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414" r:id="rId2"/>
    <p:sldId id="415" r:id="rId3"/>
    <p:sldId id="469" r:id="rId4"/>
    <p:sldId id="468" r:id="rId5"/>
    <p:sldId id="416" r:id="rId6"/>
    <p:sldId id="501" r:id="rId7"/>
    <p:sldId id="470" r:id="rId8"/>
    <p:sldId id="471" r:id="rId9"/>
    <p:sldId id="472" r:id="rId10"/>
    <p:sldId id="507" r:id="rId11"/>
    <p:sldId id="473" r:id="rId12"/>
    <p:sldId id="474" r:id="rId13"/>
    <p:sldId id="475" r:id="rId14"/>
    <p:sldId id="476" r:id="rId15"/>
    <p:sldId id="477" r:id="rId16"/>
    <p:sldId id="508" r:id="rId17"/>
    <p:sldId id="478" r:id="rId18"/>
    <p:sldId id="479" r:id="rId19"/>
    <p:sldId id="480" r:id="rId20"/>
    <p:sldId id="509" r:id="rId21"/>
    <p:sldId id="502" r:id="rId22"/>
    <p:sldId id="503" r:id="rId23"/>
    <p:sldId id="500" r:id="rId24"/>
    <p:sldId id="481" r:id="rId25"/>
    <p:sldId id="482" r:id="rId26"/>
    <p:sldId id="483" r:id="rId27"/>
    <p:sldId id="484" r:id="rId28"/>
    <p:sldId id="485" r:id="rId29"/>
    <p:sldId id="495" r:id="rId30"/>
    <p:sldId id="486" r:id="rId31"/>
    <p:sldId id="487" r:id="rId32"/>
    <p:sldId id="488" r:id="rId33"/>
    <p:sldId id="490" r:id="rId34"/>
    <p:sldId id="489" r:id="rId35"/>
    <p:sldId id="492" r:id="rId36"/>
    <p:sldId id="493" r:id="rId37"/>
    <p:sldId id="494" r:id="rId38"/>
    <p:sldId id="496" r:id="rId39"/>
    <p:sldId id="497" r:id="rId40"/>
    <p:sldId id="498" r:id="rId41"/>
    <p:sldId id="510" r:id="rId42"/>
    <p:sldId id="462" r:id="rId43"/>
    <p:sldId id="463" r:id="rId44"/>
  </p:sldIdLst>
  <p:sldSz cx="12192000" cy="6858000"/>
  <p:notesSz cx="6858000" cy="9144000"/>
  <p:defaultTextStyle>
    <a:defPPr>
      <a:defRPr lang="ar-A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736" autoAdjust="0"/>
    <p:restoredTop sz="94660"/>
  </p:normalViewPr>
  <p:slideViewPr>
    <p:cSldViewPr snapToGrid="0">
      <p:cViewPr varScale="1">
        <p:scale>
          <a:sx n="68" d="100"/>
          <a:sy n="68" d="100"/>
        </p:scale>
        <p:origin x="2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2BECF6FC-8D55-4F01-9310-C038BD865332}" type="datetimeFigureOut">
              <a:rPr lang="ar-AE" smtClean="0"/>
              <a:t>15/10/1442</a:t>
            </a:fld>
            <a:endParaRPr lang="ar-A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A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C107EF4D-6C73-4FAB-8367-92D8E042DA33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775427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5DDCC815-455E-4CF7-A297-443E838760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78882167-5013-4F38-93AC-02538C9F7BBC}" type="slidenum">
              <a:rPr lang="ar-SA" altLang="ar-AE" smtClean="0">
                <a:latin typeface="Arial" panose="020B0604020202020204" pitchFamily="34" charset="0"/>
              </a:rPr>
              <a:pPr algn="l">
                <a:spcBef>
                  <a:spcPct val="0"/>
                </a:spcBef>
              </a:pPr>
              <a:t>1</a:t>
            </a:fld>
            <a:endParaRPr lang="en-GB" altLang="ar-AE" dirty="0">
              <a:latin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1F93576C-78CF-4CDB-9511-6FE721DBBD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1A529EA7-AFFD-4C0F-8F61-4E3F6E687E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AE" altLang="ar-AE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07EF4D-6C73-4FAB-8367-92D8E042DA33}" type="slidenum">
              <a:rPr lang="ar-AE" smtClean="0"/>
              <a:t>27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6818896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A78FE2-8C7B-4AF5-BF53-0B292B4DAD67}" type="slidenum">
              <a:rPr lang="ar-AE" smtClean="0"/>
              <a:t>43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735757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عنصر نائب لصورة الشريحة 1">
            <a:extLst>
              <a:ext uri="{FF2B5EF4-FFF2-40B4-BE49-F238E27FC236}">
                <a16:creationId xmlns:a16="http://schemas.microsoft.com/office/drawing/2014/main" id="{BE134389-A93F-4C6D-8B61-F4AA4CB8AE8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عنصر نائب للملاحظات 2">
            <a:extLst>
              <a:ext uri="{FF2B5EF4-FFF2-40B4-BE49-F238E27FC236}">
                <a16:creationId xmlns:a16="http://schemas.microsoft.com/office/drawing/2014/main" id="{05F486DA-C296-472F-94FB-BAEBA690839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AE" altLang="ar-AE" dirty="0"/>
          </a:p>
        </p:txBody>
      </p:sp>
      <p:sp>
        <p:nvSpPr>
          <p:cNvPr id="8196" name="عنصر نائب لرقم الشريحة 3">
            <a:extLst>
              <a:ext uri="{FF2B5EF4-FFF2-40B4-BE49-F238E27FC236}">
                <a16:creationId xmlns:a16="http://schemas.microsoft.com/office/drawing/2014/main" id="{66E66416-4174-421B-8F2F-F025A2808E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906024AA-3352-420B-B561-B05DACF97D44}" type="slidenum">
              <a:rPr lang="ar-AE" altLang="ar-AE" smtClean="0">
                <a:latin typeface="Arial" panose="020B0604020202020204" pitchFamily="34" charset="0"/>
              </a:rPr>
              <a:pPr algn="l">
                <a:spcBef>
                  <a:spcPct val="0"/>
                </a:spcBef>
              </a:pPr>
              <a:t>2</a:t>
            </a:fld>
            <a:endParaRPr lang="ar-AE" altLang="ar-A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عنصر نائب لصورة الشريحة 1">
            <a:extLst>
              <a:ext uri="{FF2B5EF4-FFF2-40B4-BE49-F238E27FC236}">
                <a16:creationId xmlns:a16="http://schemas.microsoft.com/office/drawing/2014/main" id="{BE134389-A93F-4C6D-8B61-F4AA4CB8AE8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عنصر نائب للملاحظات 2">
            <a:extLst>
              <a:ext uri="{FF2B5EF4-FFF2-40B4-BE49-F238E27FC236}">
                <a16:creationId xmlns:a16="http://schemas.microsoft.com/office/drawing/2014/main" id="{05F486DA-C296-472F-94FB-BAEBA690839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AE" altLang="ar-AE" dirty="0"/>
          </a:p>
        </p:txBody>
      </p:sp>
      <p:sp>
        <p:nvSpPr>
          <p:cNvPr id="8196" name="عنصر نائب لرقم الشريحة 3">
            <a:extLst>
              <a:ext uri="{FF2B5EF4-FFF2-40B4-BE49-F238E27FC236}">
                <a16:creationId xmlns:a16="http://schemas.microsoft.com/office/drawing/2014/main" id="{66E66416-4174-421B-8F2F-F025A2808E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906024AA-3352-420B-B561-B05DACF97D44}" type="slidenum">
              <a:rPr lang="ar-AE" altLang="ar-AE" smtClean="0">
                <a:latin typeface="Arial" panose="020B0604020202020204" pitchFamily="34" charset="0"/>
              </a:rPr>
              <a:pPr algn="l">
                <a:spcBef>
                  <a:spcPct val="0"/>
                </a:spcBef>
              </a:pPr>
              <a:t>3</a:t>
            </a:fld>
            <a:endParaRPr lang="ar-AE" altLang="ar-A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246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07EF4D-6C73-4FAB-8367-92D8E042DA33}" type="slidenum">
              <a:rPr lang="ar-AE" smtClean="0"/>
              <a:t>4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199143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07EF4D-6C73-4FAB-8367-92D8E042DA33}" type="slidenum">
              <a:rPr lang="ar-AE" smtClean="0"/>
              <a:t>9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6872754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07EF4D-6C73-4FAB-8367-92D8E042DA33}" type="slidenum">
              <a:rPr lang="ar-AE" smtClean="0"/>
              <a:t>11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503634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07EF4D-6C73-4FAB-8367-92D8E042DA33}" type="slidenum">
              <a:rPr lang="ar-AE" smtClean="0"/>
              <a:t>17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6746233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A78FE2-8C7B-4AF5-BF53-0B292B4DAD67}" type="slidenum">
              <a:rPr lang="ar-AE" smtClean="0"/>
              <a:t>22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7357571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عنصر نائب لصورة الشريحة 1">
            <a:extLst>
              <a:ext uri="{FF2B5EF4-FFF2-40B4-BE49-F238E27FC236}">
                <a16:creationId xmlns:a16="http://schemas.microsoft.com/office/drawing/2014/main" id="{BE134389-A93F-4C6D-8B61-F4AA4CB8AE8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عنصر نائب للملاحظات 2">
            <a:extLst>
              <a:ext uri="{FF2B5EF4-FFF2-40B4-BE49-F238E27FC236}">
                <a16:creationId xmlns:a16="http://schemas.microsoft.com/office/drawing/2014/main" id="{05F486DA-C296-472F-94FB-BAEBA690839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AE" altLang="ar-AE" dirty="0"/>
          </a:p>
        </p:txBody>
      </p:sp>
      <p:sp>
        <p:nvSpPr>
          <p:cNvPr id="8196" name="عنصر نائب لرقم الشريحة 3">
            <a:extLst>
              <a:ext uri="{FF2B5EF4-FFF2-40B4-BE49-F238E27FC236}">
                <a16:creationId xmlns:a16="http://schemas.microsoft.com/office/drawing/2014/main" id="{66E66416-4174-421B-8F2F-F025A2808E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906024AA-3352-420B-B561-B05DACF97D44}" type="slidenum">
              <a:rPr lang="ar-AE" altLang="ar-AE" smtClean="0">
                <a:latin typeface="Arial" panose="020B0604020202020204" pitchFamily="34" charset="0"/>
              </a:rPr>
              <a:pPr algn="l">
                <a:spcBef>
                  <a:spcPct val="0"/>
                </a:spcBef>
              </a:pPr>
              <a:t>23</a:t>
            </a:fld>
            <a:endParaRPr lang="ar-AE" altLang="ar-A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466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B0BCD-14FD-48BA-B621-970145659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1E3259-92E3-4214-9487-FD6177C72C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421A4-3804-41C5-B6DE-94125578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8F826-F2F6-4151-9A51-9A9558B8846A}" type="datetimeFigureOut">
              <a:rPr lang="ar-AE" smtClean="0"/>
              <a:t>15/10/1442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1A920-7823-41A8-B143-A9AE67213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3EBC5-E88A-42E8-A54A-F2635CF16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12C47-9B59-4C92-8153-16B4766B5D9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416840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B61C5-CA2E-4412-8924-78E7F0D18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39B52B-4EE9-4037-AFF1-EBD6B90819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D68048-A183-461B-92EE-FBBEC0F03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8F826-F2F6-4151-9A51-9A9558B8846A}" type="datetimeFigureOut">
              <a:rPr lang="ar-AE" smtClean="0"/>
              <a:t>15/10/1442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50BEB-7D14-4BFC-A311-FA760D495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40B3E4-2D58-403F-B33C-2FF69FED1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12C47-9B59-4C92-8153-16B4766B5D9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678236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33289D-8A68-4AEB-9737-99BDC8568B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3208EF-B67E-4E4F-B271-6D86F535DB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2D5F9-CD0B-40D7-BDEF-7971D9971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8F826-F2F6-4151-9A51-9A9558B8846A}" type="datetimeFigureOut">
              <a:rPr lang="ar-AE" smtClean="0"/>
              <a:t>15/10/1442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16277B-FECF-45F4-A5A8-5650C0DC0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2467E-B2BE-4F52-8CDC-68144E18D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12C47-9B59-4C92-8153-16B4766B5D9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840054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4F402-A85D-447A-811B-53FCF3475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FB764-1A38-42E2-B97E-CDD95A2B78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AF589-635E-47EC-9829-C102EDE21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8F826-F2F6-4151-9A51-9A9558B8846A}" type="datetimeFigureOut">
              <a:rPr lang="ar-AE" smtClean="0"/>
              <a:t>15/10/1442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94F37F-B921-4717-9B81-2286A519D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5A7793-7FEA-461E-9179-4CCD9B9CE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12C47-9B59-4C92-8153-16B4766B5D9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569257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1E5B4-775A-46F6-AA01-3468F3EF4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06CA3C-F021-4C6C-8293-786A54F964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4E0DE6-79B3-416D-B142-0C76E6D07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8F826-F2F6-4151-9A51-9A9558B8846A}" type="datetimeFigureOut">
              <a:rPr lang="ar-AE" smtClean="0"/>
              <a:t>15/10/1442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C43766-FE8E-4D46-861F-357374902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28783-8E26-4689-8E84-40AFC37B9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12C47-9B59-4C92-8153-16B4766B5D9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086619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F7799-3177-4E86-8A09-4D93217B0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F6C02-4E22-41A5-96EF-DC2E037686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E9A979-5329-4BD8-AF60-CF62BFEAF3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6715D1-8436-43A4-A529-CA31F6E90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8F826-F2F6-4151-9A51-9A9558B8846A}" type="datetimeFigureOut">
              <a:rPr lang="ar-AE" smtClean="0"/>
              <a:t>15/10/1442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92F378-DCBC-4FE7-A988-BAC7CB427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B7DD70-6FF4-4A58-AF43-6EBCEC1CA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12C47-9B59-4C92-8153-16B4766B5D9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09363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9FE45-C068-4016-9771-53D0AECD7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46D24E-3FA2-4A51-8B01-1514942066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4519EE-8EF4-480F-B507-E45C8D356E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C6FC2A-5792-415A-8D2A-A637A0ABAD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2DB0DB-153E-4F5A-B9D7-C32639A61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F095E0-6132-471F-9E9C-A2FB00986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8F826-F2F6-4151-9A51-9A9558B8846A}" type="datetimeFigureOut">
              <a:rPr lang="ar-AE" smtClean="0"/>
              <a:t>15/10/1442</a:t>
            </a:fld>
            <a:endParaRPr lang="ar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4AC178-BACB-43C6-BAEC-D87F82AB2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93FF40-130A-4A22-928C-7F1DBA1E5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12C47-9B59-4C92-8153-16B4766B5D9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550098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A2B62-58FE-44A9-BF58-011C31864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1D6518-3D1C-4971-A306-53F0588CA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8F826-F2F6-4151-9A51-9A9558B8846A}" type="datetimeFigureOut">
              <a:rPr lang="ar-AE" smtClean="0"/>
              <a:t>15/10/1442</a:t>
            </a:fld>
            <a:endParaRPr lang="ar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2FE1D4-8271-4ED8-AA36-0C9A9547D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CA6109-4BD8-4DC6-9CDF-54958C429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12C47-9B59-4C92-8153-16B4766B5D9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7235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0DE425-B243-4970-BC66-42E153A0B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8F826-F2F6-4151-9A51-9A9558B8846A}" type="datetimeFigureOut">
              <a:rPr lang="ar-AE" smtClean="0"/>
              <a:t>15/10/1442</a:t>
            </a:fld>
            <a:endParaRPr lang="ar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C2C513-E4FA-4999-BFFE-DA5273CFB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BFC3BA-67B9-4566-BE66-AC80DF302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12C47-9B59-4C92-8153-16B4766B5D9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372132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8D5CE-4BCB-4643-A137-D822C9CC5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7CC94-63DD-47CF-9CF0-BEE817B4B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690B0F-EDB7-452B-AF13-ED81C5A064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756C2E-6132-41AF-B6EA-53753BE9B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8F826-F2F6-4151-9A51-9A9558B8846A}" type="datetimeFigureOut">
              <a:rPr lang="ar-AE" smtClean="0"/>
              <a:t>15/10/1442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EEFFF9-7EAE-4766-B31C-AE2B05DA2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FC8A19-F3F3-4F50-B252-4749BEC0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12C47-9B59-4C92-8153-16B4766B5D9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020944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FCB86-AFCC-4BD7-85B8-9E9238971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AB77B6-E622-418F-9AD2-0A5B4ED621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34D457-CA6D-49D3-B573-E890603399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383DFC-9334-4D70-A705-1C5D69555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8F826-F2F6-4151-9A51-9A9558B8846A}" type="datetimeFigureOut">
              <a:rPr lang="ar-AE" smtClean="0"/>
              <a:t>15/10/1442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9F331B-640B-4F9F-897C-794F29855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CE212A-DEDF-4968-99F1-E5343E192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12C47-9B59-4C92-8153-16B4766B5D9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714808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3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735FE0-C690-44EF-95E7-920E33129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8F03C3-6AD1-4184-8A5E-B1DCF7E2C8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B0A406-7954-4A66-8C8D-2D8EC4FE0D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D8F826-F2F6-4151-9A51-9A9558B8846A}" type="datetimeFigureOut">
              <a:rPr lang="ar-AE" smtClean="0"/>
              <a:t>15/10/1442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9ADA51-BA74-4CA7-BB42-839D316613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50144-8A9F-4FF3-9F9F-1F8CE2412A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412C47-9B59-4C92-8153-16B4766B5D9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302185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0.png"/><Relationship Id="rId3" Type="http://schemas.openxmlformats.org/officeDocument/2006/relationships/image" Target="../media/image21.jpe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0.png"/><Relationship Id="rId5" Type="http://schemas.openxmlformats.org/officeDocument/2006/relationships/image" Target="../media/image19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image" Target="../media/image73.png"/><Relationship Id="rId7" Type="http://schemas.openxmlformats.org/officeDocument/2006/relationships/image" Target="../media/image71.png"/><Relationship Id="rId12" Type="http://schemas.openxmlformats.org/officeDocument/2006/relationships/image" Target="../media/image82.png"/><Relationship Id="rId17" Type="http://schemas.openxmlformats.org/officeDocument/2006/relationships/image" Target="../media/image72.jpeg"/><Relationship Id="rId2" Type="http://schemas.openxmlformats.org/officeDocument/2006/relationships/image" Target="../media/image70.jpeg"/><Relationship Id="rId16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5" Type="http://schemas.openxmlformats.org/officeDocument/2006/relationships/image" Target="../media/image8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8.png"/><Relationship Id="rId3" Type="http://schemas.openxmlformats.org/officeDocument/2006/relationships/image" Target="../media/image36.pn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17" Type="http://schemas.openxmlformats.org/officeDocument/2006/relationships/image" Target="../media/image72.jpeg"/><Relationship Id="rId2" Type="http://schemas.openxmlformats.org/officeDocument/2006/relationships/image" Target="../media/image77.png"/><Relationship Id="rId16" Type="http://schemas.openxmlformats.org/officeDocument/2006/relationships/image" Target="../media/image10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5" Type="http://schemas.openxmlformats.org/officeDocument/2006/relationships/image" Target="../media/image10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Relationship Id="rId14" Type="http://schemas.openxmlformats.org/officeDocument/2006/relationships/image" Target="../media/image9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110.png"/><Relationship Id="rId3" Type="http://schemas.openxmlformats.org/officeDocument/2006/relationships/image" Target="../media/image22.jpeg"/><Relationship Id="rId7" Type="http://schemas.openxmlformats.org/officeDocument/2006/relationships/image" Target="../media/image88.png"/><Relationship Id="rId12" Type="http://schemas.openxmlformats.org/officeDocument/2006/relationships/image" Target="../media/image109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png"/><Relationship Id="rId11" Type="http://schemas.openxmlformats.org/officeDocument/2006/relationships/image" Target="../media/image108.png"/><Relationship Id="rId5" Type="http://schemas.openxmlformats.org/officeDocument/2006/relationships/image" Target="../media/image103.png"/><Relationship Id="rId10" Type="http://schemas.openxmlformats.org/officeDocument/2006/relationships/image" Target="../media/image107.png"/><Relationship Id="rId4" Type="http://schemas.openxmlformats.org/officeDocument/2006/relationships/image" Target="../media/image102.png"/><Relationship Id="rId9" Type="http://schemas.openxmlformats.org/officeDocument/2006/relationships/image" Target="../media/image10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0.png"/><Relationship Id="rId18" Type="http://schemas.openxmlformats.org/officeDocument/2006/relationships/image" Target="../media/image125.png"/><Relationship Id="rId26" Type="http://schemas.openxmlformats.org/officeDocument/2006/relationships/image" Target="../media/image133.png"/><Relationship Id="rId3" Type="http://schemas.openxmlformats.org/officeDocument/2006/relationships/image" Target="../media/image36.png"/><Relationship Id="rId21" Type="http://schemas.openxmlformats.org/officeDocument/2006/relationships/image" Target="../media/image128.png"/><Relationship Id="rId7" Type="http://schemas.openxmlformats.org/officeDocument/2006/relationships/image" Target="../media/image115.png"/><Relationship Id="rId12" Type="http://schemas.openxmlformats.org/officeDocument/2006/relationships/image" Target="../media/image119.png"/><Relationship Id="rId17" Type="http://schemas.openxmlformats.org/officeDocument/2006/relationships/image" Target="../media/image124.png"/><Relationship Id="rId25" Type="http://schemas.openxmlformats.org/officeDocument/2006/relationships/image" Target="../media/image132.png"/><Relationship Id="rId2" Type="http://schemas.openxmlformats.org/officeDocument/2006/relationships/image" Target="../media/image93.png"/><Relationship Id="rId16" Type="http://schemas.openxmlformats.org/officeDocument/2006/relationships/image" Target="../media/image123.png"/><Relationship Id="rId20" Type="http://schemas.openxmlformats.org/officeDocument/2006/relationships/image" Target="../media/image10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png"/><Relationship Id="rId11" Type="http://schemas.openxmlformats.org/officeDocument/2006/relationships/image" Target="../media/image19.jpeg"/><Relationship Id="rId24" Type="http://schemas.openxmlformats.org/officeDocument/2006/relationships/image" Target="../media/image131.png"/><Relationship Id="rId5" Type="http://schemas.openxmlformats.org/officeDocument/2006/relationships/image" Target="../media/image113.png"/><Relationship Id="rId15" Type="http://schemas.openxmlformats.org/officeDocument/2006/relationships/image" Target="../media/image122.png"/><Relationship Id="rId23" Type="http://schemas.openxmlformats.org/officeDocument/2006/relationships/image" Target="../media/image130.png"/><Relationship Id="rId10" Type="http://schemas.openxmlformats.org/officeDocument/2006/relationships/image" Target="../media/image118.png"/><Relationship Id="rId19" Type="http://schemas.openxmlformats.org/officeDocument/2006/relationships/image" Target="../media/image126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Relationship Id="rId14" Type="http://schemas.openxmlformats.org/officeDocument/2006/relationships/image" Target="../media/image121.png"/><Relationship Id="rId22" Type="http://schemas.openxmlformats.org/officeDocument/2006/relationships/image" Target="../media/image129.png"/><Relationship Id="rId27" Type="http://schemas.openxmlformats.org/officeDocument/2006/relationships/image" Target="../media/image1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27.pn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7.png"/><Relationship Id="rId11" Type="http://schemas.openxmlformats.org/officeDocument/2006/relationships/image" Target="../media/image140.png"/><Relationship Id="rId5" Type="http://schemas.openxmlformats.org/officeDocument/2006/relationships/image" Target="../media/image136.png"/><Relationship Id="rId10" Type="http://schemas.openxmlformats.org/officeDocument/2006/relationships/image" Target="../media/image139.png"/><Relationship Id="rId4" Type="http://schemas.openxmlformats.org/officeDocument/2006/relationships/image" Target="../media/image135.png"/><Relationship Id="rId9" Type="http://schemas.openxmlformats.org/officeDocument/2006/relationships/image" Target="../media/image7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3" Type="http://schemas.openxmlformats.org/officeDocument/2006/relationships/image" Target="../media/image36.png"/><Relationship Id="rId7" Type="http://schemas.openxmlformats.org/officeDocument/2006/relationships/image" Target="../media/image147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.wav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2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4" Type="http://schemas.openxmlformats.org/officeDocument/2006/relationships/image" Target="../media/image1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7.jpeg"/><Relationship Id="rId5" Type="http://schemas.openxmlformats.org/officeDocument/2006/relationships/image" Target="../media/image156.gif"/><Relationship Id="rId4" Type="http://schemas.openxmlformats.org/officeDocument/2006/relationships/image" Target="../media/image155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.wav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0.png"/><Relationship Id="rId3" Type="http://schemas.openxmlformats.org/officeDocument/2006/relationships/image" Target="../media/image159.png"/><Relationship Id="rId7" Type="http://schemas.openxmlformats.org/officeDocument/2006/relationships/image" Target="../media/image152.pn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1.jpeg"/><Relationship Id="rId5" Type="http://schemas.openxmlformats.org/officeDocument/2006/relationships/image" Target="../media/image160.jpeg"/><Relationship Id="rId4" Type="http://schemas.openxmlformats.org/officeDocument/2006/relationships/image" Target="../media/image12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0.png"/><Relationship Id="rId3" Type="http://schemas.openxmlformats.org/officeDocument/2006/relationships/image" Target="../media/image36.png"/><Relationship Id="rId7" Type="http://schemas.openxmlformats.org/officeDocument/2006/relationships/image" Target="../media/image158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36.png"/><Relationship Id="rId7" Type="http://schemas.openxmlformats.org/officeDocument/2006/relationships/image" Target="../media/image1630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20.png"/><Relationship Id="rId5" Type="http://schemas.openxmlformats.org/officeDocument/2006/relationships/image" Target="../media/image161.png"/><Relationship Id="rId10" Type="http://schemas.openxmlformats.org/officeDocument/2006/relationships/image" Target="../media/image166.png"/><Relationship Id="rId4" Type="http://schemas.openxmlformats.org/officeDocument/2006/relationships/image" Target="../media/image163.png"/><Relationship Id="rId9" Type="http://schemas.openxmlformats.org/officeDocument/2006/relationships/image" Target="../media/image16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openxmlformats.org/officeDocument/2006/relationships/image" Target="../media/image174.png"/><Relationship Id="rId3" Type="http://schemas.openxmlformats.org/officeDocument/2006/relationships/image" Target="../media/image21.jpeg"/><Relationship Id="rId7" Type="http://schemas.openxmlformats.org/officeDocument/2006/relationships/image" Target="../media/image169.jpeg"/><Relationship Id="rId12" Type="http://schemas.openxmlformats.org/officeDocument/2006/relationships/image" Target="../media/image17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8.png"/><Relationship Id="rId11" Type="http://schemas.openxmlformats.org/officeDocument/2006/relationships/image" Target="../media/image172.png"/><Relationship Id="rId5" Type="http://schemas.openxmlformats.org/officeDocument/2006/relationships/image" Target="../media/image167.png"/><Relationship Id="rId10" Type="http://schemas.openxmlformats.org/officeDocument/2006/relationships/image" Target="../media/image171.png"/><Relationship Id="rId4" Type="http://schemas.openxmlformats.org/officeDocument/2006/relationships/image" Target="../media/image22.jpeg"/><Relationship Id="rId9" Type="http://schemas.openxmlformats.org/officeDocument/2006/relationships/image" Target="../media/image170.png"/><Relationship Id="rId14" Type="http://schemas.openxmlformats.org/officeDocument/2006/relationships/image" Target="../media/image17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image" Target="../media/image33.gif"/><Relationship Id="rId7" Type="http://schemas.openxmlformats.org/officeDocument/2006/relationships/image" Target="../media/image180.pn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9.png"/><Relationship Id="rId5" Type="http://schemas.openxmlformats.org/officeDocument/2006/relationships/image" Target="../media/image178.png"/><Relationship Id="rId4" Type="http://schemas.openxmlformats.org/officeDocument/2006/relationships/image" Target="../media/image17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jpeg"/><Relationship Id="rId3" Type="http://schemas.openxmlformats.org/officeDocument/2006/relationships/image" Target="../media/image33.gif"/><Relationship Id="rId7" Type="http://schemas.openxmlformats.org/officeDocument/2006/relationships/image" Target="../media/image184.pn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3.png"/><Relationship Id="rId11" Type="http://schemas.openxmlformats.org/officeDocument/2006/relationships/image" Target="../media/image188.png"/><Relationship Id="rId5" Type="http://schemas.openxmlformats.org/officeDocument/2006/relationships/image" Target="../media/image19.jpeg"/><Relationship Id="rId10" Type="http://schemas.openxmlformats.org/officeDocument/2006/relationships/image" Target="../media/image187.png"/><Relationship Id="rId4" Type="http://schemas.openxmlformats.org/officeDocument/2006/relationships/image" Target="../media/image179.jpeg"/><Relationship Id="rId9" Type="http://schemas.openxmlformats.org/officeDocument/2006/relationships/image" Target="../media/image18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.wav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3" Type="http://schemas.openxmlformats.org/officeDocument/2006/relationships/image" Target="../media/image36.png"/><Relationship Id="rId7" Type="http://schemas.openxmlformats.org/officeDocument/2006/relationships/image" Target="../media/image19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2.png"/><Relationship Id="rId5" Type="http://schemas.openxmlformats.org/officeDocument/2006/relationships/image" Target="../media/image191.png"/><Relationship Id="rId4" Type="http://schemas.openxmlformats.org/officeDocument/2006/relationships/image" Target="../media/image190.png"/><Relationship Id="rId9" Type="http://schemas.openxmlformats.org/officeDocument/2006/relationships/image" Target="../media/image19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png"/><Relationship Id="rId3" Type="http://schemas.openxmlformats.org/officeDocument/2006/relationships/image" Target="../media/image36.png"/><Relationship Id="rId7" Type="http://schemas.openxmlformats.org/officeDocument/2006/relationships/image" Target="../media/image200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9.png"/><Relationship Id="rId11" Type="http://schemas.openxmlformats.org/officeDocument/2006/relationships/image" Target="../media/image204.png"/><Relationship Id="rId5" Type="http://schemas.openxmlformats.org/officeDocument/2006/relationships/image" Target="../media/image198.png"/><Relationship Id="rId10" Type="http://schemas.openxmlformats.org/officeDocument/2006/relationships/image" Target="../media/image203.png"/><Relationship Id="rId4" Type="http://schemas.openxmlformats.org/officeDocument/2006/relationships/image" Target="../media/image197.png"/><Relationship Id="rId9" Type="http://schemas.openxmlformats.org/officeDocument/2006/relationships/image" Target="../media/image20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png"/><Relationship Id="rId3" Type="http://schemas.openxmlformats.org/officeDocument/2006/relationships/image" Target="../media/image36.png"/><Relationship Id="rId7" Type="http://schemas.openxmlformats.org/officeDocument/2006/relationships/image" Target="../media/image208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7.png"/><Relationship Id="rId5" Type="http://schemas.openxmlformats.org/officeDocument/2006/relationships/image" Target="../media/image206.png"/><Relationship Id="rId10" Type="http://schemas.openxmlformats.org/officeDocument/2006/relationships/image" Target="../media/image211.png"/><Relationship Id="rId4" Type="http://schemas.openxmlformats.org/officeDocument/2006/relationships/image" Target="../media/image182.png"/><Relationship Id="rId9" Type="http://schemas.openxmlformats.org/officeDocument/2006/relationships/image" Target="../media/image21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png"/><Relationship Id="rId3" Type="http://schemas.openxmlformats.org/officeDocument/2006/relationships/image" Target="../media/image36.png"/><Relationship Id="rId7" Type="http://schemas.openxmlformats.org/officeDocument/2006/relationships/image" Target="../media/image215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4.png"/><Relationship Id="rId11" Type="http://schemas.openxmlformats.org/officeDocument/2006/relationships/image" Target="../media/image219.png"/><Relationship Id="rId5" Type="http://schemas.openxmlformats.org/officeDocument/2006/relationships/image" Target="../media/image205.png"/><Relationship Id="rId10" Type="http://schemas.openxmlformats.org/officeDocument/2006/relationships/image" Target="../media/image218.png"/><Relationship Id="rId4" Type="http://schemas.openxmlformats.org/officeDocument/2006/relationships/image" Target="../media/image185.png"/><Relationship Id="rId9" Type="http://schemas.openxmlformats.org/officeDocument/2006/relationships/image" Target="../media/image21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4.png"/><Relationship Id="rId3" Type="http://schemas.openxmlformats.org/officeDocument/2006/relationships/image" Target="../media/image22.jpeg"/><Relationship Id="rId7" Type="http://schemas.openxmlformats.org/officeDocument/2006/relationships/image" Target="../media/image22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2.png"/><Relationship Id="rId5" Type="http://schemas.openxmlformats.org/officeDocument/2006/relationships/image" Target="../media/image213.png"/><Relationship Id="rId4" Type="http://schemas.openxmlformats.org/officeDocument/2006/relationships/image" Target="../media/image212.png"/><Relationship Id="rId9" Type="http://schemas.openxmlformats.org/officeDocument/2006/relationships/image" Target="../media/image22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13" Type="http://schemas.openxmlformats.org/officeDocument/2006/relationships/image" Target="../media/image235.png"/><Relationship Id="rId18" Type="http://schemas.openxmlformats.org/officeDocument/2006/relationships/image" Target="../media/image239.png"/><Relationship Id="rId3" Type="http://schemas.openxmlformats.org/officeDocument/2006/relationships/image" Target="../media/image226.png"/><Relationship Id="rId7" Type="http://schemas.openxmlformats.org/officeDocument/2006/relationships/image" Target="../media/image179.jpeg"/><Relationship Id="rId12" Type="http://schemas.openxmlformats.org/officeDocument/2006/relationships/image" Target="../media/image234.png"/><Relationship Id="rId17" Type="http://schemas.openxmlformats.org/officeDocument/2006/relationships/image" Target="../media/image238.png"/><Relationship Id="rId2" Type="http://schemas.openxmlformats.org/officeDocument/2006/relationships/image" Target="../media/image70.jpeg"/><Relationship Id="rId16" Type="http://schemas.openxmlformats.org/officeDocument/2006/relationships/image" Target="../media/image2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9.png"/><Relationship Id="rId11" Type="http://schemas.openxmlformats.org/officeDocument/2006/relationships/image" Target="../media/image233.png"/><Relationship Id="rId5" Type="http://schemas.openxmlformats.org/officeDocument/2006/relationships/image" Target="../media/image228.png"/><Relationship Id="rId15" Type="http://schemas.openxmlformats.org/officeDocument/2006/relationships/image" Target="../media/image178.png"/><Relationship Id="rId10" Type="http://schemas.openxmlformats.org/officeDocument/2006/relationships/image" Target="../media/image232.png"/><Relationship Id="rId19" Type="http://schemas.openxmlformats.org/officeDocument/2006/relationships/image" Target="../media/image240.png"/><Relationship Id="rId4" Type="http://schemas.openxmlformats.org/officeDocument/2006/relationships/image" Target="../media/image227.png"/><Relationship Id="rId9" Type="http://schemas.openxmlformats.org/officeDocument/2006/relationships/image" Target="../media/image231.png"/><Relationship Id="rId14" Type="http://schemas.openxmlformats.org/officeDocument/2006/relationships/image" Target="../media/image23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7.png"/><Relationship Id="rId13" Type="http://schemas.openxmlformats.org/officeDocument/2006/relationships/image" Target="../media/image252.png"/><Relationship Id="rId3" Type="http://schemas.openxmlformats.org/officeDocument/2006/relationships/image" Target="../media/image242.png"/><Relationship Id="rId7" Type="http://schemas.openxmlformats.org/officeDocument/2006/relationships/image" Target="../media/image246.png"/><Relationship Id="rId12" Type="http://schemas.openxmlformats.org/officeDocument/2006/relationships/image" Target="../media/image251.png"/><Relationship Id="rId17" Type="http://schemas.openxmlformats.org/officeDocument/2006/relationships/image" Target="../media/image256.png"/><Relationship Id="rId2" Type="http://schemas.openxmlformats.org/officeDocument/2006/relationships/image" Target="../media/image220.png"/><Relationship Id="rId16" Type="http://schemas.openxmlformats.org/officeDocument/2006/relationships/image" Target="../media/image2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5.png"/><Relationship Id="rId11" Type="http://schemas.openxmlformats.org/officeDocument/2006/relationships/image" Target="../media/image250.png"/><Relationship Id="rId5" Type="http://schemas.openxmlformats.org/officeDocument/2006/relationships/image" Target="../media/image244.png"/><Relationship Id="rId15" Type="http://schemas.openxmlformats.org/officeDocument/2006/relationships/image" Target="../media/image254.png"/><Relationship Id="rId10" Type="http://schemas.openxmlformats.org/officeDocument/2006/relationships/image" Target="../media/image249.png"/><Relationship Id="rId4" Type="http://schemas.openxmlformats.org/officeDocument/2006/relationships/image" Target="../media/image243.png"/><Relationship Id="rId9" Type="http://schemas.openxmlformats.org/officeDocument/2006/relationships/image" Target="../media/image248.png"/><Relationship Id="rId14" Type="http://schemas.openxmlformats.org/officeDocument/2006/relationships/image" Target="../media/image2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22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4.png"/><Relationship Id="rId13" Type="http://schemas.openxmlformats.org/officeDocument/2006/relationships/image" Target="../media/image268.png"/><Relationship Id="rId18" Type="http://schemas.openxmlformats.org/officeDocument/2006/relationships/image" Target="../media/image273.png"/><Relationship Id="rId3" Type="http://schemas.openxmlformats.org/officeDocument/2006/relationships/image" Target="../media/image259.png"/><Relationship Id="rId21" Type="http://schemas.openxmlformats.org/officeDocument/2006/relationships/image" Target="../media/image276.png"/><Relationship Id="rId7" Type="http://schemas.openxmlformats.org/officeDocument/2006/relationships/image" Target="../media/image263.png"/><Relationship Id="rId12" Type="http://schemas.openxmlformats.org/officeDocument/2006/relationships/image" Target="../media/image35.png"/><Relationship Id="rId17" Type="http://schemas.openxmlformats.org/officeDocument/2006/relationships/image" Target="../media/image272.png"/><Relationship Id="rId2" Type="http://schemas.openxmlformats.org/officeDocument/2006/relationships/image" Target="../media/image241.png"/><Relationship Id="rId16" Type="http://schemas.openxmlformats.org/officeDocument/2006/relationships/image" Target="../media/image271.png"/><Relationship Id="rId20" Type="http://schemas.openxmlformats.org/officeDocument/2006/relationships/image" Target="../media/image2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2.png"/><Relationship Id="rId11" Type="http://schemas.openxmlformats.org/officeDocument/2006/relationships/image" Target="../media/image267.png"/><Relationship Id="rId5" Type="http://schemas.openxmlformats.org/officeDocument/2006/relationships/image" Target="../media/image261.png"/><Relationship Id="rId15" Type="http://schemas.openxmlformats.org/officeDocument/2006/relationships/image" Target="../media/image270.png"/><Relationship Id="rId10" Type="http://schemas.openxmlformats.org/officeDocument/2006/relationships/image" Target="../media/image266.png"/><Relationship Id="rId19" Type="http://schemas.openxmlformats.org/officeDocument/2006/relationships/image" Target="../media/image274.png"/><Relationship Id="rId4" Type="http://schemas.openxmlformats.org/officeDocument/2006/relationships/image" Target="../media/image242.jpeg"/><Relationship Id="rId9" Type="http://schemas.openxmlformats.org/officeDocument/2006/relationships/image" Target="../media/image265.png"/><Relationship Id="rId14" Type="http://schemas.openxmlformats.org/officeDocument/2006/relationships/image" Target="../media/image269.png"/><Relationship Id="rId22" Type="http://schemas.openxmlformats.org/officeDocument/2006/relationships/image" Target="../media/image27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4.png"/><Relationship Id="rId13" Type="http://schemas.openxmlformats.org/officeDocument/2006/relationships/image" Target="../media/image289.png"/><Relationship Id="rId3" Type="http://schemas.openxmlformats.org/officeDocument/2006/relationships/image" Target="../media/image279.png"/><Relationship Id="rId7" Type="http://schemas.openxmlformats.org/officeDocument/2006/relationships/image" Target="../media/image283.png"/><Relationship Id="rId12" Type="http://schemas.openxmlformats.org/officeDocument/2006/relationships/image" Target="../media/image288.png"/><Relationship Id="rId17" Type="http://schemas.openxmlformats.org/officeDocument/2006/relationships/image" Target="../media/image293.png"/><Relationship Id="rId2" Type="http://schemas.openxmlformats.org/officeDocument/2006/relationships/image" Target="../media/image257.png"/><Relationship Id="rId16" Type="http://schemas.openxmlformats.org/officeDocument/2006/relationships/image" Target="../media/image29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2.png"/><Relationship Id="rId11" Type="http://schemas.openxmlformats.org/officeDocument/2006/relationships/image" Target="../media/image287.png"/><Relationship Id="rId5" Type="http://schemas.openxmlformats.org/officeDocument/2006/relationships/image" Target="../media/image281.png"/><Relationship Id="rId15" Type="http://schemas.openxmlformats.org/officeDocument/2006/relationships/image" Target="../media/image291.png"/><Relationship Id="rId10" Type="http://schemas.openxmlformats.org/officeDocument/2006/relationships/image" Target="../media/image286.png"/><Relationship Id="rId4" Type="http://schemas.openxmlformats.org/officeDocument/2006/relationships/image" Target="../media/image280.png"/><Relationship Id="rId9" Type="http://schemas.openxmlformats.org/officeDocument/2006/relationships/image" Target="../media/image285.png"/><Relationship Id="rId14" Type="http://schemas.openxmlformats.org/officeDocument/2006/relationships/image" Target="../media/image29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5" Type="http://schemas.openxmlformats.org/officeDocument/2006/relationships/image" Target="../media/image2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8.png"/><Relationship Id="rId13" Type="http://schemas.openxmlformats.org/officeDocument/2006/relationships/image" Target="../media/image303.png"/><Relationship Id="rId18" Type="http://schemas.openxmlformats.org/officeDocument/2006/relationships/image" Target="../media/image308.png"/><Relationship Id="rId3" Type="http://schemas.openxmlformats.org/officeDocument/2006/relationships/image" Target="../media/image260.png"/><Relationship Id="rId7" Type="http://schemas.openxmlformats.org/officeDocument/2006/relationships/image" Target="../media/image297.png"/><Relationship Id="rId12" Type="http://schemas.openxmlformats.org/officeDocument/2006/relationships/image" Target="../media/image302.png"/><Relationship Id="rId17" Type="http://schemas.openxmlformats.org/officeDocument/2006/relationships/image" Target="../media/image307.png"/><Relationship Id="rId2" Type="http://schemas.openxmlformats.org/officeDocument/2006/relationships/image" Target="../media/image258.png"/><Relationship Id="rId16" Type="http://schemas.openxmlformats.org/officeDocument/2006/relationships/image" Target="../media/image30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6.png"/><Relationship Id="rId11" Type="http://schemas.openxmlformats.org/officeDocument/2006/relationships/image" Target="../media/image301.png"/><Relationship Id="rId5" Type="http://schemas.openxmlformats.org/officeDocument/2006/relationships/image" Target="../media/image35.png"/><Relationship Id="rId15" Type="http://schemas.openxmlformats.org/officeDocument/2006/relationships/image" Target="../media/image305.png"/><Relationship Id="rId10" Type="http://schemas.openxmlformats.org/officeDocument/2006/relationships/image" Target="../media/image300.png"/><Relationship Id="rId19" Type="http://schemas.openxmlformats.org/officeDocument/2006/relationships/image" Target="../media/image309.png"/><Relationship Id="rId9" Type="http://schemas.openxmlformats.org/officeDocument/2006/relationships/image" Target="../media/image299.png"/><Relationship Id="rId14" Type="http://schemas.openxmlformats.org/officeDocument/2006/relationships/image" Target="../media/image30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2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4" Type="http://schemas.openxmlformats.org/officeDocument/2006/relationships/image" Target="../media/image149.png"/><Relationship Id="rId9" Type="http://schemas.openxmlformats.org/officeDocument/2006/relationships/image" Target="../media/image29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7.jpeg"/><Relationship Id="rId5" Type="http://schemas.openxmlformats.org/officeDocument/2006/relationships/image" Target="../media/image156.gif"/><Relationship Id="rId4" Type="http://schemas.openxmlformats.org/officeDocument/2006/relationships/image" Target="../media/image15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2.jpeg"/><Relationship Id="rId7" Type="http://schemas.openxmlformats.org/officeDocument/2006/relationships/image" Target="../media/image2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20.jpeg"/><Relationship Id="rId4" Type="http://schemas.openxmlformats.org/officeDocument/2006/relationships/image" Target="../media/image23.gif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10.png"/><Relationship Id="rId12" Type="http://schemas.openxmlformats.org/officeDocument/2006/relationships/image" Target="../media/image2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22.png"/><Relationship Id="rId15" Type="http://schemas.openxmlformats.org/officeDocument/2006/relationships/image" Target="../media/image28.jpeg"/><Relationship Id="rId10" Type="http://schemas.openxmlformats.org/officeDocument/2006/relationships/image" Target="../media/image26.png"/><Relationship Id="rId9" Type="http://schemas.openxmlformats.org/officeDocument/2006/relationships/image" Target="../media/image20.pn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1.jpeg"/><Relationship Id="rId3" Type="http://schemas.openxmlformats.org/officeDocument/2006/relationships/image" Target="../media/image22.jpeg"/><Relationship Id="rId7" Type="http://schemas.openxmlformats.org/officeDocument/2006/relationships/image" Target="../media/image29.png"/><Relationship Id="rId12" Type="http://schemas.openxmlformats.org/officeDocument/2006/relationships/image" Target="../media/image301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r.wikipedia.org/wiki/%D8%AC%D9%88%D9%86_%D9%81%D9%86" TargetMode="External"/><Relationship Id="rId11" Type="http://schemas.openxmlformats.org/officeDocument/2006/relationships/image" Target="../media/image2910.png"/><Relationship Id="rId5" Type="http://schemas.openxmlformats.org/officeDocument/2006/relationships/hyperlink" Target="https://ar.wikipedia.org/wiki/%D9%85%D9%86%D8%B7%D9%82" TargetMode="External"/><Relationship Id="rId10" Type="http://schemas.openxmlformats.org/officeDocument/2006/relationships/image" Target="../media/image28.png"/><Relationship Id="rId4" Type="http://schemas.openxmlformats.org/officeDocument/2006/relationships/hyperlink" Target="https://ar.wikipedia.org/wiki/%D9%86%D8%B8%D8%B1%D9%8A%D8%A9_%D8%A7%D9%84%D9%85%D8%AC%D9%85%D9%88%D8%B9%D8%A7%D8%AA" TargetMode="External"/><Relationship Id="rId9" Type="http://schemas.openxmlformats.org/officeDocument/2006/relationships/image" Target="../media/image27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png"/><Relationship Id="rId3" Type="http://schemas.openxmlformats.org/officeDocument/2006/relationships/image" Target="../media/image33.png"/><Relationship Id="rId12" Type="http://schemas.openxmlformats.org/officeDocument/2006/relationships/image" Target="../media/image40.png"/><Relationship Id="rId17" Type="http://schemas.openxmlformats.org/officeDocument/2006/relationships/image" Target="../media/image34.jpeg"/><Relationship Id="rId2" Type="http://schemas.openxmlformats.org/officeDocument/2006/relationships/image" Target="../media/image32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33.gif"/><Relationship Id="rId5" Type="http://schemas.openxmlformats.org/officeDocument/2006/relationships/image" Target="../media/image35.png"/><Relationship Id="rId15" Type="http://schemas.openxmlformats.org/officeDocument/2006/relationships/image" Target="../media/image43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Relationship Id="rId1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0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26" Type="http://schemas.openxmlformats.org/officeDocument/2006/relationships/image" Target="../media/image64.png"/><Relationship Id="rId3" Type="http://schemas.openxmlformats.org/officeDocument/2006/relationships/image" Target="../media/image36.png"/><Relationship Id="rId21" Type="http://schemas.openxmlformats.org/officeDocument/2006/relationships/image" Target="../media/image59.png"/><Relationship Id="rId7" Type="http://schemas.openxmlformats.org/officeDocument/2006/relationships/image" Target="../media/image450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5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29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0.png"/><Relationship Id="rId11" Type="http://schemas.openxmlformats.org/officeDocument/2006/relationships/image" Target="../media/image49.png"/><Relationship Id="rId24" Type="http://schemas.openxmlformats.org/officeDocument/2006/relationships/image" Target="../media/image62.png"/><Relationship Id="rId5" Type="http://schemas.openxmlformats.org/officeDocument/2006/relationships/image" Target="../media/image430.png"/><Relationship Id="rId15" Type="http://schemas.openxmlformats.org/officeDocument/2006/relationships/image" Target="../media/image47.png"/><Relationship Id="rId23" Type="http://schemas.openxmlformats.org/officeDocument/2006/relationships/image" Target="../media/image61.png"/><Relationship Id="rId28" Type="http://schemas.openxmlformats.org/officeDocument/2006/relationships/image" Target="../media/image66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45.png"/><Relationship Id="rId9" Type="http://schemas.openxmlformats.org/officeDocument/2006/relationships/image" Target="../media/image470.png"/><Relationship Id="rId14" Type="http://schemas.openxmlformats.org/officeDocument/2006/relationships/image" Target="../media/image46.png"/><Relationship Id="rId22" Type="http://schemas.openxmlformats.org/officeDocument/2006/relationships/image" Target="../media/image60.png"/><Relationship Id="rId27" Type="http://schemas.openxmlformats.org/officeDocument/2006/relationships/image" Target="../media/image65.png"/><Relationship Id="rId30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7" name="Text Box 7">
            <a:extLst>
              <a:ext uri="{FF2B5EF4-FFF2-40B4-BE49-F238E27FC236}">
                <a16:creationId xmlns:a16="http://schemas.microsoft.com/office/drawing/2014/main" id="{874A60CD-48C5-4A56-9196-9106D650D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676401"/>
            <a:ext cx="3105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ar-SA" altLang="ar-AE" sz="2800" b="1" dirty="0">
                <a:latin typeface="Times New Roman" panose="02020603050405020304" pitchFamily="18" charset="0"/>
              </a:rPr>
              <a:t> </a:t>
            </a:r>
            <a:endParaRPr lang="ar-SA" altLang="ar-AE" sz="2400" dirty="0">
              <a:latin typeface="Times New Roman" panose="02020603050405020304" pitchFamily="18" charset="0"/>
              <a:cs typeface="Andalus" panose="02020603050405020304" pitchFamily="18" charset="-78"/>
            </a:endParaRPr>
          </a:p>
        </p:txBody>
      </p:sp>
      <p:sp>
        <p:nvSpPr>
          <p:cNvPr id="56328" name="Text Box 8">
            <a:extLst>
              <a:ext uri="{FF2B5EF4-FFF2-40B4-BE49-F238E27FC236}">
                <a16:creationId xmlns:a16="http://schemas.microsoft.com/office/drawing/2014/main" id="{99A85826-E9E5-4985-BD5B-407807E88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3038" y="1112045"/>
            <a:ext cx="638175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ar-SA" altLang="ar-AE" sz="4800" b="1" dirty="0">
                <a:solidFill>
                  <a:srgbClr val="002060"/>
                </a:solidFill>
                <a:latin typeface="Times New Roman" panose="02020603050405020304" pitchFamily="18" charset="0"/>
                <a:cs typeface="Andalus" panose="02020603050405020304" pitchFamily="18" charset="-78"/>
              </a:rPr>
              <a:t>الصف</a:t>
            </a:r>
            <a:r>
              <a:rPr lang="ar-SA" altLang="ar-AE" sz="4800" b="1" dirty="0">
                <a:solidFill>
                  <a:srgbClr val="00B050"/>
                </a:solidFill>
                <a:latin typeface="Times New Roman" panose="02020603050405020304" pitchFamily="18" charset="0"/>
                <a:cs typeface="Andalus" panose="02020603050405020304" pitchFamily="18" charset="-78"/>
              </a:rPr>
              <a:t> :</a:t>
            </a:r>
            <a:r>
              <a:rPr lang="ar-SA" altLang="ar-AE" sz="4800" b="1" dirty="0">
                <a:solidFill>
                  <a:srgbClr val="FF0000"/>
                </a:solidFill>
                <a:latin typeface="Times New Roman" panose="02020603050405020304" pitchFamily="18" charset="0"/>
                <a:cs typeface="Andalus" panose="02020603050405020304" pitchFamily="18" charset="-78"/>
              </a:rPr>
              <a:t>الثامن</a:t>
            </a:r>
            <a:r>
              <a:rPr lang="ar-AE" altLang="ar-AE" sz="4800" b="1" dirty="0">
                <a:solidFill>
                  <a:srgbClr val="00B050"/>
                </a:solidFill>
                <a:latin typeface="Times New Roman" panose="02020603050405020304" pitchFamily="18" charset="0"/>
                <a:cs typeface="Andalus" panose="02020603050405020304" pitchFamily="18" charset="-78"/>
              </a:rPr>
              <a:t> </a:t>
            </a:r>
            <a:endParaRPr lang="ar-SA" altLang="ar-AE" sz="2400" dirty="0">
              <a:solidFill>
                <a:srgbClr val="00B050"/>
              </a:solidFill>
              <a:latin typeface="Times New Roman" panose="02020603050405020304" pitchFamily="18" charset="0"/>
              <a:cs typeface="Andalus" panose="02020603050405020304" pitchFamily="18" charset="-78"/>
            </a:endParaRPr>
          </a:p>
        </p:txBody>
      </p:sp>
      <p:sp>
        <p:nvSpPr>
          <p:cNvPr id="56329" name="Text Box 9">
            <a:extLst>
              <a:ext uri="{FF2B5EF4-FFF2-40B4-BE49-F238E27FC236}">
                <a16:creationId xmlns:a16="http://schemas.microsoft.com/office/drawing/2014/main" id="{B5FFD62F-42A7-4AA6-95AE-3FDB5A278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9665" y="2713413"/>
            <a:ext cx="847979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>
              <a:spcBef>
                <a:spcPct val="50000"/>
              </a:spcBef>
              <a:defRPr/>
            </a:pPr>
            <a:r>
              <a:rPr lang="ar-SA" altLang="ar-AE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Andalus" panose="02020603050405020304" pitchFamily="18" charset="-78"/>
              </a:rPr>
              <a:t>الوحدة </a:t>
            </a:r>
            <a:r>
              <a:rPr lang="en-US" altLang="ar-AE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Andalus" panose="02020603050405020304" pitchFamily="18" charset="-78"/>
              </a:rPr>
              <a:t>12</a:t>
            </a:r>
            <a:r>
              <a:rPr lang="ar-SA" altLang="ar-AE" sz="4800" b="1" dirty="0">
                <a:solidFill>
                  <a:srgbClr val="FF0000"/>
                </a:solidFill>
                <a:latin typeface="Times New Roman" panose="02020603050405020304" pitchFamily="18" charset="0"/>
                <a:cs typeface="Andalus" panose="02020603050405020304" pitchFamily="18" charset="-78"/>
              </a:rPr>
              <a:t>: نظرية المجموعات</a:t>
            </a:r>
            <a:endParaRPr lang="ar-SA" altLang="ar-AE" sz="48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hatbot strategy venn diagram - Tangowork: Consultants for ...">
            <a:extLst>
              <a:ext uri="{FF2B5EF4-FFF2-40B4-BE49-F238E27FC236}">
                <a16:creationId xmlns:a16="http://schemas.microsoft.com/office/drawing/2014/main" id="{C857A43C-F4FA-4D8D-A74E-B0B2BD32A3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550" y="4815838"/>
            <a:ext cx="2259330" cy="196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hatbot strategy venn diagram - Tangowork: Consultants for ...">
            <a:extLst>
              <a:ext uri="{FF2B5EF4-FFF2-40B4-BE49-F238E27FC236}">
                <a16:creationId xmlns:a16="http://schemas.microsoft.com/office/drawing/2014/main" id="{A5EC320D-FAD5-4586-958F-79B6D54490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93308"/>
            <a:ext cx="2259330" cy="196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56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" fill="hold"/>
                                        <p:tgtEl>
                                          <p:spTgt spid="56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56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56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7" grpId="0" autoUpdateAnimBg="0"/>
      <p:bldP spid="56328" grpId="0" autoUpdateAnimBg="0"/>
      <p:bldP spid="56329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1D8104-91E2-42BF-964B-774BF917A8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31" t="31500" r="28563" b="41500"/>
          <a:stretch/>
        </p:blipFill>
        <p:spPr>
          <a:xfrm>
            <a:off x="217170" y="1577340"/>
            <a:ext cx="10184130" cy="47003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03BDDDA-9FB1-4F10-8D45-83366A4CADC5}"/>
              </a:ext>
            </a:extLst>
          </p:cNvPr>
          <p:cNvGrpSpPr/>
          <p:nvPr/>
        </p:nvGrpSpPr>
        <p:grpSpPr>
          <a:xfrm>
            <a:off x="0" y="111760"/>
            <a:ext cx="12024360" cy="1028602"/>
            <a:chOff x="0" y="111760"/>
            <a:chExt cx="12024360" cy="102860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EF00A1D-C1FE-488A-B740-B9F772AE24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875" t="25871" r="29625" b="67629"/>
            <a:stretch/>
          </p:blipFill>
          <p:spPr>
            <a:xfrm>
              <a:off x="6595110" y="191672"/>
              <a:ext cx="5429250" cy="94869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C0121CB-DEA4-4FCA-8EA5-182D60968C4E}"/>
                </a:ext>
              </a:extLst>
            </p:cNvPr>
            <p:cNvGrpSpPr/>
            <p:nvPr/>
          </p:nvGrpSpPr>
          <p:grpSpPr>
            <a:xfrm>
              <a:off x="0" y="111760"/>
              <a:ext cx="2315210" cy="976401"/>
              <a:chOff x="0" y="111760"/>
              <a:chExt cx="2315210" cy="976401"/>
            </a:xfrm>
          </p:grpSpPr>
          <p:pic>
            <p:nvPicPr>
              <p:cNvPr id="5" name="Picture 2" descr="Circle seal RED2 | SVG(VECTOR):Public Domain | ICON PARK | Share ...">
                <a:extLst>
                  <a:ext uri="{FF2B5EF4-FFF2-40B4-BE49-F238E27FC236}">
                    <a16:creationId xmlns:a16="http://schemas.microsoft.com/office/drawing/2014/main" id="{824F86F8-FD18-4838-ABAE-879A360A2A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11760"/>
                <a:ext cx="2315210" cy="9347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480CF0F-C773-4212-8E79-64AD52E1CBA5}"/>
                  </a:ext>
                </a:extLst>
              </p:cNvPr>
              <p:cNvSpPr txBox="1"/>
              <p:nvPr/>
            </p:nvSpPr>
            <p:spPr>
              <a:xfrm>
                <a:off x="299085" y="134054"/>
                <a:ext cx="1717040" cy="95410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800" dirty="0">
                    <a:solidFill>
                      <a:srgbClr val="FFFF00"/>
                    </a:solidFill>
                    <a:cs typeface="(AH) Manal Black" pitchFamily="2" charset="-78"/>
                  </a:rPr>
                  <a:t>صفحة </a:t>
                </a:r>
              </a:p>
              <a:p>
                <a:pPr algn="ctr"/>
                <a:r>
                  <a:rPr lang="en-US" sz="2800" b="1" dirty="0">
                    <a:solidFill>
                      <a:srgbClr val="FFFF00"/>
                    </a:solidFill>
                    <a:latin typeface="Algerian" panose="04020705040A02060702" pitchFamily="82" charset="0"/>
                    <a:cs typeface="Aldhabi" panose="01000000000000000000" pitchFamily="2" charset="-78"/>
                  </a:rPr>
                  <a:t>873</a:t>
                </a:r>
                <a:endParaRPr lang="ar-AE" sz="2800" b="1" dirty="0">
                  <a:solidFill>
                    <a:srgbClr val="FFFF00"/>
                  </a:solidFill>
                  <a:latin typeface="Algerian" panose="04020705040A02060702" pitchFamily="82" charset="0"/>
                  <a:cs typeface="Aldhabi" panose="01000000000000000000" pitchFamily="2" charset="-7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0782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F9C8E59-FAC7-46B9-ACE9-CC3D0B554DE0}"/>
              </a:ext>
            </a:extLst>
          </p:cNvPr>
          <p:cNvGrpSpPr/>
          <p:nvPr/>
        </p:nvGrpSpPr>
        <p:grpSpPr>
          <a:xfrm>
            <a:off x="3078480" y="0"/>
            <a:ext cx="6035040" cy="1148080"/>
            <a:chOff x="3078480" y="0"/>
            <a:chExt cx="6035040" cy="1148080"/>
          </a:xfrm>
        </p:grpSpPr>
        <p:pic>
          <p:nvPicPr>
            <p:cNvPr id="3" name="Picture 2" descr="Red and green glass buttons with metal frame on Vector Image">
              <a:extLst>
                <a:ext uri="{FF2B5EF4-FFF2-40B4-BE49-F238E27FC236}">
                  <a16:creationId xmlns:a16="http://schemas.microsoft.com/office/drawing/2014/main" id="{65DB55DD-C5E2-4196-A29E-ABEAB80C31B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24" t="47259" r="15330" b="21185"/>
            <a:stretch/>
          </p:blipFill>
          <p:spPr bwMode="auto">
            <a:xfrm>
              <a:off x="3078480" y="0"/>
              <a:ext cx="6035040" cy="114808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BC71AA2-7626-4218-9BD6-B9151BD0DED6}"/>
                </a:ext>
              </a:extLst>
            </p:cNvPr>
            <p:cNvSpPr txBox="1"/>
            <p:nvPr/>
          </p:nvSpPr>
          <p:spPr>
            <a:xfrm>
              <a:off x="4212378" y="112375"/>
              <a:ext cx="3767244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5400" b="1" i="1" dirty="0">
                  <a:solidFill>
                    <a:srgbClr val="FF0000"/>
                  </a:solidFill>
                  <a:cs typeface="(AH) Manal Black" pitchFamily="2" charset="-78"/>
                </a:rPr>
                <a:t>المفاهيم الأساسية </a:t>
              </a:r>
              <a:endParaRPr lang="ar-AE" sz="5400" b="1" i="1" dirty="0">
                <a:solidFill>
                  <a:srgbClr val="FF0000"/>
                </a:solidFill>
                <a:cs typeface="(AH) Manal Black" pitchFamily="2" charset="-78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4C9F80A-1D36-4A86-A37E-26ED8458837F}"/>
              </a:ext>
            </a:extLst>
          </p:cNvPr>
          <p:cNvGrpSpPr/>
          <p:nvPr/>
        </p:nvGrpSpPr>
        <p:grpSpPr>
          <a:xfrm>
            <a:off x="8422742" y="1391919"/>
            <a:ext cx="3504255" cy="1503835"/>
            <a:chOff x="9526697" y="1391919"/>
            <a:chExt cx="2400300" cy="1503835"/>
          </a:xfrm>
        </p:grpSpPr>
        <p:pic>
          <p:nvPicPr>
            <p:cNvPr id="6" name="Picture 2" descr="Vintage Wooden Signboard - Wood Sign Board Cartoon Transparent, HD ...">
              <a:extLst>
                <a:ext uri="{FF2B5EF4-FFF2-40B4-BE49-F238E27FC236}">
                  <a16:creationId xmlns:a16="http://schemas.microsoft.com/office/drawing/2014/main" id="{DB5C1F7F-045F-4A57-BCBE-45681F6F17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6697" y="1391919"/>
              <a:ext cx="2400300" cy="150383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C46103C-E040-456F-A838-67E4506BF21C}"/>
                </a:ext>
              </a:extLst>
            </p:cNvPr>
            <p:cNvSpPr txBox="1"/>
            <p:nvPr/>
          </p:nvSpPr>
          <p:spPr>
            <a:xfrm>
              <a:off x="9651894" y="1777419"/>
              <a:ext cx="2112603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4000" b="1" i="1" dirty="0">
                  <a:solidFill>
                    <a:srgbClr val="002060"/>
                  </a:solidFill>
                  <a:cs typeface="(AH) Manal Black" pitchFamily="2" charset="-78"/>
                </a:rPr>
                <a:t>المجموعات الجزئية</a:t>
              </a:r>
              <a:endParaRPr lang="ar-AE" sz="4000" b="1" i="1" dirty="0">
                <a:solidFill>
                  <a:srgbClr val="002060"/>
                </a:solidFill>
                <a:cs typeface="(AH) Manal Black" pitchFamily="2" charset="-78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A313076-5E30-4C38-B2C8-1ED7D46A3986}"/>
              </a:ext>
            </a:extLst>
          </p:cNvPr>
          <p:cNvGrpSpPr/>
          <p:nvPr/>
        </p:nvGrpSpPr>
        <p:grpSpPr>
          <a:xfrm>
            <a:off x="1303283" y="1586278"/>
            <a:ext cx="7119459" cy="1108928"/>
            <a:chOff x="413796" y="4171951"/>
            <a:chExt cx="11457508" cy="1108928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C21F9E3-DC9C-4EEF-9580-09793D1FDCDE}"/>
                </a:ext>
              </a:extLst>
            </p:cNvPr>
            <p:cNvSpPr/>
            <p:nvPr/>
          </p:nvSpPr>
          <p:spPr>
            <a:xfrm>
              <a:off x="641631" y="4171951"/>
              <a:ext cx="10847880" cy="60416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r"/>
              <a:r>
                <a:rPr lang="ar-SA" sz="2800" b="1" dirty="0">
                  <a:solidFill>
                    <a:srgbClr val="FF0000"/>
                  </a:solidFill>
                  <a:cs typeface="(AH) Manal Black" pitchFamily="2" charset="-78"/>
                </a:rPr>
                <a:t>  , </a:t>
              </a:r>
              <a:r>
                <a:rPr lang="en-US" sz="2800" b="1" dirty="0">
                  <a:solidFill>
                    <a:srgbClr val="002060"/>
                  </a:solidFill>
                  <a:cs typeface="(AH) Manal Black" pitchFamily="2" charset="-78"/>
                </a:rPr>
                <a:t>A</a:t>
              </a:r>
              <a:r>
                <a:rPr lang="ar-SA" sz="2800" b="1" dirty="0">
                  <a:solidFill>
                    <a:srgbClr val="FF0000"/>
                  </a:solidFill>
                  <a:cs typeface="(AH) Manal Black" pitchFamily="2" charset="-78"/>
                </a:rPr>
                <a:t> عنصرا في المجموعة </a:t>
              </a:r>
              <a:r>
                <a:rPr lang="en-US" sz="2800" b="1" dirty="0">
                  <a:solidFill>
                    <a:srgbClr val="002060"/>
                  </a:solidFill>
                  <a:cs typeface="(AH) Manal Black" pitchFamily="2" charset="-78"/>
                </a:rPr>
                <a:t>B</a:t>
              </a:r>
              <a:r>
                <a:rPr lang="ar-SA" sz="2800" b="1" dirty="0">
                  <a:solidFill>
                    <a:srgbClr val="FF0000"/>
                  </a:solidFill>
                  <a:cs typeface="(AH) Manal Black" pitchFamily="2" charset="-78"/>
                </a:rPr>
                <a:t> إذا كان كل عنصر في المجموعة </a:t>
              </a:r>
              <a:endParaRPr lang="ar-AE" sz="2800" b="1" dirty="0">
                <a:solidFill>
                  <a:srgbClr val="FF0000"/>
                </a:solidFill>
                <a:cs typeface="(AH) Manal Black" pitchFamily="2" charset="-78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444F0D5-0BF4-43E5-819F-CEB53820EFA6}"/>
                </a:ext>
              </a:extLst>
            </p:cNvPr>
            <p:cNvSpPr/>
            <p:nvPr/>
          </p:nvSpPr>
          <p:spPr>
            <a:xfrm>
              <a:off x="10067036" y="4657950"/>
              <a:ext cx="704821" cy="60416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r"/>
              <a:r>
                <a:rPr lang="en-US" sz="2400" b="1" dirty="0">
                  <a:solidFill>
                    <a:schemeClr val="tx1"/>
                  </a:solidFill>
                </a:rPr>
                <a:t>B</a:t>
              </a:r>
              <a:endParaRPr lang="ar-AE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3F9FACD3-5080-4410-A63F-298D627605F3}"/>
                </a:ext>
              </a:extLst>
            </p:cNvPr>
            <p:cNvSpPr/>
            <p:nvPr/>
          </p:nvSpPr>
          <p:spPr>
            <a:xfrm>
              <a:off x="4269566" y="4659441"/>
              <a:ext cx="436329" cy="60416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r"/>
              <a:r>
                <a:rPr lang="en-US" sz="2400" b="1" dirty="0">
                  <a:solidFill>
                    <a:schemeClr val="tx1"/>
                  </a:solidFill>
                </a:rPr>
                <a:t>A</a:t>
              </a:r>
              <a:endParaRPr lang="ar-AE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2D6200FF-C38A-4EB8-AE8E-9E6200A8666C}"/>
                </a:ext>
              </a:extLst>
            </p:cNvPr>
            <p:cNvSpPr/>
            <p:nvPr/>
          </p:nvSpPr>
          <p:spPr>
            <a:xfrm>
              <a:off x="413796" y="4676712"/>
              <a:ext cx="11457508" cy="60416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r"/>
              <a:r>
                <a:rPr lang="ar-SA" sz="2800" b="1" dirty="0">
                  <a:solidFill>
                    <a:srgbClr val="FF0000"/>
                  </a:solidFill>
                  <a:cs typeface="(AH) Manal Black" pitchFamily="2" charset="-78"/>
                </a:rPr>
                <a:t>  , فإن      تُسمى </a:t>
              </a:r>
              <a:r>
                <a:rPr lang="ar-SA" sz="2800" b="1" dirty="0">
                  <a:solidFill>
                    <a:srgbClr val="FF0000"/>
                  </a:solidFill>
                  <a:highlight>
                    <a:srgbClr val="FFFF00"/>
                  </a:highlight>
                  <a:cs typeface="(AH) Manal Black" pitchFamily="2" charset="-78"/>
                </a:rPr>
                <a:t>مجموعة جزئية </a:t>
              </a:r>
              <a:r>
                <a:rPr lang="ar-SA" sz="2800" b="1" dirty="0">
                  <a:solidFill>
                    <a:srgbClr val="FF0000"/>
                  </a:solidFill>
                  <a:cs typeface="(AH) Manal Black" pitchFamily="2" charset="-78"/>
                </a:rPr>
                <a:t>للمجموعة</a:t>
              </a:r>
              <a:endParaRPr lang="ar-AE" sz="2800" b="1" dirty="0">
                <a:solidFill>
                  <a:srgbClr val="FF0000"/>
                </a:solidFill>
                <a:cs typeface="(AH) Manal Black" pitchFamily="2" charset="-78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8291540-CFC6-4752-BCC9-6992AE106F83}"/>
              </a:ext>
            </a:extLst>
          </p:cNvPr>
          <p:cNvGrpSpPr/>
          <p:nvPr/>
        </p:nvGrpSpPr>
        <p:grpSpPr>
          <a:xfrm>
            <a:off x="4929297" y="2940878"/>
            <a:ext cx="6997700" cy="779111"/>
            <a:chOff x="5067081" y="3155397"/>
            <a:chExt cx="6997700" cy="779111"/>
          </a:xfrm>
        </p:grpSpPr>
        <p:pic>
          <p:nvPicPr>
            <p:cNvPr id="14" name="Picture 2" descr="Rectangular buttons on white Royalty Free Vector Image">
              <a:extLst>
                <a:ext uri="{FF2B5EF4-FFF2-40B4-BE49-F238E27FC236}">
                  <a16:creationId xmlns:a16="http://schemas.microsoft.com/office/drawing/2014/main" id="{3EE54354-8B6E-4E1A-B825-A6681FECFB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863"/>
            <a:stretch/>
          </p:blipFill>
          <p:spPr bwMode="auto">
            <a:xfrm>
              <a:off x="5067081" y="3158373"/>
              <a:ext cx="6997700" cy="776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A9985A8-7449-4D16-ADC3-A284232E35C1}"/>
                </a:ext>
              </a:extLst>
            </p:cNvPr>
            <p:cNvSpPr txBox="1"/>
            <p:nvPr/>
          </p:nvSpPr>
          <p:spPr>
            <a:xfrm>
              <a:off x="7882758" y="3155397"/>
              <a:ext cx="3394842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4000" b="1" dirty="0">
                  <a:solidFill>
                    <a:schemeClr val="bg1"/>
                  </a:solidFill>
                  <a:cs typeface="(AH) Manal Black" pitchFamily="2" charset="-78"/>
                </a:rPr>
                <a:t>رمز المجموعة الجزئية</a:t>
              </a:r>
              <a:endParaRPr lang="ar-AE" sz="4000" b="1" dirty="0">
                <a:solidFill>
                  <a:schemeClr val="bg1"/>
                </a:solidFill>
                <a:cs typeface="(AH) Manal Black" pitchFamily="2" charset="-78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F50C469-F5D0-45F6-9E49-E034E5EFF90B}"/>
                  </a:ext>
                </a:extLst>
              </p:cNvPr>
              <p:cNvSpPr txBox="1"/>
              <p:nvPr/>
            </p:nvSpPr>
            <p:spPr>
              <a:xfrm>
                <a:off x="5407572" y="3004474"/>
                <a:ext cx="525785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z="40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⊆</m:t>
                      </m:r>
                    </m:oMath>
                  </m:oMathPara>
                </a14:m>
                <a:endParaRPr lang="ar-AE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F50C469-F5D0-45F6-9E49-E034E5EFF9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7572" y="3004474"/>
                <a:ext cx="525785" cy="61555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DF7D749D-C32F-462D-A498-9913844FFEB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551" t="23130" r="37155" b="27203"/>
          <a:stretch/>
        </p:blipFill>
        <p:spPr>
          <a:xfrm>
            <a:off x="249517" y="3838713"/>
            <a:ext cx="3449662" cy="272906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1F0A4F-B703-401A-AD69-4D88DBF339B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2308" t="23130" r="8054" b="27203"/>
          <a:stretch/>
        </p:blipFill>
        <p:spPr>
          <a:xfrm>
            <a:off x="6414945" y="3838713"/>
            <a:ext cx="3613504" cy="272906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8439D6D-959F-4CB7-BA58-B758753FC41F}"/>
              </a:ext>
            </a:extLst>
          </p:cNvPr>
          <p:cNvSpPr txBox="1"/>
          <p:nvPr/>
        </p:nvSpPr>
        <p:spPr>
          <a:xfrm>
            <a:off x="3901044" y="2989084"/>
            <a:ext cx="1091966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600" dirty="0">
                <a:cs typeface="(AH) Manal Black" pitchFamily="2" charset="-78"/>
              </a:rPr>
              <a:t>وتكتب</a:t>
            </a:r>
            <a:r>
              <a:rPr lang="ar-SA" dirty="0"/>
              <a:t> </a:t>
            </a:r>
            <a:endParaRPr lang="ar-A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B8A1C7F-3E6B-4459-9598-C871F98BF1F4}"/>
                  </a:ext>
                </a:extLst>
              </p:cNvPr>
              <p:cNvSpPr txBox="1"/>
              <p:nvPr/>
            </p:nvSpPr>
            <p:spPr>
              <a:xfrm>
                <a:off x="2676314" y="3017822"/>
                <a:ext cx="1396215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⊆</m:t>
                      </m:r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𝑨</m:t>
                      </m:r>
                    </m:oMath>
                  </m:oMathPara>
                </a14:m>
                <a:endParaRPr lang="ar-AE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B8A1C7F-3E6B-4459-9598-C871F98BF1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6314" y="3017822"/>
                <a:ext cx="1396215" cy="5539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27722548-8C21-4A71-8594-4A22EA513ECB}"/>
              </a:ext>
            </a:extLst>
          </p:cNvPr>
          <p:cNvSpPr txBox="1"/>
          <p:nvPr/>
        </p:nvSpPr>
        <p:spPr>
          <a:xfrm>
            <a:off x="-57186" y="2989084"/>
            <a:ext cx="2919389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3600" dirty="0">
                <a:cs typeface="(AH) Manal Black" pitchFamily="2" charset="-78"/>
              </a:rPr>
              <a:t>A </a:t>
            </a:r>
            <a:r>
              <a:rPr lang="ar-SA" sz="3600" dirty="0">
                <a:highlight>
                  <a:srgbClr val="FFFF00"/>
                </a:highlight>
                <a:cs typeface="(AH) Manal Black" pitchFamily="2" charset="-78"/>
              </a:rPr>
              <a:t>محتواه في </a:t>
            </a:r>
            <a:r>
              <a:rPr lang="en-US" sz="3600" dirty="0">
                <a:cs typeface="(AH) Manal Black" pitchFamily="2" charset="-78"/>
              </a:rPr>
              <a:t>B</a:t>
            </a:r>
            <a:r>
              <a:rPr lang="ar-SA" sz="3600" dirty="0">
                <a:cs typeface="(AH) Manal Black" pitchFamily="2" charset="-78"/>
              </a:rPr>
              <a:t>وتقرأ</a:t>
            </a:r>
            <a:r>
              <a:rPr lang="ar-SA" dirty="0"/>
              <a:t> </a:t>
            </a:r>
            <a:endParaRPr lang="ar-AE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32CECF4-70D4-4BCB-B4B2-2EAB2EDBDAC9}"/>
              </a:ext>
            </a:extLst>
          </p:cNvPr>
          <p:cNvSpPr txBox="1"/>
          <p:nvPr/>
        </p:nvSpPr>
        <p:spPr>
          <a:xfrm>
            <a:off x="10365687" y="4687186"/>
            <a:ext cx="979755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600" dirty="0">
                <a:cs typeface="(AH) Manal Black" pitchFamily="2" charset="-78"/>
              </a:rPr>
              <a:t>جزئية</a:t>
            </a:r>
            <a:endParaRPr lang="ar-AE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63FBD92-D700-4926-982D-5A50C80DB653}"/>
              </a:ext>
            </a:extLst>
          </p:cNvPr>
          <p:cNvSpPr txBox="1"/>
          <p:nvPr/>
        </p:nvSpPr>
        <p:spPr>
          <a:xfrm>
            <a:off x="4036417" y="4687186"/>
            <a:ext cx="1773242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600" dirty="0">
                <a:cs typeface="(AH) Manal Black" pitchFamily="2" charset="-78"/>
              </a:rPr>
              <a:t>ليست جزئية</a:t>
            </a:r>
            <a:endParaRPr lang="ar-AE" dirty="0"/>
          </a:p>
        </p:txBody>
      </p:sp>
    </p:spTree>
    <p:extLst>
      <p:ext uri="{BB962C8B-B14F-4D97-AF65-F5344CB8AC3E}">
        <p14:creationId xmlns:p14="http://schemas.microsoft.com/office/powerpoint/2010/main" val="77735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DE3DA43-8E4E-4BAE-BBE4-86E308A4B499}"/>
              </a:ext>
            </a:extLst>
          </p:cNvPr>
          <p:cNvGrpSpPr/>
          <p:nvPr/>
        </p:nvGrpSpPr>
        <p:grpSpPr>
          <a:xfrm>
            <a:off x="8438487" y="112195"/>
            <a:ext cx="3657709" cy="3198808"/>
            <a:chOff x="8438487" y="112195"/>
            <a:chExt cx="3657709" cy="3198808"/>
          </a:xfrm>
        </p:grpSpPr>
        <p:pic>
          <p:nvPicPr>
            <p:cNvPr id="3" name="Picture 4" descr="Happy fun crocodile cartoon - Stock Illustration [27775155] - PIXTA">
              <a:extLst>
                <a:ext uri="{FF2B5EF4-FFF2-40B4-BE49-F238E27FC236}">
                  <a16:creationId xmlns:a16="http://schemas.microsoft.com/office/drawing/2014/main" id="{D03D91F5-3880-4EAF-A680-C3EEA0B25E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85292">
              <a:off x="8438487" y="112195"/>
              <a:ext cx="3657709" cy="319880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2804DEAB-C2E7-4E7E-97A9-0ADFA26CB481}"/>
                </a:ext>
              </a:extLst>
            </p:cNvPr>
            <p:cNvSpPr/>
            <p:nvPr/>
          </p:nvSpPr>
          <p:spPr>
            <a:xfrm rot="1325020">
              <a:off x="9947693" y="486658"/>
              <a:ext cx="1528296" cy="8636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dirty="0">
                  <a:solidFill>
                    <a:srgbClr val="FF0000"/>
                  </a:solidFill>
                  <a:cs typeface="(AH) Manal Black" pitchFamily="2" charset="-78"/>
                </a:rPr>
                <a:t>ملاحظات</a:t>
              </a:r>
              <a:r>
                <a:rPr lang="ar-SA" sz="3200" dirty="0">
                  <a:solidFill>
                    <a:srgbClr val="FF0000"/>
                  </a:solidFill>
                  <a:cs typeface="(AH) Manal Black" pitchFamily="2" charset="-78"/>
                </a:rPr>
                <a:t> </a:t>
              </a:r>
            </a:p>
            <a:p>
              <a:pPr algn="ctr"/>
              <a:r>
                <a:rPr lang="ar-SA" sz="2800" dirty="0">
                  <a:solidFill>
                    <a:srgbClr val="FF0000"/>
                  </a:solidFill>
                  <a:cs typeface="(AH) Manal Black" pitchFamily="2" charset="-78"/>
                </a:rPr>
                <a:t>هامة جدا</a:t>
              </a:r>
              <a:endParaRPr lang="ar-AE" sz="2800" dirty="0">
                <a:solidFill>
                  <a:srgbClr val="FF0000"/>
                </a:solidFill>
                <a:cs typeface="(AH) Manal Black" pitchFamily="2" charset="-78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79A5620-AE8C-4B3B-B576-D62FA8F40A50}"/>
              </a:ext>
            </a:extLst>
          </p:cNvPr>
          <p:cNvSpPr txBox="1"/>
          <p:nvPr/>
        </p:nvSpPr>
        <p:spPr>
          <a:xfrm>
            <a:off x="357785" y="935216"/>
            <a:ext cx="8645315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3200" dirty="0">
                <a:cs typeface="(AH) Manal Black" pitchFamily="2" charset="-78"/>
              </a:rPr>
              <a:t>A </a:t>
            </a:r>
            <a:r>
              <a:rPr lang="ar-SA" sz="3200" dirty="0">
                <a:highlight>
                  <a:srgbClr val="FFFF00"/>
                </a:highlight>
                <a:cs typeface="(AH) Manal Black" pitchFamily="2" charset="-78"/>
              </a:rPr>
              <a:t>مجموعة جزئية </a:t>
            </a:r>
            <a:r>
              <a:rPr lang="ar-SA" sz="3200" dirty="0">
                <a:cs typeface="(AH) Manal Black" pitchFamily="2" charset="-78"/>
              </a:rPr>
              <a:t>من</a:t>
            </a:r>
            <a:r>
              <a:rPr lang="en-US" sz="3200" dirty="0">
                <a:cs typeface="(AH) Manal Black" pitchFamily="2" charset="-78"/>
              </a:rPr>
              <a:t>A</a:t>
            </a:r>
            <a:r>
              <a:rPr lang="ar-SA" sz="3200" dirty="0">
                <a:cs typeface="(AH) Manal Black" pitchFamily="2" charset="-78"/>
              </a:rPr>
              <a:t>*كل مجموعة هي مجموعة جزئية من </a:t>
            </a:r>
            <a:r>
              <a:rPr lang="ar-SA" sz="3200" dirty="0" err="1">
                <a:cs typeface="(AH) Manal Black" pitchFamily="2" charset="-78"/>
              </a:rPr>
              <a:t>نفسها,فنقول</a:t>
            </a:r>
            <a:r>
              <a:rPr lang="ar-SA" sz="1600" dirty="0"/>
              <a:t> </a:t>
            </a:r>
            <a:endParaRPr lang="ar-AE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10CF9EF-2A9F-4BC8-98E2-58890EFB14B4}"/>
                  </a:ext>
                </a:extLst>
              </p:cNvPr>
              <p:cNvSpPr txBox="1"/>
              <p:nvPr/>
            </p:nvSpPr>
            <p:spPr>
              <a:xfrm>
                <a:off x="3882814" y="1519991"/>
                <a:ext cx="134171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⊆</m:t>
                      </m:r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𝑨</m:t>
                      </m:r>
                    </m:oMath>
                  </m:oMathPara>
                </a14:m>
                <a:endParaRPr lang="ar-AE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10CF9EF-2A9F-4BC8-98E2-58890EFB14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2814" y="1519991"/>
                <a:ext cx="1341713" cy="5539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29EE2C8D-88C9-4399-A6A1-83275AB927E1}"/>
              </a:ext>
            </a:extLst>
          </p:cNvPr>
          <p:cNvSpPr txBox="1"/>
          <p:nvPr/>
        </p:nvSpPr>
        <p:spPr>
          <a:xfrm>
            <a:off x="2857523" y="2142906"/>
            <a:ext cx="6099747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200" dirty="0">
                <a:cs typeface="(AH) Manal Black" pitchFamily="2" charset="-78"/>
              </a:rPr>
              <a:t>*المجموعة الخالية مجموعة جزئية من كل المجموعات</a:t>
            </a:r>
            <a:endParaRPr lang="ar-AE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31E4570-2634-4367-9277-23DF9AEB4991}"/>
                  </a:ext>
                </a:extLst>
              </p:cNvPr>
              <p:cNvSpPr txBox="1"/>
              <p:nvPr/>
            </p:nvSpPr>
            <p:spPr>
              <a:xfrm>
                <a:off x="3859070" y="2805289"/>
                <a:ext cx="1341714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∅</m:t>
                      </m:r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⊆</m:t>
                      </m:r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𝑨</m:t>
                      </m:r>
                    </m:oMath>
                  </m:oMathPara>
                </a14:m>
                <a:endParaRPr lang="ar-AE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31E4570-2634-4367-9277-23DF9AEB49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9070" y="2805289"/>
                <a:ext cx="1341714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CDD35D6-E42D-4AA4-85DE-A16150E2E76D}"/>
                  </a:ext>
                </a:extLst>
              </p:cNvPr>
              <p:cNvSpPr txBox="1"/>
              <p:nvPr/>
            </p:nvSpPr>
            <p:spPr>
              <a:xfrm>
                <a:off x="1294028" y="1519991"/>
                <a:ext cx="1325684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∅</m:t>
                      </m:r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⊆</m:t>
                      </m:r>
                      <m:r>
                        <a:rPr lang="en-US" sz="36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∅</m:t>
                      </m:r>
                    </m:oMath>
                  </m:oMathPara>
                </a14:m>
                <a:endParaRPr lang="ar-AE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CDD35D6-E42D-4AA4-85DE-A16150E2E7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4028" y="1519991"/>
                <a:ext cx="1325684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92EE415-AEC9-4001-A608-C0AFE26946D1}"/>
                  </a:ext>
                </a:extLst>
              </p:cNvPr>
              <p:cNvSpPr txBox="1"/>
              <p:nvPr/>
            </p:nvSpPr>
            <p:spPr>
              <a:xfrm>
                <a:off x="1382928" y="2782487"/>
                <a:ext cx="1325684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∅</m:t>
                      </m:r>
                      <m:r>
                        <a:rPr lang="en-US" sz="36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⊂</m:t>
                      </m:r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𝑨</m:t>
                      </m:r>
                    </m:oMath>
                  </m:oMathPara>
                </a14:m>
                <a:endParaRPr lang="ar-AE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92EE415-AEC9-4001-A608-C0AFE26946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2928" y="2782487"/>
                <a:ext cx="1325684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528DAA3E-58C4-4DC8-A20B-E1D83A88CF91}"/>
              </a:ext>
            </a:extLst>
          </p:cNvPr>
          <p:cNvGrpSpPr/>
          <p:nvPr/>
        </p:nvGrpSpPr>
        <p:grpSpPr>
          <a:xfrm>
            <a:off x="9941878" y="3429000"/>
            <a:ext cx="2143125" cy="2143125"/>
            <a:chOff x="9941878" y="3429000"/>
            <a:chExt cx="2143125" cy="2143125"/>
          </a:xfrm>
        </p:grpSpPr>
        <p:pic>
          <p:nvPicPr>
            <p:cNvPr id="12" name="Picture 6" descr="Wind Cartoon clipart - Rain, Blue, Green, transparent clip art">
              <a:extLst>
                <a:ext uri="{FF2B5EF4-FFF2-40B4-BE49-F238E27FC236}">
                  <a16:creationId xmlns:a16="http://schemas.microsoft.com/office/drawing/2014/main" id="{7DC41F22-77DE-40B2-80FE-F7F137B566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41878" y="3429000"/>
              <a:ext cx="2143125" cy="2143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DD9D1FE-384E-4A1B-9165-FFBD32E0147C}"/>
                </a:ext>
              </a:extLst>
            </p:cNvPr>
            <p:cNvSpPr txBox="1"/>
            <p:nvPr/>
          </p:nvSpPr>
          <p:spPr>
            <a:xfrm>
              <a:off x="10519243" y="3876027"/>
              <a:ext cx="1155700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600" dirty="0">
                  <a:solidFill>
                    <a:srgbClr val="FFFF00"/>
                  </a:solidFill>
                  <a:cs typeface="(AH) Manal Black" pitchFamily="2" charset="-78"/>
                </a:rPr>
                <a:t>توضيح</a:t>
              </a:r>
              <a:endParaRPr lang="ar-AE" sz="3600" dirty="0">
                <a:solidFill>
                  <a:srgbClr val="FFFF00"/>
                </a:solidFill>
                <a:cs typeface="(AH) Manal Black" pitchFamily="2" charset="-78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0401D4A-E2A6-4F99-9D5D-E90D3B3B5517}"/>
              </a:ext>
            </a:extLst>
          </p:cNvPr>
          <p:cNvSpPr txBox="1"/>
          <p:nvPr/>
        </p:nvSpPr>
        <p:spPr>
          <a:xfrm>
            <a:off x="7082686" y="3952810"/>
            <a:ext cx="2775119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200" dirty="0">
                <a:cs typeface="(AH) Manal Black" pitchFamily="2" charset="-78"/>
              </a:rPr>
              <a:t>إذا كان لدينا المجموعة</a:t>
            </a:r>
            <a:endParaRPr lang="ar-AE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7EFA3ED-9154-4C45-9B9D-2F1F07392E1F}"/>
                  </a:ext>
                </a:extLst>
              </p:cNvPr>
              <p:cNvSpPr txBox="1"/>
              <p:nvPr/>
            </p:nvSpPr>
            <p:spPr>
              <a:xfrm>
                <a:off x="5076105" y="3915025"/>
                <a:ext cx="2039789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4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40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𝒀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𝒁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7EFA3ED-9154-4C45-9B9D-2F1F07392E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6105" y="3915025"/>
                <a:ext cx="2039789" cy="61555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4E223AD8-BD47-4032-83CD-DC1355FE9AF5}"/>
              </a:ext>
            </a:extLst>
          </p:cNvPr>
          <p:cNvSpPr txBox="1"/>
          <p:nvPr/>
        </p:nvSpPr>
        <p:spPr>
          <a:xfrm>
            <a:off x="316771" y="3940630"/>
            <a:ext cx="4783682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200" dirty="0">
                <a:solidFill>
                  <a:srgbClr val="7030A0"/>
                </a:solidFill>
                <a:cs typeface="(AH) Manal Black" pitchFamily="2" charset="-78"/>
              </a:rPr>
              <a:t>هيا بنا نجد جميع المجموعات الجزئية منها</a:t>
            </a:r>
            <a:endParaRPr lang="ar-AE" sz="1600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BCD562C-6CEF-4B28-A906-716ADCB311CE}"/>
                  </a:ext>
                </a:extLst>
              </p:cNvPr>
              <p:cNvSpPr txBox="1"/>
              <p:nvPr/>
            </p:nvSpPr>
            <p:spPr>
              <a:xfrm>
                <a:off x="579923" y="4722456"/>
                <a:ext cx="2039789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4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40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𝒀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𝒁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BCD562C-6CEF-4B28-A906-716ADCB311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923" y="4722456"/>
                <a:ext cx="2039789" cy="61555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A3E9AD4-C971-4541-9DF3-E638426FE5E8}"/>
                  </a:ext>
                </a:extLst>
              </p:cNvPr>
              <p:cNvSpPr txBox="1"/>
              <p:nvPr/>
            </p:nvSpPr>
            <p:spPr>
              <a:xfrm>
                <a:off x="3036316" y="4778539"/>
                <a:ext cx="1524712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4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40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𝒀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A3E9AD4-C971-4541-9DF3-E638426FE5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6316" y="4778539"/>
                <a:ext cx="1524712" cy="61555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675B6C9-2B63-4886-BDF4-4AAB9628CF5A}"/>
                  </a:ext>
                </a:extLst>
              </p:cNvPr>
              <p:cNvSpPr txBox="1"/>
              <p:nvPr/>
            </p:nvSpPr>
            <p:spPr>
              <a:xfrm>
                <a:off x="3036316" y="5472149"/>
                <a:ext cx="1523109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4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40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𝒁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675B6C9-2B63-4886-BDF4-4AAB9628CF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6316" y="5472149"/>
                <a:ext cx="1523109" cy="61555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23591A4-B9EA-4E1E-880A-5E256E3ED116}"/>
                  </a:ext>
                </a:extLst>
              </p:cNvPr>
              <p:cNvSpPr txBox="1"/>
              <p:nvPr/>
            </p:nvSpPr>
            <p:spPr>
              <a:xfrm>
                <a:off x="3036316" y="6183039"/>
                <a:ext cx="1492652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4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40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𝒀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𝒁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23591A4-B9EA-4E1E-880A-5E256E3ED1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6316" y="6183039"/>
                <a:ext cx="1492652" cy="61555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1FCEA94-146A-4513-B535-A762744F011A}"/>
                  </a:ext>
                </a:extLst>
              </p:cNvPr>
              <p:cNvSpPr txBox="1"/>
              <p:nvPr/>
            </p:nvSpPr>
            <p:spPr>
              <a:xfrm>
                <a:off x="5260900" y="4693587"/>
                <a:ext cx="1008033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4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40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1FCEA94-146A-4513-B535-A762744F01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0900" y="4693587"/>
                <a:ext cx="1008033" cy="61555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094A066-EAE3-43BF-A173-E2319C49150D}"/>
                  </a:ext>
                </a:extLst>
              </p:cNvPr>
              <p:cNvSpPr txBox="1"/>
              <p:nvPr/>
            </p:nvSpPr>
            <p:spPr>
              <a:xfrm>
                <a:off x="5260900" y="5410145"/>
                <a:ext cx="977575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4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40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𝒀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094A066-EAE3-43BF-A173-E2319C4915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0900" y="5410145"/>
                <a:ext cx="977575" cy="61555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540D3DF-A623-4F61-9DA0-C763C1A1B5BA}"/>
                  </a:ext>
                </a:extLst>
              </p:cNvPr>
              <p:cNvSpPr txBox="1"/>
              <p:nvPr/>
            </p:nvSpPr>
            <p:spPr>
              <a:xfrm>
                <a:off x="5260900" y="6183038"/>
                <a:ext cx="975972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4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40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𝒁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540D3DF-A623-4F61-9DA0-C763C1A1B5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0900" y="6183038"/>
                <a:ext cx="975972" cy="61555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0BF9D26-67C3-4B68-8906-D1E010D7F78C}"/>
                  </a:ext>
                </a:extLst>
              </p:cNvPr>
              <p:cNvSpPr txBox="1"/>
              <p:nvPr/>
            </p:nvSpPr>
            <p:spPr>
              <a:xfrm>
                <a:off x="7015419" y="4846340"/>
                <a:ext cx="418384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∅</m:t>
                      </m:r>
                    </m:oMath>
                  </m:oMathPara>
                </a14:m>
                <a:endParaRPr lang="ar-AE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0BF9D26-67C3-4B68-8906-D1E010D7F7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5419" y="4846340"/>
                <a:ext cx="418384" cy="55399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65E403FF-CCB2-4706-AEC2-48ACCA008AFF}"/>
              </a:ext>
            </a:extLst>
          </p:cNvPr>
          <p:cNvGrpSpPr/>
          <p:nvPr/>
        </p:nvGrpSpPr>
        <p:grpSpPr>
          <a:xfrm>
            <a:off x="8122100" y="4625315"/>
            <a:ext cx="1787717" cy="2013870"/>
            <a:chOff x="8122100" y="4625315"/>
            <a:chExt cx="1787717" cy="2013870"/>
          </a:xfrm>
        </p:grpSpPr>
        <p:pic>
          <p:nvPicPr>
            <p:cNvPr id="27" name="Picture 4" descr="Lighting Button Images, Stock Photos &amp; Vectors | Shutterstock">
              <a:extLst>
                <a:ext uri="{FF2B5EF4-FFF2-40B4-BE49-F238E27FC236}">
                  <a16:creationId xmlns:a16="http://schemas.microsoft.com/office/drawing/2014/main" id="{773640BF-8BC7-412B-9804-35FA824917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620" b="35564"/>
            <a:stretch/>
          </p:blipFill>
          <p:spPr bwMode="auto">
            <a:xfrm>
              <a:off x="8150612" y="4920665"/>
              <a:ext cx="1704975" cy="171852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6046B83-54F2-4107-8474-BB9C6DEA24E7}"/>
                </a:ext>
              </a:extLst>
            </p:cNvPr>
            <p:cNvSpPr txBox="1"/>
            <p:nvPr/>
          </p:nvSpPr>
          <p:spPr>
            <a:xfrm>
              <a:off x="8122100" y="4625315"/>
              <a:ext cx="1787717" cy="156966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endParaRPr lang="ar-SA" sz="3200" b="1" dirty="0">
                <a:cs typeface="(AH) Manal Black" pitchFamily="2" charset="-78"/>
              </a:endParaRPr>
            </a:p>
            <a:p>
              <a:pPr algn="ctr"/>
              <a:r>
                <a:rPr lang="en-US" sz="3200" b="1" dirty="0">
                  <a:solidFill>
                    <a:srgbClr val="FFFF00"/>
                  </a:solidFill>
                  <a:cs typeface="(AH) Manal Black" pitchFamily="2" charset="-78"/>
                </a:rPr>
                <a:t>8</a:t>
              </a:r>
            </a:p>
            <a:p>
              <a:pPr algn="ctr"/>
              <a:r>
                <a:rPr lang="ar-SA" sz="3200" b="1" dirty="0">
                  <a:solidFill>
                    <a:srgbClr val="FFFF00"/>
                  </a:solidFill>
                  <a:cs typeface="(AH) Manal Black" pitchFamily="2" charset="-78"/>
                </a:rPr>
                <a:t>مجموعات</a:t>
              </a:r>
              <a:endParaRPr lang="ar-AE" sz="3200" b="1" dirty="0">
                <a:solidFill>
                  <a:srgbClr val="FFFF00"/>
                </a:solidFill>
                <a:cs typeface="(AH) Manal Black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573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759724-D30D-4D73-B817-CF33399668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41" t="60574" r="29833" b="34815"/>
          <a:stretch/>
        </p:blipFill>
        <p:spPr>
          <a:xfrm>
            <a:off x="1416919" y="3454675"/>
            <a:ext cx="9228582" cy="116586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F5A02C3-7FE7-4388-BAA5-70F6107BEEA1}"/>
              </a:ext>
            </a:extLst>
          </p:cNvPr>
          <p:cNvGrpSpPr/>
          <p:nvPr/>
        </p:nvGrpSpPr>
        <p:grpSpPr>
          <a:xfrm>
            <a:off x="0" y="91440"/>
            <a:ext cx="11927840" cy="996721"/>
            <a:chOff x="0" y="91440"/>
            <a:chExt cx="11927840" cy="99672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13DD28-2321-4593-B203-3FDB12ADB5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666" t="18074" r="43250" b="77333"/>
            <a:stretch/>
          </p:blipFill>
          <p:spPr>
            <a:xfrm>
              <a:off x="6431280" y="91440"/>
              <a:ext cx="5496560" cy="7112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A1AE79B-5210-4F17-A11B-2155A9C0B11D}"/>
                </a:ext>
              </a:extLst>
            </p:cNvPr>
            <p:cNvGrpSpPr/>
            <p:nvPr/>
          </p:nvGrpSpPr>
          <p:grpSpPr>
            <a:xfrm>
              <a:off x="0" y="111760"/>
              <a:ext cx="2315210" cy="976401"/>
              <a:chOff x="0" y="111760"/>
              <a:chExt cx="2315210" cy="976401"/>
            </a:xfrm>
          </p:grpSpPr>
          <p:pic>
            <p:nvPicPr>
              <p:cNvPr id="5" name="Picture 2" descr="Circle seal RED2 | SVG(VECTOR):Public Domain | ICON PARK | Share ...">
                <a:extLst>
                  <a:ext uri="{FF2B5EF4-FFF2-40B4-BE49-F238E27FC236}">
                    <a16:creationId xmlns:a16="http://schemas.microsoft.com/office/drawing/2014/main" id="{1771FCBE-0D96-4177-8E56-D69D6229EE6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11760"/>
                <a:ext cx="2315210" cy="9347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61B74B3-136D-4FD0-ACEA-C7E782C31E65}"/>
                  </a:ext>
                </a:extLst>
              </p:cNvPr>
              <p:cNvSpPr txBox="1"/>
              <p:nvPr/>
            </p:nvSpPr>
            <p:spPr>
              <a:xfrm>
                <a:off x="299085" y="134054"/>
                <a:ext cx="1717040" cy="95410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800" dirty="0">
                    <a:solidFill>
                      <a:srgbClr val="FFFF00"/>
                    </a:solidFill>
                    <a:cs typeface="(AH) Manal Black" pitchFamily="2" charset="-78"/>
                  </a:rPr>
                  <a:t>صفحة </a:t>
                </a:r>
              </a:p>
              <a:p>
                <a:pPr algn="ctr"/>
                <a:r>
                  <a:rPr lang="en-US" sz="2800" b="1" dirty="0">
                    <a:solidFill>
                      <a:srgbClr val="FFFF00"/>
                    </a:solidFill>
                    <a:latin typeface="Algerian" panose="04020705040A02060702" pitchFamily="82" charset="0"/>
                    <a:cs typeface="Aldhabi" panose="01000000000000000000" pitchFamily="2" charset="-78"/>
                  </a:rPr>
                  <a:t>867</a:t>
                </a:r>
                <a:endParaRPr lang="ar-AE" sz="2800" b="1" dirty="0">
                  <a:solidFill>
                    <a:srgbClr val="FFFF00"/>
                  </a:solidFill>
                  <a:latin typeface="Algerian" panose="04020705040A02060702" pitchFamily="82" charset="0"/>
                  <a:cs typeface="Aldhabi" panose="01000000000000000000" pitchFamily="2" charset="-78"/>
                </a:endParaRPr>
              </a:p>
            </p:txBody>
          </p: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35D539E-732A-4843-BB0F-D75EF86A93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99" t="21630" r="45167" b="72445"/>
          <a:stretch/>
        </p:blipFill>
        <p:spPr>
          <a:xfrm>
            <a:off x="3698240" y="964159"/>
            <a:ext cx="7197344" cy="8940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0F4F6C8-E9EB-4556-8050-00562A682FD8}"/>
                  </a:ext>
                </a:extLst>
              </p:cNvPr>
              <p:cNvSpPr txBox="1"/>
              <p:nvPr/>
            </p:nvSpPr>
            <p:spPr>
              <a:xfrm>
                <a:off x="518628" y="2143973"/>
                <a:ext cx="1796582" cy="514949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أنفلونزا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برد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0F4F6C8-E9EB-4556-8050-00562A682F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628" y="2143973"/>
                <a:ext cx="1796582" cy="51494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D0B7AA8-BFE9-4D9F-A444-C16F92FEAE71}"/>
                  </a:ext>
                </a:extLst>
              </p:cNvPr>
              <p:cNvSpPr txBox="1"/>
              <p:nvPr/>
            </p:nvSpPr>
            <p:spPr>
              <a:xfrm>
                <a:off x="2723348" y="2128670"/>
                <a:ext cx="762132" cy="514949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برد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D0B7AA8-BFE9-4D9F-A444-C16F92FEAE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3348" y="2128670"/>
                <a:ext cx="762132" cy="51494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002E6E1-372D-4451-9E8B-F16666BF06D2}"/>
                  </a:ext>
                </a:extLst>
              </p:cNvPr>
              <p:cNvSpPr txBox="1"/>
              <p:nvPr/>
            </p:nvSpPr>
            <p:spPr>
              <a:xfrm>
                <a:off x="4272219" y="2089621"/>
                <a:ext cx="418384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∅</m:t>
                      </m:r>
                    </m:oMath>
                  </m:oMathPara>
                </a14:m>
                <a:endParaRPr lang="ar-AE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002E6E1-372D-4451-9E8B-F16666BF06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2219" y="2089621"/>
                <a:ext cx="418384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146E08F-78CB-43A8-B498-0EF85709B53A}"/>
                  </a:ext>
                </a:extLst>
              </p:cNvPr>
              <p:cNvSpPr txBox="1"/>
              <p:nvPr/>
            </p:nvSpPr>
            <p:spPr>
              <a:xfrm>
                <a:off x="2723348" y="2669295"/>
                <a:ext cx="1199752" cy="514949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أنفلونزا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146E08F-78CB-43A8-B498-0EF85709B5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3348" y="2669295"/>
                <a:ext cx="1199752" cy="51494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A716110B-D874-44EB-BF07-C8D34C4D3EB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4751" t="18517" r="30832" b="76149"/>
          <a:stretch/>
        </p:blipFill>
        <p:spPr>
          <a:xfrm>
            <a:off x="9179560" y="2875097"/>
            <a:ext cx="2941508" cy="7518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FD57ECB-BF60-448A-A6D0-36AACF4A64BF}"/>
                  </a:ext>
                </a:extLst>
              </p:cNvPr>
              <p:cNvSpPr txBox="1"/>
              <p:nvPr/>
            </p:nvSpPr>
            <p:spPr>
              <a:xfrm>
                <a:off x="314960" y="4741777"/>
                <a:ext cx="4373120" cy="514949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اللوحية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الأجهزة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الحواسب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الهواتف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FD57ECB-BF60-448A-A6D0-36AACF4A64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960" y="4741777"/>
                <a:ext cx="4373120" cy="51494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E3C8B84-7A72-4857-98F3-4368E7994EDD}"/>
                  </a:ext>
                </a:extLst>
              </p:cNvPr>
              <p:cNvSpPr txBox="1"/>
              <p:nvPr/>
            </p:nvSpPr>
            <p:spPr>
              <a:xfrm>
                <a:off x="4601210" y="4745254"/>
                <a:ext cx="2493888" cy="514949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الحواسب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الهواتف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E3C8B84-7A72-4857-98F3-4368E7994E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1210" y="4745254"/>
                <a:ext cx="2493888" cy="51494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7BF4086-BFEA-4C1C-A9D1-E220B1AEEF9B}"/>
                  </a:ext>
                </a:extLst>
              </p:cNvPr>
              <p:cNvSpPr txBox="1"/>
              <p:nvPr/>
            </p:nvSpPr>
            <p:spPr>
              <a:xfrm>
                <a:off x="3923100" y="5431591"/>
                <a:ext cx="3224857" cy="514949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اللوحية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الأجهزة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الهواتف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7BF4086-BFEA-4C1C-A9D1-E220B1AEEF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3100" y="5431591"/>
                <a:ext cx="3224857" cy="51494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361A491-CCAA-4125-9F47-622D16D7BD97}"/>
                  </a:ext>
                </a:extLst>
              </p:cNvPr>
              <p:cNvSpPr txBox="1"/>
              <p:nvPr/>
            </p:nvSpPr>
            <p:spPr>
              <a:xfrm>
                <a:off x="3798066" y="6076544"/>
                <a:ext cx="3349891" cy="514949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اللوحية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الأجهزة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الحواسب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361A491-CCAA-4125-9F47-622D16D7BD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8066" y="6076544"/>
                <a:ext cx="3349891" cy="51494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3D5EF67-E09D-4B1C-B46E-37A4923808F2}"/>
                  </a:ext>
                </a:extLst>
              </p:cNvPr>
              <p:cNvSpPr txBox="1"/>
              <p:nvPr/>
            </p:nvSpPr>
            <p:spPr>
              <a:xfrm>
                <a:off x="7296912" y="4768588"/>
                <a:ext cx="1345625" cy="514949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الهواتف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3D5EF67-E09D-4B1C-B46E-37A4923808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6912" y="4768588"/>
                <a:ext cx="1345625" cy="51494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3D2466A-7C91-4B59-B70E-839D1EE0B524}"/>
                  </a:ext>
                </a:extLst>
              </p:cNvPr>
              <p:cNvSpPr txBox="1"/>
              <p:nvPr/>
            </p:nvSpPr>
            <p:spPr>
              <a:xfrm>
                <a:off x="7296912" y="5431590"/>
                <a:ext cx="1549206" cy="514949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الحواسب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3D2466A-7C91-4B59-B70E-839D1EE0B5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6912" y="5431590"/>
                <a:ext cx="1549206" cy="51494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151BB90-3C37-4287-9F74-61CD834308F2}"/>
                  </a:ext>
                </a:extLst>
              </p:cNvPr>
              <p:cNvSpPr txBox="1"/>
              <p:nvPr/>
            </p:nvSpPr>
            <p:spPr>
              <a:xfrm>
                <a:off x="7296912" y="6030916"/>
                <a:ext cx="2201628" cy="514949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اللوحية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الأجهزة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151BB90-3C37-4287-9F74-61CD834308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6912" y="6030916"/>
                <a:ext cx="2201628" cy="51494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2720280-8DD0-4152-A0AB-158F9A05833D}"/>
                  </a:ext>
                </a:extLst>
              </p:cNvPr>
              <p:cNvSpPr txBox="1"/>
              <p:nvPr/>
            </p:nvSpPr>
            <p:spPr>
              <a:xfrm>
                <a:off x="9674588" y="4729539"/>
                <a:ext cx="418384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∅</m:t>
                      </m:r>
                    </m:oMath>
                  </m:oMathPara>
                </a14:m>
                <a:endParaRPr lang="ar-AE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2720280-8DD0-4152-A0AB-158F9A0583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4588" y="4729539"/>
                <a:ext cx="418384" cy="55399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074D5194-09ED-400E-8319-EC4187DAE539}"/>
              </a:ext>
            </a:extLst>
          </p:cNvPr>
          <p:cNvGrpSpPr/>
          <p:nvPr/>
        </p:nvGrpSpPr>
        <p:grpSpPr>
          <a:xfrm>
            <a:off x="5364741" y="1556495"/>
            <a:ext cx="1787717" cy="2013870"/>
            <a:chOff x="8122100" y="4625315"/>
            <a:chExt cx="1787717" cy="2013870"/>
          </a:xfrm>
        </p:grpSpPr>
        <p:pic>
          <p:nvPicPr>
            <p:cNvPr id="29" name="Picture 4" descr="Lighting Button Images, Stock Photos &amp; Vectors | Shutterstock">
              <a:extLst>
                <a:ext uri="{FF2B5EF4-FFF2-40B4-BE49-F238E27FC236}">
                  <a16:creationId xmlns:a16="http://schemas.microsoft.com/office/drawing/2014/main" id="{B4103971-9075-4BC0-AE99-70F9E04D544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620" b="35564"/>
            <a:stretch/>
          </p:blipFill>
          <p:spPr bwMode="auto">
            <a:xfrm>
              <a:off x="8150612" y="4920665"/>
              <a:ext cx="1704975" cy="171852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23C9CC0-4691-4F6D-9818-09B019334BCC}"/>
                </a:ext>
              </a:extLst>
            </p:cNvPr>
            <p:cNvSpPr txBox="1"/>
            <p:nvPr/>
          </p:nvSpPr>
          <p:spPr>
            <a:xfrm>
              <a:off x="8122100" y="4625315"/>
              <a:ext cx="1787717" cy="156966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endParaRPr lang="ar-SA" sz="3200" b="1" dirty="0">
                <a:cs typeface="(AH) Manal Black" pitchFamily="2" charset="-78"/>
              </a:endParaRPr>
            </a:p>
            <a:p>
              <a:pPr algn="ctr"/>
              <a:r>
                <a:rPr lang="en-US" sz="3200" b="1" dirty="0">
                  <a:solidFill>
                    <a:srgbClr val="FFFF00"/>
                  </a:solidFill>
                  <a:cs typeface="(AH) Manal Black" pitchFamily="2" charset="-78"/>
                </a:rPr>
                <a:t>4</a:t>
              </a:r>
            </a:p>
            <a:p>
              <a:pPr algn="ctr"/>
              <a:r>
                <a:rPr lang="ar-SA" sz="3200" b="1" dirty="0">
                  <a:solidFill>
                    <a:srgbClr val="FFFF00"/>
                  </a:solidFill>
                  <a:cs typeface="(AH) Manal Black" pitchFamily="2" charset="-78"/>
                </a:rPr>
                <a:t>مجموعات</a:t>
              </a:r>
              <a:endParaRPr lang="ar-AE" sz="3200" b="1" dirty="0">
                <a:solidFill>
                  <a:srgbClr val="FFFF00"/>
                </a:solidFill>
                <a:cs typeface="(AH) Manal Black" pitchFamily="2" charset="-78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2F8F583-BF70-4755-9AA3-0B83002EC8EE}"/>
              </a:ext>
            </a:extLst>
          </p:cNvPr>
          <p:cNvGrpSpPr/>
          <p:nvPr/>
        </p:nvGrpSpPr>
        <p:grpSpPr>
          <a:xfrm>
            <a:off x="10269020" y="4886906"/>
            <a:ext cx="1787717" cy="2013870"/>
            <a:chOff x="8122100" y="4625315"/>
            <a:chExt cx="1787717" cy="2013870"/>
          </a:xfrm>
        </p:grpSpPr>
        <p:pic>
          <p:nvPicPr>
            <p:cNvPr id="32" name="Picture 4" descr="Lighting Button Images, Stock Photos &amp; Vectors | Shutterstock">
              <a:extLst>
                <a:ext uri="{FF2B5EF4-FFF2-40B4-BE49-F238E27FC236}">
                  <a16:creationId xmlns:a16="http://schemas.microsoft.com/office/drawing/2014/main" id="{1F317733-AA12-4ECD-B43D-9A391E59B84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620" b="35564"/>
            <a:stretch/>
          </p:blipFill>
          <p:spPr bwMode="auto">
            <a:xfrm>
              <a:off x="8150612" y="4920665"/>
              <a:ext cx="1704975" cy="171852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9137A97-9983-4E8F-921A-8E991DEAE486}"/>
                </a:ext>
              </a:extLst>
            </p:cNvPr>
            <p:cNvSpPr txBox="1"/>
            <p:nvPr/>
          </p:nvSpPr>
          <p:spPr>
            <a:xfrm>
              <a:off x="8122100" y="4625315"/>
              <a:ext cx="1787717" cy="156966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endParaRPr lang="ar-SA" sz="3200" b="1" dirty="0">
                <a:cs typeface="(AH) Manal Black" pitchFamily="2" charset="-78"/>
              </a:endParaRPr>
            </a:p>
            <a:p>
              <a:pPr algn="ctr"/>
              <a:r>
                <a:rPr lang="en-US" sz="3200" b="1" dirty="0">
                  <a:solidFill>
                    <a:srgbClr val="FFFF00"/>
                  </a:solidFill>
                  <a:cs typeface="(AH) Manal Black" pitchFamily="2" charset="-78"/>
                </a:rPr>
                <a:t>8</a:t>
              </a:r>
            </a:p>
            <a:p>
              <a:pPr algn="ctr"/>
              <a:r>
                <a:rPr lang="ar-SA" sz="3200" b="1" dirty="0">
                  <a:solidFill>
                    <a:srgbClr val="FFFF00"/>
                  </a:solidFill>
                  <a:cs typeface="(AH) Manal Black" pitchFamily="2" charset="-78"/>
                </a:rPr>
                <a:t>مجموعات</a:t>
              </a:r>
              <a:endParaRPr lang="ar-AE" sz="3200" b="1" dirty="0">
                <a:solidFill>
                  <a:srgbClr val="FFFF00"/>
                </a:solidFill>
                <a:cs typeface="(AH) Manal Black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8129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  <p:bldP spid="19" grpId="0"/>
      <p:bldP spid="20" grpId="0"/>
      <p:bldP spid="21" grpId="0"/>
      <p:bldP spid="23" grpId="0"/>
      <p:bldP spid="24" grpId="0"/>
      <p:bldP spid="25" grpId="0"/>
      <p:bldP spid="26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7382DB-AE87-46B7-880D-0994A00122C8}"/>
              </a:ext>
            </a:extLst>
          </p:cNvPr>
          <p:cNvGrpSpPr/>
          <p:nvPr/>
        </p:nvGrpSpPr>
        <p:grpSpPr>
          <a:xfrm>
            <a:off x="3078480" y="0"/>
            <a:ext cx="6035040" cy="1148080"/>
            <a:chOff x="3078480" y="0"/>
            <a:chExt cx="6035040" cy="1148080"/>
          </a:xfrm>
        </p:grpSpPr>
        <p:pic>
          <p:nvPicPr>
            <p:cNvPr id="3" name="Picture 2" descr="Red and green glass buttons with metal frame on Vector Image">
              <a:extLst>
                <a:ext uri="{FF2B5EF4-FFF2-40B4-BE49-F238E27FC236}">
                  <a16:creationId xmlns:a16="http://schemas.microsoft.com/office/drawing/2014/main" id="{0E790664-BCAE-4292-9734-69A43C88C2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24" t="47259" r="15330" b="21185"/>
            <a:stretch/>
          </p:blipFill>
          <p:spPr bwMode="auto">
            <a:xfrm>
              <a:off x="3078480" y="0"/>
              <a:ext cx="6035040" cy="114808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CA5B48-A868-4F12-BEC5-28FA8E2F983C}"/>
                </a:ext>
              </a:extLst>
            </p:cNvPr>
            <p:cNvSpPr txBox="1"/>
            <p:nvPr/>
          </p:nvSpPr>
          <p:spPr>
            <a:xfrm>
              <a:off x="4212378" y="112375"/>
              <a:ext cx="3767244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5400" b="1" i="1" dirty="0">
                  <a:solidFill>
                    <a:srgbClr val="FF0000"/>
                  </a:solidFill>
                  <a:cs typeface="(AH) Manal Black" pitchFamily="2" charset="-78"/>
                </a:rPr>
                <a:t>المفاهيم الأساسية </a:t>
              </a:r>
              <a:endParaRPr lang="ar-AE" sz="5400" b="1" i="1" dirty="0">
                <a:solidFill>
                  <a:srgbClr val="FF0000"/>
                </a:solidFill>
                <a:cs typeface="(AH) Manal Black" pitchFamily="2" charset="-78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5058471-A46E-4ED3-9396-BD48B979AA50}"/>
              </a:ext>
            </a:extLst>
          </p:cNvPr>
          <p:cNvGrpSpPr/>
          <p:nvPr/>
        </p:nvGrpSpPr>
        <p:grpSpPr>
          <a:xfrm>
            <a:off x="7237303" y="1380489"/>
            <a:ext cx="4832777" cy="1503835"/>
            <a:chOff x="9526697" y="1391919"/>
            <a:chExt cx="2400300" cy="1503835"/>
          </a:xfrm>
        </p:grpSpPr>
        <p:pic>
          <p:nvPicPr>
            <p:cNvPr id="6" name="Picture 2" descr="Vintage Wooden Signboard - Wood Sign Board Cartoon Transparent, HD ...">
              <a:extLst>
                <a:ext uri="{FF2B5EF4-FFF2-40B4-BE49-F238E27FC236}">
                  <a16:creationId xmlns:a16="http://schemas.microsoft.com/office/drawing/2014/main" id="{564EE2C0-7C70-4DFF-828F-B3843B5CBB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6697" y="1391919"/>
              <a:ext cx="2400300" cy="150383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6F55EF8-3721-4E91-A070-1C0C46F2DB1F}"/>
                </a:ext>
              </a:extLst>
            </p:cNvPr>
            <p:cNvSpPr txBox="1"/>
            <p:nvPr/>
          </p:nvSpPr>
          <p:spPr>
            <a:xfrm>
              <a:off x="9793251" y="1789893"/>
              <a:ext cx="1867192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4000" b="1" i="1" dirty="0">
                  <a:solidFill>
                    <a:srgbClr val="002060"/>
                  </a:solidFill>
                  <a:cs typeface="(AH) Manal Black" pitchFamily="2" charset="-78"/>
                </a:rPr>
                <a:t>المجموعة الجزئية الفعلية</a:t>
              </a:r>
              <a:endParaRPr lang="ar-AE" sz="4000" b="1" i="1" dirty="0">
                <a:solidFill>
                  <a:srgbClr val="002060"/>
                </a:solidFill>
                <a:cs typeface="(AH) Manal Black" pitchFamily="2" charset="-78"/>
              </a:endParaRP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B6C5FCD-A88B-4EDE-805D-F3CDE9145755}"/>
              </a:ext>
            </a:extLst>
          </p:cNvPr>
          <p:cNvSpPr/>
          <p:nvPr/>
        </p:nvSpPr>
        <p:spPr>
          <a:xfrm>
            <a:off x="1660799" y="1562189"/>
            <a:ext cx="5619212" cy="6041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2800" b="1" dirty="0">
                <a:solidFill>
                  <a:srgbClr val="FF0000"/>
                </a:solidFill>
                <a:cs typeface="(AH) Manal Black" pitchFamily="2" charset="-78"/>
              </a:rPr>
              <a:t>  , </a:t>
            </a:r>
            <a:r>
              <a:rPr lang="en-US" sz="2800" b="1" dirty="0">
                <a:solidFill>
                  <a:srgbClr val="002060"/>
                </a:solidFill>
                <a:cs typeface="(AH) Manal Black" pitchFamily="2" charset="-78"/>
              </a:rPr>
              <a:t>A</a:t>
            </a:r>
            <a:r>
              <a:rPr lang="ar-SA" sz="2800" b="1" dirty="0">
                <a:solidFill>
                  <a:srgbClr val="FF0000"/>
                </a:solidFill>
                <a:cs typeface="(AH) Manal Black" pitchFamily="2" charset="-78"/>
              </a:rPr>
              <a:t> مجموعة جزئية للمجموعة  </a:t>
            </a:r>
            <a:r>
              <a:rPr lang="en-US" sz="2800" b="1" dirty="0">
                <a:solidFill>
                  <a:srgbClr val="002060"/>
                </a:solidFill>
                <a:cs typeface="(AH) Manal Black" pitchFamily="2" charset="-78"/>
              </a:rPr>
              <a:t>B</a:t>
            </a:r>
            <a:r>
              <a:rPr lang="ar-SA" sz="2800" b="1" dirty="0">
                <a:solidFill>
                  <a:srgbClr val="FF0000"/>
                </a:solidFill>
                <a:cs typeface="(AH) Manal Black" pitchFamily="2" charset="-78"/>
              </a:rPr>
              <a:t> إذا كانت المجموعة </a:t>
            </a:r>
            <a:endParaRPr lang="ar-AE" sz="2800" b="1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241B5F0-D76D-43FF-A1FA-F39C7BAE4B59}"/>
              </a:ext>
            </a:extLst>
          </p:cNvPr>
          <p:cNvSpPr/>
          <p:nvPr/>
        </p:nvSpPr>
        <p:spPr>
          <a:xfrm>
            <a:off x="4114800" y="2182109"/>
            <a:ext cx="3153605" cy="6041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en-US" sz="2800" b="1" dirty="0">
                <a:solidFill>
                  <a:srgbClr val="002060"/>
                </a:solidFill>
                <a:cs typeface="(AH) Manal Black" pitchFamily="2" charset="-78"/>
              </a:rPr>
              <a:t> A</a:t>
            </a:r>
            <a:r>
              <a:rPr lang="ar-SA" sz="2800" b="1" dirty="0">
                <a:solidFill>
                  <a:srgbClr val="FF0000"/>
                </a:solidFill>
                <a:cs typeface="(AH) Manal Black" pitchFamily="2" charset="-78"/>
              </a:rPr>
              <a:t> وليست مساوية للمجموعة</a:t>
            </a:r>
            <a:endParaRPr lang="ar-AE" sz="2800" b="1" dirty="0">
              <a:solidFill>
                <a:srgbClr val="FF0000"/>
              </a:solidFill>
              <a:cs typeface="(AH) Manal Black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440B363-A45B-4660-A743-659AF7D58561}"/>
                  </a:ext>
                </a:extLst>
              </p:cNvPr>
              <p:cNvSpPr txBox="1"/>
              <p:nvPr/>
            </p:nvSpPr>
            <p:spPr>
              <a:xfrm>
                <a:off x="264584" y="1578408"/>
                <a:ext cx="1396215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⊆</m:t>
                      </m:r>
                      <m:r>
                        <a:rPr lang="en-US" sz="36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𝑨</m:t>
                      </m:r>
                    </m:oMath>
                  </m:oMathPara>
                </a14:m>
                <a:endParaRPr lang="ar-AE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440B363-A45B-4660-A743-659AF7D585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584" y="1578408"/>
                <a:ext cx="1396215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D4A2762-C368-4FF0-88AD-E8C3B450E27F}"/>
                  </a:ext>
                </a:extLst>
              </p:cNvPr>
              <p:cNvSpPr txBox="1"/>
              <p:nvPr/>
            </p:nvSpPr>
            <p:spPr>
              <a:xfrm>
                <a:off x="2380372" y="2207193"/>
                <a:ext cx="1368965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36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lang="en-US" sz="36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𝑨</m:t>
                      </m:r>
                    </m:oMath>
                  </m:oMathPara>
                </a14:m>
                <a:endParaRPr lang="ar-AE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D4A2762-C368-4FF0-88AD-E8C3B450E2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0372" y="2207193"/>
                <a:ext cx="1368965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046A481-5C18-4280-B8C1-8FBEBA7AB873}"/>
              </a:ext>
            </a:extLst>
          </p:cNvPr>
          <p:cNvSpPr/>
          <p:nvPr/>
        </p:nvSpPr>
        <p:spPr>
          <a:xfrm>
            <a:off x="4802027" y="2996349"/>
            <a:ext cx="6731371" cy="6041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2800" b="1" dirty="0">
                <a:solidFill>
                  <a:srgbClr val="FF0000"/>
                </a:solidFill>
                <a:cs typeface="(AH) Manal Black" pitchFamily="2" charset="-78"/>
              </a:rPr>
              <a:t>  , وتكتب</a:t>
            </a:r>
            <a:r>
              <a:rPr lang="en-US" sz="2800" b="1" dirty="0">
                <a:solidFill>
                  <a:srgbClr val="002060"/>
                </a:solidFill>
                <a:cs typeface="(AH) Manal Black" pitchFamily="2" charset="-78"/>
              </a:rPr>
              <a:t>A</a:t>
            </a:r>
            <a:r>
              <a:rPr lang="ar-SA" sz="2800" b="1" dirty="0">
                <a:solidFill>
                  <a:srgbClr val="FF0000"/>
                </a:solidFill>
                <a:cs typeface="(AH) Manal Black" pitchFamily="2" charset="-78"/>
              </a:rPr>
              <a:t> </a:t>
            </a:r>
            <a:r>
              <a:rPr lang="ar-SA" sz="2800" b="1" dirty="0">
                <a:solidFill>
                  <a:srgbClr val="FF0000"/>
                </a:solidFill>
                <a:highlight>
                  <a:srgbClr val="FFFF00"/>
                </a:highlight>
                <a:cs typeface="(AH) Manal Black" pitchFamily="2" charset="-78"/>
              </a:rPr>
              <a:t>مجموعة جزئية فعلية  </a:t>
            </a:r>
            <a:r>
              <a:rPr lang="ar-SA" sz="2800" b="1" dirty="0">
                <a:solidFill>
                  <a:srgbClr val="FF0000"/>
                </a:solidFill>
                <a:cs typeface="(AH) Manal Black" pitchFamily="2" charset="-78"/>
              </a:rPr>
              <a:t>للمجموعة  </a:t>
            </a:r>
            <a:r>
              <a:rPr lang="en-US" sz="2800" b="1" dirty="0">
                <a:solidFill>
                  <a:srgbClr val="002060"/>
                </a:solidFill>
                <a:cs typeface="(AH) Manal Black" pitchFamily="2" charset="-78"/>
              </a:rPr>
              <a:t>B</a:t>
            </a:r>
            <a:r>
              <a:rPr lang="ar-SA" sz="2800" b="1" dirty="0">
                <a:solidFill>
                  <a:srgbClr val="FF0000"/>
                </a:solidFill>
                <a:cs typeface="(AH) Manal Black" pitchFamily="2" charset="-78"/>
              </a:rPr>
              <a:t> فنقول المجموعة </a:t>
            </a:r>
            <a:endParaRPr lang="ar-AE" sz="2800" b="1" dirty="0">
              <a:solidFill>
                <a:srgbClr val="FF0000"/>
              </a:solidFill>
              <a:cs typeface="(AH) Manal Black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188D6B2-E560-4348-88D4-A57E7ADE379C}"/>
                  </a:ext>
                </a:extLst>
              </p:cNvPr>
              <p:cNvSpPr txBox="1"/>
              <p:nvPr/>
            </p:nvSpPr>
            <p:spPr>
              <a:xfrm>
                <a:off x="3097002" y="3046518"/>
                <a:ext cx="1368965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36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⊂</m:t>
                      </m:r>
                      <m:r>
                        <a:rPr lang="en-US" sz="36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𝑨</m:t>
                      </m:r>
                    </m:oMath>
                  </m:oMathPara>
                </a14:m>
                <a:endParaRPr lang="ar-AE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188D6B2-E560-4348-88D4-A57E7ADE37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7002" y="3046518"/>
                <a:ext cx="1368965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 descr="issubset() in python - GeeksforGeeks">
            <a:extLst>
              <a:ext uri="{FF2B5EF4-FFF2-40B4-BE49-F238E27FC236}">
                <a16:creationId xmlns:a16="http://schemas.microsoft.com/office/drawing/2014/main" id="{CF6CB00D-3EC4-46E7-BD79-C13556DDE3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34"/>
          <a:stretch/>
        </p:blipFill>
        <p:spPr bwMode="auto">
          <a:xfrm>
            <a:off x="264584" y="3860758"/>
            <a:ext cx="3219450" cy="26146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3CD6B4D3-F98E-4C87-8C02-7122A1D5C402}"/>
              </a:ext>
            </a:extLst>
          </p:cNvPr>
          <p:cNvGrpSpPr/>
          <p:nvPr/>
        </p:nvGrpSpPr>
        <p:grpSpPr>
          <a:xfrm>
            <a:off x="9926955" y="3860758"/>
            <a:ext cx="2143125" cy="2143125"/>
            <a:chOff x="9941878" y="3429000"/>
            <a:chExt cx="2143125" cy="2143125"/>
          </a:xfrm>
        </p:grpSpPr>
        <p:pic>
          <p:nvPicPr>
            <p:cNvPr id="21" name="Picture 6" descr="Wind Cartoon clipart - Rain, Blue, Green, transparent clip art">
              <a:extLst>
                <a:ext uri="{FF2B5EF4-FFF2-40B4-BE49-F238E27FC236}">
                  <a16:creationId xmlns:a16="http://schemas.microsoft.com/office/drawing/2014/main" id="{DCFECA7F-F8E6-4B69-B458-2985C5F4D0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41878" y="3429000"/>
              <a:ext cx="2143125" cy="2143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BD019CB-ADF3-4757-9170-C68950FD8637}"/>
                </a:ext>
              </a:extLst>
            </p:cNvPr>
            <p:cNvSpPr txBox="1"/>
            <p:nvPr/>
          </p:nvSpPr>
          <p:spPr>
            <a:xfrm>
              <a:off x="10519243" y="3876027"/>
              <a:ext cx="1155700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600" dirty="0">
                  <a:solidFill>
                    <a:srgbClr val="FFFF00"/>
                  </a:solidFill>
                  <a:cs typeface="(AH) Manal Black" pitchFamily="2" charset="-78"/>
                </a:rPr>
                <a:t>توضيح</a:t>
              </a:r>
              <a:endParaRPr lang="ar-AE" sz="3600" dirty="0">
                <a:solidFill>
                  <a:srgbClr val="FFFF00"/>
                </a:solidFill>
                <a:cs typeface="(AH) Manal Black" pitchFamily="2" charset="-78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8DCE17C-C483-400D-9098-A2437E3EE1BF}"/>
                  </a:ext>
                </a:extLst>
              </p:cNvPr>
              <p:cNvSpPr txBox="1"/>
              <p:nvPr/>
            </p:nvSpPr>
            <p:spPr>
              <a:xfrm>
                <a:off x="4465967" y="4263754"/>
                <a:ext cx="934551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36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8DCE17C-C483-400D-9098-A2437E3EE1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5967" y="4263754"/>
                <a:ext cx="934551" cy="5539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787722F-AFA8-4A63-849F-0FBE4758C44D}"/>
                  </a:ext>
                </a:extLst>
              </p:cNvPr>
              <p:cNvSpPr txBox="1"/>
              <p:nvPr/>
            </p:nvSpPr>
            <p:spPr>
              <a:xfrm>
                <a:off x="5623947" y="4263754"/>
                <a:ext cx="195322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4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40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787722F-AFA8-4A63-849F-0FBE4758C4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3947" y="4263754"/>
                <a:ext cx="1953227" cy="61555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B3FFDE3-41C6-4910-9653-C6640AFB96A2}"/>
                  </a:ext>
                </a:extLst>
              </p:cNvPr>
              <p:cNvSpPr txBox="1"/>
              <p:nvPr/>
            </p:nvSpPr>
            <p:spPr>
              <a:xfrm>
                <a:off x="4493218" y="5295811"/>
                <a:ext cx="907300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𝑨</m:t>
                      </m:r>
                      <m:r>
                        <a:rPr lang="en-US" sz="36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B3FFDE3-41C6-4910-9653-C6640AFB96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3218" y="5295811"/>
                <a:ext cx="907300" cy="55399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381F1BF-83BD-4723-BF99-B1141ECB907C}"/>
                  </a:ext>
                </a:extLst>
              </p:cNvPr>
              <p:cNvSpPr txBox="1"/>
              <p:nvPr/>
            </p:nvSpPr>
            <p:spPr>
              <a:xfrm>
                <a:off x="5639187" y="5234768"/>
                <a:ext cx="3445559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4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4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ar-SA" sz="4000" b="1" i="1" smtClean="0"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381F1BF-83BD-4723-BF99-B1141ECB90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9187" y="5234768"/>
                <a:ext cx="3445559" cy="61555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E1FC2F8-A377-4C2D-A2E0-CDF931EAB39F}"/>
                  </a:ext>
                </a:extLst>
              </p:cNvPr>
              <p:cNvSpPr txBox="1"/>
              <p:nvPr/>
            </p:nvSpPr>
            <p:spPr>
              <a:xfrm>
                <a:off x="4716035" y="5998591"/>
                <a:ext cx="1368965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3600" b="1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⊂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𝑨</m:t>
                      </m:r>
                    </m:oMath>
                  </m:oMathPara>
                </a14:m>
                <a:endParaRPr lang="ar-AE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E1FC2F8-A377-4C2D-A2E0-CDF931EAB3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6035" y="5998591"/>
                <a:ext cx="1368965" cy="55399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4542D43-7EAF-4C83-B8EE-E4FB2978C0BD}"/>
              </a:ext>
            </a:extLst>
          </p:cNvPr>
          <p:cNvSpPr/>
          <p:nvPr/>
        </p:nvSpPr>
        <p:spPr>
          <a:xfrm>
            <a:off x="6252210" y="6057260"/>
            <a:ext cx="5817870" cy="6041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en-US" sz="2800" b="1" dirty="0">
                <a:solidFill>
                  <a:srgbClr val="002060"/>
                </a:solidFill>
                <a:cs typeface="(AH) Manal Black" pitchFamily="2" charset="-78"/>
              </a:rPr>
              <a:t>A</a:t>
            </a:r>
            <a:r>
              <a:rPr lang="ar-SA" sz="2800" b="1" dirty="0">
                <a:solidFill>
                  <a:srgbClr val="FF0000"/>
                </a:solidFill>
                <a:cs typeface="(AH) Manal Black" pitchFamily="2" charset="-78"/>
              </a:rPr>
              <a:t>  موجود داخل المجموعة  </a:t>
            </a:r>
            <a:r>
              <a:rPr lang="en-US" sz="2800" b="1" dirty="0">
                <a:solidFill>
                  <a:srgbClr val="002060"/>
                </a:solidFill>
                <a:cs typeface="(AH) Manal Black" pitchFamily="2" charset="-78"/>
              </a:rPr>
              <a:t>B</a:t>
            </a:r>
            <a:r>
              <a:rPr lang="ar-SA" sz="2800" b="1" dirty="0">
                <a:solidFill>
                  <a:srgbClr val="FF0000"/>
                </a:solidFill>
                <a:cs typeface="(AH) Manal Black" pitchFamily="2" charset="-78"/>
              </a:rPr>
              <a:t> كل عنصر في المجموعة </a:t>
            </a:r>
            <a:endParaRPr lang="ar-AE" sz="2800" b="1" dirty="0">
              <a:solidFill>
                <a:srgbClr val="FF0000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5252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15" grpId="0"/>
      <p:bldP spid="17" grpId="0"/>
      <p:bldP spid="18" grpId="0"/>
      <p:bldP spid="23" grpId="0"/>
      <p:bldP spid="24" grpId="0"/>
      <p:bldP spid="25" grpId="0"/>
      <p:bldP spid="26" grpId="0"/>
      <p:bldP spid="27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F7C4AD-3986-4C0D-9C80-D2CB17A40D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95" t="36332" r="44125" b="59835"/>
          <a:stretch/>
        </p:blipFill>
        <p:spPr>
          <a:xfrm>
            <a:off x="1433223" y="1217294"/>
            <a:ext cx="10213947" cy="7772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1552C0-F14E-45DD-935B-7F828CEFEF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00" t="63417" r="30438" b="31834"/>
          <a:stretch/>
        </p:blipFill>
        <p:spPr>
          <a:xfrm>
            <a:off x="139450" y="3714523"/>
            <a:ext cx="8789670" cy="9658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47808D9-4288-4E54-8ADB-CB640EB23E87}"/>
              </a:ext>
            </a:extLst>
          </p:cNvPr>
          <p:cNvGrpSpPr/>
          <p:nvPr/>
        </p:nvGrpSpPr>
        <p:grpSpPr>
          <a:xfrm>
            <a:off x="0" y="91440"/>
            <a:ext cx="12035382" cy="996721"/>
            <a:chOff x="0" y="91440"/>
            <a:chExt cx="12035382" cy="99672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B1C6734-85EF-4B3A-BA0C-30824A6994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6911" t="32644" r="43750" b="63000"/>
            <a:stretch/>
          </p:blipFill>
          <p:spPr>
            <a:xfrm>
              <a:off x="6286500" y="91440"/>
              <a:ext cx="5748882" cy="77724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B96D35D-B050-4C03-A5F4-6A61F4E17060}"/>
                </a:ext>
              </a:extLst>
            </p:cNvPr>
            <p:cNvGrpSpPr/>
            <p:nvPr/>
          </p:nvGrpSpPr>
          <p:grpSpPr>
            <a:xfrm>
              <a:off x="0" y="111760"/>
              <a:ext cx="2315210" cy="976401"/>
              <a:chOff x="0" y="111760"/>
              <a:chExt cx="2315210" cy="976401"/>
            </a:xfrm>
          </p:grpSpPr>
          <p:pic>
            <p:nvPicPr>
              <p:cNvPr id="9" name="Picture 2" descr="Circle seal RED2 | SVG(VECTOR):Public Domain | ICON PARK | Share ...">
                <a:extLst>
                  <a:ext uri="{FF2B5EF4-FFF2-40B4-BE49-F238E27FC236}">
                    <a16:creationId xmlns:a16="http://schemas.microsoft.com/office/drawing/2014/main" id="{EBE9A2E6-7A12-4222-AA0D-F7178FCE46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11760"/>
                <a:ext cx="2315210" cy="9347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1246493-C292-4C92-9568-861151FF7F1A}"/>
                  </a:ext>
                </a:extLst>
              </p:cNvPr>
              <p:cNvSpPr txBox="1"/>
              <p:nvPr/>
            </p:nvSpPr>
            <p:spPr>
              <a:xfrm>
                <a:off x="299085" y="134054"/>
                <a:ext cx="1717040" cy="95410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800" dirty="0">
                    <a:solidFill>
                      <a:srgbClr val="FFFF00"/>
                    </a:solidFill>
                    <a:cs typeface="(AH) Manal Black" pitchFamily="2" charset="-78"/>
                  </a:rPr>
                  <a:t>صفحة </a:t>
                </a:r>
              </a:p>
              <a:p>
                <a:pPr algn="ctr"/>
                <a:r>
                  <a:rPr lang="en-US" sz="2800" b="1" dirty="0">
                    <a:solidFill>
                      <a:srgbClr val="FFFF00"/>
                    </a:solidFill>
                    <a:latin typeface="Algerian" panose="04020705040A02060702" pitchFamily="82" charset="0"/>
                    <a:cs typeface="Aldhabi" panose="01000000000000000000" pitchFamily="2" charset="-78"/>
                  </a:rPr>
                  <a:t>867</a:t>
                </a:r>
                <a:endParaRPr lang="ar-AE" sz="2800" b="1" dirty="0">
                  <a:solidFill>
                    <a:srgbClr val="FFFF00"/>
                  </a:solidFill>
                  <a:latin typeface="Algerian" panose="04020705040A02060702" pitchFamily="82" charset="0"/>
                  <a:cs typeface="Aldhabi" panose="01000000000000000000" pitchFamily="2" charset="-78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28C7289-891F-42D9-BAA5-23C86705EBCA}"/>
                  </a:ext>
                </a:extLst>
              </p:cNvPr>
              <p:cNvSpPr txBox="1"/>
              <p:nvPr/>
            </p:nvSpPr>
            <p:spPr>
              <a:xfrm>
                <a:off x="437359" y="2013784"/>
                <a:ext cx="3157531" cy="514949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الإنجليزية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اللغة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التسويق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28C7289-891F-42D9-BAA5-23C86705EB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359" y="2013784"/>
                <a:ext cx="3157531" cy="51494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9A82518-B765-4BDE-95E8-56E9FC406886}"/>
                  </a:ext>
                </a:extLst>
              </p:cNvPr>
              <p:cNvSpPr txBox="1"/>
              <p:nvPr/>
            </p:nvSpPr>
            <p:spPr>
              <a:xfrm>
                <a:off x="1003375" y="2510046"/>
                <a:ext cx="2556405" cy="514949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النفس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علم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التسويق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9A82518-B765-4BDE-95E8-56E9FC4068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375" y="2510046"/>
                <a:ext cx="2556405" cy="51494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B3DBE2F-0EF5-4E87-AAD9-C5E046F7995A}"/>
                  </a:ext>
                </a:extLst>
              </p:cNvPr>
              <p:cNvSpPr txBox="1"/>
              <p:nvPr/>
            </p:nvSpPr>
            <p:spPr>
              <a:xfrm>
                <a:off x="198667" y="3061520"/>
                <a:ext cx="3361113" cy="514949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النفس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علم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الإنجليزية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اللغة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B3DBE2F-0EF5-4E87-AAD9-C5E046F799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667" y="3061520"/>
                <a:ext cx="3361113" cy="51494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F3F7D3D-47C9-4A7A-AF68-417ACA46BDBD}"/>
                  </a:ext>
                </a:extLst>
              </p:cNvPr>
              <p:cNvSpPr txBox="1"/>
              <p:nvPr/>
            </p:nvSpPr>
            <p:spPr>
              <a:xfrm>
                <a:off x="4534285" y="2028678"/>
                <a:ext cx="1334403" cy="514949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التسويق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F3F7D3D-47C9-4A7A-AF68-417ACA46BD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4285" y="2028678"/>
                <a:ext cx="1334403" cy="51494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3D04429-81A5-447A-91EA-09CF3F49802B}"/>
                  </a:ext>
                </a:extLst>
              </p:cNvPr>
              <p:cNvSpPr txBox="1"/>
              <p:nvPr/>
            </p:nvSpPr>
            <p:spPr>
              <a:xfrm>
                <a:off x="3759306" y="2562878"/>
                <a:ext cx="2139112" cy="514949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الإنجليزية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اللغة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3D04429-81A5-447A-91EA-09CF3F4980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9306" y="2562878"/>
                <a:ext cx="2139112" cy="51494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3D925F4-CF8E-482A-A2EF-1E6C379F5B70}"/>
                  </a:ext>
                </a:extLst>
              </p:cNvPr>
              <p:cNvSpPr txBox="1"/>
              <p:nvPr/>
            </p:nvSpPr>
            <p:spPr>
              <a:xfrm>
                <a:off x="4354021" y="3130815"/>
                <a:ext cx="1544397" cy="514949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النفس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علم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3D925F4-CF8E-482A-A2EF-1E6C379F5B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4021" y="3130815"/>
                <a:ext cx="1544397" cy="51494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E43513B-D0B7-40BC-85DA-A1E0D792B005}"/>
                  </a:ext>
                </a:extLst>
              </p:cNvPr>
              <p:cNvSpPr txBox="1"/>
              <p:nvPr/>
            </p:nvSpPr>
            <p:spPr>
              <a:xfrm>
                <a:off x="6323314" y="1989629"/>
                <a:ext cx="418384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∅</m:t>
                      </m:r>
                    </m:oMath>
                  </m:oMathPara>
                </a14:m>
                <a:endParaRPr lang="ar-AE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E43513B-D0B7-40BC-85DA-A1E0D792B0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3314" y="1989629"/>
                <a:ext cx="418384" cy="55399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3E998947-FC6B-467D-94CA-749D9B221874}"/>
              </a:ext>
            </a:extLst>
          </p:cNvPr>
          <p:cNvGrpSpPr/>
          <p:nvPr/>
        </p:nvGrpSpPr>
        <p:grpSpPr>
          <a:xfrm>
            <a:off x="7882726" y="2114926"/>
            <a:ext cx="3650144" cy="857401"/>
            <a:chOff x="7200900" y="3405266"/>
            <a:chExt cx="3650144" cy="857401"/>
          </a:xfrm>
        </p:grpSpPr>
        <p:pic>
          <p:nvPicPr>
            <p:cNvPr id="23" name="Picture 2" descr="Rectangular buttons on white Royalty Free Vector Image">
              <a:extLst>
                <a:ext uri="{FF2B5EF4-FFF2-40B4-BE49-F238E27FC236}">
                  <a16:creationId xmlns:a16="http://schemas.microsoft.com/office/drawing/2014/main" id="{FE638299-D6ED-4341-806D-182CA87E61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02" t="46148" b="30502"/>
            <a:stretch/>
          </p:blipFill>
          <p:spPr bwMode="auto">
            <a:xfrm>
              <a:off x="7200900" y="3405266"/>
              <a:ext cx="3650144" cy="857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BE78EF8-FDB9-4441-B18D-441E6DB08AFA}"/>
                </a:ext>
              </a:extLst>
            </p:cNvPr>
            <p:cNvSpPr txBox="1"/>
            <p:nvPr/>
          </p:nvSpPr>
          <p:spPr>
            <a:xfrm>
              <a:off x="7285213" y="3499206"/>
              <a:ext cx="3361112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>
                  <a:solidFill>
                    <a:srgbClr val="002060"/>
                  </a:solidFill>
                  <a:cs typeface="(AH) Manal Black" pitchFamily="2" charset="-78"/>
                </a:rPr>
                <a:t>مجموعات جزئية فعلية </a:t>
              </a:r>
              <a:r>
                <a:rPr lang="en-US" sz="3200" b="1" dirty="0">
                  <a:solidFill>
                    <a:srgbClr val="002060"/>
                  </a:solidFill>
                  <a:cs typeface="(AH) Manal Black" pitchFamily="2" charset="-78"/>
                </a:rPr>
                <a:t>7</a:t>
              </a:r>
              <a:endParaRPr lang="ar-AE" sz="3200" b="1" dirty="0">
                <a:solidFill>
                  <a:srgbClr val="002060"/>
                </a:solidFill>
                <a:cs typeface="(AH) Manal Black" pitchFamily="2" charset="-78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5C86007-573F-4773-A4E8-5B1169E93CD2}"/>
              </a:ext>
            </a:extLst>
          </p:cNvPr>
          <p:cNvGrpSpPr/>
          <p:nvPr/>
        </p:nvGrpSpPr>
        <p:grpSpPr>
          <a:xfrm>
            <a:off x="8619172" y="5452007"/>
            <a:ext cx="3518800" cy="794210"/>
            <a:chOff x="5293731" y="4063095"/>
            <a:chExt cx="3518800" cy="794210"/>
          </a:xfrm>
        </p:grpSpPr>
        <p:pic>
          <p:nvPicPr>
            <p:cNvPr id="22" name="Picture 2" descr="Rectangular buttons on white Royalty Free Vector Image">
              <a:extLst>
                <a:ext uri="{FF2B5EF4-FFF2-40B4-BE49-F238E27FC236}">
                  <a16:creationId xmlns:a16="http://schemas.microsoft.com/office/drawing/2014/main" id="{2278A90E-7370-4F18-8058-D57EB917A9B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02" t="23884" b="54487"/>
            <a:stretch/>
          </p:blipFill>
          <p:spPr bwMode="auto">
            <a:xfrm>
              <a:off x="5293731" y="4063095"/>
              <a:ext cx="3518800" cy="794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6868A6E-2953-428E-9395-D5CC3804072C}"/>
                </a:ext>
              </a:extLst>
            </p:cNvPr>
            <p:cNvSpPr txBox="1"/>
            <p:nvPr/>
          </p:nvSpPr>
          <p:spPr>
            <a:xfrm>
              <a:off x="5293731" y="4172133"/>
              <a:ext cx="3361112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>
                  <a:solidFill>
                    <a:srgbClr val="002060"/>
                  </a:solidFill>
                  <a:cs typeface="(AH) Manal Black" pitchFamily="2" charset="-78"/>
                </a:rPr>
                <a:t>مجموعة جزئية فعلية </a:t>
              </a:r>
              <a:r>
                <a:rPr lang="en-US" sz="3200" b="1" dirty="0">
                  <a:solidFill>
                    <a:srgbClr val="002060"/>
                  </a:solidFill>
                  <a:cs typeface="(AH) Manal Black" pitchFamily="2" charset="-78"/>
                </a:rPr>
                <a:t>15</a:t>
              </a:r>
              <a:endParaRPr lang="ar-AE" sz="3200" b="1" dirty="0">
                <a:solidFill>
                  <a:srgbClr val="002060"/>
                </a:solidFill>
                <a:cs typeface="(AH) Manal Black" pitchFamily="2" charset="-78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210B576-97A5-4AB8-80EE-A826D8AB2BAF}"/>
                  </a:ext>
                </a:extLst>
              </p:cNvPr>
              <p:cNvSpPr txBox="1"/>
              <p:nvPr/>
            </p:nvSpPr>
            <p:spPr>
              <a:xfrm>
                <a:off x="204702" y="4758498"/>
                <a:ext cx="2649893" cy="514949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خريف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صيف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ربيع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210B576-97A5-4AB8-80EE-A826D8AB2B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702" y="4758498"/>
                <a:ext cx="2649893" cy="51494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039BC75-916F-4893-8B80-FC3B06057E7E}"/>
                  </a:ext>
                </a:extLst>
              </p:cNvPr>
              <p:cNvSpPr txBox="1"/>
              <p:nvPr/>
            </p:nvSpPr>
            <p:spPr>
              <a:xfrm>
                <a:off x="426769" y="5318860"/>
                <a:ext cx="2420663" cy="514949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شتاء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صيف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ربيع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039BC75-916F-4893-8B80-FC3B06057E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69" y="5318860"/>
                <a:ext cx="2420663" cy="51494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11F1F14-2F44-4F38-AD2A-923DC5F25438}"/>
                  </a:ext>
                </a:extLst>
              </p:cNvPr>
              <p:cNvSpPr txBox="1"/>
              <p:nvPr/>
            </p:nvSpPr>
            <p:spPr>
              <a:xfrm>
                <a:off x="209512" y="5811475"/>
                <a:ext cx="2645083" cy="514949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شتاء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خريف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صيف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11F1F14-2F44-4F38-AD2A-923DC5F254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512" y="5811475"/>
                <a:ext cx="2645083" cy="51494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80ED279-7221-450E-B473-066958C628D1}"/>
                  </a:ext>
                </a:extLst>
              </p:cNvPr>
              <p:cNvSpPr txBox="1"/>
              <p:nvPr/>
            </p:nvSpPr>
            <p:spPr>
              <a:xfrm>
                <a:off x="3267952" y="4735971"/>
                <a:ext cx="1700402" cy="514949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صيف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ربيع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80ED279-7221-450E-B473-066958C628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7952" y="4735971"/>
                <a:ext cx="1700402" cy="51494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539478B-7920-47D4-B899-EFD829B5D4A5}"/>
                  </a:ext>
                </a:extLst>
              </p:cNvPr>
              <p:cNvSpPr txBox="1"/>
              <p:nvPr/>
            </p:nvSpPr>
            <p:spPr>
              <a:xfrm>
                <a:off x="3207038" y="5260807"/>
                <a:ext cx="1761316" cy="514949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خريف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ربيع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539478B-7920-47D4-B899-EFD829B5D4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7038" y="5260807"/>
                <a:ext cx="1761316" cy="51494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84299BE-499E-46D3-A505-ACB9EE223AB3}"/>
                  </a:ext>
                </a:extLst>
              </p:cNvPr>
              <p:cNvSpPr txBox="1"/>
              <p:nvPr/>
            </p:nvSpPr>
            <p:spPr>
              <a:xfrm>
                <a:off x="3420690" y="5826401"/>
                <a:ext cx="1532086" cy="514949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شتاء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ربيع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84299BE-499E-46D3-A505-ACB9EE223A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0690" y="5826401"/>
                <a:ext cx="1532086" cy="51494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E0582BE-CB20-4433-AB0F-0367C879D28E}"/>
                  </a:ext>
                </a:extLst>
              </p:cNvPr>
              <p:cNvSpPr txBox="1"/>
              <p:nvPr/>
            </p:nvSpPr>
            <p:spPr>
              <a:xfrm>
                <a:off x="3043532" y="6328399"/>
                <a:ext cx="1924822" cy="514949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خريف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صيف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E0582BE-CB20-4433-AB0F-0367C879D2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3532" y="6328399"/>
                <a:ext cx="1924822" cy="51494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1CE9821-F9B5-406C-ABF3-84BC52BD918B}"/>
                  </a:ext>
                </a:extLst>
              </p:cNvPr>
              <p:cNvSpPr txBox="1"/>
              <p:nvPr/>
            </p:nvSpPr>
            <p:spPr>
              <a:xfrm>
                <a:off x="5381711" y="4758498"/>
                <a:ext cx="1695592" cy="514949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شتاء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صيف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1CE9821-F9B5-406C-ABF3-84BC52BD91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1711" y="4758498"/>
                <a:ext cx="1695592" cy="51494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" name="Picture 38">
            <a:extLst>
              <a:ext uri="{FF2B5EF4-FFF2-40B4-BE49-F238E27FC236}">
                <a16:creationId xmlns:a16="http://schemas.microsoft.com/office/drawing/2014/main" id="{A593EC8D-EEE5-4097-BCE1-E3011C2FFF73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49417" t="41778" r="27665" b="51852"/>
          <a:stretch/>
        </p:blipFill>
        <p:spPr>
          <a:xfrm>
            <a:off x="9241382" y="3714523"/>
            <a:ext cx="2794000" cy="9245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EA2354E0-5EF2-4B1D-AA41-A291AF69BA0E}"/>
                  </a:ext>
                </a:extLst>
              </p:cNvPr>
              <p:cNvSpPr txBox="1"/>
              <p:nvPr/>
            </p:nvSpPr>
            <p:spPr>
              <a:xfrm>
                <a:off x="373018" y="6333652"/>
                <a:ext cx="2481577" cy="514949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شتاء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خريف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ربيع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EA2354E0-5EF2-4B1D-AA41-A291AF69BA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018" y="6333652"/>
                <a:ext cx="2481577" cy="514949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045E9FD-6611-4352-8D16-A27EFA34D1DD}"/>
                  </a:ext>
                </a:extLst>
              </p:cNvPr>
              <p:cNvSpPr txBox="1"/>
              <p:nvPr/>
            </p:nvSpPr>
            <p:spPr>
              <a:xfrm>
                <a:off x="5381711" y="5252995"/>
                <a:ext cx="1756506" cy="514949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شتاء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خريف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045E9FD-6611-4352-8D16-A27EFA34D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1711" y="5252995"/>
                <a:ext cx="1756506" cy="514949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30E1660-8D56-48CE-A990-BCF49E7D459B}"/>
                  </a:ext>
                </a:extLst>
              </p:cNvPr>
              <p:cNvSpPr txBox="1"/>
              <p:nvPr/>
            </p:nvSpPr>
            <p:spPr>
              <a:xfrm>
                <a:off x="5814778" y="5745870"/>
                <a:ext cx="890372" cy="514949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ربيع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30E1660-8D56-48CE-A990-BCF49E7D45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4778" y="5745870"/>
                <a:ext cx="890372" cy="514949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54E900C4-D4D8-4B57-A746-F68BD1E7B8C1}"/>
                  </a:ext>
                </a:extLst>
              </p:cNvPr>
              <p:cNvSpPr txBox="1"/>
              <p:nvPr/>
            </p:nvSpPr>
            <p:spPr>
              <a:xfrm>
                <a:off x="5814778" y="6214873"/>
                <a:ext cx="1053878" cy="514949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صيف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54E900C4-D4D8-4B57-A746-F68BD1E7B8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4778" y="6214873"/>
                <a:ext cx="1053878" cy="514949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DE76D245-34C4-47E6-AF4F-58AF024D925C}"/>
                  </a:ext>
                </a:extLst>
              </p:cNvPr>
              <p:cNvSpPr txBox="1"/>
              <p:nvPr/>
            </p:nvSpPr>
            <p:spPr>
              <a:xfrm>
                <a:off x="7246155" y="4828019"/>
                <a:ext cx="1193340" cy="514949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خريف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DE76D245-34C4-47E6-AF4F-58AF024D92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6155" y="4828019"/>
                <a:ext cx="1193340" cy="514949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4A32D32-C536-445C-BCA4-CB18D22F018D}"/>
                  </a:ext>
                </a:extLst>
              </p:cNvPr>
              <p:cNvSpPr txBox="1"/>
              <p:nvPr/>
            </p:nvSpPr>
            <p:spPr>
              <a:xfrm>
                <a:off x="7227305" y="5428942"/>
                <a:ext cx="964110" cy="514949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شتاء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4A32D32-C536-445C-BCA4-CB18D22F01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7305" y="5428942"/>
                <a:ext cx="964110" cy="514949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4BE3F39-C657-4AA6-8470-C529EEC91B7A}"/>
                  </a:ext>
                </a:extLst>
              </p:cNvPr>
              <p:cNvSpPr txBox="1"/>
              <p:nvPr/>
            </p:nvSpPr>
            <p:spPr>
              <a:xfrm>
                <a:off x="7534722" y="6029865"/>
                <a:ext cx="418384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∅</m:t>
                      </m:r>
                    </m:oMath>
                  </m:oMathPara>
                </a14:m>
                <a:endParaRPr lang="ar-AE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4BE3F39-C657-4AA6-8470-C529EEC91B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4722" y="6029865"/>
                <a:ext cx="418384" cy="553998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423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43" grpId="0"/>
      <p:bldP spid="44" grpId="0"/>
      <p:bldP spid="46" grpId="0"/>
      <p:bldP spid="47" grpId="0"/>
      <p:bldP spid="48" grpId="0"/>
      <p:bldP spid="49" grpId="0"/>
      <p:bldP spid="5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03BDDDA-9FB1-4F10-8D45-83366A4CADC5}"/>
              </a:ext>
            </a:extLst>
          </p:cNvPr>
          <p:cNvGrpSpPr/>
          <p:nvPr/>
        </p:nvGrpSpPr>
        <p:grpSpPr>
          <a:xfrm>
            <a:off x="0" y="111760"/>
            <a:ext cx="12024360" cy="1028602"/>
            <a:chOff x="0" y="111760"/>
            <a:chExt cx="12024360" cy="102860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EF00A1D-C1FE-488A-B740-B9F772AE24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875" t="25871" r="29625" b="67629"/>
            <a:stretch/>
          </p:blipFill>
          <p:spPr>
            <a:xfrm>
              <a:off x="6595110" y="191672"/>
              <a:ext cx="5429250" cy="94869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C0121CB-DEA4-4FCA-8EA5-182D60968C4E}"/>
                </a:ext>
              </a:extLst>
            </p:cNvPr>
            <p:cNvGrpSpPr/>
            <p:nvPr/>
          </p:nvGrpSpPr>
          <p:grpSpPr>
            <a:xfrm>
              <a:off x="0" y="111760"/>
              <a:ext cx="2315210" cy="976401"/>
              <a:chOff x="0" y="111760"/>
              <a:chExt cx="2315210" cy="976401"/>
            </a:xfrm>
          </p:grpSpPr>
          <p:pic>
            <p:nvPicPr>
              <p:cNvPr id="5" name="Picture 2" descr="Circle seal RED2 | SVG(VECTOR):Public Domain | ICON PARK | Share ...">
                <a:extLst>
                  <a:ext uri="{FF2B5EF4-FFF2-40B4-BE49-F238E27FC236}">
                    <a16:creationId xmlns:a16="http://schemas.microsoft.com/office/drawing/2014/main" id="{824F86F8-FD18-4838-ABAE-879A360A2A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11760"/>
                <a:ext cx="2315210" cy="9347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480CF0F-C773-4212-8E79-64AD52E1CBA5}"/>
                  </a:ext>
                </a:extLst>
              </p:cNvPr>
              <p:cNvSpPr txBox="1"/>
              <p:nvPr/>
            </p:nvSpPr>
            <p:spPr>
              <a:xfrm>
                <a:off x="299085" y="134054"/>
                <a:ext cx="1717040" cy="95410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800" dirty="0">
                    <a:solidFill>
                      <a:srgbClr val="FFFF00"/>
                    </a:solidFill>
                    <a:cs typeface="(AH) Manal Black" pitchFamily="2" charset="-78"/>
                  </a:rPr>
                  <a:t>صفحة </a:t>
                </a:r>
              </a:p>
              <a:p>
                <a:pPr algn="ctr"/>
                <a:r>
                  <a:rPr lang="en-US" sz="2800" b="1" dirty="0">
                    <a:solidFill>
                      <a:srgbClr val="FFFF00"/>
                    </a:solidFill>
                    <a:latin typeface="Algerian" panose="04020705040A02060702" pitchFamily="82" charset="0"/>
                    <a:cs typeface="Aldhabi" panose="01000000000000000000" pitchFamily="2" charset="-78"/>
                  </a:rPr>
                  <a:t>873</a:t>
                </a:r>
                <a:endParaRPr lang="ar-AE" sz="2800" b="1" dirty="0">
                  <a:solidFill>
                    <a:srgbClr val="FFFF00"/>
                  </a:solidFill>
                  <a:latin typeface="Algerian" panose="04020705040A02060702" pitchFamily="82" charset="0"/>
                  <a:cs typeface="Aldhabi" panose="01000000000000000000" pitchFamily="2" charset="-78"/>
                </a:endParaRPr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3CC7332-3192-4989-8732-21AFDCD98E48}"/>
              </a:ext>
            </a:extLst>
          </p:cNvPr>
          <p:cNvGrpSpPr/>
          <p:nvPr/>
        </p:nvGrpSpPr>
        <p:grpSpPr>
          <a:xfrm>
            <a:off x="434340" y="1494827"/>
            <a:ext cx="11338560" cy="5171501"/>
            <a:chOff x="434340" y="1494827"/>
            <a:chExt cx="9875520" cy="517150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A1B82F6-35EC-405D-BBBC-8AED4E1F40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187" t="18167" r="29125" b="52333"/>
            <a:stretch/>
          </p:blipFill>
          <p:spPr>
            <a:xfrm>
              <a:off x="434340" y="1494827"/>
              <a:ext cx="9875520" cy="517150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39C55E1-6E17-461A-8781-FF2FDBDF8A0D}"/>
                </a:ext>
              </a:extLst>
            </p:cNvPr>
            <p:cNvSpPr txBox="1"/>
            <p:nvPr/>
          </p:nvSpPr>
          <p:spPr>
            <a:xfrm>
              <a:off x="617220" y="4491990"/>
              <a:ext cx="1120140" cy="129159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1">
              <a:spAutoFit/>
            </a:bodyPr>
            <a:lstStyle/>
            <a:p>
              <a:endParaRPr lang="ar-AE" dirty="0"/>
            </a:p>
          </p:txBody>
        </p:sp>
      </p:grpSp>
    </p:spTree>
    <p:extLst>
      <p:ext uri="{BB962C8B-B14F-4D97-AF65-F5344CB8AC3E}">
        <p14:creationId xmlns:p14="http://schemas.microsoft.com/office/powerpoint/2010/main" val="34293727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BC6E8E8-3034-45EB-B558-DA038CD83914}"/>
              </a:ext>
            </a:extLst>
          </p:cNvPr>
          <p:cNvGrpSpPr/>
          <p:nvPr/>
        </p:nvGrpSpPr>
        <p:grpSpPr>
          <a:xfrm>
            <a:off x="3587115" y="17143"/>
            <a:ext cx="4779645" cy="982980"/>
            <a:chOff x="3792855" y="1062990"/>
            <a:chExt cx="4779645" cy="982980"/>
          </a:xfrm>
        </p:grpSpPr>
        <p:pic>
          <p:nvPicPr>
            <p:cNvPr id="10" name="Picture 12" descr="سكرابز لآفتات - منتديات عبق الياسمين">
              <a:extLst>
                <a:ext uri="{FF2B5EF4-FFF2-40B4-BE49-F238E27FC236}">
                  <a16:creationId xmlns:a16="http://schemas.microsoft.com/office/drawing/2014/main" id="{BE935ABE-956E-4937-920B-5E87858DD8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059" b="72608"/>
            <a:stretch/>
          </p:blipFill>
          <p:spPr bwMode="auto">
            <a:xfrm>
              <a:off x="3879850" y="1062990"/>
              <a:ext cx="4692650" cy="9829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D995D56-BF3C-48DF-BED2-74EF5947498B}"/>
                </a:ext>
              </a:extLst>
            </p:cNvPr>
            <p:cNvSpPr/>
            <p:nvPr/>
          </p:nvSpPr>
          <p:spPr>
            <a:xfrm>
              <a:off x="3792855" y="1280160"/>
              <a:ext cx="4606290" cy="548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4000" b="1" dirty="0">
                  <a:solidFill>
                    <a:srgbClr val="002060"/>
                  </a:solidFill>
                  <a:cs typeface="(AH) Manal Black" pitchFamily="2" charset="-78"/>
                </a:rPr>
                <a:t>فهم رموز المجموعات الجزئية </a:t>
              </a:r>
              <a:endParaRPr lang="ar-AE" sz="4000" b="1" dirty="0">
                <a:solidFill>
                  <a:srgbClr val="002060"/>
                </a:solidFill>
                <a:cs typeface="(AH) Manal Black" pitchFamily="2" charset="-78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6002CDB-0930-4469-A2E1-0D587D4BDB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146" t="34815" r="27083" b="44815"/>
          <a:stretch/>
        </p:blipFill>
        <p:spPr>
          <a:xfrm>
            <a:off x="6640830" y="1211580"/>
            <a:ext cx="5260467" cy="2011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1F3D23-5151-4D27-A094-3248473156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172" t="56756" r="23125" b="39213"/>
          <a:stretch/>
        </p:blipFill>
        <p:spPr>
          <a:xfrm>
            <a:off x="665465" y="996207"/>
            <a:ext cx="5621655" cy="78867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264E1DE-DF72-4DCA-B107-C3FC506823D6}"/>
                  </a:ext>
                </a:extLst>
              </p:cNvPr>
              <p:cNvSpPr txBox="1"/>
              <p:nvPr/>
            </p:nvSpPr>
            <p:spPr>
              <a:xfrm>
                <a:off x="114287" y="1944899"/>
                <a:ext cx="1368965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3600" b="1" i="1" dirty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⊂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𝑨</m:t>
                      </m:r>
                    </m:oMath>
                  </m:oMathPara>
                </a14:m>
                <a:endParaRPr lang="ar-AE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264E1DE-DF72-4DCA-B107-C3FC506823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287" y="1944899"/>
                <a:ext cx="1368965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746E20F-26A7-45F8-9B0B-D14A0D47B6A2}"/>
                  </a:ext>
                </a:extLst>
              </p:cNvPr>
              <p:cNvSpPr txBox="1"/>
              <p:nvPr/>
            </p:nvSpPr>
            <p:spPr>
              <a:xfrm>
                <a:off x="157568" y="2655530"/>
                <a:ext cx="1325684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𝑪</m:t>
                      </m:r>
                      <m:r>
                        <a:rPr lang="en-US" sz="3600" b="1" i="1" dirty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⊄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𝑨</m:t>
                      </m:r>
                    </m:oMath>
                  </m:oMathPara>
                </a14:m>
                <a:endParaRPr lang="ar-AE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746E20F-26A7-45F8-9B0B-D14A0D47B6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568" y="2655530"/>
                <a:ext cx="1325684" cy="5539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FF223B00-32D6-442C-B315-5F3C975237A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8469" t="61668" r="37484" b="33167"/>
          <a:stretch/>
        </p:blipFill>
        <p:spPr>
          <a:xfrm>
            <a:off x="1483252" y="2726055"/>
            <a:ext cx="3418523" cy="7029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F4A32E6-56DD-433F-AA32-536A8CE5CAFF}"/>
              </a:ext>
            </a:extLst>
          </p:cNvPr>
          <p:cNvSpPr/>
          <p:nvPr/>
        </p:nvSpPr>
        <p:spPr>
          <a:xfrm>
            <a:off x="1483252" y="1998131"/>
            <a:ext cx="4918260" cy="60416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en-US" sz="2800" b="1" dirty="0">
                <a:solidFill>
                  <a:srgbClr val="FF0000"/>
                </a:solidFill>
                <a:cs typeface="(AH) Manal Black" pitchFamily="2" charset="-78"/>
              </a:rPr>
              <a:t>A</a:t>
            </a:r>
            <a:r>
              <a:rPr lang="ar-SA" sz="2800" b="1" dirty="0">
                <a:solidFill>
                  <a:srgbClr val="FF0000"/>
                </a:solidFill>
                <a:cs typeface="(AH) Manal Black" pitchFamily="2" charset="-78"/>
              </a:rPr>
              <a:t> </a:t>
            </a:r>
            <a:r>
              <a:rPr lang="ar-SA" sz="2800" b="1" dirty="0">
                <a:solidFill>
                  <a:schemeClr val="tx1"/>
                </a:solidFill>
                <a:cs typeface="(AH) Manal Black" pitchFamily="2" charset="-78"/>
              </a:rPr>
              <a:t>موجودة في المجموعة</a:t>
            </a:r>
            <a:r>
              <a:rPr lang="en-US" sz="2800" b="1" dirty="0">
                <a:solidFill>
                  <a:srgbClr val="FF0000"/>
                </a:solidFill>
                <a:cs typeface="(AH) Manal Black" pitchFamily="2" charset="-78"/>
              </a:rPr>
              <a:t>B</a:t>
            </a:r>
            <a:r>
              <a:rPr lang="ar-SA" sz="2800" b="1" dirty="0">
                <a:solidFill>
                  <a:srgbClr val="FF0000"/>
                </a:solidFill>
                <a:cs typeface="(AH) Manal Black" pitchFamily="2" charset="-78"/>
              </a:rPr>
              <a:t> </a:t>
            </a:r>
            <a:r>
              <a:rPr lang="ar-SA" sz="2800" b="1" dirty="0">
                <a:solidFill>
                  <a:schemeClr val="tx1"/>
                </a:solidFill>
                <a:cs typeface="(AH) Manal Black" pitchFamily="2" charset="-78"/>
              </a:rPr>
              <a:t>كل عناصر المجموعة </a:t>
            </a:r>
            <a:endParaRPr lang="ar-AE" sz="2800" b="1" dirty="0">
              <a:solidFill>
                <a:schemeClr val="tx1"/>
              </a:solidFill>
              <a:cs typeface="(AH) Manal Black" pitchFamily="2" charset="-78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63345B4-CCD4-409E-AECA-80407CA2A73F}"/>
              </a:ext>
            </a:extLst>
          </p:cNvPr>
          <p:cNvGrpSpPr/>
          <p:nvPr/>
        </p:nvGrpSpPr>
        <p:grpSpPr>
          <a:xfrm>
            <a:off x="8366760" y="3429000"/>
            <a:ext cx="3657709" cy="3198808"/>
            <a:chOff x="8438487" y="112195"/>
            <a:chExt cx="3657709" cy="3198808"/>
          </a:xfrm>
        </p:grpSpPr>
        <p:pic>
          <p:nvPicPr>
            <p:cNvPr id="23" name="Picture 4" descr="Happy fun crocodile cartoon - Stock Illustration [27775155] - PIXTA">
              <a:extLst>
                <a:ext uri="{FF2B5EF4-FFF2-40B4-BE49-F238E27FC236}">
                  <a16:creationId xmlns:a16="http://schemas.microsoft.com/office/drawing/2014/main" id="{536764F7-6E95-4DBB-8AEC-14C6AAA451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85292">
              <a:off x="8438487" y="112195"/>
              <a:ext cx="3657709" cy="319880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107EEF92-609F-428D-9C17-E9CBD8495FC7}"/>
                </a:ext>
              </a:extLst>
            </p:cNvPr>
            <p:cNvSpPr/>
            <p:nvPr/>
          </p:nvSpPr>
          <p:spPr>
            <a:xfrm rot="1325020">
              <a:off x="9947693" y="486658"/>
              <a:ext cx="1528296" cy="8636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dirty="0">
                  <a:solidFill>
                    <a:srgbClr val="FF0000"/>
                  </a:solidFill>
                  <a:cs typeface="(AH) Manal Black" pitchFamily="2" charset="-78"/>
                </a:rPr>
                <a:t>ملاحظات</a:t>
              </a:r>
              <a:r>
                <a:rPr lang="ar-SA" sz="3200" dirty="0">
                  <a:solidFill>
                    <a:srgbClr val="FF0000"/>
                  </a:solidFill>
                  <a:cs typeface="(AH) Manal Black" pitchFamily="2" charset="-78"/>
                </a:rPr>
                <a:t> </a:t>
              </a:r>
            </a:p>
            <a:p>
              <a:pPr algn="ctr"/>
              <a:r>
                <a:rPr lang="ar-SA" sz="2800" dirty="0">
                  <a:solidFill>
                    <a:srgbClr val="FF0000"/>
                  </a:solidFill>
                  <a:cs typeface="(AH) Manal Black" pitchFamily="2" charset="-78"/>
                </a:rPr>
                <a:t>هامة جدا</a:t>
              </a:r>
              <a:endParaRPr lang="ar-AE" sz="2800" dirty="0">
                <a:solidFill>
                  <a:srgbClr val="FF0000"/>
                </a:solidFill>
                <a:cs typeface="(AH) Manal Black" pitchFamily="2" charset="-78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89FB4DB3-0564-49FA-9203-E602AAC610C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7873" t="26292" r="43563" b="70890"/>
          <a:stretch/>
        </p:blipFill>
        <p:spPr>
          <a:xfrm>
            <a:off x="390467" y="4578207"/>
            <a:ext cx="3672994" cy="10848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4F643E3-E111-4866-BC98-0927666D26D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2166" t="23627" r="43563" b="73360"/>
          <a:stretch/>
        </p:blipFill>
        <p:spPr>
          <a:xfrm>
            <a:off x="2235518" y="3751505"/>
            <a:ext cx="6366510" cy="8089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0B3108C-30B7-4F83-921F-4095D5B5635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5831" t="26292" r="54016" b="71188"/>
          <a:stretch/>
        </p:blipFill>
        <p:spPr>
          <a:xfrm>
            <a:off x="282806" y="5747133"/>
            <a:ext cx="3866822" cy="10937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C285D735-8704-48EF-ACC5-1AEA6B31A865}"/>
              </a:ext>
            </a:extLst>
          </p:cNvPr>
          <p:cNvGrpSpPr/>
          <p:nvPr/>
        </p:nvGrpSpPr>
        <p:grpSpPr>
          <a:xfrm>
            <a:off x="4594724" y="5200271"/>
            <a:ext cx="3613575" cy="1093724"/>
            <a:chOff x="4594724" y="5200271"/>
            <a:chExt cx="3613575" cy="109372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35F9EB1-E832-4D36-94F5-3A0A1BDA7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35831" t="26292" r="54016" b="71188"/>
            <a:stretch/>
          </p:blipFill>
          <p:spPr>
            <a:xfrm>
              <a:off x="4594724" y="5200271"/>
              <a:ext cx="3613575" cy="109372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E8DF0B8-4790-4E6F-A74F-815CB3815B02}"/>
                    </a:ext>
                  </a:extLst>
                </p:cNvPr>
                <p:cNvSpPr txBox="1"/>
                <p:nvPr/>
              </p:nvSpPr>
              <p:spPr>
                <a:xfrm>
                  <a:off x="6235632" y="5447925"/>
                  <a:ext cx="405198" cy="67710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⊆</m:t>
                        </m:r>
                      </m:oMath>
                    </m:oMathPara>
                  </a14:m>
                  <a:endParaRPr lang="ar-AE" sz="36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E8DF0B8-4790-4E6F-A74F-815CB3815B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35632" y="5447925"/>
                  <a:ext cx="405198" cy="677108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10188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CBB454-6832-489F-9539-2D0071CCA4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66" t="33480" r="43656" b="40833"/>
          <a:stretch/>
        </p:blipFill>
        <p:spPr>
          <a:xfrm>
            <a:off x="132592" y="1485899"/>
            <a:ext cx="11218156" cy="51663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87BFC3A-A6D6-4CAC-915B-22EBA7482261}"/>
              </a:ext>
            </a:extLst>
          </p:cNvPr>
          <p:cNvGrpSpPr/>
          <p:nvPr/>
        </p:nvGrpSpPr>
        <p:grpSpPr>
          <a:xfrm>
            <a:off x="0" y="134620"/>
            <a:ext cx="11978640" cy="976401"/>
            <a:chOff x="0" y="134620"/>
            <a:chExt cx="11978640" cy="9764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89D1C8A-D789-40FC-AAE0-CC8FF42036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1881" t="29053" r="43656" b="66428"/>
            <a:stretch/>
          </p:blipFill>
          <p:spPr>
            <a:xfrm>
              <a:off x="6926580" y="205740"/>
              <a:ext cx="5052060" cy="8458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B394D0F-2E78-4219-B74C-8052F108CB4D}"/>
                </a:ext>
              </a:extLst>
            </p:cNvPr>
            <p:cNvGrpSpPr/>
            <p:nvPr/>
          </p:nvGrpSpPr>
          <p:grpSpPr>
            <a:xfrm>
              <a:off x="0" y="134620"/>
              <a:ext cx="2315210" cy="976401"/>
              <a:chOff x="0" y="111760"/>
              <a:chExt cx="2315210" cy="976401"/>
            </a:xfrm>
          </p:grpSpPr>
          <p:pic>
            <p:nvPicPr>
              <p:cNvPr id="12" name="Picture 2" descr="Circle seal RED2 | SVG(VECTOR):Public Domain | ICON PARK | Share ...">
                <a:extLst>
                  <a:ext uri="{FF2B5EF4-FFF2-40B4-BE49-F238E27FC236}">
                    <a16:creationId xmlns:a16="http://schemas.microsoft.com/office/drawing/2014/main" id="{BC771D7F-8E33-415D-8F71-C7DF63FC1C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11760"/>
                <a:ext cx="2315210" cy="9347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500F1F5-CE35-4661-80BD-350FAE29692A}"/>
                  </a:ext>
                </a:extLst>
              </p:cNvPr>
              <p:cNvSpPr txBox="1"/>
              <p:nvPr/>
            </p:nvSpPr>
            <p:spPr>
              <a:xfrm>
                <a:off x="299085" y="134054"/>
                <a:ext cx="1717040" cy="95410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800" dirty="0">
                    <a:solidFill>
                      <a:srgbClr val="FFFF00"/>
                    </a:solidFill>
                    <a:cs typeface="(AH) Manal Black" pitchFamily="2" charset="-78"/>
                  </a:rPr>
                  <a:t>صفحة </a:t>
                </a:r>
              </a:p>
              <a:p>
                <a:pPr algn="ctr"/>
                <a:r>
                  <a:rPr lang="en-US" sz="2800" b="1" dirty="0">
                    <a:solidFill>
                      <a:srgbClr val="FFFF00"/>
                    </a:solidFill>
                    <a:latin typeface="Algerian" panose="04020705040A02060702" pitchFamily="82" charset="0"/>
                    <a:cs typeface="Aldhabi" panose="01000000000000000000" pitchFamily="2" charset="-78"/>
                  </a:rPr>
                  <a:t>867</a:t>
                </a:r>
                <a:endParaRPr lang="ar-AE" sz="2800" b="1" dirty="0">
                  <a:solidFill>
                    <a:srgbClr val="FFFF00"/>
                  </a:solidFill>
                  <a:latin typeface="Algerian" panose="04020705040A02060702" pitchFamily="82" charset="0"/>
                  <a:cs typeface="Aldhabi" panose="01000000000000000000" pitchFamily="2" charset="-78"/>
                </a:endParaRPr>
              </a:p>
            </p:txBody>
          </p:sp>
        </p:grpSp>
      </p:grpSp>
      <p:pic>
        <p:nvPicPr>
          <p:cNvPr id="10242" name="Picture 2" descr="استراتيجية صح أو خطأ - wright or wrong - أ.سعود المونس Q84S ...">
            <a:extLst>
              <a:ext uri="{FF2B5EF4-FFF2-40B4-BE49-F238E27FC236}">
                <a16:creationId xmlns:a16="http://schemas.microsoft.com/office/drawing/2014/main" id="{90808FBB-90B4-4B43-83C8-9EF0B4B7AC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17" t="6667" r="11833" b="53332"/>
          <a:stretch/>
        </p:blipFill>
        <p:spPr bwMode="auto">
          <a:xfrm>
            <a:off x="2638427" y="3051809"/>
            <a:ext cx="674370" cy="5714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استراتيجية صح أو خطأ - wright or wrong - أ.سعود المونس Q84S ...">
            <a:extLst>
              <a:ext uri="{FF2B5EF4-FFF2-40B4-BE49-F238E27FC236}">
                <a16:creationId xmlns:a16="http://schemas.microsoft.com/office/drawing/2014/main" id="{DE061DC0-33F2-4CF0-BF22-90D5421655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7" t="8333" r="60583" b="52667"/>
          <a:stretch/>
        </p:blipFill>
        <p:spPr bwMode="auto">
          <a:xfrm>
            <a:off x="3427095" y="2503170"/>
            <a:ext cx="765810" cy="6857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استراتيجية صح أو خطأ - wright or wrong - أ.سعود المونس Q84S ...">
            <a:extLst>
              <a:ext uri="{FF2B5EF4-FFF2-40B4-BE49-F238E27FC236}">
                <a16:creationId xmlns:a16="http://schemas.microsoft.com/office/drawing/2014/main" id="{EBCFD66F-9498-48D4-AE6C-9A2F51E145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7" t="8333" r="60583" b="52667"/>
          <a:stretch/>
        </p:blipFill>
        <p:spPr bwMode="auto">
          <a:xfrm>
            <a:off x="3427095" y="3429000"/>
            <a:ext cx="765810" cy="6857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استراتيجية صح أو خطأ - wright or wrong - أ.سعود المونس Q84S ...">
            <a:extLst>
              <a:ext uri="{FF2B5EF4-FFF2-40B4-BE49-F238E27FC236}">
                <a16:creationId xmlns:a16="http://schemas.microsoft.com/office/drawing/2014/main" id="{BE3EF9FF-2EDE-4AC0-ABE8-45C8E30BDF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7" t="8333" r="60583" b="52667"/>
          <a:stretch/>
        </p:blipFill>
        <p:spPr bwMode="auto">
          <a:xfrm>
            <a:off x="2929892" y="3998186"/>
            <a:ext cx="765810" cy="6857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استراتيجية صح أو خطأ - wright or wrong - أ.سعود المونس Q84S ...">
            <a:extLst>
              <a:ext uri="{FF2B5EF4-FFF2-40B4-BE49-F238E27FC236}">
                <a16:creationId xmlns:a16="http://schemas.microsoft.com/office/drawing/2014/main" id="{7A6F213F-5612-42FE-8DBA-6CB0EF4836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17" t="6667" r="11833" b="53332"/>
          <a:stretch/>
        </p:blipFill>
        <p:spPr bwMode="auto">
          <a:xfrm>
            <a:off x="1678940" y="4549139"/>
            <a:ext cx="674370" cy="5714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استراتيجية صح أو خطأ - wright or wrong - أ.سعود المونس Q84S ...">
            <a:extLst>
              <a:ext uri="{FF2B5EF4-FFF2-40B4-BE49-F238E27FC236}">
                <a16:creationId xmlns:a16="http://schemas.microsoft.com/office/drawing/2014/main" id="{41664B94-7B0A-4647-9EFF-445D409F0C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7" t="8333" r="60583" b="52667"/>
          <a:stretch/>
        </p:blipFill>
        <p:spPr bwMode="auto">
          <a:xfrm>
            <a:off x="2546987" y="4910271"/>
            <a:ext cx="765810" cy="6857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استراتيجية صح أو خطأ - wright or wrong - أ.سعود المونس Q84S ...">
            <a:extLst>
              <a:ext uri="{FF2B5EF4-FFF2-40B4-BE49-F238E27FC236}">
                <a16:creationId xmlns:a16="http://schemas.microsoft.com/office/drawing/2014/main" id="{800FBD94-FE1D-492E-9088-5CC47222A7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17" t="6667" r="11833" b="53332"/>
          <a:stretch/>
        </p:blipFill>
        <p:spPr bwMode="auto">
          <a:xfrm>
            <a:off x="3518535" y="5415506"/>
            <a:ext cx="674370" cy="5714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استراتيجية صح أو خطأ - wright or wrong - أ.سعود المونس Q84S ...">
            <a:extLst>
              <a:ext uri="{FF2B5EF4-FFF2-40B4-BE49-F238E27FC236}">
                <a16:creationId xmlns:a16="http://schemas.microsoft.com/office/drawing/2014/main" id="{5164288F-3F6E-420A-85B5-AC4971A1D6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17" t="6667" r="11833" b="53332"/>
          <a:stretch/>
        </p:blipFill>
        <p:spPr bwMode="auto">
          <a:xfrm>
            <a:off x="1694180" y="5987005"/>
            <a:ext cx="674370" cy="5714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424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6022813-517F-4482-9097-9993512FE5A9}"/>
              </a:ext>
            </a:extLst>
          </p:cNvPr>
          <p:cNvGrpSpPr/>
          <p:nvPr/>
        </p:nvGrpSpPr>
        <p:grpSpPr>
          <a:xfrm>
            <a:off x="0" y="133047"/>
            <a:ext cx="11993224" cy="977974"/>
            <a:chOff x="0" y="133047"/>
            <a:chExt cx="11993224" cy="97797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F0C55E6-A560-4832-AEDC-A501626959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5351" t="42820" r="27758" b="49999"/>
            <a:stretch/>
          </p:blipFill>
          <p:spPr>
            <a:xfrm>
              <a:off x="8945859" y="133047"/>
              <a:ext cx="3047365" cy="72626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CCB44A2-72C0-4530-ACE6-B9A5E3177750}"/>
                </a:ext>
              </a:extLst>
            </p:cNvPr>
            <p:cNvGrpSpPr/>
            <p:nvPr/>
          </p:nvGrpSpPr>
          <p:grpSpPr>
            <a:xfrm>
              <a:off x="0" y="134620"/>
              <a:ext cx="2315210" cy="976401"/>
              <a:chOff x="0" y="111760"/>
              <a:chExt cx="2315210" cy="976401"/>
            </a:xfrm>
          </p:grpSpPr>
          <p:pic>
            <p:nvPicPr>
              <p:cNvPr id="6" name="Picture 2" descr="Circle seal RED2 | SVG(VECTOR):Public Domain | ICON PARK | Share ...">
                <a:extLst>
                  <a:ext uri="{FF2B5EF4-FFF2-40B4-BE49-F238E27FC236}">
                    <a16:creationId xmlns:a16="http://schemas.microsoft.com/office/drawing/2014/main" id="{9B77BF0B-9ECD-4395-B1CF-AF353AE486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11760"/>
                <a:ext cx="2315210" cy="9347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A287202-01A4-47CE-B703-4ACB9B11BF80}"/>
                  </a:ext>
                </a:extLst>
              </p:cNvPr>
              <p:cNvSpPr txBox="1"/>
              <p:nvPr/>
            </p:nvSpPr>
            <p:spPr>
              <a:xfrm>
                <a:off x="299085" y="134054"/>
                <a:ext cx="1717040" cy="95410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800" dirty="0">
                    <a:solidFill>
                      <a:srgbClr val="FFFF00"/>
                    </a:solidFill>
                    <a:cs typeface="(AH) Manal Black" pitchFamily="2" charset="-78"/>
                  </a:rPr>
                  <a:t>صفحة </a:t>
                </a:r>
              </a:p>
              <a:p>
                <a:pPr algn="ctr"/>
                <a:r>
                  <a:rPr lang="en-US" sz="2800" b="1" dirty="0">
                    <a:solidFill>
                      <a:srgbClr val="FFFF00"/>
                    </a:solidFill>
                    <a:latin typeface="Algerian" panose="04020705040A02060702" pitchFamily="82" charset="0"/>
                    <a:cs typeface="Aldhabi" panose="01000000000000000000" pitchFamily="2" charset="-78"/>
                  </a:rPr>
                  <a:t>868</a:t>
                </a:r>
                <a:endParaRPr lang="ar-AE" sz="2800" b="1" dirty="0">
                  <a:solidFill>
                    <a:srgbClr val="FFFF00"/>
                  </a:solidFill>
                  <a:latin typeface="Algerian" panose="04020705040A02060702" pitchFamily="82" charset="0"/>
                  <a:cs typeface="Aldhabi" panose="01000000000000000000" pitchFamily="2" charset="-78"/>
                </a:endParaRP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76BEB15-1DEA-4C26-9B08-48AFB22B05E2}"/>
              </a:ext>
            </a:extLst>
          </p:cNvPr>
          <p:cNvGrpSpPr/>
          <p:nvPr/>
        </p:nvGrpSpPr>
        <p:grpSpPr>
          <a:xfrm>
            <a:off x="325755" y="1463040"/>
            <a:ext cx="11359515" cy="4777740"/>
            <a:chOff x="325755" y="1463040"/>
            <a:chExt cx="11359515" cy="477774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A597ADF-0201-4C53-B696-3385858BDE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125" t="30833" r="33063" b="50000"/>
            <a:stretch/>
          </p:blipFill>
          <p:spPr>
            <a:xfrm>
              <a:off x="325755" y="1463040"/>
              <a:ext cx="11359515" cy="477774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4F20CDE9-B021-47C4-A680-96FFE71402EE}"/>
                    </a:ext>
                  </a:extLst>
                </p:cNvPr>
                <p:cNvSpPr txBox="1"/>
                <p:nvPr/>
              </p:nvSpPr>
              <p:spPr>
                <a:xfrm>
                  <a:off x="7733749" y="3008149"/>
                  <a:ext cx="278681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⊆</m:t>
                        </m:r>
                      </m:oMath>
                    </m:oMathPara>
                  </a14:m>
                  <a:endParaRPr lang="ar-AE" sz="36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4F20CDE9-B021-47C4-A680-96FFE71402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33749" y="3008149"/>
                  <a:ext cx="278681" cy="553998"/>
                </a:xfrm>
                <a:prstGeom prst="rect">
                  <a:avLst/>
                </a:prstGeom>
                <a:blipFill>
                  <a:blip r:embed="rId5"/>
                  <a:stretch>
                    <a:fillRect r="-13333"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EBD92A0D-28DF-4882-9056-45CD663D5332}"/>
                    </a:ext>
                  </a:extLst>
                </p:cNvPr>
                <p:cNvSpPr txBox="1"/>
                <p:nvPr/>
              </p:nvSpPr>
              <p:spPr>
                <a:xfrm>
                  <a:off x="8012430" y="3637167"/>
                  <a:ext cx="278681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⊆</m:t>
                        </m:r>
                      </m:oMath>
                    </m:oMathPara>
                  </a14:m>
                  <a:endParaRPr lang="ar-AE" sz="36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EBD92A0D-28DF-4882-9056-45CD663D53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12430" y="3637167"/>
                  <a:ext cx="278681" cy="553998"/>
                </a:xfrm>
                <a:prstGeom prst="rect">
                  <a:avLst/>
                </a:prstGeom>
                <a:blipFill>
                  <a:blip r:embed="rId6"/>
                  <a:stretch>
                    <a:fillRect r="-10870"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5A4AF8E5-7E5D-40E1-AD71-ABD3D5FD41B5}"/>
                    </a:ext>
                  </a:extLst>
                </p:cNvPr>
                <p:cNvSpPr txBox="1"/>
                <p:nvPr/>
              </p:nvSpPr>
              <p:spPr>
                <a:xfrm>
                  <a:off x="1316990" y="4988447"/>
                  <a:ext cx="278681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⊆</m:t>
                        </m:r>
                      </m:oMath>
                    </m:oMathPara>
                  </a14:m>
                  <a:endParaRPr lang="ar-AE" sz="36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5A4AF8E5-7E5D-40E1-AD71-ABD3D5FD41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6990" y="4988447"/>
                  <a:ext cx="278681" cy="553998"/>
                </a:xfrm>
                <a:prstGeom prst="rect">
                  <a:avLst/>
                </a:prstGeom>
                <a:blipFill>
                  <a:blip r:embed="rId7"/>
                  <a:stretch>
                    <a:fillRect r="-10870"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6" name="Picture 2" descr="استراتيجية صح أو خطأ - wright or wrong - أ.سعود المونس Q84S ...">
            <a:extLst>
              <a:ext uri="{FF2B5EF4-FFF2-40B4-BE49-F238E27FC236}">
                <a16:creationId xmlns:a16="http://schemas.microsoft.com/office/drawing/2014/main" id="{AB2F99DE-5B3C-46ED-BE16-CCF9B1A30F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7" t="8333" r="60583" b="52667"/>
          <a:stretch/>
        </p:blipFill>
        <p:spPr bwMode="auto">
          <a:xfrm>
            <a:off x="6502379" y="2386639"/>
            <a:ext cx="765810" cy="6857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استراتيجية صح أو خطأ - wright or wrong - أ.سعود المونس Q84S ...">
            <a:extLst>
              <a:ext uri="{FF2B5EF4-FFF2-40B4-BE49-F238E27FC236}">
                <a16:creationId xmlns:a16="http://schemas.microsoft.com/office/drawing/2014/main" id="{EA27E641-3B3D-4A63-90F4-ECB9521140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17" t="6667" r="11833" b="53332"/>
          <a:stretch/>
        </p:blipFill>
        <p:spPr bwMode="auto">
          <a:xfrm>
            <a:off x="9712960" y="3008149"/>
            <a:ext cx="674370" cy="5714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استراتيجية صح أو خطأ - wright or wrong - أ.سعود المونس Q84S ...">
            <a:extLst>
              <a:ext uri="{FF2B5EF4-FFF2-40B4-BE49-F238E27FC236}">
                <a16:creationId xmlns:a16="http://schemas.microsoft.com/office/drawing/2014/main" id="{B40DAD40-D6C6-4F71-9001-2C26DA1A6E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7" t="8333" r="60583" b="52667"/>
          <a:stretch/>
        </p:blipFill>
        <p:spPr bwMode="auto">
          <a:xfrm>
            <a:off x="9519899" y="3637167"/>
            <a:ext cx="765810" cy="6857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استراتيجية صح أو خطأ - wright or wrong - أ.سعود المونس Q84S ...">
            <a:extLst>
              <a:ext uri="{FF2B5EF4-FFF2-40B4-BE49-F238E27FC236}">
                <a16:creationId xmlns:a16="http://schemas.microsoft.com/office/drawing/2014/main" id="{A2E49A56-A5E5-49EE-8F9F-5012E3523B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7" t="8333" r="60583" b="52667"/>
          <a:stretch/>
        </p:blipFill>
        <p:spPr bwMode="auto">
          <a:xfrm>
            <a:off x="8180049" y="5052060"/>
            <a:ext cx="765810" cy="6857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استراتيجية صح أو خطأ - wright or wrong - أ.سعود المونس Q84S ...">
            <a:extLst>
              <a:ext uri="{FF2B5EF4-FFF2-40B4-BE49-F238E27FC236}">
                <a16:creationId xmlns:a16="http://schemas.microsoft.com/office/drawing/2014/main" id="{C1316B25-DF2E-4FD5-A21B-7020074D09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17" t="6667" r="11833" b="53332"/>
          <a:stretch/>
        </p:blipFill>
        <p:spPr bwMode="auto">
          <a:xfrm>
            <a:off x="2315210" y="3008149"/>
            <a:ext cx="674370" cy="5714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استراتيجية صح أو خطأ - wright or wrong - أ.سعود المونس Q84S ...">
            <a:extLst>
              <a:ext uri="{FF2B5EF4-FFF2-40B4-BE49-F238E27FC236}">
                <a16:creationId xmlns:a16="http://schemas.microsoft.com/office/drawing/2014/main" id="{B8EBD360-F4A7-44E8-9524-AF3E685350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7" t="8333" r="60583" b="52667"/>
          <a:stretch/>
        </p:blipFill>
        <p:spPr bwMode="auto">
          <a:xfrm>
            <a:off x="2332334" y="3787448"/>
            <a:ext cx="765810" cy="6857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استراتيجية صح أو خطأ - wright or wrong - أ.سعود المونس Q84S ...">
            <a:extLst>
              <a:ext uri="{FF2B5EF4-FFF2-40B4-BE49-F238E27FC236}">
                <a16:creationId xmlns:a16="http://schemas.microsoft.com/office/drawing/2014/main" id="{A84D831F-EF8E-44FC-BE5E-717D0D215D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17" t="6667" r="11833" b="53332"/>
          <a:stretch/>
        </p:blipFill>
        <p:spPr bwMode="auto">
          <a:xfrm>
            <a:off x="5515610" y="4322966"/>
            <a:ext cx="674370" cy="5714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استراتيجية صح أو خطأ - wright or wrong - أ.سعود المونس Q84S ...">
            <a:extLst>
              <a:ext uri="{FF2B5EF4-FFF2-40B4-BE49-F238E27FC236}">
                <a16:creationId xmlns:a16="http://schemas.microsoft.com/office/drawing/2014/main" id="{98714C67-6F40-44DE-9C6F-F5A7C54328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17" t="6667" r="11833" b="53332"/>
          <a:stretch/>
        </p:blipFill>
        <p:spPr bwMode="auto">
          <a:xfrm>
            <a:off x="1925860" y="4988447"/>
            <a:ext cx="674370" cy="5714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93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1AEF89A-1C3E-47BF-9B1F-62C726BECCB7}"/>
              </a:ext>
            </a:extLst>
          </p:cNvPr>
          <p:cNvSpPr/>
          <p:nvPr/>
        </p:nvSpPr>
        <p:spPr>
          <a:xfrm>
            <a:off x="5862320" y="3045619"/>
            <a:ext cx="512064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❶–</a:t>
            </a:r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(AH) Manal Black" pitchFamily="2" charset="-78"/>
              </a:rPr>
              <a:t>تعريف متممة المجموعة.(مباشر )</a:t>
            </a:r>
            <a:endParaRPr lang="ar-AE" sz="3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cs typeface="(AH) Manal Black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574BDE-A2A4-4EF5-AAF1-70B6F3C69CAE}"/>
              </a:ext>
            </a:extLst>
          </p:cNvPr>
          <p:cNvSpPr/>
          <p:nvPr/>
        </p:nvSpPr>
        <p:spPr>
          <a:xfrm>
            <a:off x="5200064" y="0"/>
            <a:ext cx="387477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altLang="ar-AE" sz="6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cs typeface="(AH) Manal Black" pitchFamily="2" charset="-78"/>
              </a:rPr>
              <a:t>الدرس </a:t>
            </a:r>
            <a:r>
              <a:rPr lang="ar-SA" altLang="ar-AE" sz="6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cs typeface="(AH) Manal Black" pitchFamily="2" charset="-78"/>
              </a:rPr>
              <a:t>الثاني</a:t>
            </a:r>
            <a:r>
              <a:rPr lang="ar-SA" altLang="ar-AE" sz="6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cs typeface="(AH) Manal Black" pitchFamily="2" charset="-78"/>
              </a:rPr>
              <a:t>: </a:t>
            </a:r>
            <a:endParaRPr lang="ar-AE" sz="66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cs typeface="(AH) Manal Black" pitchFamily="2" charset="-78"/>
            </a:endParaRPr>
          </a:p>
        </p:txBody>
      </p:sp>
      <p:pic>
        <p:nvPicPr>
          <p:cNvPr id="1026" name="Picture 2" descr="التعليم عن بعد - كيف تدخل هذا المجال وتبدع فيه ؟ دليل شامل">
            <a:extLst>
              <a:ext uri="{FF2B5EF4-FFF2-40B4-BE49-F238E27FC236}">
                <a16:creationId xmlns:a16="http://schemas.microsoft.com/office/drawing/2014/main" id="{3CCEEB22-02AD-47A0-8928-4981265AB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8" y="12546"/>
            <a:ext cx="2705100" cy="1685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013C203-8F09-4DF1-96F3-4B1A72B901CE}"/>
              </a:ext>
            </a:extLst>
          </p:cNvPr>
          <p:cNvGrpSpPr/>
          <p:nvPr/>
        </p:nvGrpSpPr>
        <p:grpSpPr>
          <a:xfrm>
            <a:off x="343554" y="2410956"/>
            <a:ext cx="3717999" cy="1183033"/>
            <a:chOff x="252921" y="3400197"/>
            <a:chExt cx="4139067" cy="1314450"/>
          </a:xfrm>
        </p:grpSpPr>
        <p:pic>
          <p:nvPicPr>
            <p:cNvPr id="14" name="Picture 2" descr="Brand Logo Font Crystal Vector Button 0hw7n Image Provided ...">
              <a:extLst>
                <a:ext uri="{FF2B5EF4-FFF2-40B4-BE49-F238E27FC236}">
                  <a16:creationId xmlns:a16="http://schemas.microsoft.com/office/drawing/2014/main" id="{B230688D-3CF9-452D-A70B-0952CAAA85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0" y="3400197"/>
              <a:ext cx="3995748" cy="1314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BB6C838-F806-4D19-BF25-B1E7EB02C70E}"/>
                </a:ext>
              </a:extLst>
            </p:cNvPr>
            <p:cNvSpPr/>
            <p:nvPr/>
          </p:nvSpPr>
          <p:spPr>
            <a:xfrm>
              <a:off x="252921" y="3532755"/>
              <a:ext cx="2730712" cy="92330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4800" b="1" cap="none" spc="0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  <a:cs typeface="(AH) Manal Black" pitchFamily="2" charset="-78"/>
                </a:rPr>
                <a:t>نواتج التعلم </a:t>
              </a:r>
              <a:endParaRPr lang="ar-AE" sz="48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C8EF275D-2F6C-411E-AB2F-8228CDD397B7}"/>
              </a:ext>
            </a:extLst>
          </p:cNvPr>
          <p:cNvSpPr/>
          <p:nvPr/>
        </p:nvSpPr>
        <p:spPr>
          <a:xfrm>
            <a:off x="2545606" y="3713303"/>
            <a:ext cx="843735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" panose="020F0502020204030204" pitchFamily="34" charset="0"/>
              </a:rPr>
              <a:t>❷</a:t>
            </a:r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–</a:t>
            </a:r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(AH) Manal Black" pitchFamily="2" charset="-78"/>
              </a:rPr>
              <a:t>إيجاد كافة المجموعات الجزئية لمجموعة. (مباشر )</a:t>
            </a:r>
            <a:endParaRPr lang="ar-AE" sz="3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cs typeface="(AH) Manal Black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0513E03-84BC-4DA4-8CEB-C3A308B2B87E}"/>
              </a:ext>
            </a:extLst>
          </p:cNvPr>
          <p:cNvSpPr/>
          <p:nvPr/>
        </p:nvSpPr>
        <p:spPr>
          <a:xfrm>
            <a:off x="2721988" y="4665710"/>
            <a:ext cx="843735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❸–</a:t>
            </a:r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(AH) Manal Black" pitchFamily="2" charset="-78"/>
              </a:rPr>
              <a:t>استخدام رمز المجموعة الجزئية.(مباشر )</a:t>
            </a:r>
            <a:endParaRPr lang="ar-AE" sz="3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cs typeface="(AH) Manal Black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18B40E6-CEB1-4558-8F31-1ADF567D4AA4}"/>
              </a:ext>
            </a:extLst>
          </p:cNvPr>
          <p:cNvSpPr/>
          <p:nvPr/>
        </p:nvSpPr>
        <p:spPr>
          <a:xfrm>
            <a:off x="2972326" y="5421571"/>
            <a:ext cx="776679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❹–</a:t>
            </a:r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(AH) Manal Black" pitchFamily="2" charset="-78"/>
              </a:rPr>
              <a:t>إيجاد عدد المجموعات الجزئية لمجموعة.(ذاتي )</a:t>
            </a:r>
            <a:endParaRPr lang="ar-AE" sz="3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cs typeface="(AH) Manal Black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7FEAB7-55D2-405A-9CED-1EC2701D120C}"/>
              </a:ext>
            </a:extLst>
          </p:cNvPr>
          <p:cNvSpPr/>
          <p:nvPr/>
        </p:nvSpPr>
        <p:spPr>
          <a:xfrm>
            <a:off x="2972326" y="6137893"/>
            <a:ext cx="843735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❺–</a:t>
            </a:r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(AH) Manal Black" pitchFamily="2" charset="-78"/>
              </a:rPr>
              <a:t>إيجاد التقاطع والإتحاد والفرق بين المجموعات.(مباشر)</a:t>
            </a:r>
            <a:endParaRPr lang="ar-AE" sz="3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cs typeface="(AH) Manal Black" pitchFamily="2" charset="-78"/>
            </a:endParaRPr>
          </a:p>
        </p:txBody>
      </p:sp>
      <p:pic>
        <p:nvPicPr>
          <p:cNvPr id="7" name="Picture 2" descr="Venn Diagrams GIFs - Get the best GIF on GIPHY">
            <a:extLst>
              <a:ext uri="{FF2B5EF4-FFF2-40B4-BE49-F238E27FC236}">
                <a16:creationId xmlns:a16="http://schemas.microsoft.com/office/drawing/2014/main" id="{1C74DCF5-BFC2-4118-B06B-01CB41FB39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0" y="3988332"/>
            <a:ext cx="1772920" cy="181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136B5BF-338D-4B30-8ABF-3F9F7C8D929C}"/>
              </a:ext>
            </a:extLst>
          </p:cNvPr>
          <p:cNvGrpSpPr/>
          <p:nvPr/>
        </p:nvGrpSpPr>
        <p:grpSpPr>
          <a:xfrm>
            <a:off x="2831350" y="619760"/>
            <a:ext cx="6243493" cy="1780387"/>
            <a:chOff x="2831350" y="619760"/>
            <a:chExt cx="6243493" cy="1780387"/>
          </a:xfrm>
        </p:grpSpPr>
        <p:pic>
          <p:nvPicPr>
            <p:cNvPr id="11" name="Picture 2" descr="شعار المدرسة الاماراتية - Google Search">
              <a:extLst>
                <a:ext uri="{FF2B5EF4-FFF2-40B4-BE49-F238E27FC236}">
                  <a16:creationId xmlns:a16="http://schemas.microsoft.com/office/drawing/2014/main" id="{C39ACA4A-95C6-423B-88F1-7DF3A35EF8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1350" y="619760"/>
              <a:ext cx="1533055" cy="156437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4C2FDD6-1E85-4231-8A12-B51601371A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572" t="19463" r="23224" b="58984"/>
            <a:stretch/>
          </p:blipFill>
          <p:spPr>
            <a:xfrm>
              <a:off x="4306513" y="922075"/>
              <a:ext cx="4768330" cy="147807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</p:spTree>
  </p:cSld>
  <p:clrMapOvr>
    <a:masterClrMapping/>
  </p:clrMapOvr>
  <p:transition>
    <p:sndAc>
      <p:stSnd>
        <p:snd r:embed="rId3" name="3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/>
      <p:bldP spid="17" grpId="0"/>
      <p:bldP spid="19" grpId="0"/>
      <p:bldP spid="20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03BDDDA-9FB1-4F10-8D45-83366A4CADC5}"/>
              </a:ext>
            </a:extLst>
          </p:cNvPr>
          <p:cNvGrpSpPr/>
          <p:nvPr/>
        </p:nvGrpSpPr>
        <p:grpSpPr>
          <a:xfrm>
            <a:off x="0" y="111760"/>
            <a:ext cx="12024360" cy="1028602"/>
            <a:chOff x="0" y="111760"/>
            <a:chExt cx="12024360" cy="102860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EF00A1D-C1FE-488A-B740-B9F772AE24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875" t="25871" r="29625" b="67629"/>
            <a:stretch/>
          </p:blipFill>
          <p:spPr>
            <a:xfrm>
              <a:off x="6595110" y="191672"/>
              <a:ext cx="5429250" cy="94869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C0121CB-DEA4-4FCA-8EA5-182D60968C4E}"/>
                </a:ext>
              </a:extLst>
            </p:cNvPr>
            <p:cNvGrpSpPr/>
            <p:nvPr/>
          </p:nvGrpSpPr>
          <p:grpSpPr>
            <a:xfrm>
              <a:off x="0" y="111760"/>
              <a:ext cx="2315210" cy="976401"/>
              <a:chOff x="0" y="111760"/>
              <a:chExt cx="2315210" cy="976401"/>
            </a:xfrm>
          </p:grpSpPr>
          <p:pic>
            <p:nvPicPr>
              <p:cNvPr id="5" name="Picture 2" descr="Circle seal RED2 | SVG(VECTOR):Public Domain | ICON PARK | Share ...">
                <a:extLst>
                  <a:ext uri="{FF2B5EF4-FFF2-40B4-BE49-F238E27FC236}">
                    <a16:creationId xmlns:a16="http://schemas.microsoft.com/office/drawing/2014/main" id="{824F86F8-FD18-4838-ABAE-879A360A2A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11760"/>
                <a:ext cx="2315210" cy="9347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480CF0F-C773-4212-8E79-64AD52E1CBA5}"/>
                  </a:ext>
                </a:extLst>
              </p:cNvPr>
              <p:cNvSpPr txBox="1"/>
              <p:nvPr/>
            </p:nvSpPr>
            <p:spPr>
              <a:xfrm>
                <a:off x="299085" y="134054"/>
                <a:ext cx="1717040" cy="95410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800" dirty="0">
                    <a:solidFill>
                      <a:srgbClr val="FFFF00"/>
                    </a:solidFill>
                    <a:cs typeface="(AH) Manal Black" pitchFamily="2" charset="-78"/>
                  </a:rPr>
                  <a:t>صفحة </a:t>
                </a:r>
              </a:p>
              <a:p>
                <a:pPr algn="ctr"/>
                <a:r>
                  <a:rPr lang="en-US" sz="2800" b="1" dirty="0">
                    <a:solidFill>
                      <a:srgbClr val="FFFF00"/>
                    </a:solidFill>
                    <a:latin typeface="Algerian" panose="04020705040A02060702" pitchFamily="82" charset="0"/>
                    <a:cs typeface="Aldhabi" panose="01000000000000000000" pitchFamily="2" charset="-78"/>
                  </a:rPr>
                  <a:t>873</a:t>
                </a:r>
                <a:endParaRPr lang="ar-AE" sz="2800" b="1" dirty="0">
                  <a:solidFill>
                    <a:srgbClr val="FFFF00"/>
                  </a:solidFill>
                  <a:latin typeface="Algerian" panose="04020705040A02060702" pitchFamily="82" charset="0"/>
                  <a:cs typeface="Aldhabi" panose="01000000000000000000" pitchFamily="2" charset="-78"/>
                </a:endParaRPr>
              </a:p>
            </p:txBody>
          </p:sp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3541403-4468-43D7-BA53-A4359B4B5D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312" t="43332" r="30250" b="36834"/>
          <a:stretch/>
        </p:blipFill>
        <p:spPr>
          <a:xfrm>
            <a:off x="299085" y="1863090"/>
            <a:ext cx="10314663" cy="46177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457857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3 minutes Countdown Timer Alarm Clock">
            <a:hlinkClick r:id="" action="ppaction://media"/>
            <a:extLst>
              <a:ext uri="{FF2B5EF4-FFF2-40B4-BE49-F238E27FC236}">
                <a16:creationId xmlns:a16="http://schemas.microsoft.com/office/drawing/2014/main" id="{6FEE96EF-9C46-4EDF-BB66-A85F7D3C8A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51520" y="4236085"/>
            <a:ext cx="3840480" cy="26219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7C9B282-65DB-4EB9-A2D1-7DF9C37B6335}"/>
              </a:ext>
            </a:extLst>
          </p:cNvPr>
          <p:cNvGrpSpPr/>
          <p:nvPr/>
        </p:nvGrpSpPr>
        <p:grpSpPr>
          <a:xfrm>
            <a:off x="7502252" y="42226"/>
            <a:ext cx="3774778" cy="4117659"/>
            <a:chOff x="7502252" y="42226"/>
            <a:chExt cx="3774778" cy="411765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F757641-0F1E-4BAF-BE76-236B4E3E0CF6}"/>
                </a:ext>
              </a:extLst>
            </p:cNvPr>
            <p:cNvGrpSpPr/>
            <p:nvPr/>
          </p:nvGrpSpPr>
          <p:grpSpPr>
            <a:xfrm>
              <a:off x="8218870" y="1188720"/>
              <a:ext cx="3058160" cy="2971165"/>
              <a:chOff x="8808721" y="1209675"/>
              <a:chExt cx="3058160" cy="2971165"/>
            </a:xfrm>
          </p:grpSpPr>
          <p:pic>
            <p:nvPicPr>
              <p:cNvPr id="4098" name="Picture 2" descr="سجل الخروج من الباب مجانا رمز من Must Have">
                <a:extLst>
                  <a:ext uri="{FF2B5EF4-FFF2-40B4-BE49-F238E27FC236}">
                    <a16:creationId xmlns:a16="http://schemas.microsoft.com/office/drawing/2014/main" id="{409EC61F-8BDA-4072-8E8C-D3CDC2F410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08721" y="1209675"/>
                <a:ext cx="3058160" cy="29711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0" name="Picture 4" descr="تسجيل الخروج, مخرج الطوارئ, الباب صورة بابوا نيو غينيا">
                <a:extLst>
                  <a:ext uri="{FF2B5EF4-FFF2-40B4-BE49-F238E27FC236}">
                    <a16:creationId xmlns:a16="http://schemas.microsoft.com/office/drawing/2014/main" id="{D183C0E7-CD66-4617-AB6C-899B406247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289" r="19235"/>
              <a:stretch/>
            </p:blipFill>
            <p:spPr bwMode="auto">
              <a:xfrm>
                <a:off x="10536555" y="2078354"/>
                <a:ext cx="1167765" cy="6931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E19DFF2-F217-4AD0-9BA4-ACF5AD8D2F52}"/>
                </a:ext>
              </a:extLst>
            </p:cNvPr>
            <p:cNvGrpSpPr/>
            <p:nvPr/>
          </p:nvGrpSpPr>
          <p:grpSpPr>
            <a:xfrm>
              <a:off x="7502252" y="42226"/>
              <a:ext cx="3479073" cy="1059180"/>
              <a:chOff x="8122012" y="3079432"/>
              <a:chExt cx="3479073" cy="1059180"/>
            </a:xfrm>
          </p:grpSpPr>
          <p:pic>
            <p:nvPicPr>
              <p:cNvPr id="18" name="Picture 10" descr="Red Background clipart - Button, Red, Product, transparent clip art">
                <a:extLst>
                  <a:ext uri="{FF2B5EF4-FFF2-40B4-BE49-F238E27FC236}">
                    <a16:creationId xmlns:a16="http://schemas.microsoft.com/office/drawing/2014/main" id="{823501F5-6978-41E1-AF0D-6F1B9474B3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89912" y="3079432"/>
                <a:ext cx="3343275" cy="10591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25F7AA10-CD56-48BD-A909-9D3AF4327DD1}"/>
                  </a:ext>
                </a:extLst>
              </p:cNvPr>
              <p:cNvSpPr/>
              <p:nvPr/>
            </p:nvSpPr>
            <p:spPr>
              <a:xfrm>
                <a:off x="8122012" y="3321116"/>
                <a:ext cx="3479073" cy="575812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A" sz="4400" b="1" dirty="0">
                    <a:solidFill>
                      <a:schemeClr val="bg1"/>
                    </a:solidFill>
                    <a:cs typeface="(AH) Manal Black" pitchFamily="2" charset="-78"/>
                  </a:rPr>
                  <a:t>تذكرة خروج</a:t>
                </a:r>
                <a:endParaRPr lang="ar-AE" sz="4400" b="1" dirty="0">
                  <a:solidFill>
                    <a:schemeClr val="bg1"/>
                  </a:solidFill>
                  <a:cs typeface="(AH) Manal Black" pitchFamily="2" charset="-78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A8FFCC2-FF84-46C5-8671-8D10E722E18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375" t="24712" r="23318" b="22787"/>
          <a:stretch/>
        </p:blipFill>
        <p:spPr>
          <a:xfrm>
            <a:off x="35559" y="1612481"/>
            <a:ext cx="8020750" cy="45150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830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العرض الكلي للمقابلات السلوكية">
            <a:extLst>
              <a:ext uri="{FF2B5EF4-FFF2-40B4-BE49-F238E27FC236}">
                <a16:creationId xmlns:a16="http://schemas.microsoft.com/office/drawing/2014/main" id="{740A6523-9A76-4CFC-B687-D87985D39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5199" y="3833377"/>
            <a:ext cx="4665926" cy="30246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اوراق عمل - اعاقتي لا تعني نهايتي">
            <a:extLst>
              <a:ext uri="{FF2B5EF4-FFF2-40B4-BE49-F238E27FC236}">
                <a16:creationId xmlns:a16="http://schemas.microsoft.com/office/drawing/2014/main" id="{D777AFAF-B9E6-420B-8CEB-3632783B24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37623" y="452575"/>
            <a:ext cx="3021553" cy="24716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مع السلامة باي كارتون انيمي سلام سبيس تون GIF - Bye GoodBye Anime ...">
            <a:extLst>
              <a:ext uri="{FF2B5EF4-FFF2-40B4-BE49-F238E27FC236}">
                <a16:creationId xmlns:a16="http://schemas.microsoft.com/office/drawing/2014/main" id="{AD2AF770-A708-4B76-802E-A0980F3288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594" y="147980"/>
            <a:ext cx="3252903" cy="38116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العرض الكلي للمقابلات السلوكية">
            <a:extLst>
              <a:ext uri="{FF2B5EF4-FFF2-40B4-BE49-F238E27FC236}">
                <a16:creationId xmlns:a16="http://schemas.microsoft.com/office/drawing/2014/main" id="{14A61CBF-BC78-4398-A1A7-E97196372E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AE"/>
          </a:p>
        </p:txBody>
      </p:sp>
      <p:pic>
        <p:nvPicPr>
          <p:cNvPr id="12" name="Picture 2" descr="ملصقات مع السلامة‎ by Hamid OUCHLAH">
            <a:extLst>
              <a:ext uri="{FF2B5EF4-FFF2-40B4-BE49-F238E27FC236}">
                <a16:creationId xmlns:a16="http://schemas.microsoft.com/office/drawing/2014/main" id="{81BD6D4C-B9E8-41B3-8E70-B02D5C856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87550"/>
            <a:ext cx="1172528" cy="104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ملصقات مع السلامة‎ by Hamid OUCHLAH">
            <a:extLst>
              <a:ext uri="{FF2B5EF4-FFF2-40B4-BE49-F238E27FC236}">
                <a16:creationId xmlns:a16="http://schemas.microsoft.com/office/drawing/2014/main" id="{B035A564-FEEE-4ABB-A0AF-1A566D9DE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472" y="5787550"/>
            <a:ext cx="1172528" cy="104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مع السلامة باي كارتون انيمي سلام سبيس تون GIF - Bye GoodBye Anime ...">
            <a:extLst>
              <a:ext uri="{FF2B5EF4-FFF2-40B4-BE49-F238E27FC236}">
                <a16:creationId xmlns:a16="http://schemas.microsoft.com/office/drawing/2014/main" id="{5C73CC56-DE79-4C4C-91EC-8128CFFC37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61827" y="193700"/>
            <a:ext cx="3252903" cy="38116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48862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574BDE-A2A4-4EF5-AAF1-70B6F3C69CAE}"/>
              </a:ext>
            </a:extLst>
          </p:cNvPr>
          <p:cNvSpPr/>
          <p:nvPr/>
        </p:nvSpPr>
        <p:spPr>
          <a:xfrm>
            <a:off x="5200064" y="0"/>
            <a:ext cx="387477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altLang="ar-AE" sz="6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cs typeface="(AH) Manal Black" pitchFamily="2" charset="-78"/>
              </a:rPr>
              <a:t>الدرس </a:t>
            </a:r>
            <a:r>
              <a:rPr lang="ar-SA" altLang="ar-AE" sz="6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cs typeface="(AH) Manal Black" pitchFamily="2" charset="-78"/>
              </a:rPr>
              <a:t>الثاني</a:t>
            </a:r>
            <a:r>
              <a:rPr lang="ar-SA" altLang="ar-AE" sz="6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cs typeface="(AH) Manal Black" pitchFamily="2" charset="-78"/>
              </a:rPr>
              <a:t>: </a:t>
            </a:r>
            <a:endParaRPr lang="ar-AE" sz="66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cs typeface="(AH) Manal Black" pitchFamily="2" charset="-78"/>
            </a:endParaRPr>
          </a:p>
        </p:txBody>
      </p:sp>
      <p:pic>
        <p:nvPicPr>
          <p:cNvPr id="1026" name="Picture 2" descr="التعليم عن بعد - كيف تدخل هذا المجال وتبدع فيه ؟ دليل شامل">
            <a:extLst>
              <a:ext uri="{FF2B5EF4-FFF2-40B4-BE49-F238E27FC236}">
                <a16:creationId xmlns:a16="http://schemas.microsoft.com/office/drawing/2014/main" id="{3CCEEB22-02AD-47A0-8928-4981265AB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8" y="12546"/>
            <a:ext cx="2705100" cy="1685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013C203-8F09-4DF1-96F3-4B1A72B901CE}"/>
              </a:ext>
            </a:extLst>
          </p:cNvPr>
          <p:cNvGrpSpPr/>
          <p:nvPr/>
        </p:nvGrpSpPr>
        <p:grpSpPr>
          <a:xfrm>
            <a:off x="343554" y="2410956"/>
            <a:ext cx="3717999" cy="1183033"/>
            <a:chOff x="252921" y="3400197"/>
            <a:chExt cx="4139067" cy="1314450"/>
          </a:xfrm>
        </p:grpSpPr>
        <p:pic>
          <p:nvPicPr>
            <p:cNvPr id="14" name="Picture 2" descr="Brand Logo Font Crystal Vector Button 0hw7n Image Provided ...">
              <a:extLst>
                <a:ext uri="{FF2B5EF4-FFF2-40B4-BE49-F238E27FC236}">
                  <a16:creationId xmlns:a16="http://schemas.microsoft.com/office/drawing/2014/main" id="{B230688D-3CF9-452D-A70B-0952CAAA85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0" y="3400197"/>
              <a:ext cx="3995748" cy="1314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BB6C838-F806-4D19-BF25-B1E7EB02C70E}"/>
                </a:ext>
              </a:extLst>
            </p:cNvPr>
            <p:cNvSpPr/>
            <p:nvPr/>
          </p:nvSpPr>
          <p:spPr>
            <a:xfrm>
              <a:off x="252921" y="3532755"/>
              <a:ext cx="2730712" cy="92330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4800" b="1" cap="none" spc="0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  <a:cs typeface="(AH) Manal Black" pitchFamily="2" charset="-78"/>
                </a:rPr>
                <a:t>نواتج التعلم </a:t>
              </a:r>
              <a:endParaRPr lang="ar-AE" sz="48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18B40E6-CEB1-4558-8F31-1ADF567D4AA4}"/>
              </a:ext>
            </a:extLst>
          </p:cNvPr>
          <p:cNvSpPr/>
          <p:nvPr/>
        </p:nvSpPr>
        <p:spPr>
          <a:xfrm>
            <a:off x="1234440" y="4088888"/>
            <a:ext cx="913106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altLang="ar-AE" sz="4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❹–</a:t>
            </a:r>
            <a:r>
              <a:rPr lang="ar-SA" altLang="ar-AE" sz="4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ar-SA" altLang="ar-AE" sz="4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(AH) Manal Black" pitchFamily="2" charset="-78"/>
              </a:rPr>
              <a:t>إيجاد عدد المجموعات الجزئية لمجموعة.(ذاتي )</a:t>
            </a:r>
            <a:endParaRPr lang="ar-AE" sz="4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cs typeface="(AH) Manal Black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7FEAB7-55D2-405A-9CED-1EC2701D120C}"/>
              </a:ext>
            </a:extLst>
          </p:cNvPr>
          <p:cNvSpPr/>
          <p:nvPr/>
        </p:nvSpPr>
        <p:spPr>
          <a:xfrm>
            <a:off x="-469654" y="5120068"/>
            <a:ext cx="1131624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altLang="ar-AE" sz="4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❺–</a:t>
            </a:r>
            <a:r>
              <a:rPr lang="ar-SA" altLang="ar-AE" sz="4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ar-SA" altLang="ar-AE" sz="4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(AH) Manal Black" pitchFamily="2" charset="-78"/>
              </a:rPr>
              <a:t>إيجاد التقاطع والإتحاد والفرق بين المجموعات.(مباشر)</a:t>
            </a:r>
            <a:endParaRPr lang="ar-AE" sz="4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cs typeface="(AH) Manal Black" pitchFamily="2" charset="-78"/>
            </a:endParaRPr>
          </a:p>
        </p:txBody>
      </p:sp>
      <p:pic>
        <p:nvPicPr>
          <p:cNvPr id="7" name="Picture 2" descr="Venn Diagrams GIFs - Get the best GIF on GIPHY">
            <a:extLst>
              <a:ext uri="{FF2B5EF4-FFF2-40B4-BE49-F238E27FC236}">
                <a16:creationId xmlns:a16="http://schemas.microsoft.com/office/drawing/2014/main" id="{1C74DCF5-BFC2-4118-B06B-01CB41FB39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0" y="3988332"/>
            <a:ext cx="1772920" cy="181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136B5BF-338D-4B30-8ABF-3F9F7C8D929C}"/>
              </a:ext>
            </a:extLst>
          </p:cNvPr>
          <p:cNvGrpSpPr/>
          <p:nvPr/>
        </p:nvGrpSpPr>
        <p:grpSpPr>
          <a:xfrm>
            <a:off x="2831350" y="619760"/>
            <a:ext cx="6243493" cy="1780387"/>
            <a:chOff x="2831350" y="619760"/>
            <a:chExt cx="6243493" cy="1780387"/>
          </a:xfrm>
        </p:grpSpPr>
        <p:pic>
          <p:nvPicPr>
            <p:cNvPr id="11" name="Picture 2" descr="شعار المدرسة الاماراتية - Google Search">
              <a:extLst>
                <a:ext uri="{FF2B5EF4-FFF2-40B4-BE49-F238E27FC236}">
                  <a16:creationId xmlns:a16="http://schemas.microsoft.com/office/drawing/2014/main" id="{C39ACA4A-95C6-423B-88F1-7DF3A35EF8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1350" y="619760"/>
              <a:ext cx="1533055" cy="156437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4C2FDD6-1E85-4231-8A12-B51601371A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572" t="19463" r="23224" b="58984"/>
            <a:stretch/>
          </p:blipFill>
          <p:spPr>
            <a:xfrm>
              <a:off x="4306513" y="922075"/>
              <a:ext cx="4768330" cy="147807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429199074"/>
      </p:ext>
    </p:extLst>
  </p:cSld>
  <p:clrMapOvr>
    <a:masterClrMapping/>
  </p:clrMapOvr>
  <p:transition>
    <p:sndAc>
      <p:stSnd>
        <p:snd r:embed="rId3" name="3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E496432-91C4-4E39-B95E-D023AC2234C1}"/>
              </a:ext>
            </a:extLst>
          </p:cNvPr>
          <p:cNvGrpSpPr/>
          <p:nvPr/>
        </p:nvGrpSpPr>
        <p:grpSpPr>
          <a:xfrm>
            <a:off x="1328420" y="148590"/>
            <a:ext cx="8547100" cy="1463040"/>
            <a:chOff x="1328420" y="148590"/>
            <a:chExt cx="8547100" cy="146304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D8D6648-1B18-4D1E-8A87-EEACE5D36643}"/>
                </a:ext>
              </a:extLst>
            </p:cNvPr>
            <p:cNvGrpSpPr/>
            <p:nvPr/>
          </p:nvGrpSpPr>
          <p:grpSpPr>
            <a:xfrm>
              <a:off x="2674620" y="148590"/>
              <a:ext cx="7200900" cy="1463040"/>
              <a:chOff x="2674620" y="148590"/>
              <a:chExt cx="7200900" cy="1463040"/>
            </a:xfrm>
          </p:grpSpPr>
          <p:pic>
            <p:nvPicPr>
              <p:cNvPr id="2" name="Picture 12" descr="Blue Gold Banner Transparent Clip - Gold Banner Clipart – Stunning ...">
                <a:extLst>
                  <a:ext uri="{FF2B5EF4-FFF2-40B4-BE49-F238E27FC236}">
                    <a16:creationId xmlns:a16="http://schemas.microsoft.com/office/drawing/2014/main" id="{9496DD91-AE6F-4C55-BAC0-AC0EF9B16E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06" t="7324" r="4189" b="14085"/>
              <a:stretch/>
            </p:blipFill>
            <p:spPr bwMode="auto">
              <a:xfrm>
                <a:off x="2674620" y="148590"/>
                <a:ext cx="7200900" cy="146304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01A8B73-727D-481F-9B11-8207ACA54A19}"/>
                  </a:ext>
                </a:extLst>
              </p:cNvPr>
              <p:cNvSpPr txBox="1"/>
              <p:nvPr/>
            </p:nvSpPr>
            <p:spPr>
              <a:xfrm>
                <a:off x="4160520" y="274320"/>
                <a:ext cx="4754880" cy="52322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ar-SA" sz="2800" b="1" dirty="0">
                    <a:solidFill>
                      <a:schemeClr val="bg1"/>
                    </a:solidFill>
                    <a:cs typeface="(AH) Manal Black" pitchFamily="2" charset="-78"/>
                  </a:rPr>
                  <a:t>عدد المجموعات الجزئية للمجموعة المنتهية</a:t>
                </a:r>
                <a:endParaRPr lang="ar-AE" sz="2800" b="1" dirty="0">
                  <a:solidFill>
                    <a:schemeClr val="bg1"/>
                  </a:solidFill>
                  <a:cs typeface="(AH) Manal Black" pitchFamily="2" charset="-78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E8F8296-64F9-48EE-986A-CAFD8508E36D}"/>
                </a:ext>
              </a:extLst>
            </p:cNvPr>
            <p:cNvGrpSpPr/>
            <p:nvPr/>
          </p:nvGrpSpPr>
          <p:grpSpPr>
            <a:xfrm>
              <a:off x="1328420" y="205720"/>
              <a:ext cx="1788160" cy="1183640"/>
              <a:chOff x="1168400" y="0"/>
              <a:chExt cx="1788160" cy="1183640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8BACE782-E60E-42E5-BC7A-5E1B749E58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82250" t="23259" r="3083" b="50000"/>
              <a:stretch/>
            </p:blipFill>
            <p:spPr>
              <a:xfrm>
                <a:off x="1168400" y="0"/>
                <a:ext cx="1788160" cy="118364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1E66ED8-6DC2-4B66-ABE2-472609664AF3}"/>
                  </a:ext>
                </a:extLst>
              </p:cNvPr>
              <p:cNvSpPr txBox="1"/>
              <p:nvPr/>
            </p:nvSpPr>
            <p:spPr>
              <a:xfrm>
                <a:off x="1653540" y="843637"/>
                <a:ext cx="708660" cy="18506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1">
                <a:spAutoFit/>
              </a:bodyPr>
              <a:lstStyle/>
              <a:p>
                <a:endParaRPr lang="ar-AE" dirty="0"/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E91E827-2983-4F39-BCF9-C63AD6A0413A}"/>
              </a:ext>
            </a:extLst>
          </p:cNvPr>
          <p:cNvGrpSpPr/>
          <p:nvPr/>
        </p:nvGrpSpPr>
        <p:grpSpPr>
          <a:xfrm>
            <a:off x="967248" y="973321"/>
            <a:ext cx="10526251" cy="1896832"/>
            <a:chOff x="891467" y="967492"/>
            <a:chExt cx="10526251" cy="1896832"/>
          </a:xfrm>
        </p:grpSpPr>
        <p:pic>
          <p:nvPicPr>
            <p:cNvPr id="10" name="Picture 12" descr="سكرابز لآفتات - منتديات عبق الياسمين">
              <a:extLst>
                <a:ext uri="{FF2B5EF4-FFF2-40B4-BE49-F238E27FC236}">
                  <a16:creationId xmlns:a16="http://schemas.microsoft.com/office/drawing/2014/main" id="{1548E861-176F-4989-B0EF-A8EDDD5955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430" b="72749"/>
            <a:stretch/>
          </p:blipFill>
          <p:spPr bwMode="auto">
            <a:xfrm>
              <a:off x="7033679" y="1916506"/>
              <a:ext cx="4384039" cy="947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محاولة انتحار فاشلة… انقطاع حبل &quot;المشنقة&quot; يُنقذ سعودياً من الموت ...">
              <a:extLst>
                <a:ext uri="{FF2B5EF4-FFF2-40B4-BE49-F238E27FC236}">
                  <a16:creationId xmlns:a16="http://schemas.microsoft.com/office/drawing/2014/main" id="{66403B2D-3946-4CFE-AEE2-48C6CB7BD8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482" r="48897" b="27701"/>
            <a:stretch/>
          </p:blipFill>
          <p:spPr bwMode="auto">
            <a:xfrm rot="2387530">
              <a:off x="8014914" y="1208101"/>
              <a:ext cx="1482019" cy="79248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محاولة انتحار فاشلة… انقطاع حبل &quot;المشنقة&quot; يُنقذ سعودياً من الموت ...">
              <a:extLst>
                <a:ext uri="{FF2B5EF4-FFF2-40B4-BE49-F238E27FC236}">
                  <a16:creationId xmlns:a16="http://schemas.microsoft.com/office/drawing/2014/main" id="{95185319-CAC5-49A9-9507-81F6319E3CB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482" r="48897" b="27701"/>
            <a:stretch/>
          </p:blipFill>
          <p:spPr bwMode="auto">
            <a:xfrm rot="7970710">
              <a:off x="3384191" y="1236769"/>
              <a:ext cx="1331035" cy="79248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سكرابز لآفتات - منتديات عبق الياسمين">
              <a:extLst>
                <a:ext uri="{FF2B5EF4-FFF2-40B4-BE49-F238E27FC236}">
                  <a16:creationId xmlns:a16="http://schemas.microsoft.com/office/drawing/2014/main" id="{8F5C03CC-25C4-4C0D-B6C4-B6074DE49E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430" b="72749"/>
            <a:stretch/>
          </p:blipFill>
          <p:spPr bwMode="auto">
            <a:xfrm>
              <a:off x="891467" y="1909142"/>
              <a:ext cx="5238784" cy="947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8A4ED46-1647-4E95-8A11-E0D984DDCD80}"/>
              </a:ext>
            </a:extLst>
          </p:cNvPr>
          <p:cNvSpPr txBox="1"/>
          <p:nvPr/>
        </p:nvSpPr>
        <p:spPr>
          <a:xfrm>
            <a:off x="7727691" y="2108569"/>
            <a:ext cx="385396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>
                <a:solidFill>
                  <a:srgbClr val="002060"/>
                </a:solidFill>
                <a:cs typeface="(AH) Manal Black" pitchFamily="2" charset="-78"/>
              </a:rPr>
              <a:t>عدد المجموعات الجزئية </a:t>
            </a:r>
            <a:endParaRPr lang="ar-AE" sz="3600" dirty="0">
              <a:solidFill>
                <a:srgbClr val="002060"/>
              </a:solidFill>
              <a:cs typeface="(AH) Manal Black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B4355B-12ED-4EE4-8E8A-FA1DDF32ED2F}"/>
              </a:ext>
            </a:extLst>
          </p:cNvPr>
          <p:cNvSpPr txBox="1"/>
          <p:nvPr/>
        </p:nvSpPr>
        <p:spPr>
          <a:xfrm>
            <a:off x="1389785" y="2108569"/>
            <a:ext cx="439371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>
                <a:solidFill>
                  <a:srgbClr val="002060"/>
                </a:solidFill>
                <a:cs typeface="(AH) Manal Black" pitchFamily="2" charset="-78"/>
              </a:rPr>
              <a:t>عدد المجموعات الجزئية الفعلية</a:t>
            </a:r>
            <a:endParaRPr lang="ar-AE" sz="3600" dirty="0">
              <a:solidFill>
                <a:srgbClr val="002060"/>
              </a:solidFill>
              <a:cs typeface="(AH) Manal Black" pitchFamily="2" charset="-78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7188425-282F-4EB7-B1AD-3EA2BEB3893C}"/>
              </a:ext>
            </a:extLst>
          </p:cNvPr>
          <p:cNvGrpSpPr/>
          <p:nvPr/>
        </p:nvGrpSpPr>
        <p:grpSpPr>
          <a:xfrm>
            <a:off x="1897380" y="3176338"/>
            <a:ext cx="8926830" cy="947818"/>
            <a:chOff x="2674620" y="3176338"/>
            <a:chExt cx="7476171" cy="947818"/>
          </a:xfrm>
        </p:grpSpPr>
        <p:pic>
          <p:nvPicPr>
            <p:cNvPr id="17" name="Picture 12" descr="سكرابز لآفتات - منتديات عبق الياسمين">
              <a:extLst>
                <a:ext uri="{FF2B5EF4-FFF2-40B4-BE49-F238E27FC236}">
                  <a16:creationId xmlns:a16="http://schemas.microsoft.com/office/drawing/2014/main" id="{0A92593F-CBEF-45A4-8C69-FC9B9BE2071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185" b="30994"/>
            <a:stretch/>
          </p:blipFill>
          <p:spPr bwMode="auto">
            <a:xfrm>
              <a:off x="8452166" y="3176338"/>
              <a:ext cx="1698625" cy="947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2" descr="سكرابز لآفتات - منتديات عبق الياسمين">
              <a:extLst>
                <a:ext uri="{FF2B5EF4-FFF2-40B4-BE49-F238E27FC236}">
                  <a16:creationId xmlns:a16="http://schemas.microsoft.com/office/drawing/2014/main" id="{184BF194-E9CF-4744-8C97-BE44A782C3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185" b="30994"/>
            <a:stretch/>
          </p:blipFill>
          <p:spPr bwMode="auto">
            <a:xfrm>
              <a:off x="2674620" y="3176338"/>
              <a:ext cx="1698625" cy="947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7C8D5A8-F05B-4371-A8FE-9385216717AE}"/>
              </a:ext>
            </a:extLst>
          </p:cNvPr>
          <p:cNvGrpSpPr/>
          <p:nvPr/>
        </p:nvGrpSpPr>
        <p:grpSpPr>
          <a:xfrm>
            <a:off x="4431093" y="3665710"/>
            <a:ext cx="3766491" cy="1860611"/>
            <a:chOff x="4389120" y="2948498"/>
            <a:chExt cx="3766491" cy="1860611"/>
          </a:xfrm>
        </p:grpSpPr>
        <p:pic>
          <p:nvPicPr>
            <p:cNvPr id="20" name="Picture 16" descr="Wooden nature blank board - Download Free Vectors, Clipart ...">
              <a:extLst>
                <a:ext uri="{FF2B5EF4-FFF2-40B4-BE49-F238E27FC236}">
                  <a16:creationId xmlns:a16="http://schemas.microsoft.com/office/drawing/2014/main" id="{D7720CCB-72FD-4C0F-AC81-BD3F172894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9120" y="2948498"/>
              <a:ext cx="3766491" cy="1860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09DEA6D6-C903-4D23-8A0B-ABC7DE22FA7D}"/>
                </a:ext>
              </a:extLst>
            </p:cNvPr>
            <p:cNvSpPr/>
            <p:nvPr/>
          </p:nvSpPr>
          <p:spPr>
            <a:xfrm>
              <a:off x="5049451" y="3553979"/>
              <a:ext cx="2313162" cy="57017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b="1" dirty="0">
                  <a:solidFill>
                    <a:srgbClr val="FF0000"/>
                  </a:solidFill>
                  <a:cs typeface="(AH) Manal Black" pitchFamily="2" charset="-78"/>
                </a:rPr>
                <a:t>مجموعة</a:t>
              </a:r>
              <a:r>
                <a:rPr lang="ar-SA" sz="2000" b="1" dirty="0">
                  <a:solidFill>
                    <a:srgbClr val="FF0000"/>
                  </a:solidFill>
                  <a:cs typeface="(AH) Manal Black" pitchFamily="2" charset="-78"/>
                </a:rPr>
                <a:t> </a:t>
              </a:r>
              <a:r>
                <a:rPr lang="ar-SA" sz="2800" b="1" dirty="0">
                  <a:solidFill>
                    <a:srgbClr val="FF0000"/>
                  </a:solidFill>
                  <a:cs typeface="(AH) Manal Black" pitchFamily="2" charset="-78"/>
                </a:rPr>
                <a:t>عدد</a:t>
              </a:r>
              <a:r>
                <a:rPr lang="ar-SA" sz="2000" b="1" dirty="0">
                  <a:solidFill>
                    <a:srgbClr val="FF0000"/>
                  </a:solidFill>
                  <a:cs typeface="(AH) Manal Black" pitchFamily="2" charset="-78"/>
                </a:rPr>
                <a:t> </a:t>
              </a:r>
            </a:p>
            <a:p>
              <a:pPr algn="ctr"/>
              <a:r>
                <a:rPr lang="en-US" sz="2800" b="1" dirty="0">
                  <a:solidFill>
                    <a:srgbClr val="FF0000"/>
                  </a:solidFill>
                  <a:cs typeface="(AH) Manal Black" pitchFamily="2" charset="-78"/>
                </a:rPr>
                <a:t>n</a:t>
              </a:r>
              <a:r>
                <a:rPr lang="ar-SA" sz="2800" b="1" dirty="0">
                  <a:solidFill>
                    <a:srgbClr val="FF0000"/>
                  </a:solidFill>
                  <a:cs typeface="(AH) Manal Black" pitchFamily="2" charset="-78"/>
                </a:rPr>
                <a:t>عناصرها</a:t>
              </a:r>
              <a:endParaRPr lang="ar-AE" sz="2800" b="1" dirty="0">
                <a:solidFill>
                  <a:srgbClr val="FF0000"/>
                </a:solidFill>
                <a:cs typeface="(AH) Manal Black" pitchFamily="2" charset="-78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3447827-606A-4D4B-8760-5705CCAE17B9}"/>
                  </a:ext>
                </a:extLst>
              </p:cNvPr>
              <p:cNvSpPr txBox="1"/>
              <p:nvPr/>
            </p:nvSpPr>
            <p:spPr>
              <a:xfrm>
                <a:off x="9301479" y="3280915"/>
                <a:ext cx="855875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ar-AE" sz="4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ar-SA" sz="4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  <m:sup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</m:sup>
                      </m:sSup>
                    </m:oMath>
                  </m:oMathPara>
                </a14:m>
                <a:endParaRPr lang="ar-AE" sz="4800" b="1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3447827-606A-4D4B-8760-5705CCAE17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1479" y="3280915"/>
                <a:ext cx="855875" cy="73866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56EC847-3964-47EF-B95A-DCBA8FB2B9A3}"/>
                  </a:ext>
                </a:extLst>
              </p:cNvPr>
              <p:cNvSpPr txBox="1"/>
              <p:nvPr/>
            </p:nvSpPr>
            <p:spPr>
              <a:xfrm>
                <a:off x="2483553" y="3296378"/>
                <a:ext cx="1186094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ar-AE" sz="48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SA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</m:sup>
                    </m:sSup>
                  </m:oMath>
                </a14:m>
                <a:r>
                  <a:rPr lang="en-US" sz="4800" b="1" dirty="0"/>
                  <a:t>-1</a:t>
                </a:r>
                <a:endParaRPr lang="ar-AE" sz="4800" b="1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56EC847-3964-47EF-B95A-DCBA8FB2B9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3553" y="3296378"/>
                <a:ext cx="1186094" cy="738664"/>
              </a:xfrm>
              <a:prstGeom prst="rect">
                <a:avLst/>
              </a:prstGeom>
              <a:blipFill>
                <a:blip r:embed="rId8"/>
                <a:stretch>
                  <a:fillRect t="-24793" r="-30256" b="-49587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239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3" grpId="0"/>
      <p:bldP spid="2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6545277-4BEC-4BE7-801A-9AA70EED6F06}"/>
              </a:ext>
            </a:extLst>
          </p:cNvPr>
          <p:cNvGrpSpPr/>
          <p:nvPr/>
        </p:nvGrpSpPr>
        <p:grpSpPr>
          <a:xfrm>
            <a:off x="0" y="134620"/>
            <a:ext cx="11887200" cy="976401"/>
            <a:chOff x="0" y="134620"/>
            <a:chExt cx="11887200" cy="97640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6A715FD-EBD4-4815-BAC1-D8C1233EF1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4157" t="32000" r="41155" b="63166"/>
            <a:stretch/>
          </p:blipFill>
          <p:spPr>
            <a:xfrm>
              <a:off x="6438900" y="240030"/>
              <a:ext cx="5448300" cy="8458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F629C9D-7DD8-4004-947F-A43F472B481A}"/>
                </a:ext>
              </a:extLst>
            </p:cNvPr>
            <p:cNvGrpSpPr/>
            <p:nvPr/>
          </p:nvGrpSpPr>
          <p:grpSpPr>
            <a:xfrm>
              <a:off x="0" y="134620"/>
              <a:ext cx="2315210" cy="976401"/>
              <a:chOff x="0" y="111760"/>
              <a:chExt cx="2315210" cy="976401"/>
            </a:xfrm>
          </p:grpSpPr>
          <p:pic>
            <p:nvPicPr>
              <p:cNvPr id="7" name="Picture 2" descr="Circle seal RED2 | SVG(VECTOR):Public Domain | ICON PARK | Share ...">
                <a:extLst>
                  <a:ext uri="{FF2B5EF4-FFF2-40B4-BE49-F238E27FC236}">
                    <a16:creationId xmlns:a16="http://schemas.microsoft.com/office/drawing/2014/main" id="{1478EB0E-0436-4EC4-A238-F3EA3732885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11760"/>
                <a:ext cx="2315210" cy="9347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B051573-FDB9-4368-8A3D-8BA4F5B028D9}"/>
                  </a:ext>
                </a:extLst>
              </p:cNvPr>
              <p:cNvSpPr txBox="1"/>
              <p:nvPr/>
            </p:nvSpPr>
            <p:spPr>
              <a:xfrm>
                <a:off x="299085" y="134054"/>
                <a:ext cx="1717040" cy="95410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800" dirty="0">
                    <a:solidFill>
                      <a:srgbClr val="FFFF00"/>
                    </a:solidFill>
                    <a:cs typeface="(AH) Manal Black" pitchFamily="2" charset="-78"/>
                  </a:rPr>
                  <a:t>صفحة </a:t>
                </a:r>
              </a:p>
              <a:p>
                <a:pPr algn="ctr"/>
                <a:r>
                  <a:rPr lang="en-US" sz="2800" b="1" dirty="0">
                    <a:solidFill>
                      <a:srgbClr val="FFFF00"/>
                    </a:solidFill>
                    <a:latin typeface="Algerian" panose="04020705040A02060702" pitchFamily="82" charset="0"/>
                    <a:cs typeface="Aldhabi" panose="01000000000000000000" pitchFamily="2" charset="-78"/>
                  </a:rPr>
                  <a:t>868</a:t>
                </a:r>
                <a:endParaRPr lang="ar-AE" sz="2800" b="1" dirty="0">
                  <a:solidFill>
                    <a:srgbClr val="FFFF00"/>
                  </a:solidFill>
                  <a:latin typeface="Algerian" panose="04020705040A02060702" pitchFamily="82" charset="0"/>
                  <a:cs typeface="Aldhabi" panose="01000000000000000000" pitchFamily="2" charset="-78"/>
                </a:endParaRPr>
              </a:p>
            </p:txBody>
          </p:sp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89F42635-9D6B-4268-8472-CBF547A02D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56" t="41083" r="42250" b="53834"/>
          <a:stretch/>
        </p:blipFill>
        <p:spPr>
          <a:xfrm>
            <a:off x="272071" y="3896996"/>
            <a:ext cx="11615129" cy="8458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2EA625-75F6-472B-A1F8-81D60D6312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56" t="36000" r="42250" b="58354"/>
          <a:stretch/>
        </p:blipFill>
        <p:spPr>
          <a:xfrm>
            <a:off x="58711" y="1175614"/>
            <a:ext cx="11615129" cy="939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01E45B2-B1E4-44EE-BB88-E1E353CF67E6}"/>
              </a:ext>
            </a:extLst>
          </p:cNvPr>
          <p:cNvSpPr txBox="1"/>
          <p:nvPr/>
        </p:nvSpPr>
        <p:spPr>
          <a:xfrm>
            <a:off x="4339912" y="2042605"/>
            <a:ext cx="2369559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3200" dirty="0">
                <a:cs typeface="(AH) Manal Black" pitchFamily="2" charset="-78"/>
              </a:rPr>
              <a:t>n=6</a:t>
            </a:r>
            <a:r>
              <a:rPr lang="ar-SA" sz="3200" dirty="0">
                <a:cs typeface="(AH) Manal Black" pitchFamily="2" charset="-78"/>
              </a:rPr>
              <a:t>عدد العناصر </a:t>
            </a:r>
            <a:endParaRPr lang="ar-AE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B95BF-FEDB-4D6B-9D93-4E4D5E2E5529}"/>
              </a:ext>
            </a:extLst>
          </p:cNvPr>
          <p:cNvSpPr txBox="1"/>
          <p:nvPr/>
        </p:nvSpPr>
        <p:spPr>
          <a:xfrm>
            <a:off x="6598729" y="2616290"/>
            <a:ext cx="385396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1">
            <a:spAutoFit/>
          </a:bodyPr>
          <a:lstStyle/>
          <a:p>
            <a:r>
              <a:rPr lang="ar-SA" sz="3600" dirty="0">
                <a:solidFill>
                  <a:srgbClr val="002060"/>
                </a:solidFill>
                <a:cs typeface="(AH) Manal Black" pitchFamily="2" charset="-78"/>
              </a:rPr>
              <a:t>عدد المجموعات الجزئية </a:t>
            </a:r>
            <a:endParaRPr lang="ar-AE" sz="3600" dirty="0">
              <a:solidFill>
                <a:srgbClr val="002060"/>
              </a:solidFill>
              <a:cs typeface="(AH) Manal Black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3C5AE2-9399-418F-B490-7FAD2437FB69}"/>
              </a:ext>
            </a:extLst>
          </p:cNvPr>
          <p:cNvSpPr txBox="1"/>
          <p:nvPr/>
        </p:nvSpPr>
        <p:spPr>
          <a:xfrm>
            <a:off x="406805" y="2552941"/>
            <a:ext cx="439371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1">
            <a:spAutoFit/>
          </a:bodyPr>
          <a:lstStyle/>
          <a:p>
            <a:r>
              <a:rPr lang="ar-SA" sz="3600" dirty="0">
                <a:solidFill>
                  <a:srgbClr val="002060"/>
                </a:solidFill>
                <a:cs typeface="(AH) Manal Black" pitchFamily="2" charset="-78"/>
              </a:rPr>
              <a:t>عدد المجموعات الجزئية الفعلية</a:t>
            </a:r>
            <a:endParaRPr lang="ar-AE" sz="3600" dirty="0">
              <a:solidFill>
                <a:srgbClr val="002060"/>
              </a:solidFill>
              <a:cs typeface="(AH) Manal Black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5C44320-4878-47CF-8A24-0AE0C0C0B216}"/>
                  </a:ext>
                </a:extLst>
              </p:cNvPr>
              <p:cNvSpPr txBox="1"/>
              <p:nvPr/>
            </p:nvSpPr>
            <p:spPr>
              <a:xfrm>
                <a:off x="7175499" y="3178802"/>
                <a:ext cx="1486946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ar-AE" sz="4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ar-SA" sz="4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  <m:sup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</m:sup>
                      </m:sSup>
                      <m:r>
                        <a:rPr lang="ar-SA" sz="48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4800" b="1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5C44320-4878-47CF-8A24-0AE0C0C0B2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5499" y="3178802"/>
                <a:ext cx="1486946" cy="7386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3999F85-B6A2-4F34-9BD7-1E1D72F1D917}"/>
                  </a:ext>
                </a:extLst>
              </p:cNvPr>
              <p:cNvSpPr txBox="1"/>
              <p:nvPr/>
            </p:nvSpPr>
            <p:spPr>
              <a:xfrm>
                <a:off x="8973315" y="3141596"/>
                <a:ext cx="2374496" cy="755400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ar-AE" sz="4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ar-SA" sz="4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  <m:sup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sup>
                      </m:sSup>
                      <m:r>
                        <a:rPr lang="ar-SA" sz="48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SA" sz="4800" b="1" i="1" smtClean="0">
                          <a:latin typeface="Cambria Math" panose="02040503050406030204" pitchFamily="18" charset="0"/>
                        </a:rPr>
                        <m:t>𝟔𝟒</m:t>
                      </m:r>
                    </m:oMath>
                  </m:oMathPara>
                </a14:m>
                <a:endParaRPr lang="ar-AE" sz="4800" b="1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3999F85-B6A2-4F34-9BD7-1E1D72F1D9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3315" y="3141596"/>
                <a:ext cx="2374496" cy="7554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CFC92DB-2420-4ED5-87C9-7723CE52972D}"/>
                  </a:ext>
                </a:extLst>
              </p:cNvPr>
              <p:cNvSpPr txBox="1"/>
              <p:nvPr/>
            </p:nvSpPr>
            <p:spPr>
              <a:xfrm>
                <a:off x="986223" y="3216008"/>
                <a:ext cx="1492268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ar-AE" sz="48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SA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</m:sup>
                    </m:sSup>
                  </m:oMath>
                </a14:m>
                <a:r>
                  <a:rPr lang="en-US" sz="4800" b="1" dirty="0"/>
                  <a:t>-1=</a:t>
                </a:r>
                <a:endParaRPr lang="ar-AE" sz="4800" b="1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CFC92DB-2420-4ED5-87C9-7723CE5297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223" y="3216008"/>
                <a:ext cx="1492268" cy="738664"/>
              </a:xfrm>
              <a:prstGeom prst="rect">
                <a:avLst/>
              </a:prstGeom>
              <a:blipFill>
                <a:blip r:embed="rId6"/>
                <a:stretch>
                  <a:fillRect t="-24793" r="-23673" b="-49587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DBC25F6-DA86-4EF1-BA25-833E8F380DC6}"/>
                  </a:ext>
                </a:extLst>
              </p:cNvPr>
              <p:cNvSpPr txBox="1"/>
              <p:nvPr/>
            </p:nvSpPr>
            <p:spPr>
              <a:xfrm>
                <a:off x="2614286" y="3190232"/>
                <a:ext cx="1610890" cy="755400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ar-AE" sz="48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SA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sup>
                    </m:sSup>
                  </m:oMath>
                </a14:m>
                <a:r>
                  <a:rPr lang="en-US" sz="4800" b="1" dirty="0"/>
                  <a:t>-1= </a:t>
                </a:r>
                <a:endParaRPr lang="ar-AE" sz="4800" b="1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DBC25F6-DA86-4EF1-BA25-833E8F380D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4286" y="3190232"/>
                <a:ext cx="1610890" cy="755400"/>
              </a:xfrm>
              <a:prstGeom prst="rect">
                <a:avLst/>
              </a:prstGeom>
              <a:blipFill>
                <a:blip r:embed="rId7"/>
                <a:stretch>
                  <a:fillRect t="-20968" r="-21970" b="-49194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8DD990F-1541-45CB-99EF-E57F8C2A9007}"/>
                  </a:ext>
                </a:extLst>
              </p:cNvPr>
              <p:cNvSpPr txBox="1"/>
              <p:nvPr/>
            </p:nvSpPr>
            <p:spPr>
              <a:xfrm>
                <a:off x="4081594" y="3198600"/>
                <a:ext cx="908903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4800" b="1" i="1" smtClean="0">
                          <a:latin typeface="Cambria Math" panose="02040503050406030204" pitchFamily="18" charset="0"/>
                        </a:rPr>
                        <m:t>𝟔𝟑</m:t>
                      </m:r>
                    </m:oMath>
                  </m:oMathPara>
                </a14:m>
                <a:endParaRPr lang="ar-AE" sz="4800" b="1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8DD990F-1541-45CB-99EF-E57F8C2A90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1594" y="3198600"/>
                <a:ext cx="908903" cy="73866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0350BFB3-DFFE-4096-901A-B82875893C17}"/>
              </a:ext>
            </a:extLst>
          </p:cNvPr>
          <p:cNvSpPr txBox="1"/>
          <p:nvPr/>
        </p:nvSpPr>
        <p:spPr>
          <a:xfrm>
            <a:off x="1962785" y="4923408"/>
            <a:ext cx="7378024" cy="175432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1">
            <a:spAutoFit/>
          </a:bodyPr>
          <a:lstStyle/>
          <a:p>
            <a:pPr algn="r"/>
            <a:r>
              <a:rPr lang="ar-SA" sz="3600" dirty="0">
                <a:solidFill>
                  <a:srgbClr val="002060"/>
                </a:solidFill>
                <a:cs typeface="(AH) Manal Black" pitchFamily="2" charset="-78"/>
              </a:rPr>
              <a:t>عند إيجاد المجموعات الجزئية الفعلية يتم استثناء المجموعة الأصلية نفسها ,لذا دائما العدد يقل بمقدار واحد عن عدد إجمالي عدد المجموعات الجزئية </a:t>
            </a:r>
            <a:endParaRPr lang="ar-AE" sz="3600" dirty="0">
              <a:solidFill>
                <a:srgbClr val="002060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3780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21" grpId="0"/>
      <p:bldP spid="22" grpId="0"/>
      <p:bldP spid="23" grpId="0"/>
      <p:bldP spid="26" grpId="0"/>
      <p:bldP spid="27" grpId="0"/>
      <p:bldP spid="2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E5F137-637B-4DD9-81C0-139ADFFA9F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56" t="68202" r="27906" b="25167"/>
          <a:stretch/>
        </p:blipFill>
        <p:spPr>
          <a:xfrm>
            <a:off x="299085" y="1600200"/>
            <a:ext cx="11265217" cy="12687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E0B7A8D-804B-4A01-A92B-3C3ABC0A3DFC}"/>
              </a:ext>
            </a:extLst>
          </p:cNvPr>
          <p:cNvGrpSpPr/>
          <p:nvPr/>
        </p:nvGrpSpPr>
        <p:grpSpPr>
          <a:xfrm>
            <a:off x="0" y="-12364"/>
            <a:ext cx="10987893" cy="1100525"/>
            <a:chOff x="0" y="-12364"/>
            <a:chExt cx="10987893" cy="110052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B9D5352-F569-4709-B9C7-4793855E3B95}"/>
                </a:ext>
              </a:extLst>
            </p:cNvPr>
            <p:cNvGrpSpPr/>
            <p:nvPr/>
          </p:nvGrpSpPr>
          <p:grpSpPr>
            <a:xfrm>
              <a:off x="0" y="111760"/>
              <a:ext cx="2315210" cy="976401"/>
              <a:chOff x="0" y="111760"/>
              <a:chExt cx="2315210" cy="976401"/>
            </a:xfrm>
          </p:grpSpPr>
          <p:pic>
            <p:nvPicPr>
              <p:cNvPr id="4" name="Picture 2" descr="Circle seal RED2 | SVG(VECTOR):Public Domain | ICON PARK | Share ...">
                <a:extLst>
                  <a:ext uri="{FF2B5EF4-FFF2-40B4-BE49-F238E27FC236}">
                    <a16:creationId xmlns:a16="http://schemas.microsoft.com/office/drawing/2014/main" id="{E0AD6281-4C32-4CA9-BD36-B71C5B5B8A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11760"/>
                <a:ext cx="2315210" cy="9347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0132A5B-669D-4690-A917-F347E940F7D7}"/>
                  </a:ext>
                </a:extLst>
              </p:cNvPr>
              <p:cNvSpPr txBox="1"/>
              <p:nvPr/>
            </p:nvSpPr>
            <p:spPr>
              <a:xfrm>
                <a:off x="299085" y="134054"/>
                <a:ext cx="1717040" cy="95410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800" dirty="0">
                    <a:solidFill>
                      <a:srgbClr val="FFFF00"/>
                    </a:solidFill>
                    <a:cs typeface="(AH) Manal Black" pitchFamily="2" charset="-78"/>
                  </a:rPr>
                  <a:t>صفحة </a:t>
                </a:r>
              </a:p>
              <a:p>
                <a:pPr algn="ctr"/>
                <a:r>
                  <a:rPr lang="en-US" sz="2800" b="1" dirty="0">
                    <a:solidFill>
                      <a:srgbClr val="FFFF00"/>
                    </a:solidFill>
                    <a:latin typeface="Algerian" panose="04020705040A02060702" pitchFamily="82" charset="0"/>
                    <a:cs typeface="Aldhabi" panose="01000000000000000000" pitchFamily="2" charset="-78"/>
                  </a:rPr>
                  <a:t>868</a:t>
                </a:r>
                <a:endParaRPr lang="ar-AE" sz="2800" b="1" dirty="0">
                  <a:solidFill>
                    <a:srgbClr val="FFFF00"/>
                  </a:solidFill>
                  <a:latin typeface="Algerian" panose="04020705040A02060702" pitchFamily="82" charset="0"/>
                  <a:cs typeface="Aldhabi" panose="01000000000000000000" pitchFamily="2" charset="-78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ED7DE42-4350-4B45-A078-0A93B2B57E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0667" t="30962" r="30333" b="63260"/>
            <a:stretch/>
          </p:blipFill>
          <p:spPr>
            <a:xfrm>
              <a:off x="7452213" y="-12364"/>
              <a:ext cx="3535680" cy="9347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2861C7D-51B0-4B81-9607-ADCA1F81DADA}"/>
              </a:ext>
            </a:extLst>
          </p:cNvPr>
          <p:cNvSpPr txBox="1"/>
          <p:nvPr/>
        </p:nvSpPr>
        <p:spPr>
          <a:xfrm>
            <a:off x="4385632" y="3082735"/>
            <a:ext cx="2369559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3200" dirty="0">
                <a:cs typeface="(AH) Manal Black" pitchFamily="2" charset="-78"/>
              </a:rPr>
              <a:t>n=8</a:t>
            </a:r>
            <a:r>
              <a:rPr lang="ar-SA" sz="3200" dirty="0">
                <a:cs typeface="(AH) Manal Black" pitchFamily="2" charset="-78"/>
              </a:rPr>
              <a:t>عدد العناصر </a:t>
            </a:r>
            <a:endParaRPr lang="ar-AE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60C043-31E7-47FE-B4E5-A712C8620C4F}"/>
              </a:ext>
            </a:extLst>
          </p:cNvPr>
          <p:cNvSpPr txBox="1"/>
          <p:nvPr/>
        </p:nvSpPr>
        <p:spPr>
          <a:xfrm>
            <a:off x="6644449" y="3656420"/>
            <a:ext cx="385396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1">
            <a:spAutoFit/>
          </a:bodyPr>
          <a:lstStyle/>
          <a:p>
            <a:r>
              <a:rPr lang="ar-SA" sz="3600" dirty="0">
                <a:solidFill>
                  <a:srgbClr val="002060"/>
                </a:solidFill>
                <a:cs typeface="(AH) Manal Black" pitchFamily="2" charset="-78"/>
              </a:rPr>
              <a:t>عدد المجموعات الجزئية </a:t>
            </a:r>
            <a:endParaRPr lang="ar-AE" sz="3600" dirty="0">
              <a:solidFill>
                <a:srgbClr val="002060"/>
              </a:solidFill>
              <a:cs typeface="(AH) Manal Black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C76650-9EBE-40CC-9DE9-D7658CB20F62}"/>
              </a:ext>
            </a:extLst>
          </p:cNvPr>
          <p:cNvSpPr txBox="1"/>
          <p:nvPr/>
        </p:nvSpPr>
        <p:spPr>
          <a:xfrm>
            <a:off x="452525" y="3593071"/>
            <a:ext cx="439371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1">
            <a:spAutoFit/>
          </a:bodyPr>
          <a:lstStyle/>
          <a:p>
            <a:r>
              <a:rPr lang="ar-SA" sz="3600" dirty="0">
                <a:solidFill>
                  <a:srgbClr val="002060"/>
                </a:solidFill>
                <a:cs typeface="(AH) Manal Black" pitchFamily="2" charset="-78"/>
              </a:rPr>
              <a:t>عدد المجموعات الجزئية الفعلية</a:t>
            </a:r>
            <a:endParaRPr lang="ar-AE" sz="3600" dirty="0">
              <a:solidFill>
                <a:srgbClr val="002060"/>
              </a:solidFill>
              <a:cs typeface="(AH) Manal Black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2245028-AA66-425D-AC06-19E9F12FE0A1}"/>
                  </a:ext>
                </a:extLst>
              </p:cNvPr>
              <p:cNvSpPr txBox="1"/>
              <p:nvPr/>
            </p:nvSpPr>
            <p:spPr>
              <a:xfrm>
                <a:off x="7278369" y="4720909"/>
                <a:ext cx="1486946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ar-AE" sz="4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ar-SA" sz="4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  <m:sup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</m:sup>
                      </m:sSup>
                      <m:r>
                        <a:rPr lang="ar-SA" sz="48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4800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2245028-AA66-425D-AC06-19E9F12FE0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8369" y="4720909"/>
                <a:ext cx="1486946" cy="7386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82BDDF0-9C33-40BC-B593-6676B2C4E42D}"/>
                  </a:ext>
                </a:extLst>
              </p:cNvPr>
              <p:cNvSpPr txBox="1"/>
              <p:nvPr/>
            </p:nvSpPr>
            <p:spPr>
              <a:xfrm>
                <a:off x="7278369" y="5500031"/>
                <a:ext cx="1466107" cy="755400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ar-AE" sz="4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ar-SA" sz="4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  <m:sup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sup>
                      </m:sSup>
                      <m:r>
                        <a:rPr lang="ar-SA" sz="48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4800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82BDDF0-9C33-40BC-B593-6676B2C4E4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8369" y="5500031"/>
                <a:ext cx="1466107" cy="7554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5036E15-DFD5-4E93-8C81-33A1258DA981}"/>
                  </a:ext>
                </a:extLst>
              </p:cNvPr>
              <p:cNvSpPr txBox="1"/>
              <p:nvPr/>
            </p:nvSpPr>
            <p:spPr>
              <a:xfrm>
                <a:off x="1012303" y="4923896"/>
                <a:ext cx="1492268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ar-AE" sz="48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SA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</m:sup>
                    </m:sSup>
                  </m:oMath>
                </a14:m>
                <a:r>
                  <a:rPr lang="en-US" sz="4800" b="1" dirty="0"/>
                  <a:t>-1=</a:t>
                </a:r>
                <a:endParaRPr lang="ar-AE" sz="48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5036E15-DFD5-4E93-8C81-33A1258DA9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303" y="4923896"/>
                <a:ext cx="1492268" cy="738664"/>
              </a:xfrm>
              <a:prstGeom prst="rect">
                <a:avLst/>
              </a:prstGeom>
              <a:blipFill>
                <a:blip r:embed="rId7"/>
                <a:stretch>
                  <a:fillRect t="-24793" r="-24082" b="-49587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AE1DCB5-7EC3-4C84-BEE9-A1F336631F0D}"/>
                  </a:ext>
                </a:extLst>
              </p:cNvPr>
              <p:cNvSpPr txBox="1"/>
              <p:nvPr/>
            </p:nvSpPr>
            <p:spPr>
              <a:xfrm>
                <a:off x="1038490" y="5841992"/>
                <a:ext cx="1610890" cy="755400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ar-AE" sz="48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SA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sup>
                    </m:sSup>
                  </m:oMath>
                </a14:m>
                <a:r>
                  <a:rPr lang="en-US" sz="4800" b="1" dirty="0"/>
                  <a:t>-1= </a:t>
                </a:r>
                <a:endParaRPr lang="ar-AE" sz="4800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AE1DCB5-7EC3-4C84-BEE9-A1F336631F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490" y="5841992"/>
                <a:ext cx="1610890" cy="755400"/>
              </a:xfrm>
              <a:prstGeom prst="rect">
                <a:avLst/>
              </a:prstGeom>
              <a:blipFill>
                <a:blip r:embed="rId8"/>
                <a:stretch>
                  <a:fillRect t="-20968" r="-21887" b="-49194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B6FF158-B3A1-42B5-A1DF-3752CCEC9D8F}"/>
                  </a:ext>
                </a:extLst>
              </p:cNvPr>
              <p:cNvSpPr txBox="1"/>
              <p:nvPr/>
            </p:nvSpPr>
            <p:spPr>
              <a:xfrm>
                <a:off x="2778574" y="5858728"/>
                <a:ext cx="1277594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4800" b="1" i="1" smtClean="0">
                          <a:latin typeface="Cambria Math" panose="02040503050406030204" pitchFamily="18" charset="0"/>
                        </a:rPr>
                        <m:t>𝟐𝟓𝟓</m:t>
                      </m:r>
                    </m:oMath>
                  </m:oMathPara>
                </a14:m>
                <a:endParaRPr lang="ar-AE" sz="4800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B6FF158-B3A1-42B5-A1DF-3752CCEC9D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8574" y="5858728"/>
                <a:ext cx="1277594" cy="73866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6382E1A-9823-4B33-84E0-F209017D6FEB}"/>
                  </a:ext>
                </a:extLst>
              </p:cNvPr>
              <p:cNvSpPr txBox="1"/>
              <p:nvPr/>
            </p:nvSpPr>
            <p:spPr>
              <a:xfrm>
                <a:off x="9118128" y="5539031"/>
                <a:ext cx="1277594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4800" b="1" i="1" smtClean="0">
                          <a:latin typeface="Cambria Math" panose="02040503050406030204" pitchFamily="18" charset="0"/>
                        </a:rPr>
                        <m:t>𝟐𝟓𝟔</m:t>
                      </m:r>
                    </m:oMath>
                  </m:oMathPara>
                </a14:m>
                <a:endParaRPr lang="ar-AE" sz="4800" b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6382E1A-9823-4B33-84E0-F209017D6F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8128" y="5539031"/>
                <a:ext cx="1277594" cy="73866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022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9422B96-A278-455C-8DEB-79F22A4CD98C}"/>
              </a:ext>
            </a:extLst>
          </p:cNvPr>
          <p:cNvGrpSpPr/>
          <p:nvPr/>
        </p:nvGrpSpPr>
        <p:grpSpPr>
          <a:xfrm>
            <a:off x="3078480" y="0"/>
            <a:ext cx="6035040" cy="1148080"/>
            <a:chOff x="3078480" y="0"/>
            <a:chExt cx="6035040" cy="1148080"/>
          </a:xfrm>
        </p:grpSpPr>
        <p:pic>
          <p:nvPicPr>
            <p:cNvPr id="3" name="Picture 2" descr="Red and green glass buttons with metal frame on Vector Image">
              <a:extLst>
                <a:ext uri="{FF2B5EF4-FFF2-40B4-BE49-F238E27FC236}">
                  <a16:creationId xmlns:a16="http://schemas.microsoft.com/office/drawing/2014/main" id="{3E0293D0-3444-4C5F-90EC-853EDF70FAC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24" t="47259" r="15330" b="21185"/>
            <a:stretch/>
          </p:blipFill>
          <p:spPr bwMode="auto">
            <a:xfrm>
              <a:off x="3078480" y="0"/>
              <a:ext cx="6035040" cy="114808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5C4D38B-424A-466D-B80E-02B95A097CD9}"/>
                </a:ext>
              </a:extLst>
            </p:cNvPr>
            <p:cNvSpPr txBox="1"/>
            <p:nvPr/>
          </p:nvSpPr>
          <p:spPr>
            <a:xfrm>
              <a:off x="4212378" y="112375"/>
              <a:ext cx="3767244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5400" b="1" i="1" dirty="0">
                  <a:solidFill>
                    <a:srgbClr val="FF0000"/>
                  </a:solidFill>
                  <a:cs typeface="(AH) Manal Black" pitchFamily="2" charset="-78"/>
                </a:rPr>
                <a:t>المفاهيم الأساسية </a:t>
              </a:r>
              <a:endParaRPr lang="ar-AE" sz="5400" b="1" i="1" dirty="0">
                <a:solidFill>
                  <a:srgbClr val="FF0000"/>
                </a:solidFill>
                <a:cs typeface="(AH) Manal Black" pitchFamily="2" charset="-78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0CE8AB6-6BF8-45D4-B48C-3DE2BBCF0DD5}"/>
              </a:ext>
            </a:extLst>
          </p:cNvPr>
          <p:cNvGrpSpPr/>
          <p:nvPr/>
        </p:nvGrpSpPr>
        <p:grpSpPr>
          <a:xfrm>
            <a:off x="8310880" y="1190454"/>
            <a:ext cx="1808480" cy="1503835"/>
            <a:chOff x="9526697" y="1391919"/>
            <a:chExt cx="2400300" cy="1503835"/>
          </a:xfrm>
        </p:grpSpPr>
        <p:pic>
          <p:nvPicPr>
            <p:cNvPr id="6" name="Picture 2" descr="Vintage Wooden Signboard - Wood Sign Board Cartoon Transparent, HD ...">
              <a:extLst>
                <a:ext uri="{FF2B5EF4-FFF2-40B4-BE49-F238E27FC236}">
                  <a16:creationId xmlns:a16="http://schemas.microsoft.com/office/drawing/2014/main" id="{04FDB083-BF58-47B8-9453-0FFA07259D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6697" y="1391919"/>
              <a:ext cx="2400300" cy="150383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040DE0B-0C04-4224-ACE6-6FA89A9AD2AD}"/>
                </a:ext>
              </a:extLst>
            </p:cNvPr>
            <p:cNvSpPr txBox="1"/>
            <p:nvPr/>
          </p:nvSpPr>
          <p:spPr>
            <a:xfrm>
              <a:off x="9793251" y="1789893"/>
              <a:ext cx="2133746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4000" b="1" i="1" dirty="0">
                  <a:solidFill>
                    <a:srgbClr val="002060"/>
                  </a:solidFill>
                  <a:cs typeface="(AH) Manal Black" pitchFamily="2" charset="-78"/>
                </a:rPr>
                <a:t>التقاطع</a:t>
              </a:r>
              <a:endParaRPr lang="ar-AE" sz="4000" b="1" i="1" dirty="0">
                <a:solidFill>
                  <a:srgbClr val="002060"/>
                </a:solidFill>
                <a:cs typeface="(AH) Manal Black" pitchFamily="2" charset="-78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D4182C3-DF5E-4289-A0FB-25DDFCA75B93}"/>
              </a:ext>
            </a:extLst>
          </p:cNvPr>
          <p:cNvGrpSpPr/>
          <p:nvPr/>
        </p:nvGrpSpPr>
        <p:grpSpPr>
          <a:xfrm>
            <a:off x="2306320" y="1220934"/>
            <a:ext cx="1808480" cy="1503835"/>
            <a:chOff x="9526697" y="1391919"/>
            <a:chExt cx="2400300" cy="1503835"/>
          </a:xfrm>
        </p:grpSpPr>
        <p:pic>
          <p:nvPicPr>
            <p:cNvPr id="9" name="Picture 2" descr="Vintage Wooden Signboard - Wood Sign Board Cartoon Transparent, HD ...">
              <a:extLst>
                <a:ext uri="{FF2B5EF4-FFF2-40B4-BE49-F238E27FC236}">
                  <a16:creationId xmlns:a16="http://schemas.microsoft.com/office/drawing/2014/main" id="{69213822-3A4B-4081-90AE-BDA92774D3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6697" y="1391919"/>
              <a:ext cx="2400300" cy="150383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A300CBD-630C-4865-93C2-2925E4E6B9C9}"/>
                </a:ext>
              </a:extLst>
            </p:cNvPr>
            <p:cNvSpPr txBox="1"/>
            <p:nvPr/>
          </p:nvSpPr>
          <p:spPr>
            <a:xfrm>
              <a:off x="9793251" y="1789893"/>
              <a:ext cx="2133746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4000" b="1" i="1" dirty="0">
                  <a:solidFill>
                    <a:srgbClr val="002060"/>
                  </a:solidFill>
                  <a:cs typeface="(AH) Manal Black" pitchFamily="2" charset="-78"/>
                </a:rPr>
                <a:t>الاتحاد</a:t>
              </a:r>
              <a:endParaRPr lang="ar-AE" sz="4000" b="1" i="1" dirty="0">
                <a:solidFill>
                  <a:srgbClr val="002060"/>
                </a:solidFill>
                <a:cs typeface="(AH) Manal Black" pitchFamily="2" charset="-78"/>
              </a:endParaRP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89044C8-A7B2-484E-ADCC-5CD72CB28EBC}"/>
              </a:ext>
            </a:extLst>
          </p:cNvPr>
          <p:cNvSpPr/>
          <p:nvPr/>
        </p:nvSpPr>
        <p:spPr>
          <a:xfrm>
            <a:off x="7407487" y="2896391"/>
            <a:ext cx="3887258" cy="70788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7030A0"/>
                </a:solidFill>
                <a:cs typeface="(AH) Manal Black" pitchFamily="2" charset="-78"/>
              </a:rPr>
              <a:t>هو العناصر المشتركة في كل من المجموعتين ويرمز له بالرمز</a:t>
            </a:r>
            <a:endParaRPr lang="ar-AE" sz="2400" b="1" dirty="0">
              <a:solidFill>
                <a:srgbClr val="7030A0"/>
              </a:solidFill>
              <a:cs typeface="(AH) Manal Black" pitchFamily="2" charset="-78"/>
            </a:endParaRPr>
          </a:p>
        </p:txBody>
      </p:sp>
      <p:pic>
        <p:nvPicPr>
          <p:cNvPr id="1026" name="Picture 2" descr="مجموعة (رياضيات) - ويكيبيديا">
            <a:extLst>
              <a:ext uri="{FF2B5EF4-FFF2-40B4-BE49-F238E27FC236}">
                <a16:creationId xmlns:a16="http://schemas.microsoft.com/office/drawing/2014/main" id="{100EDCE6-5A16-4B36-AF4A-95951D2B9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714" y="4447713"/>
            <a:ext cx="2533650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C9E27E0-FDC2-4B6B-9524-3711F0635086}"/>
              </a:ext>
            </a:extLst>
          </p:cNvPr>
          <p:cNvSpPr/>
          <p:nvPr/>
        </p:nvSpPr>
        <p:spPr>
          <a:xfrm>
            <a:off x="1134851" y="3075057"/>
            <a:ext cx="3887258" cy="70788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7030A0"/>
                </a:solidFill>
                <a:cs typeface="(AH) Manal Black" pitchFamily="2" charset="-78"/>
              </a:rPr>
              <a:t>هو كل العناصر الموجودة في كلا المجموعتين بدون تكرار العنصر ويرمز له بالرمز</a:t>
            </a:r>
            <a:r>
              <a:rPr lang="en-US" sz="2400" b="1" dirty="0">
                <a:solidFill>
                  <a:srgbClr val="7030A0"/>
                </a:solidFill>
                <a:cs typeface="(AH) Manal Black" pitchFamily="2" charset="-78"/>
              </a:rPr>
              <a:t> </a:t>
            </a:r>
            <a:endParaRPr lang="ar-AE" sz="2400" b="1" dirty="0">
              <a:solidFill>
                <a:srgbClr val="7030A0"/>
              </a:solidFill>
              <a:cs typeface="(AH) Manal Black" pitchFamily="2" charset="-78"/>
            </a:endParaRPr>
          </a:p>
        </p:txBody>
      </p:sp>
      <p:pic>
        <p:nvPicPr>
          <p:cNvPr id="1030" name="Picture 6" descr="Union of Sets - Venn Diagram Representation with Examples">
            <a:extLst>
              <a:ext uri="{FF2B5EF4-FFF2-40B4-BE49-F238E27FC236}">
                <a16:creationId xmlns:a16="http://schemas.microsoft.com/office/drawing/2014/main" id="{3275CE2A-A66E-4759-8134-B781677B85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8" t="7556" r="13086" b="8445"/>
          <a:stretch/>
        </p:blipFill>
        <p:spPr bwMode="auto">
          <a:xfrm>
            <a:off x="1699957" y="4386394"/>
            <a:ext cx="2744047" cy="178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F7EDD08-525F-4C85-A410-7F0A7BA2A67D}"/>
              </a:ext>
            </a:extLst>
          </p:cNvPr>
          <p:cNvSpPr txBox="1"/>
          <p:nvPr/>
        </p:nvSpPr>
        <p:spPr>
          <a:xfrm rot="2138712">
            <a:off x="10046971" y="3952786"/>
            <a:ext cx="159512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cs typeface="(AH) Manal Black" pitchFamily="2" charset="-78"/>
              </a:rPr>
              <a:t>باللغة العربية</a:t>
            </a:r>
            <a:endParaRPr lang="ar-AE" sz="2400" b="1" dirty="0">
              <a:solidFill>
                <a:schemeClr val="bg1"/>
              </a:solidFill>
              <a:cs typeface="(AH) Manal Black" pitchFamily="2" charset="-78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85651C0-C20C-44CA-9EC2-C5050A79AE20}"/>
              </a:ext>
            </a:extLst>
          </p:cNvPr>
          <p:cNvGrpSpPr/>
          <p:nvPr/>
        </p:nvGrpSpPr>
        <p:grpSpPr>
          <a:xfrm>
            <a:off x="6566621" y="3657548"/>
            <a:ext cx="5625379" cy="2055718"/>
            <a:chOff x="6622131" y="3660839"/>
            <a:chExt cx="5625379" cy="205571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439826A-1D1C-4A8F-993B-0A231CCCF6DA}"/>
                </a:ext>
              </a:extLst>
            </p:cNvPr>
            <p:cNvGrpSpPr/>
            <p:nvPr/>
          </p:nvGrpSpPr>
          <p:grpSpPr>
            <a:xfrm>
              <a:off x="6771633" y="3660839"/>
              <a:ext cx="5105967" cy="1183170"/>
              <a:chOff x="6771633" y="3660839"/>
              <a:chExt cx="5105967" cy="1183170"/>
            </a:xfrm>
          </p:grpSpPr>
          <p:pic>
            <p:nvPicPr>
              <p:cNvPr id="1034" name="Picture 10" descr="Label clipart arrow, Label arrow Transparent FREE for download on ...">
                <a:extLst>
                  <a:ext uri="{FF2B5EF4-FFF2-40B4-BE49-F238E27FC236}">
                    <a16:creationId xmlns:a16="http://schemas.microsoft.com/office/drawing/2014/main" id="{6456CA87-8DEA-41A3-A863-18B4D6BED2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82343">
                <a:off x="9972538" y="3675678"/>
                <a:ext cx="1905062" cy="1168331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10" descr="Label clipart arrow, Label arrow Transparent FREE for download on ...">
                <a:extLst>
                  <a:ext uri="{FF2B5EF4-FFF2-40B4-BE49-F238E27FC236}">
                    <a16:creationId xmlns:a16="http://schemas.microsoft.com/office/drawing/2014/main" id="{58A0350E-355E-4817-8463-8B681C1CF6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509666">
                <a:off x="6771633" y="3660839"/>
                <a:ext cx="1905062" cy="1168331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BDE9162-320F-460A-B286-49BA3D38FEA3}"/>
                  </a:ext>
                </a:extLst>
              </p:cNvPr>
              <p:cNvSpPr txBox="1"/>
              <p:nvPr/>
            </p:nvSpPr>
            <p:spPr>
              <a:xfrm rot="18932976">
                <a:off x="7019192" y="3927334"/>
                <a:ext cx="1595120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400" b="1" dirty="0">
                    <a:solidFill>
                      <a:schemeClr val="bg1"/>
                    </a:solidFill>
                    <a:cs typeface="(AH) Manal Black" pitchFamily="2" charset="-78"/>
                  </a:rPr>
                  <a:t>بالرياضيات</a:t>
                </a:r>
                <a:endParaRPr lang="ar-AE" sz="2400" b="1" dirty="0">
                  <a:solidFill>
                    <a:schemeClr val="bg1"/>
                  </a:solidFill>
                  <a:cs typeface="(AH) Manal Black" pitchFamily="2" charset="-78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B9774B9-2A6D-4211-9BE3-FD3993FA85C9}"/>
                  </a:ext>
                </a:extLst>
              </p:cNvPr>
              <p:cNvSpPr txBox="1"/>
              <p:nvPr/>
            </p:nvSpPr>
            <p:spPr>
              <a:xfrm rot="2129102">
                <a:off x="10009840" y="3963464"/>
                <a:ext cx="1595120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400" b="1" dirty="0">
                    <a:solidFill>
                      <a:schemeClr val="bg1"/>
                    </a:solidFill>
                    <a:cs typeface="(AH) Manal Black" pitchFamily="2" charset="-78"/>
                  </a:rPr>
                  <a:t>باللغة العربية</a:t>
                </a:r>
                <a:endParaRPr lang="ar-AE" sz="2400" b="1" dirty="0">
                  <a:solidFill>
                    <a:schemeClr val="bg1"/>
                  </a:solidFill>
                  <a:cs typeface="(AH) Manal Black" pitchFamily="2" charset="-78"/>
                </a:endParaRPr>
              </a:p>
            </p:txBody>
          </p:sp>
        </p:grpSp>
        <p:pic>
          <p:nvPicPr>
            <p:cNvPr id="23" name="Picture 4" descr="Lighting Button Images, Stock Photos &amp; Vectors | Shutterstock">
              <a:extLst>
                <a:ext uri="{FF2B5EF4-FFF2-40B4-BE49-F238E27FC236}">
                  <a16:creationId xmlns:a16="http://schemas.microsoft.com/office/drawing/2014/main" id="{E388515F-44AA-4130-AA47-FA56283D890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477" t="61498" r="-3146" b="8696"/>
            <a:stretch/>
          </p:blipFill>
          <p:spPr bwMode="auto">
            <a:xfrm>
              <a:off x="6622131" y="4577371"/>
              <a:ext cx="1291361" cy="113918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Lighting Button Images, Stock Photos &amp; Vectors | Shutterstock">
              <a:extLst>
                <a:ext uri="{FF2B5EF4-FFF2-40B4-BE49-F238E27FC236}">
                  <a16:creationId xmlns:a16="http://schemas.microsoft.com/office/drawing/2014/main" id="{3392C2B5-5290-4097-9DFF-9D67250E4A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477" t="31048" b="36970"/>
            <a:stretch/>
          </p:blipFill>
          <p:spPr bwMode="auto">
            <a:xfrm>
              <a:off x="11153670" y="4577371"/>
              <a:ext cx="1093840" cy="113254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09C6FFA-13BA-4047-8E90-754D2251E6BD}"/>
                  </a:ext>
                </a:extLst>
              </p:cNvPr>
              <p:cNvSpPr txBox="1"/>
              <p:nvPr/>
            </p:nvSpPr>
            <p:spPr>
              <a:xfrm>
                <a:off x="11514456" y="4735361"/>
                <a:ext cx="291747" cy="55258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32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و</m:t>
                      </m:r>
                    </m:oMath>
                  </m:oMathPara>
                </a14:m>
                <a:endParaRPr lang="ar-AE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09C6FFA-13BA-4047-8E90-754D2251E6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14456" y="4735361"/>
                <a:ext cx="291747" cy="5525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ED3F97C-9658-4757-9F6B-23684FE04201}"/>
                  </a:ext>
                </a:extLst>
              </p:cNvPr>
              <p:cNvSpPr txBox="1"/>
              <p:nvPr/>
            </p:nvSpPr>
            <p:spPr>
              <a:xfrm>
                <a:off x="7015757" y="4884249"/>
                <a:ext cx="39273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3200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∩</m:t>
                      </m:r>
                    </m:oMath>
                  </m:oMathPara>
                </a14:m>
                <a:endParaRPr lang="ar-AE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ED3F97C-9658-4757-9F6B-23684FE042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5757" y="4884249"/>
                <a:ext cx="392736" cy="4924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5E8A1975-80DE-48BD-B5E9-62503C0DDFAB}"/>
              </a:ext>
            </a:extLst>
          </p:cNvPr>
          <p:cNvGrpSpPr/>
          <p:nvPr/>
        </p:nvGrpSpPr>
        <p:grpSpPr>
          <a:xfrm>
            <a:off x="-171730" y="3921919"/>
            <a:ext cx="6555719" cy="2162189"/>
            <a:chOff x="5533029" y="3600090"/>
            <a:chExt cx="6555719" cy="2162189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8D42F62-DA00-4091-BD02-1393442A3A0D}"/>
                </a:ext>
              </a:extLst>
            </p:cNvPr>
            <p:cNvGrpSpPr/>
            <p:nvPr/>
          </p:nvGrpSpPr>
          <p:grpSpPr>
            <a:xfrm>
              <a:off x="5804099" y="3600090"/>
              <a:ext cx="6073501" cy="1243919"/>
              <a:chOff x="5804099" y="3600090"/>
              <a:chExt cx="6073501" cy="1243919"/>
            </a:xfrm>
          </p:grpSpPr>
          <p:pic>
            <p:nvPicPr>
              <p:cNvPr id="37" name="Picture 10" descr="Label clipart arrow, Label arrow Transparent FREE for download on ...">
                <a:extLst>
                  <a:ext uri="{FF2B5EF4-FFF2-40B4-BE49-F238E27FC236}">
                    <a16:creationId xmlns:a16="http://schemas.microsoft.com/office/drawing/2014/main" id="{743A9FAC-1E2B-49D4-AA8F-D35D5C18A1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82343">
                <a:off x="9972538" y="3675678"/>
                <a:ext cx="1905062" cy="1168331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10" descr="Label clipart arrow, Label arrow Transparent FREE for download on ...">
                <a:extLst>
                  <a:ext uri="{FF2B5EF4-FFF2-40B4-BE49-F238E27FC236}">
                    <a16:creationId xmlns:a16="http://schemas.microsoft.com/office/drawing/2014/main" id="{C887E44E-DC4C-431A-AE56-EE81C753CDC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509666">
                <a:off x="5804099" y="3600090"/>
                <a:ext cx="1905062" cy="1168331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F01E5FC-7418-4D42-BE0E-82122EB13CA5}"/>
                  </a:ext>
                </a:extLst>
              </p:cNvPr>
              <p:cNvSpPr txBox="1"/>
              <p:nvPr/>
            </p:nvSpPr>
            <p:spPr>
              <a:xfrm rot="18932976">
                <a:off x="6151024" y="3796931"/>
                <a:ext cx="1595120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400" b="1" dirty="0">
                    <a:solidFill>
                      <a:schemeClr val="bg1"/>
                    </a:solidFill>
                    <a:cs typeface="(AH) Manal Black" pitchFamily="2" charset="-78"/>
                  </a:rPr>
                  <a:t>بالرياضيات</a:t>
                </a:r>
                <a:endParaRPr lang="ar-AE" sz="2400" b="1" dirty="0">
                  <a:solidFill>
                    <a:schemeClr val="bg1"/>
                  </a:solidFill>
                  <a:cs typeface="(AH) Manal Black" pitchFamily="2" charset="-78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A52CD14-2D37-4A65-8270-64B132971D0A}"/>
                  </a:ext>
                </a:extLst>
              </p:cNvPr>
              <p:cNvSpPr txBox="1"/>
              <p:nvPr/>
            </p:nvSpPr>
            <p:spPr>
              <a:xfrm rot="2129102">
                <a:off x="10009840" y="3963464"/>
                <a:ext cx="1595120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400" b="1" dirty="0">
                    <a:solidFill>
                      <a:schemeClr val="bg1"/>
                    </a:solidFill>
                    <a:cs typeface="(AH) Manal Black" pitchFamily="2" charset="-78"/>
                  </a:rPr>
                  <a:t>باللغة العربية</a:t>
                </a:r>
                <a:endParaRPr lang="ar-AE" sz="2400" b="1" dirty="0">
                  <a:solidFill>
                    <a:schemeClr val="bg1"/>
                  </a:solidFill>
                  <a:cs typeface="(AH) Manal Black" pitchFamily="2" charset="-78"/>
                </a:endParaRPr>
              </a:p>
            </p:txBody>
          </p:sp>
        </p:grpSp>
        <p:pic>
          <p:nvPicPr>
            <p:cNvPr id="35" name="Picture 4" descr="Lighting Button Images, Stock Photos &amp; Vectors | Shutterstock">
              <a:extLst>
                <a:ext uri="{FF2B5EF4-FFF2-40B4-BE49-F238E27FC236}">
                  <a16:creationId xmlns:a16="http://schemas.microsoft.com/office/drawing/2014/main" id="{A295AC9D-5BEF-4A61-8476-5500515FD6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477" t="61498" r="-3146" b="8696"/>
            <a:stretch/>
          </p:blipFill>
          <p:spPr bwMode="auto">
            <a:xfrm>
              <a:off x="5533029" y="4591431"/>
              <a:ext cx="1291361" cy="113918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4" descr="Lighting Button Images, Stock Photos &amp; Vectors | Shutterstock">
              <a:extLst>
                <a:ext uri="{FF2B5EF4-FFF2-40B4-BE49-F238E27FC236}">
                  <a16:creationId xmlns:a16="http://schemas.microsoft.com/office/drawing/2014/main" id="{6ED1BF21-FC47-4FDF-B288-0423BEAF5D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477" t="31048" b="36970"/>
            <a:stretch/>
          </p:blipFill>
          <p:spPr bwMode="auto">
            <a:xfrm>
              <a:off x="10994908" y="4629730"/>
              <a:ext cx="1093840" cy="113254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332AC4A-BE0F-4A74-B943-3BA1235BA5D0}"/>
                  </a:ext>
                </a:extLst>
              </p:cNvPr>
              <p:cNvSpPr txBox="1"/>
              <p:nvPr/>
            </p:nvSpPr>
            <p:spPr>
              <a:xfrm>
                <a:off x="5719865" y="5252845"/>
                <a:ext cx="328615" cy="483466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28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أو</m:t>
                      </m:r>
                    </m:oMath>
                  </m:oMathPara>
                </a14:m>
                <a:endParaRPr lang="ar-AE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332AC4A-BE0F-4A74-B943-3BA1235BA5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9865" y="5252845"/>
                <a:ext cx="328615" cy="48346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A6FE948-7C66-42E1-9CAA-3487CDA4524D}"/>
                  </a:ext>
                </a:extLst>
              </p:cNvPr>
              <p:cNvSpPr txBox="1"/>
              <p:nvPr/>
            </p:nvSpPr>
            <p:spPr>
              <a:xfrm>
                <a:off x="240008" y="5229716"/>
                <a:ext cx="39273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3200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∪</m:t>
                      </m:r>
                    </m:oMath>
                  </m:oMathPara>
                </a14:m>
                <a:endParaRPr lang="ar-AE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A6FE948-7C66-42E1-9CAA-3487CDA452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008" y="5229716"/>
                <a:ext cx="392736" cy="49244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A0F7447F-850D-4292-A388-BB82D354BC1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7529" t="37842" r="47638" b="59206"/>
          <a:stretch/>
        </p:blipFill>
        <p:spPr>
          <a:xfrm>
            <a:off x="7280025" y="6332485"/>
            <a:ext cx="4014720" cy="4493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CFA10D9-FA4B-4CFB-BF26-B61824F975F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2413" t="52987" r="60083" b="43995"/>
          <a:stretch/>
        </p:blipFill>
        <p:spPr>
          <a:xfrm>
            <a:off x="1241976" y="6261415"/>
            <a:ext cx="3860665" cy="44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94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6" grpId="0"/>
      <p:bldP spid="28" grpId="0"/>
      <p:bldP spid="41" grpId="0"/>
      <p:bldP spid="4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هل أنت مستعد ؟ لخوض هذا الاختبار ؟‎ - YouTube">
            <a:extLst>
              <a:ext uri="{FF2B5EF4-FFF2-40B4-BE49-F238E27FC236}">
                <a16:creationId xmlns:a16="http://schemas.microsoft.com/office/drawing/2014/main" id="{4AC19ED7-E7C5-495A-BEF5-400C3D1AF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080" y="101600"/>
            <a:ext cx="45720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zéllel szemben,Tornagyakorlat,Ez könnyebb,Csöpög a csap,Itt volt ...">
            <a:extLst>
              <a:ext uri="{FF2B5EF4-FFF2-40B4-BE49-F238E27FC236}">
                <a16:creationId xmlns:a16="http://schemas.microsoft.com/office/drawing/2014/main" id="{7C271E33-D9AA-4381-B917-536FBB774E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68" y="0"/>
            <a:ext cx="2050561" cy="290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53689D3-7648-4E15-90ED-FF35F98C590C}"/>
              </a:ext>
            </a:extLst>
          </p:cNvPr>
          <p:cNvGrpSpPr/>
          <p:nvPr/>
        </p:nvGrpSpPr>
        <p:grpSpPr>
          <a:xfrm>
            <a:off x="9893618" y="147320"/>
            <a:ext cx="2143125" cy="2143125"/>
            <a:chOff x="9893618" y="147320"/>
            <a:chExt cx="2143125" cy="2143125"/>
          </a:xfrm>
        </p:grpSpPr>
        <p:pic>
          <p:nvPicPr>
            <p:cNvPr id="2052" name="Picture 4" descr="ما معنى الصعافقة؟ ـ فضيلة الشيخ العلامة: محمد بن هادي المدخلي ...">
              <a:extLst>
                <a:ext uri="{FF2B5EF4-FFF2-40B4-BE49-F238E27FC236}">
                  <a16:creationId xmlns:a16="http://schemas.microsoft.com/office/drawing/2014/main" id="{358CAC20-5E27-4BD8-AA4B-0BC560B0DC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93618" y="147320"/>
              <a:ext cx="2143125" cy="2143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4D29FCE-F67D-419D-8012-D0EFEDCAF8C9}"/>
                </a:ext>
              </a:extLst>
            </p:cNvPr>
            <p:cNvSpPr txBox="1"/>
            <p:nvPr/>
          </p:nvSpPr>
          <p:spPr>
            <a:xfrm rot="20562434">
              <a:off x="10356194" y="1121017"/>
              <a:ext cx="1217972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1">
              <a:spAutoFit/>
            </a:bodyPr>
            <a:lstStyle/>
            <a:p>
              <a:r>
                <a:rPr lang="ar-SA" sz="2400" b="1" dirty="0">
                  <a:solidFill>
                    <a:srgbClr val="FF0000"/>
                  </a:solidFill>
                  <a:latin typeface="Urdu Typesetting" panose="03020402040406030203" pitchFamily="66" charset="-78"/>
                  <a:cs typeface="Urdu Typesetting" panose="03020402040406030203" pitchFamily="66" charset="-78"/>
                </a:rPr>
                <a:t>مجموعتين منفصلتين</a:t>
              </a:r>
              <a:endParaRPr lang="ar-AE" sz="2400" b="1" dirty="0">
                <a:solidFill>
                  <a:srgbClr val="FF0000"/>
                </a:solidFill>
                <a:latin typeface="Urdu Typesetting" panose="03020402040406030203" pitchFamily="66" charset="-78"/>
                <a:cs typeface="Urdu Typesetting" panose="03020402040406030203" pitchFamily="66" charset="-78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1A6B596-1B21-48FC-99DE-BB3374F77946}"/>
              </a:ext>
            </a:extLst>
          </p:cNvPr>
          <p:cNvSpPr/>
          <p:nvPr/>
        </p:nvSpPr>
        <p:spPr>
          <a:xfrm>
            <a:off x="4812983" y="2561514"/>
            <a:ext cx="7223760" cy="76454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cs typeface="(AH) Manal Black" pitchFamily="2" charset="-78"/>
              </a:rPr>
              <a:t>هما مجموعتان ليس بينهما عناصر مشتركة أو متكررة</a:t>
            </a:r>
            <a:endParaRPr lang="ar-AE" sz="3600" b="1" dirty="0">
              <a:cs typeface="(AH) Manal Black" pitchFamily="2" charset="-78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1DB9B4F-D48F-4793-ACA6-8D564A9AE78F}"/>
              </a:ext>
            </a:extLst>
          </p:cNvPr>
          <p:cNvGrpSpPr/>
          <p:nvPr/>
        </p:nvGrpSpPr>
        <p:grpSpPr>
          <a:xfrm>
            <a:off x="861895" y="3429000"/>
            <a:ext cx="10510003" cy="1829436"/>
            <a:chOff x="861895" y="3429000"/>
            <a:chExt cx="10510003" cy="1829436"/>
          </a:xfrm>
        </p:grpSpPr>
        <p:pic>
          <p:nvPicPr>
            <p:cNvPr id="2054" name="Picture 6" descr="ما هي نظرية المجموعة وكيف يتم استخدامها؟">
              <a:extLst>
                <a:ext uri="{FF2B5EF4-FFF2-40B4-BE49-F238E27FC236}">
                  <a16:creationId xmlns:a16="http://schemas.microsoft.com/office/drawing/2014/main" id="{EF144F79-FA35-4E64-90F8-895649CF8E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2523" y="3515361"/>
              <a:ext cx="2619375" cy="1743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ما هي نظرية المجموعة وكيف يتم استخدامها؟">
              <a:extLst>
                <a:ext uri="{FF2B5EF4-FFF2-40B4-BE49-F238E27FC236}">
                  <a16:creationId xmlns:a16="http://schemas.microsoft.com/office/drawing/2014/main" id="{A32B3501-8840-42DB-9629-00DC3C55EC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895" y="3429000"/>
              <a:ext cx="2619375" cy="1743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BB0FA68-413F-45DB-9B5A-B103555DD37B}"/>
              </a:ext>
            </a:extLst>
          </p:cNvPr>
          <p:cNvGrpSpPr/>
          <p:nvPr/>
        </p:nvGrpSpPr>
        <p:grpSpPr>
          <a:xfrm>
            <a:off x="556260" y="5680710"/>
            <a:ext cx="10601518" cy="677108"/>
            <a:chOff x="556260" y="5680710"/>
            <a:chExt cx="10601518" cy="6771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4BCC48F-F5EF-46C2-9A80-9867C42D447E}"/>
                    </a:ext>
                  </a:extLst>
                </p:cNvPr>
                <p:cNvSpPr txBox="1"/>
                <p:nvPr/>
              </p:nvSpPr>
              <p:spPr>
                <a:xfrm>
                  <a:off x="8629457" y="5680710"/>
                  <a:ext cx="2528321" cy="67710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4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en-US" sz="4400" b="1" i="0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4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∩ </m:t>
                        </m:r>
                        <m:r>
                          <a:rPr lang="en-US" sz="4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  <m:r>
                          <a:rPr lang="en-US" sz="4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ar-AE" sz="4400" b="1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4BCC48F-F5EF-46C2-9A80-9867C42D44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29457" y="5680710"/>
                  <a:ext cx="2528321" cy="67710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E6897AB1-9F38-4CE1-8F05-ECFAC49D42FA}"/>
                    </a:ext>
                  </a:extLst>
                </p:cNvPr>
                <p:cNvSpPr txBox="1"/>
                <p:nvPr/>
              </p:nvSpPr>
              <p:spPr>
                <a:xfrm>
                  <a:off x="556260" y="5742265"/>
                  <a:ext cx="2292487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en-US" sz="4000" b="1" i="0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∪ 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ar-AE" sz="4000" b="1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E6897AB1-9F38-4CE1-8F05-ECFAC49D42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6260" y="5742265"/>
                  <a:ext cx="2292487" cy="61555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BE1980A-C7AB-4E8B-90E1-43B41FF0BBFD}"/>
                  </a:ext>
                </a:extLst>
              </p:cNvPr>
              <p:cNvSpPr txBox="1"/>
              <p:nvPr/>
            </p:nvSpPr>
            <p:spPr>
              <a:xfrm>
                <a:off x="11349156" y="5662255"/>
                <a:ext cx="557845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∅</m:t>
                      </m:r>
                    </m:oMath>
                  </m:oMathPara>
                </a14:m>
                <a:endParaRPr lang="ar-AE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BE1980A-C7AB-4E8B-90E1-43B41FF0BB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49156" y="5662255"/>
                <a:ext cx="557845" cy="73866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282CCFC-1668-4FFF-BD1F-971DB6370B7A}"/>
              </a:ext>
            </a:extLst>
          </p:cNvPr>
          <p:cNvSpPr/>
          <p:nvPr/>
        </p:nvSpPr>
        <p:spPr>
          <a:xfrm>
            <a:off x="2651760" y="5796752"/>
            <a:ext cx="4042410" cy="6041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en-US" sz="2800" b="1" dirty="0">
                <a:solidFill>
                  <a:srgbClr val="002060"/>
                </a:solidFill>
                <a:cs typeface="(AH) Manal Black" pitchFamily="2" charset="-78"/>
              </a:rPr>
              <a:t>B</a:t>
            </a:r>
            <a:r>
              <a:rPr lang="ar-SA" sz="2800" b="1" dirty="0">
                <a:solidFill>
                  <a:srgbClr val="FF0000"/>
                </a:solidFill>
                <a:cs typeface="(AH) Manal Black" pitchFamily="2" charset="-78"/>
              </a:rPr>
              <a:t>  والمجموعة  </a:t>
            </a:r>
            <a:r>
              <a:rPr lang="en-US" sz="2800" b="1" dirty="0">
                <a:solidFill>
                  <a:srgbClr val="002060"/>
                </a:solidFill>
                <a:cs typeface="(AH) Manal Black" pitchFamily="2" charset="-78"/>
              </a:rPr>
              <a:t>A</a:t>
            </a:r>
            <a:r>
              <a:rPr lang="ar-SA" sz="2800" b="1" dirty="0">
                <a:solidFill>
                  <a:srgbClr val="FF0000"/>
                </a:solidFill>
                <a:cs typeface="(AH) Manal Black" pitchFamily="2" charset="-78"/>
              </a:rPr>
              <a:t> كل عناصر المجموعة </a:t>
            </a:r>
            <a:endParaRPr lang="ar-AE" sz="2800" b="1" dirty="0">
              <a:solidFill>
                <a:srgbClr val="FF0000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94954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هل أنت مستعد ؟ لخوض هذا الاختبار ؟‎ - YouTube">
            <a:extLst>
              <a:ext uri="{FF2B5EF4-FFF2-40B4-BE49-F238E27FC236}">
                <a16:creationId xmlns:a16="http://schemas.microsoft.com/office/drawing/2014/main" id="{4AC19ED7-E7C5-495A-BEF5-400C3D1AF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080" y="101600"/>
            <a:ext cx="45720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zéllel szemben,Tornagyakorlat,Ez könnyebb,Csöpög a csap,Itt volt ...">
            <a:extLst>
              <a:ext uri="{FF2B5EF4-FFF2-40B4-BE49-F238E27FC236}">
                <a16:creationId xmlns:a16="http://schemas.microsoft.com/office/drawing/2014/main" id="{7C271E33-D9AA-4381-B917-536FBB774E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68" y="0"/>
            <a:ext cx="2050561" cy="290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قائمة الرموز الرياضية حسب الموضوع - ويكيبيديا">
            <a:extLst>
              <a:ext uri="{FF2B5EF4-FFF2-40B4-BE49-F238E27FC236}">
                <a16:creationId xmlns:a16="http://schemas.microsoft.com/office/drawing/2014/main" id="{41AF22A4-8BEB-4D4B-91BC-0EC7BCD9B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580" y="3486113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51B1132-5223-49D7-A170-F3331D0FE26C}"/>
              </a:ext>
            </a:extLst>
          </p:cNvPr>
          <p:cNvGrpSpPr/>
          <p:nvPr/>
        </p:nvGrpSpPr>
        <p:grpSpPr>
          <a:xfrm>
            <a:off x="3688080" y="2586257"/>
            <a:ext cx="4652011" cy="815499"/>
            <a:chOff x="6641453" y="3119009"/>
            <a:chExt cx="5423327" cy="815499"/>
          </a:xfrm>
        </p:grpSpPr>
        <p:pic>
          <p:nvPicPr>
            <p:cNvPr id="19" name="Picture 2" descr="Rectangular buttons on white Royalty Free Vector Image">
              <a:extLst>
                <a:ext uri="{FF2B5EF4-FFF2-40B4-BE49-F238E27FC236}">
                  <a16:creationId xmlns:a16="http://schemas.microsoft.com/office/drawing/2014/main" id="{F73B587E-3A26-45F1-AF84-5B9D99299D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99" t="-1072" b="78863"/>
            <a:stretch/>
          </p:blipFill>
          <p:spPr bwMode="auto">
            <a:xfrm>
              <a:off x="6641453" y="3119009"/>
              <a:ext cx="5423327" cy="815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9E7C47E-55EE-4CC4-AED6-E4E5FC14587C}"/>
                </a:ext>
              </a:extLst>
            </p:cNvPr>
            <p:cNvSpPr txBox="1"/>
            <p:nvPr/>
          </p:nvSpPr>
          <p:spPr>
            <a:xfrm>
              <a:off x="7882758" y="3155397"/>
              <a:ext cx="3394842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4000" b="1" dirty="0">
                  <a:solidFill>
                    <a:schemeClr val="bg1"/>
                  </a:solidFill>
                  <a:cs typeface="(AH) Manal Black" pitchFamily="2" charset="-78"/>
                </a:rPr>
                <a:t>المجموعة الجزئية</a:t>
              </a:r>
              <a:endParaRPr lang="ar-AE" sz="4000" b="1" dirty="0">
                <a:solidFill>
                  <a:schemeClr val="bg1"/>
                </a:solidFill>
                <a:cs typeface="(AH) Manal Black" pitchFamily="2" charset="-78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FE02DCA-EB4E-40BD-87C6-4F25097DDCD0}"/>
              </a:ext>
            </a:extLst>
          </p:cNvPr>
          <p:cNvGrpSpPr/>
          <p:nvPr/>
        </p:nvGrpSpPr>
        <p:grpSpPr>
          <a:xfrm>
            <a:off x="708467" y="3980140"/>
            <a:ext cx="9681222" cy="2459841"/>
            <a:chOff x="708467" y="3980140"/>
            <a:chExt cx="9681222" cy="245984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BB0FA68-413F-45DB-9B5A-B103555DD37B}"/>
                </a:ext>
              </a:extLst>
            </p:cNvPr>
            <p:cNvGrpSpPr/>
            <p:nvPr/>
          </p:nvGrpSpPr>
          <p:grpSpPr>
            <a:xfrm>
              <a:off x="708467" y="5689888"/>
              <a:ext cx="9681222" cy="750093"/>
              <a:chOff x="708467" y="5689888"/>
              <a:chExt cx="9681222" cy="75009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14BCC48F-F5EF-46C2-9A80-9867C42D447E}"/>
                      </a:ext>
                    </a:extLst>
                  </p:cNvPr>
                  <p:cNvSpPr txBox="1"/>
                  <p:nvPr/>
                </p:nvSpPr>
                <p:spPr>
                  <a:xfrm>
                    <a:off x="708467" y="5762873"/>
                    <a:ext cx="2528321" cy="67710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1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4400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en-US" sz="4400" b="1" i="0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4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∩ </m:t>
                          </m:r>
                          <m:r>
                            <a:rPr lang="en-US" sz="4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</m:t>
                          </m:r>
                          <m:r>
                            <a:rPr lang="en-US" sz="4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</m:oMath>
                      </m:oMathPara>
                    </a14:m>
                    <a:endParaRPr lang="ar-AE" sz="4400" b="1" dirty="0"/>
                  </a:p>
                </p:txBody>
              </p:sp>
            </mc:Choice>
            <mc:Fallback xmlns="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14BCC48F-F5EF-46C2-9A80-9867C42D447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8467" y="5762873"/>
                    <a:ext cx="2528321" cy="677108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ar-A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E6897AB1-9F38-4CE1-8F05-ECFAC49D42FA}"/>
                      </a:ext>
                    </a:extLst>
                  </p:cNvPr>
                  <p:cNvSpPr txBox="1"/>
                  <p:nvPr/>
                </p:nvSpPr>
                <p:spPr>
                  <a:xfrm>
                    <a:off x="8097202" y="5689888"/>
                    <a:ext cx="2292487" cy="61555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1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∪ 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</m:oMath>
                      </m:oMathPara>
                    </a14:m>
                    <a:endParaRPr lang="ar-AE" sz="4000" b="1" dirty="0"/>
                  </a:p>
                </p:txBody>
              </p:sp>
            </mc:Choice>
            <mc:Fallback xmlns="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E6897AB1-9F38-4CE1-8F05-ECFAC49D42F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97202" y="5689888"/>
                    <a:ext cx="2292487" cy="615553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ar-A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218" name="Picture 2" descr="أسهم أوروبا تهبط ونيكاي ينزل من أعلى مستوى في عام - الاقتصادي ...">
              <a:extLst>
                <a:ext uri="{FF2B5EF4-FFF2-40B4-BE49-F238E27FC236}">
                  <a16:creationId xmlns:a16="http://schemas.microsoft.com/office/drawing/2014/main" id="{EFB3A410-62E9-442F-9117-9F44EAFA81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9917" y="3980140"/>
              <a:ext cx="2600325" cy="1762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أسهم أوروبا تهبط ونيكاي ينزل من أعلى مستوى في عام - الاقتصادي ...">
              <a:extLst>
                <a:ext uri="{FF2B5EF4-FFF2-40B4-BE49-F238E27FC236}">
                  <a16:creationId xmlns:a16="http://schemas.microsoft.com/office/drawing/2014/main" id="{6EEFAFB5-A41C-4322-BBC8-25F58914B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600655" flipV="1">
              <a:off x="2262382" y="4014448"/>
              <a:ext cx="2600325" cy="16014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4F66B26-B6B3-4859-BCD4-F1B6F700C376}"/>
                  </a:ext>
                </a:extLst>
              </p:cNvPr>
              <p:cNvSpPr txBox="1"/>
              <p:nvPr/>
            </p:nvSpPr>
            <p:spPr>
              <a:xfrm>
                <a:off x="3164999" y="5593595"/>
                <a:ext cx="795089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6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</m:oMath>
                  </m:oMathPara>
                </a14:m>
                <a:endParaRPr lang="ar-AE" sz="66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4F66B26-B6B3-4859-BCD4-F1B6F700C3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4999" y="5593595"/>
                <a:ext cx="795089" cy="101566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8B3B2EE-93DA-4E9B-988C-8122A8E7B5E5}"/>
                  </a:ext>
                </a:extLst>
              </p:cNvPr>
              <p:cNvSpPr txBox="1"/>
              <p:nvPr/>
            </p:nvSpPr>
            <p:spPr>
              <a:xfrm>
                <a:off x="10299982" y="5489832"/>
                <a:ext cx="847988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6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lang="ar-AE" sz="66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8B3B2EE-93DA-4E9B-988C-8122A8E7B5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99982" y="5489832"/>
                <a:ext cx="847988" cy="101566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E55FABE-DD7D-4E93-ACEA-3AEDC762921D}"/>
                  </a:ext>
                </a:extLst>
              </p:cNvPr>
              <p:cNvSpPr txBox="1"/>
              <p:nvPr/>
            </p:nvSpPr>
            <p:spPr>
              <a:xfrm>
                <a:off x="5275972" y="5325440"/>
                <a:ext cx="1368965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⊆</m:t>
                      </m:r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lang="ar-AE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E55FABE-DD7D-4E93-ACEA-3AEDC76292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5972" y="5325440"/>
                <a:ext cx="1368965" cy="55399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517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6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1AEF89A-1C3E-47BF-9B1F-62C726BECCB7}"/>
              </a:ext>
            </a:extLst>
          </p:cNvPr>
          <p:cNvSpPr/>
          <p:nvPr/>
        </p:nvSpPr>
        <p:spPr>
          <a:xfrm>
            <a:off x="3130928" y="3714083"/>
            <a:ext cx="737451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altLang="ar-AE" sz="4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❶–</a:t>
            </a:r>
            <a:r>
              <a:rPr lang="ar-SA" altLang="ar-AE" sz="4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ar-SA" altLang="ar-AE" sz="4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(AH) Manal Black" pitchFamily="2" charset="-78"/>
              </a:rPr>
              <a:t>تعريف متممة المجموعة.(مباشر )</a:t>
            </a:r>
            <a:endParaRPr lang="ar-AE" sz="4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cs typeface="(AH) Manal Black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574BDE-A2A4-4EF5-AAF1-70B6F3C69CAE}"/>
              </a:ext>
            </a:extLst>
          </p:cNvPr>
          <p:cNvSpPr/>
          <p:nvPr/>
        </p:nvSpPr>
        <p:spPr>
          <a:xfrm>
            <a:off x="5200064" y="0"/>
            <a:ext cx="387477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altLang="ar-AE" sz="6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cs typeface="(AH) Manal Black" pitchFamily="2" charset="-78"/>
              </a:rPr>
              <a:t>الدرس </a:t>
            </a:r>
            <a:r>
              <a:rPr lang="ar-SA" altLang="ar-AE" sz="6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cs typeface="(AH) Manal Black" pitchFamily="2" charset="-78"/>
              </a:rPr>
              <a:t>الثاني</a:t>
            </a:r>
            <a:r>
              <a:rPr lang="ar-SA" altLang="ar-AE" sz="6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cs typeface="(AH) Manal Black" pitchFamily="2" charset="-78"/>
              </a:rPr>
              <a:t>: </a:t>
            </a:r>
            <a:endParaRPr lang="ar-AE" sz="66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cs typeface="(AH) Manal Black" pitchFamily="2" charset="-78"/>
            </a:endParaRPr>
          </a:p>
        </p:txBody>
      </p:sp>
      <p:pic>
        <p:nvPicPr>
          <p:cNvPr id="1026" name="Picture 2" descr="التعليم عن بعد - كيف تدخل هذا المجال وتبدع فيه ؟ دليل شامل">
            <a:extLst>
              <a:ext uri="{FF2B5EF4-FFF2-40B4-BE49-F238E27FC236}">
                <a16:creationId xmlns:a16="http://schemas.microsoft.com/office/drawing/2014/main" id="{3CCEEB22-02AD-47A0-8928-4981265AB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8" y="12546"/>
            <a:ext cx="2705100" cy="1685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013C203-8F09-4DF1-96F3-4B1A72B901CE}"/>
              </a:ext>
            </a:extLst>
          </p:cNvPr>
          <p:cNvGrpSpPr/>
          <p:nvPr/>
        </p:nvGrpSpPr>
        <p:grpSpPr>
          <a:xfrm>
            <a:off x="343554" y="2410956"/>
            <a:ext cx="3717999" cy="1183033"/>
            <a:chOff x="252921" y="3400197"/>
            <a:chExt cx="4139067" cy="1314450"/>
          </a:xfrm>
        </p:grpSpPr>
        <p:pic>
          <p:nvPicPr>
            <p:cNvPr id="14" name="Picture 2" descr="Brand Logo Font Crystal Vector Button 0hw7n Image Provided ...">
              <a:extLst>
                <a:ext uri="{FF2B5EF4-FFF2-40B4-BE49-F238E27FC236}">
                  <a16:creationId xmlns:a16="http://schemas.microsoft.com/office/drawing/2014/main" id="{B230688D-3CF9-452D-A70B-0952CAAA85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0" y="3400197"/>
              <a:ext cx="3995748" cy="1314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BB6C838-F806-4D19-BF25-B1E7EB02C70E}"/>
                </a:ext>
              </a:extLst>
            </p:cNvPr>
            <p:cNvSpPr/>
            <p:nvPr/>
          </p:nvSpPr>
          <p:spPr>
            <a:xfrm>
              <a:off x="252921" y="3532755"/>
              <a:ext cx="2730712" cy="92330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4800" b="1" cap="none" spc="0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  <a:cs typeface="(AH) Manal Black" pitchFamily="2" charset="-78"/>
                </a:rPr>
                <a:t>نواتج التعلم </a:t>
              </a:r>
              <a:endParaRPr lang="ar-AE" sz="48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C8EF275D-2F6C-411E-AB2F-8228CDD397B7}"/>
              </a:ext>
            </a:extLst>
          </p:cNvPr>
          <p:cNvSpPr/>
          <p:nvPr/>
        </p:nvSpPr>
        <p:spPr>
          <a:xfrm>
            <a:off x="1122822" y="4790223"/>
            <a:ext cx="908304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altLang="ar-AE" sz="4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" panose="020F0502020204030204" pitchFamily="34" charset="0"/>
              </a:rPr>
              <a:t>❷</a:t>
            </a:r>
            <a:r>
              <a:rPr lang="ar-SA" altLang="ar-AE" sz="4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–</a:t>
            </a:r>
            <a:r>
              <a:rPr lang="ar-SA" altLang="ar-AE" sz="4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ar-SA" altLang="ar-AE" sz="4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(AH) Manal Black" pitchFamily="2" charset="-78"/>
              </a:rPr>
              <a:t>إيجاد كافة المجموعات الجزئية لمجموعة. (مباشر )</a:t>
            </a:r>
            <a:endParaRPr lang="ar-AE" sz="4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cs typeface="(AH) Manal Black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0513E03-84BC-4DA4-8CEB-C3A308B2B87E}"/>
              </a:ext>
            </a:extLst>
          </p:cNvPr>
          <p:cNvSpPr/>
          <p:nvPr/>
        </p:nvSpPr>
        <p:spPr>
          <a:xfrm>
            <a:off x="2068086" y="5873092"/>
            <a:ext cx="843735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altLang="ar-AE" sz="4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❸–</a:t>
            </a:r>
            <a:r>
              <a:rPr lang="ar-SA" altLang="ar-AE" sz="4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ar-SA" altLang="ar-AE" sz="4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(AH) Manal Black" pitchFamily="2" charset="-78"/>
              </a:rPr>
              <a:t>استخدام رمز المجموعة الجزئية.(مباشر )</a:t>
            </a:r>
            <a:endParaRPr lang="ar-AE" sz="4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cs typeface="(AH) Manal Black" pitchFamily="2" charset="-78"/>
            </a:endParaRPr>
          </a:p>
        </p:txBody>
      </p:sp>
      <p:pic>
        <p:nvPicPr>
          <p:cNvPr id="7" name="Picture 2" descr="Venn Diagrams GIFs - Get the best GIF on GIPHY">
            <a:extLst>
              <a:ext uri="{FF2B5EF4-FFF2-40B4-BE49-F238E27FC236}">
                <a16:creationId xmlns:a16="http://schemas.microsoft.com/office/drawing/2014/main" id="{1C74DCF5-BFC2-4118-B06B-01CB41FB39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0" y="3988332"/>
            <a:ext cx="1772920" cy="181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136B5BF-338D-4B30-8ABF-3F9F7C8D929C}"/>
              </a:ext>
            </a:extLst>
          </p:cNvPr>
          <p:cNvGrpSpPr/>
          <p:nvPr/>
        </p:nvGrpSpPr>
        <p:grpSpPr>
          <a:xfrm>
            <a:off x="2831350" y="619760"/>
            <a:ext cx="6243493" cy="1780387"/>
            <a:chOff x="2831350" y="619760"/>
            <a:chExt cx="6243493" cy="1780387"/>
          </a:xfrm>
        </p:grpSpPr>
        <p:pic>
          <p:nvPicPr>
            <p:cNvPr id="11" name="Picture 2" descr="شعار المدرسة الاماراتية - Google Search">
              <a:extLst>
                <a:ext uri="{FF2B5EF4-FFF2-40B4-BE49-F238E27FC236}">
                  <a16:creationId xmlns:a16="http://schemas.microsoft.com/office/drawing/2014/main" id="{C39ACA4A-95C6-423B-88F1-7DF3A35EF8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1350" y="619760"/>
              <a:ext cx="1533055" cy="156437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4C2FDD6-1E85-4231-8A12-B51601371A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572" t="19463" r="23224" b="58984"/>
            <a:stretch/>
          </p:blipFill>
          <p:spPr>
            <a:xfrm>
              <a:off x="4306513" y="922075"/>
              <a:ext cx="4768330" cy="147807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108739128"/>
      </p:ext>
    </p:extLst>
  </p:cSld>
  <p:clrMapOvr>
    <a:masterClrMapping/>
  </p:clrMapOvr>
  <p:transition>
    <p:sndAc>
      <p:stSnd>
        <p:snd r:embed="rId3" name="3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/>
      <p:bldP spid="17" grpId="0"/>
      <p:bldP spid="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B60DB74-1BE8-49BC-A5EA-0D59A910836F}"/>
              </a:ext>
            </a:extLst>
          </p:cNvPr>
          <p:cNvGrpSpPr/>
          <p:nvPr/>
        </p:nvGrpSpPr>
        <p:grpSpPr>
          <a:xfrm>
            <a:off x="0" y="82787"/>
            <a:ext cx="11795760" cy="1005374"/>
            <a:chOff x="0" y="82787"/>
            <a:chExt cx="11795760" cy="100537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B08CA1D-C14F-4FE1-9375-862656F458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3187" t="18833" r="43563" b="75167"/>
            <a:stretch/>
          </p:blipFill>
          <p:spPr>
            <a:xfrm>
              <a:off x="8183880" y="82787"/>
              <a:ext cx="3611880" cy="8458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D56C9B0-C9FA-4BCB-8A37-38978BDA9346}"/>
                </a:ext>
              </a:extLst>
            </p:cNvPr>
            <p:cNvGrpSpPr/>
            <p:nvPr/>
          </p:nvGrpSpPr>
          <p:grpSpPr>
            <a:xfrm>
              <a:off x="0" y="111760"/>
              <a:ext cx="2315210" cy="976401"/>
              <a:chOff x="0" y="111760"/>
              <a:chExt cx="2315210" cy="976401"/>
            </a:xfrm>
          </p:grpSpPr>
          <p:pic>
            <p:nvPicPr>
              <p:cNvPr id="7" name="Picture 2" descr="Circle seal RED2 | SVG(VECTOR):Public Domain | ICON PARK | Share ...">
                <a:extLst>
                  <a:ext uri="{FF2B5EF4-FFF2-40B4-BE49-F238E27FC236}">
                    <a16:creationId xmlns:a16="http://schemas.microsoft.com/office/drawing/2014/main" id="{A9369BB7-7F90-422A-BCEA-6898387F7E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11760"/>
                <a:ext cx="2315210" cy="9347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C998474-7140-44E7-B893-4D1EEB00F9DD}"/>
                  </a:ext>
                </a:extLst>
              </p:cNvPr>
              <p:cNvSpPr txBox="1"/>
              <p:nvPr/>
            </p:nvSpPr>
            <p:spPr>
              <a:xfrm>
                <a:off x="299085" y="134054"/>
                <a:ext cx="1717040" cy="95410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800" dirty="0">
                    <a:solidFill>
                      <a:srgbClr val="FFFF00"/>
                    </a:solidFill>
                    <a:cs typeface="(AH) Manal Black" pitchFamily="2" charset="-78"/>
                  </a:rPr>
                  <a:t>صفحة </a:t>
                </a:r>
              </a:p>
              <a:p>
                <a:pPr algn="ctr"/>
                <a:r>
                  <a:rPr lang="en-US" sz="2800" b="1" dirty="0">
                    <a:solidFill>
                      <a:srgbClr val="FFFF00"/>
                    </a:solidFill>
                    <a:latin typeface="Algerian" panose="04020705040A02060702" pitchFamily="82" charset="0"/>
                    <a:cs typeface="Aldhabi" panose="01000000000000000000" pitchFamily="2" charset="-78"/>
                  </a:rPr>
                  <a:t>869</a:t>
                </a:r>
                <a:endParaRPr lang="ar-AE" sz="2800" b="1" dirty="0">
                  <a:solidFill>
                    <a:srgbClr val="FFFF00"/>
                  </a:solidFill>
                  <a:latin typeface="Algerian" panose="04020705040A02060702" pitchFamily="82" charset="0"/>
                  <a:cs typeface="Aldhabi" panose="01000000000000000000" pitchFamily="2" charset="-78"/>
                </a:endParaRPr>
              </a:p>
            </p:txBody>
          </p:sp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8516FBA-5D09-4906-BF62-6DC87CE76A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37" t="25333" r="43563" b="46167"/>
          <a:stretch/>
        </p:blipFill>
        <p:spPr>
          <a:xfrm>
            <a:off x="586740" y="1088161"/>
            <a:ext cx="11018520" cy="30518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04FE221-5679-4D5C-93B6-3318055F1348}"/>
                  </a:ext>
                </a:extLst>
              </p:cNvPr>
              <p:cNvSpPr txBox="1"/>
              <p:nvPr/>
            </p:nvSpPr>
            <p:spPr>
              <a:xfrm>
                <a:off x="411287" y="4299525"/>
                <a:ext cx="2528321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4400" b="1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4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∩ </m:t>
                      </m:r>
                      <m:r>
                        <a:rPr lang="en-US" sz="4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  <m:r>
                        <a:rPr lang="en-US" sz="4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4400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04FE221-5679-4D5C-93B6-3318055F13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287" y="4299525"/>
                <a:ext cx="2528321" cy="6771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9E8C3F8-2BD6-4165-A116-53E4D21241FA}"/>
                  </a:ext>
                </a:extLst>
              </p:cNvPr>
              <p:cNvSpPr txBox="1"/>
              <p:nvPr/>
            </p:nvSpPr>
            <p:spPr>
              <a:xfrm>
                <a:off x="411286" y="5160892"/>
                <a:ext cx="2384050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4400" b="1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4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∩</m:t>
                      </m:r>
                      <m:r>
                        <a:rPr lang="en-US" sz="4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𝑪</m:t>
                      </m:r>
                      <m:r>
                        <a:rPr lang="en-US" sz="4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4400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9E8C3F8-2BD6-4165-A116-53E4D21241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286" y="5160892"/>
                <a:ext cx="2384050" cy="67710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C389810-C240-4D13-A29D-4618BA1BCDFC}"/>
                  </a:ext>
                </a:extLst>
              </p:cNvPr>
              <p:cNvSpPr txBox="1"/>
              <p:nvPr/>
            </p:nvSpPr>
            <p:spPr>
              <a:xfrm>
                <a:off x="299085" y="6028221"/>
                <a:ext cx="3518143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4400" b="1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4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∩ </m:t>
                      </m:r>
                      <m:r>
                        <a:rPr lang="en-US" sz="4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  <m:r>
                        <a:rPr lang="en-US" sz="4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∩</m:t>
                      </m:r>
                      <m:r>
                        <a:rPr lang="en-US" sz="4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𝑪</m:t>
                      </m:r>
                      <m:r>
                        <a:rPr lang="en-US" sz="4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44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C389810-C240-4D13-A29D-4618BA1BC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085" y="6028221"/>
                <a:ext cx="3518143" cy="67710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117D873-535F-4F39-AAB0-61C4C2CB78C9}"/>
                  </a:ext>
                </a:extLst>
              </p:cNvPr>
              <p:cNvSpPr txBox="1"/>
              <p:nvPr/>
            </p:nvSpPr>
            <p:spPr>
              <a:xfrm>
                <a:off x="2939608" y="4408290"/>
                <a:ext cx="2030620" cy="514949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عصبية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غثيان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117D873-535F-4F39-AAB0-61C4C2CB78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9608" y="4408290"/>
                <a:ext cx="2030620" cy="51494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62BDA4F-4EC4-4639-9856-0437D4CCDF07}"/>
                  </a:ext>
                </a:extLst>
              </p:cNvPr>
              <p:cNvSpPr txBox="1"/>
              <p:nvPr/>
            </p:nvSpPr>
            <p:spPr>
              <a:xfrm>
                <a:off x="2939608" y="5218255"/>
                <a:ext cx="3347198" cy="514949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حمى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مشوشة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رؤية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غثيان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62BDA4F-4EC4-4639-9856-0437D4CCDF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9608" y="5218255"/>
                <a:ext cx="3347198" cy="51494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CB15142-F276-4F10-B4DF-430BB67C7B6E}"/>
                  </a:ext>
                </a:extLst>
              </p:cNvPr>
              <p:cNvSpPr txBox="1"/>
              <p:nvPr/>
            </p:nvSpPr>
            <p:spPr>
              <a:xfrm>
                <a:off x="3851126" y="6109300"/>
                <a:ext cx="1092350" cy="514949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غثيان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CB15142-F276-4F10-B4DF-430BB67C7B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1126" y="6109300"/>
                <a:ext cx="1092350" cy="51494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1204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5EF28D-6AD0-4D8A-BA49-AA32F553F3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57" t="24000" r="36624" b="69333"/>
          <a:stretch/>
        </p:blipFill>
        <p:spPr>
          <a:xfrm>
            <a:off x="320040" y="1428750"/>
            <a:ext cx="11670030" cy="16344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9A3A2DD-EC0F-45D8-AA73-3F820885D084}"/>
              </a:ext>
            </a:extLst>
          </p:cNvPr>
          <p:cNvGrpSpPr/>
          <p:nvPr/>
        </p:nvGrpSpPr>
        <p:grpSpPr>
          <a:xfrm>
            <a:off x="0" y="137160"/>
            <a:ext cx="11990070" cy="1165860"/>
            <a:chOff x="0" y="137160"/>
            <a:chExt cx="11990070" cy="116586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DDEDF97-E97C-43C9-87FA-FFEDD8268E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4907" t="16666" r="29968" b="75333"/>
            <a:stretch/>
          </p:blipFill>
          <p:spPr>
            <a:xfrm>
              <a:off x="8926830" y="137160"/>
              <a:ext cx="3063240" cy="116586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50666F5-A145-46FD-A0F1-6DF8E7BB19DB}"/>
                </a:ext>
              </a:extLst>
            </p:cNvPr>
            <p:cNvGrpSpPr/>
            <p:nvPr/>
          </p:nvGrpSpPr>
          <p:grpSpPr>
            <a:xfrm>
              <a:off x="0" y="231889"/>
              <a:ext cx="2315210" cy="976401"/>
              <a:chOff x="0" y="111760"/>
              <a:chExt cx="2315210" cy="976401"/>
            </a:xfrm>
          </p:grpSpPr>
          <p:pic>
            <p:nvPicPr>
              <p:cNvPr id="9" name="Picture 2" descr="Circle seal RED2 | SVG(VECTOR):Public Domain | ICON PARK | Share ...">
                <a:extLst>
                  <a:ext uri="{FF2B5EF4-FFF2-40B4-BE49-F238E27FC236}">
                    <a16:creationId xmlns:a16="http://schemas.microsoft.com/office/drawing/2014/main" id="{404171FD-6BFD-44B4-9D67-25F563BA5F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11760"/>
                <a:ext cx="2315210" cy="9347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C981E12-A907-4FE7-A59D-64F8B3D21E9D}"/>
                  </a:ext>
                </a:extLst>
              </p:cNvPr>
              <p:cNvSpPr txBox="1"/>
              <p:nvPr/>
            </p:nvSpPr>
            <p:spPr>
              <a:xfrm>
                <a:off x="299085" y="134054"/>
                <a:ext cx="1717040" cy="95410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800" dirty="0">
                    <a:solidFill>
                      <a:srgbClr val="FFFF00"/>
                    </a:solidFill>
                    <a:cs typeface="(AH) Manal Black" pitchFamily="2" charset="-78"/>
                  </a:rPr>
                  <a:t>صفحة </a:t>
                </a:r>
              </a:p>
              <a:p>
                <a:pPr algn="ctr"/>
                <a:r>
                  <a:rPr lang="en-US" sz="2800" b="1" dirty="0">
                    <a:solidFill>
                      <a:srgbClr val="FFFF00"/>
                    </a:solidFill>
                    <a:latin typeface="Algerian" panose="04020705040A02060702" pitchFamily="82" charset="0"/>
                    <a:cs typeface="Aldhabi" panose="01000000000000000000" pitchFamily="2" charset="-78"/>
                  </a:rPr>
                  <a:t>869</a:t>
                </a:r>
                <a:endParaRPr lang="ar-AE" sz="2800" b="1" dirty="0">
                  <a:solidFill>
                    <a:srgbClr val="FFFF00"/>
                  </a:solidFill>
                  <a:latin typeface="Algerian" panose="04020705040A02060702" pitchFamily="82" charset="0"/>
                  <a:cs typeface="Aldhabi" panose="01000000000000000000" pitchFamily="2" charset="-78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1BBEE8E-7795-4D85-B4B4-0900A4E0F8EF}"/>
                  </a:ext>
                </a:extLst>
              </p:cNvPr>
              <p:cNvSpPr txBox="1"/>
              <p:nvPr/>
            </p:nvSpPr>
            <p:spPr>
              <a:xfrm>
                <a:off x="834197" y="3429000"/>
                <a:ext cx="2528321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4400" b="1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4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∩ </m:t>
                      </m:r>
                      <m:r>
                        <a:rPr lang="en-US" sz="4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  <m:r>
                        <a:rPr lang="en-US" sz="4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4400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1BBEE8E-7795-4D85-B4B4-0900A4E0F8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197" y="3429000"/>
                <a:ext cx="2528321" cy="6771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16B368E-24EA-4979-8069-F1AAB00CDBF9}"/>
                  </a:ext>
                </a:extLst>
              </p:cNvPr>
              <p:cNvSpPr txBox="1"/>
              <p:nvPr/>
            </p:nvSpPr>
            <p:spPr>
              <a:xfrm>
                <a:off x="834196" y="4290367"/>
                <a:ext cx="2384050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4400" b="1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4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∩</m:t>
                      </m:r>
                      <m:r>
                        <a:rPr lang="en-US" sz="4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𝑪</m:t>
                      </m:r>
                      <m:r>
                        <a:rPr lang="en-US" sz="4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44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16B368E-24EA-4979-8069-F1AAB00CDB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196" y="4290367"/>
                <a:ext cx="2384050" cy="67710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2C140F2-2808-4CF4-88F1-E18B5BF0F665}"/>
                  </a:ext>
                </a:extLst>
              </p:cNvPr>
              <p:cNvSpPr txBox="1"/>
              <p:nvPr/>
            </p:nvSpPr>
            <p:spPr>
              <a:xfrm>
                <a:off x="721995" y="5157696"/>
                <a:ext cx="3518143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4400" b="1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4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∩ </m:t>
                      </m:r>
                      <m:r>
                        <a:rPr lang="en-US" sz="4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  <m:r>
                        <a:rPr lang="en-US" sz="4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∩</m:t>
                      </m:r>
                      <m:r>
                        <a:rPr lang="en-US" sz="4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𝑪</m:t>
                      </m:r>
                      <m:r>
                        <a:rPr lang="en-US" sz="4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4400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2C140F2-2808-4CF4-88F1-E18B5BF0F6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995" y="5157696"/>
                <a:ext cx="3518143" cy="67710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920E874-EDF3-45E0-95C2-F97845E5D6F6}"/>
                  </a:ext>
                </a:extLst>
              </p:cNvPr>
              <p:cNvSpPr txBox="1"/>
              <p:nvPr/>
            </p:nvSpPr>
            <p:spPr>
              <a:xfrm>
                <a:off x="3362518" y="3537765"/>
                <a:ext cx="2040239" cy="514949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خورفكان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دبي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920E874-EDF3-45E0-95C2-F97845E5D6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2518" y="3537765"/>
                <a:ext cx="2040239" cy="51494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02FC3FC-5701-44D6-8FC9-011C6816C86E}"/>
                  </a:ext>
                </a:extLst>
              </p:cNvPr>
              <p:cNvSpPr txBox="1"/>
              <p:nvPr/>
            </p:nvSpPr>
            <p:spPr>
              <a:xfrm>
                <a:off x="3362518" y="4347730"/>
                <a:ext cx="1701491" cy="514949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الخيمة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رأس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02FC3FC-5701-44D6-8FC9-011C6816C8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2518" y="4347730"/>
                <a:ext cx="1701491" cy="51494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E30B5F9-B017-4B45-8EA9-B989EF8CA73A}"/>
                  </a:ext>
                </a:extLst>
              </p:cNvPr>
              <p:cNvSpPr txBox="1"/>
              <p:nvPr/>
            </p:nvSpPr>
            <p:spPr>
              <a:xfrm>
                <a:off x="4274036" y="5238775"/>
                <a:ext cx="77014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    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E30B5F9-B017-4B45-8EA9-B989EF8CA7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4036" y="5238775"/>
                <a:ext cx="770146" cy="4308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67CBA51-7ECD-4A2E-9C21-4EB3AC300B1B}"/>
                  </a:ext>
                </a:extLst>
              </p:cNvPr>
              <p:cNvSpPr txBox="1"/>
              <p:nvPr/>
            </p:nvSpPr>
            <p:spPr>
              <a:xfrm>
                <a:off x="5702736" y="5059918"/>
                <a:ext cx="557845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∅</m:t>
                      </m:r>
                    </m:oMath>
                  </m:oMathPara>
                </a14:m>
                <a:endParaRPr lang="ar-AE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67CBA51-7ECD-4A2E-9C21-4EB3AC300B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2736" y="5059918"/>
                <a:ext cx="557845" cy="73866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F6CA09C-9A33-4812-9197-ACCC9B7E1DBD}"/>
                  </a:ext>
                </a:extLst>
              </p:cNvPr>
              <p:cNvSpPr txBox="1"/>
              <p:nvPr/>
            </p:nvSpPr>
            <p:spPr>
              <a:xfrm>
                <a:off x="5191160" y="5118427"/>
                <a:ext cx="423193" cy="621645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أو</m:t>
                      </m:r>
                    </m:oMath>
                  </m:oMathPara>
                </a14:m>
                <a:endParaRPr lang="ar-AE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F6CA09C-9A33-4812-9197-ACCC9B7E1D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1160" y="5118427"/>
                <a:ext cx="423193" cy="62164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305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C56424-786D-40DB-A9CD-EDAF7CE1E2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38" t="38088" r="40844" b="48000"/>
          <a:stretch/>
        </p:blipFill>
        <p:spPr>
          <a:xfrm>
            <a:off x="299085" y="3026539"/>
            <a:ext cx="10921365" cy="17770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4DF2E0D-D5EB-4697-A2D2-BC1033B266BB}"/>
              </a:ext>
            </a:extLst>
          </p:cNvPr>
          <p:cNvGrpSpPr/>
          <p:nvPr/>
        </p:nvGrpSpPr>
        <p:grpSpPr>
          <a:xfrm>
            <a:off x="0" y="231889"/>
            <a:ext cx="11990070" cy="976401"/>
            <a:chOff x="0" y="231889"/>
            <a:chExt cx="11990070" cy="97640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1982DC1-494E-4CD8-99FF-E1893623C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4438" t="33667" r="40844" b="62166"/>
            <a:stretch/>
          </p:blipFill>
          <p:spPr>
            <a:xfrm>
              <a:off x="6537960" y="308610"/>
              <a:ext cx="5452110" cy="8572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C130DD9-616F-42B3-8F20-785D370E34DA}"/>
                </a:ext>
              </a:extLst>
            </p:cNvPr>
            <p:cNvGrpSpPr/>
            <p:nvPr/>
          </p:nvGrpSpPr>
          <p:grpSpPr>
            <a:xfrm>
              <a:off x="0" y="231889"/>
              <a:ext cx="2315210" cy="976401"/>
              <a:chOff x="0" y="111760"/>
              <a:chExt cx="2315210" cy="976401"/>
            </a:xfrm>
          </p:grpSpPr>
          <p:pic>
            <p:nvPicPr>
              <p:cNvPr id="7" name="Picture 2" descr="Circle seal RED2 | SVG(VECTOR):Public Domain | ICON PARK | Share ...">
                <a:extLst>
                  <a:ext uri="{FF2B5EF4-FFF2-40B4-BE49-F238E27FC236}">
                    <a16:creationId xmlns:a16="http://schemas.microsoft.com/office/drawing/2014/main" id="{62F30CDF-95B3-48AF-B7CF-1585BFE87E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11760"/>
                <a:ext cx="2315210" cy="9347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2FCFC73-30E9-4AB4-BFCF-440047836DB4}"/>
                  </a:ext>
                </a:extLst>
              </p:cNvPr>
              <p:cNvSpPr txBox="1"/>
              <p:nvPr/>
            </p:nvSpPr>
            <p:spPr>
              <a:xfrm>
                <a:off x="299085" y="134054"/>
                <a:ext cx="1717040" cy="95410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800" dirty="0">
                    <a:solidFill>
                      <a:srgbClr val="FFFF00"/>
                    </a:solidFill>
                    <a:cs typeface="(AH) Manal Black" pitchFamily="2" charset="-78"/>
                  </a:rPr>
                  <a:t>صفحة </a:t>
                </a:r>
              </a:p>
              <a:p>
                <a:pPr algn="ctr"/>
                <a:r>
                  <a:rPr lang="en-US" sz="2800" b="1" dirty="0">
                    <a:solidFill>
                      <a:srgbClr val="FFFF00"/>
                    </a:solidFill>
                    <a:latin typeface="Algerian" panose="04020705040A02060702" pitchFamily="82" charset="0"/>
                    <a:cs typeface="Aldhabi" panose="01000000000000000000" pitchFamily="2" charset="-78"/>
                  </a:rPr>
                  <a:t>870</a:t>
                </a:r>
                <a:endParaRPr lang="ar-AE" sz="2800" b="1" dirty="0">
                  <a:solidFill>
                    <a:srgbClr val="FFFF00"/>
                  </a:solidFill>
                  <a:latin typeface="Algerian" panose="04020705040A02060702" pitchFamily="82" charset="0"/>
                  <a:cs typeface="Aldhabi" panose="01000000000000000000" pitchFamily="2" charset="-78"/>
                </a:endParaRPr>
              </a:p>
            </p:txBody>
          </p:sp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838CBF8-E531-42EF-BE20-EDE997C00D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37" t="35238" r="43563" b="54728"/>
          <a:stretch/>
        </p:blipFill>
        <p:spPr>
          <a:xfrm>
            <a:off x="201930" y="1165860"/>
            <a:ext cx="11018520" cy="17770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CD634FB-CF74-440D-B009-9D66ED57B002}"/>
              </a:ext>
            </a:extLst>
          </p:cNvPr>
          <p:cNvGrpSpPr/>
          <p:nvPr/>
        </p:nvGrpSpPr>
        <p:grpSpPr>
          <a:xfrm>
            <a:off x="328293" y="4803607"/>
            <a:ext cx="2551404" cy="1868357"/>
            <a:chOff x="328293" y="4803607"/>
            <a:chExt cx="2551404" cy="18683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A3D6132B-75AA-4918-9F40-C4AA694D6D33}"/>
                    </a:ext>
                  </a:extLst>
                </p:cNvPr>
                <p:cNvSpPr txBox="1"/>
                <p:nvPr/>
              </p:nvSpPr>
              <p:spPr>
                <a:xfrm>
                  <a:off x="328294" y="4803607"/>
                  <a:ext cx="2292487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en-US" sz="4000" b="1" i="0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∪ 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ar-AE" sz="4000" b="1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A3D6132B-75AA-4918-9F40-C4AA694D6D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294" y="4803607"/>
                  <a:ext cx="2292487" cy="61555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DD50C741-8CD6-4D2D-A613-F5BDE0551FF8}"/>
                    </a:ext>
                  </a:extLst>
                </p:cNvPr>
                <p:cNvSpPr txBox="1"/>
                <p:nvPr/>
              </p:nvSpPr>
              <p:spPr>
                <a:xfrm>
                  <a:off x="344168" y="5384363"/>
                  <a:ext cx="2132187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en-US" sz="4000" b="1" i="0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∪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𝑪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ar-AE" sz="4000" b="1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DD50C741-8CD6-4D2D-A613-F5BDE0551F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4168" y="5384363"/>
                  <a:ext cx="2132187" cy="61555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914E2939-31FB-4A2E-83E6-EE2ACE04A12D}"/>
                    </a:ext>
                  </a:extLst>
                </p:cNvPr>
                <p:cNvSpPr txBox="1"/>
                <p:nvPr/>
              </p:nvSpPr>
              <p:spPr>
                <a:xfrm>
                  <a:off x="328293" y="6179521"/>
                  <a:ext cx="255140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∪ 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  <m:r>
                          <a:rPr lang="en-US" sz="3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∪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𝑪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ar-AE" sz="3200" b="1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914E2939-31FB-4A2E-83E6-EE2ACE04A1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293" y="6179521"/>
                  <a:ext cx="2551404" cy="49244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CCAF99C-52B5-49AC-B422-E65DBA5E5101}"/>
                  </a:ext>
                </a:extLst>
              </p:cNvPr>
              <p:cNvSpPr txBox="1"/>
              <p:nvPr/>
            </p:nvSpPr>
            <p:spPr>
              <a:xfrm>
                <a:off x="2649990" y="4853909"/>
                <a:ext cx="8349017" cy="36785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2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20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2000" b="1" i="1" smtClean="0">
                              <a:latin typeface="Cambria Math" panose="02040503050406030204" pitchFamily="18" charset="0"/>
                            </a:rPr>
                            <m:t>النوم</m:t>
                          </m:r>
                          <m:r>
                            <a:rPr lang="ar-SA" sz="20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2000" b="1" i="1" smtClean="0">
                              <a:latin typeface="Cambria Math" panose="02040503050406030204" pitchFamily="18" charset="0"/>
                            </a:rPr>
                            <m:t>في</m:t>
                          </m:r>
                          <m:r>
                            <a:rPr lang="ar-SA" sz="20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2000" b="1" i="1" smtClean="0">
                              <a:latin typeface="Cambria Math" panose="02040503050406030204" pitchFamily="18" charset="0"/>
                            </a:rPr>
                            <m:t>صعوبة</m:t>
                          </m:r>
                          <m:r>
                            <a:rPr lang="ar-SA" sz="20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sz="2000" b="1" i="1" smtClean="0">
                              <a:latin typeface="Cambria Math" panose="02040503050406030204" pitchFamily="18" charset="0"/>
                            </a:rPr>
                            <m:t>حمى</m:t>
                          </m:r>
                          <m:r>
                            <a:rPr lang="ar-SA" sz="20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ar-SA" sz="2000" b="1" i="1" smtClean="0">
                              <a:latin typeface="Cambria Math" panose="02040503050406030204" pitchFamily="18" charset="0"/>
                            </a:rPr>
                            <m:t>مشوشة</m:t>
                          </m:r>
                          <m:r>
                            <a:rPr lang="ar-SA" sz="20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2000" b="1" i="1" smtClean="0">
                              <a:latin typeface="Cambria Math" panose="02040503050406030204" pitchFamily="18" charset="0"/>
                            </a:rPr>
                            <m:t>رؤية</m:t>
                          </m:r>
                          <m:r>
                            <a:rPr lang="ar-SA" sz="20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sz="2000" b="1" i="1" smtClean="0">
                              <a:latin typeface="Cambria Math" panose="02040503050406030204" pitchFamily="18" charset="0"/>
                            </a:rPr>
                            <m:t>الوزن</m:t>
                          </m:r>
                          <m:r>
                            <a:rPr lang="ar-SA" sz="20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2000" b="1" i="1" smtClean="0">
                              <a:latin typeface="Cambria Math" panose="02040503050406030204" pitchFamily="18" charset="0"/>
                            </a:rPr>
                            <m:t>زيادة</m:t>
                          </m:r>
                          <m:r>
                            <a:rPr lang="ar-SA" sz="20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sz="2000" b="1" i="1" smtClean="0">
                              <a:latin typeface="Cambria Math" panose="02040503050406030204" pitchFamily="18" charset="0"/>
                            </a:rPr>
                            <m:t>القدمين</m:t>
                          </m:r>
                          <m:r>
                            <a:rPr lang="ar-SA" sz="20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2000" b="1" i="1" smtClean="0">
                              <a:latin typeface="Cambria Math" panose="02040503050406030204" pitchFamily="18" charset="0"/>
                            </a:rPr>
                            <m:t>تورم</m:t>
                          </m:r>
                          <m:r>
                            <a:rPr lang="ar-SA" sz="20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sz="2000" b="1" i="1" smtClean="0">
                              <a:latin typeface="Cambria Math" panose="02040503050406030204" pitchFamily="18" charset="0"/>
                            </a:rPr>
                            <m:t>الفم</m:t>
                          </m:r>
                          <m:r>
                            <a:rPr lang="ar-SA" sz="20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2000" b="1" i="1" smtClean="0">
                              <a:latin typeface="Cambria Math" panose="02040503050406030204" pitchFamily="18" charset="0"/>
                            </a:rPr>
                            <m:t>جفاف</m:t>
                          </m:r>
                          <m:r>
                            <a:rPr lang="ar-SA" sz="20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sz="2000" b="1" i="1" smtClean="0">
                              <a:latin typeface="Cambria Math" panose="02040503050406030204" pitchFamily="18" charset="0"/>
                            </a:rPr>
                            <m:t>عصبية</m:t>
                          </m:r>
                          <m:r>
                            <a:rPr lang="ar-SA" sz="20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sz="2000" b="1" i="1" smtClean="0">
                              <a:latin typeface="Cambria Math" panose="02040503050406030204" pitchFamily="18" charset="0"/>
                            </a:rPr>
                            <m:t>ليلي</m:t>
                          </m:r>
                          <m:r>
                            <a:rPr lang="ar-SA" sz="20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2000" b="1" i="1" smtClean="0">
                              <a:latin typeface="Cambria Math" panose="02040503050406030204" pitchFamily="18" charset="0"/>
                            </a:rPr>
                            <m:t>تعرق</m:t>
                          </m:r>
                          <m:r>
                            <a:rPr lang="ar-SA" sz="20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sz="2000" b="1" i="1" smtClean="0">
                              <a:latin typeface="Cambria Math" panose="02040503050406030204" pitchFamily="18" charset="0"/>
                            </a:rPr>
                            <m:t>غثيان</m:t>
                          </m:r>
                        </m:e>
                      </m:d>
                    </m:oMath>
                  </m:oMathPara>
                </a14:m>
                <a:endParaRPr lang="ar-AE" sz="2000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CCAF99C-52B5-49AC-B422-E65DBA5E51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9990" y="4853909"/>
                <a:ext cx="8349017" cy="367858"/>
              </a:xfrm>
              <a:prstGeom prst="rect">
                <a:avLst/>
              </a:prstGeom>
              <a:blipFill>
                <a:blip r:embed="rId8"/>
                <a:stretch>
                  <a:fillRect t="-9836" b="-36066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A27175-002C-4944-8840-B03CB3DE89F8}"/>
                  </a:ext>
                </a:extLst>
              </p:cNvPr>
              <p:cNvSpPr txBox="1"/>
              <p:nvPr/>
            </p:nvSpPr>
            <p:spPr>
              <a:xfrm>
                <a:off x="2620781" y="5537932"/>
                <a:ext cx="9162316" cy="44146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24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2400" b="1" i="1" smtClean="0">
                              <a:latin typeface="Cambria Math" panose="02040503050406030204" pitchFamily="18" charset="0"/>
                            </a:rPr>
                            <m:t>إكزيما</m:t>
                          </m:r>
                          <m:r>
                            <a:rPr lang="ar-SA" sz="2400" b="1" i="1" smtClean="0"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ar-SA" sz="2400" b="1" i="1" smtClean="0">
                              <a:latin typeface="Cambria Math" panose="02040503050406030204" pitchFamily="18" charset="0"/>
                            </a:rPr>
                            <m:t>الوزن</m:t>
                          </m:r>
                          <m:r>
                            <a:rPr lang="ar-SA" sz="24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2400" b="1" i="1" smtClean="0">
                              <a:latin typeface="Cambria Math" panose="02040503050406030204" pitchFamily="18" charset="0"/>
                            </a:rPr>
                            <m:t>فقدان</m:t>
                          </m:r>
                          <m:r>
                            <a:rPr lang="ar-SA" sz="24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sz="2400" b="1" i="1" smtClean="0">
                              <a:latin typeface="Cambria Math" panose="02040503050406030204" pitchFamily="18" charset="0"/>
                            </a:rPr>
                            <m:t>حمى</m:t>
                          </m:r>
                          <m:r>
                            <a:rPr lang="ar-SA" sz="24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ar-SA" sz="2400" b="1" i="1" smtClean="0">
                              <a:latin typeface="Cambria Math" panose="02040503050406030204" pitchFamily="18" charset="0"/>
                            </a:rPr>
                            <m:t>مشوشة</m:t>
                          </m:r>
                          <m:r>
                            <a:rPr lang="ar-SA" sz="24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2400" b="1" i="1" smtClean="0">
                              <a:latin typeface="Cambria Math" panose="02040503050406030204" pitchFamily="18" charset="0"/>
                            </a:rPr>
                            <m:t>رؤية</m:t>
                          </m:r>
                          <m:r>
                            <a:rPr lang="ar-SA" sz="24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sz="2400" b="1" i="1" smtClean="0">
                              <a:latin typeface="Cambria Math" panose="02040503050406030204" pitchFamily="18" charset="0"/>
                            </a:rPr>
                            <m:t>القدمين</m:t>
                          </m:r>
                          <m:r>
                            <a:rPr lang="ar-SA" sz="24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2400" b="1" i="1" smtClean="0">
                              <a:latin typeface="Cambria Math" panose="02040503050406030204" pitchFamily="18" charset="0"/>
                            </a:rPr>
                            <m:t>تورم</m:t>
                          </m:r>
                          <m:r>
                            <a:rPr lang="ar-SA" sz="24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sz="2400" b="1" i="1" smtClean="0">
                              <a:latin typeface="Cambria Math" panose="02040503050406030204" pitchFamily="18" charset="0"/>
                            </a:rPr>
                            <m:t>الفم</m:t>
                          </m:r>
                          <m:r>
                            <a:rPr lang="ar-SA" sz="24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2400" b="1" i="1" smtClean="0">
                              <a:latin typeface="Cambria Math" panose="02040503050406030204" pitchFamily="18" charset="0"/>
                            </a:rPr>
                            <m:t>جفاف</m:t>
                          </m:r>
                          <m:r>
                            <a:rPr lang="ar-SA" sz="24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sz="2400" b="1" i="1" smtClean="0">
                              <a:latin typeface="Cambria Math" panose="02040503050406030204" pitchFamily="18" charset="0"/>
                            </a:rPr>
                            <m:t>عصبية</m:t>
                          </m:r>
                          <m:r>
                            <a:rPr lang="ar-SA" sz="24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sz="2400" b="1" i="1" smtClean="0">
                              <a:latin typeface="Cambria Math" panose="02040503050406030204" pitchFamily="18" charset="0"/>
                            </a:rPr>
                            <m:t>ليلي</m:t>
                          </m:r>
                          <m:r>
                            <a:rPr lang="ar-SA" sz="24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2400" b="1" i="1" smtClean="0">
                              <a:latin typeface="Cambria Math" panose="02040503050406030204" pitchFamily="18" charset="0"/>
                            </a:rPr>
                            <m:t>تعرق</m:t>
                          </m:r>
                          <m:r>
                            <a:rPr lang="ar-SA" sz="24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sz="2400" b="1" i="1" smtClean="0">
                              <a:latin typeface="Cambria Math" panose="02040503050406030204" pitchFamily="18" charset="0"/>
                            </a:rPr>
                            <m:t>غثيان</m:t>
                          </m:r>
                        </m:e>
                      </m:d>
                    </m:oMath>
                  </m:oMathPara>
                </a14:m>
                <a:endParaRPr lang="ar-AE" sz="2400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A27175-002C-4944-8840-B03CB3DE89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0781" y="5537932"/>
                <a:ext cx="9162316" cy="44146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AFCBCB7-734A-4327-8256-C01D0857B4C9}"/>
                  </a:ext>
                </a:extLst>
              </p:cNvPr>
              <p:cNvSpPr txBox="1"/>
              <p:nvPr/>
            </p:nvSpPr>
            <p:spPr>
              <a:xfrm>
                <a:off x="2849188" y="6293200"/>
                <a:ext cx="9014519" cy="3310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b="1" i="1" smtClean="0">
                              <a:latin typeface="Cambria Math" panose="02040503050406030204" pitchFamily="18" charset="0"/>
                            </a:rPr>
                            <m:t>إكزيما</m:t>
                          </m:r>
                          <m:r>
                            <a:rPr lang="ar-SA" b="1" i="1" smtClean="0"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ar-SA" b="1" i="1" smtClean="0">
                              <a:latin typeface="Cambria Math" panose="02040503050406030204" pitchFamily="18" charset="0"/>
                            </a:rPr>
                            <m:t>الوزن</m:t>
                          </m:r>
                          <m:r>
                            <a:rPr lang="ar-SA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b="1" i="1" smtClean="0">
                              <a:latin typeface="Cambria Math" panose="02040503050406030204" pitchFamily="18" charset="0"/>
                            </a:rPr>
                            <m:t>فقدان</m:t>
                          </m:r>
                          <m:r>
                            <a:rPr lang="ar-SA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b="1" i="1" smtClean="0">
                              <a:latin typeface="Cambria Math" panose="02040503050406030204" pitchFamily="18" charset="0"/>
                            </a:rPr>
                            <m:t>النوم</m:t>
                          </m:r>
                          <m:r>
                            <a:rPr lang="ar-SA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b="1" i="1" smtClean="0">
                              <a:latin typeface="Cambria Math" panose="02040503050406030204" pitchFamily="18" charset="0"/>
                            </a:rPr>
                            <m:t>في</m:t>
                          </m:r>
                          <m:r>
                            <a:rPr lang="ar-SA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b="1" i="1" smtClean="0">
                              <a:latin typeface="Cambria Math" panose="02040503050406030204" pitchFamily="18" charset="0"/>
                            </a:rPr>
                            <m:t>صعوبة</m:t>
                          </m:r>
                          <m:r>
                            <a:rPr lang="ar-SA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b="1" i="1" smtClean="0">
                              <a:latin typeface="Cambria Math" panose="02040503050406030204" pitchFamily="18" charset="0"/>
                            </a:rPr>
                            <m:t>حمى</m:t>
                          </m:r>
                          <m:r>
                            <a:rPr lang="ar-SA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ar-SA" b="1" i="1" smtClean="0">
                              <a:latin typeface="Cambria Math" panose="02040503050406030204" pitchFamily="18" charset="0"/>
                            </a:rPr>
                            <m:t>مشوشة</m:t>
                          </m:r>
                          <m:r>
                            <a:rPr lang="ar-SA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b="1" i="1" smtClean="0">
                              <a:latin typeface="Cambria Math" panose="02040503050406030204" pitchFamily="18" charset="0"/>
                            </a:rPr>
                            <m:t>رؤية</m:t>
                          </m:r>
                          <m:r>
                            <a:rPr lang="ar-SA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b="1" i="1" smtClean="0">
                              <a:latin typeface="Cambria Math" panose="02040503050406030204" pitchFamily="18" charset="0"/>
                            </a:rPr>
                            <m:t>الوزن</m:t>
                          </m:r>
                          <m:r>
                            <a:rPr lang="ar-SA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b="1" i="1" smtClean="0">
                              <a:latin typeface="Cambria Math" panose="02040503050406030204" pitchFamily="18" charset="0"/>
                            </a:rPr>
                            <m:t>زيادة</m:t>
                          </m:r>
                          <m:r>
                            <a:rPr lang="ar-SA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b="1" i="1" smtClean="0">
                              <a:latin typeface="Cambria Math" panose="02040503050406030204" pitchFamily="18" charset="0"/>
                            </a:rPr>
                            <m:t>القدمين</m:t>
                          </m:r>
                          <m:r>
                            <a:rPr lang="ar-SA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b="1" i="1" smtClean="0">
                              <a:latin typeface="Cambria Math" panose="02040503050406030204" pitchFamily="18" charset="0"/>
                            </a:rPr>
                            <m:t>تورم</m:t>
                          </m:r>
                          <m:r>
                            <a:rPr lang="ar-SA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b="1" i="1" smtClean="0">
                              <a:latin typeface="Cambria Math" panose="02040503050406030204" pitchFamily="18" charset="0"/>
                            </a:rPr>
                            <m:t>الفم</m:t>
                          </m:r>
                          <m:r>
                            <a:rPr lang="ar-SA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b="1" i="1" smtClean="0">
                              <a:latin typeface="Cambria Math" panose="02040503050406030204" pitchFamily="18" charset="0"/>
                            </a:rPr>
                            <m:t>جفاف</m:t>
                          </m:r>
                          <m:r>
                            <a:rPr lang="ar-SA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b="1" i="1" smtClean="0">
                              <a:latin typeface="Cambria Math" panose="02040503050406030204" pitchFamily="18" charset="0"/>
                            </a:rPr>
                            <m:t>عصبية</m:t>
                          </m:r>
                          <m:r>
                            <a:rPr lang="ar-SA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b="1" i="1" smtClean="0">
                              <a:latin typeface="Cambria Math" panose="02040503050406030204" pitchFamily="18" charset="0"/>
                            </a:rPr>
                            <m:t>ليلي</m:t>
                          </m:r>
                          <m:r>
                            <a:rPr lang="ar-SA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b="1" i="1" smtClean="0">
                              <a:latin typeface="Cambria Math" panose="02040503050406030204" pitchFamily="18" charset="0"/>
                            </a:rPr>
                            <m:t>تعرق</m:t>
                          </m:r>
                          <m:r>
                            <a:rPr lang="ar-SA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b="1" i="1" smtClean="0">
                              <a:latin typeface="Cambria Math" panose="02040503050406030204" pitchFamily="18" charset="0"/>
                            </a:rPr>
                            <m:t>غثيان</m:t>
                          </m:r>
                        </m:e>
                      </m:d>
                    </m:oMath>
                  </m:oMathPara>
                </a14:m>
                <a:endParaRPr lang="ar-AE" b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AFCBCB7-734A-4327-8256-C01D0857B4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9188" y="6293200"/>
                <a:ext cx="9014519" cy="331053"/>
              </a:xfrm>
              <a:prstGeom prst="rect">
                <a:avLst/>
              </a:prstGeom>
              <a:blipFill>
                <a:blip r:embed="rId10"/>
                <a:stretch>
                  <a:fillRect t="-12727" b="-36364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106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66210A1-D9AE-46DB-94DC-7555074FE914}"/>
              </a:ext>
            </a:extLst>
          </p:cNvPr>
          <p:cNvGrpSpPr/>
          <p:nvPr/>
        </p:nvGrpSpPr>
        <p:grpSpPr>
          <a:xfrm>
            <a:off x="0" y="0"/>
            <a:ext cx="12020550" cy="1208290"/>
            <a:chOff x="0" y="0"/>
            <a:chExt cx="12020550" cy="120829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BE2C590-41E0-454D-B99C-7B0491E947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8548" t="49381" r="30666" b="42541"/>
            <a:stretch/>
          </p:blipFill>
          <p:spPr>
            <a:xfrm>
              <a:off x="7753350" y="0"/>
              <a:ext cx="4267200" cy="93284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2B18D50-5084-447A-9751-A7A3BCAD4882}"/>
                </a:ext>
              </a:extLst>
            </p:cNvPr>
            <p:cNvGrpSpPr/>
            <p:nvPr/>
          </p:nvGrpSpPr>
          <p:grpSpPr>
            <a:xfrm>
              <a:off x="0" y="231889"/>
              <a:ext cx="2315210" cy="976401"/>
              <a:chOff x="0" y="111760"/>
              <a:chExt cx="2315210" cy="976401"/>
            </a:xfrm>
          </p:grpSpPr>
          <p:pic>
            <p:nvPicPr>
              <p:cNvPr id="6" name="Picture 2" descr="Circle seal RED2 | SVG(VECTOR):Public Domain | ICON PARK | Share ...">
                <a:extLst>
                  <a:ext uri="{FF2B5EF4-FFF2-40B4-BE49-F238E27FC236}">
                    <a16:creationId xmlns:a16="http://schemas.microsoft.com/office/drawing/2014/main" id="{F27E3F9C-0238-4287-9C7D-66B0792E072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11760"/>
                <a:ext cx="2315210" cy="9347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7D52DF1-513C-4A8C-96DC-AC0532E65998}"/>
                  </a:ext>
                </a:extLst>
              </p:cNvPr>
              <p:cNvSpPr txBox="1"/>
              <p:nvPr/>
            </p:nvSpPr>
            <p:spPr>
              <a:xfrm>
                <a:off x="299085" y="134054"/>
                <a:ext cx="1717040" cy="95410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800" dirty="0">
                    <a:solidFill>
                      <a:srgbClr val="FFFF00"/>
                    </a:solidFill>
                    <a:cs typeface="(AH) Manal Black" pitchFamily="2" charset="-78"/>
                  </a:rPr>
                  <a:t>صفحة </a:t>
                </a:r>
              </a:p>
              <a:p>
                <a:pPr algn="ctr"/>
                <a:r>
                  <a:rPr lang="en-US" sz="2800" b="1" dirty="0">
                    <a:solidFill>
                      <a:srgbClr val="FFFF00"/>
                    </a:solidFill>
                    <a:latin typeface="Algerian" panose="04020705040A02060702" pitchFamily="82" charset="0"/>
                    <a:cs typeface="Aldhabi" panose="01000000000000000000" pitchFamily="2" charset="-78"/>
                  </a:rPr>
                  <a:t>870</a:t>
                </a:r>
                <a:endParaRPr lang="ar-AE" sz="2800" b="1" dirty="0">
                  <a:solidFill>
                    <a:srgbClr val="FFFF00"/>
                  </a:solidFill>
                  <a:latin typeface="Algerian" panose="04020705040A02060702" pitchFamily="82" charset="0"/>
                  <a:cs typeface="Aldhabi" panose="01000000000000000000" pitchFamily="2" charset="-78"/>
                </a:endParaRPr>
              </a:p>
            </p:txBody>
          </p: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FDB017A-B8CF-428B-951C-7FDC8011B9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57" t="24000" r="36624" b="69333"/>
          <a:stretch/>
        </p:blipFill>
        <p:spPr>
          <a:xfrm>
            <a:off x="350520" y="1166609"/>
            <a:ext cx="11670030" cy="16344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7C6E0C-AF00-4217-A111-89EAF3FE92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750" t="17619" r="55375" b="76167"/>
          <a:stretch/>
        </p:blipFill>
        <p:spPr>
          <a:xfrm>
            <a:off x="3473247" y="2801099"/>
            <a:ext cx="5424575" cy="9541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40F9259-0E47-4E69-8EA8-3EEEAA2C957D}"/>
              </a:ext>
            </a:extLst>
          </p:cNvPr>
          <p:cNvGrpSpPr/>
          <p:nvPr/>
        </p:nvGrpSpPr>
        <p:grpSpPr>
          <a:xfrm>
            <a:off x="200023" y="3934927"/>
            <a:ext cx="2391550" cy="2448377"/>
            <a:chOff x="229231" y="4803607"/>
            <a:chExt cx="2391550" cy="17139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BA9C9073-C700-45A7-8777-6021F5B3B1D6}"/>
                    </a:ext>
                  </a:extLst>
                </p:cNvPr>
                <p:cNvSpPr txBox="1"/>
                <p:nvPr/>
              </p:nvSpPr>
              <p:spPr>
                <a:xfrm>
                  <a:off x="328294" y="4803607"/>
                  <a:ext cx="2292487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en-US" sz="4000" b="1" i="0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∪ 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ar-AE" sz="4000" b="1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BA9C9073-C700-45A7-8777-6021F5B3B1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294" y="4803607"/>
                  <a:ext cx="2292487" cy="61555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D4ECB534-44EA-43CB-93CE-B6C31E3D0A48}"/>
                    </a:ext>
                  </a:extLst>
                </p:cNvPr>
                <p:cNvSpPr txBox="1"/>
                <p:nvPr/>
              </p:nvSpPr>
              <p:spPr>
                <a:xfrm>
                  <a:off x="344168" y="5384363"/>
                  <a:ext cx="2162643" cy="43091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  <m:r>
                          <a:rPr lang="en-US" sz="4000" b="1" i="0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∪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𝑪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ar-AE" sz="4000" b="1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D4ECB534-44EA-43CB-93CE-B6C31E3D0A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4168" y="5384363"/>
                  <a:ext cx="2162643" cy="430918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32B1BE7-86AA-4F20-ABBC-FD70E4918FE5}"/>
                    </a:ext>
                  </a:extLst>
                </p:cNvPr>
                <p:cNvSpPr txBox="1"/>
                <p:nvPr/>
              </p:nvSpPr>
              <p:spPr>
                <a:xfrm>
                  <a:off x="229231" y="6215951"/>
                  <a:ext cx="2235035" cy="3016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en-US" sz="2800" b="1" i="0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∪ 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  <m:r>
                          <a:rPr lang="en-US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∪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𝑪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ar-AE" sz="2800" b="1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32B1BE7-86AA-4F20-ABBC-FD70E4918F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231" y="6215951"/>
                  <a:ext cx="2235035" cy="30164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20DD4C7-17CF-4A42-83BE-F76D575E81DF}"/>
                  </a:ext>
                </a:extLst>
              </p:cNvPr>
              <p:cNvSpPr txBox="1"/>
              <p:nvPr/>
            </p:nvSpPr>
            <p:spPr>
              <a:xfrm>
                <a:off x="2591573" y="3922273"/>
                <a:ext cx="9100248" cy="58862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الخيمة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رأس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الحصن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دبا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خورفكان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القيوين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أم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دبي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عجمان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الشارقة</m:t>
                          </m:r>
                        </m:e>
                      </m:d>
                    </m:oMath>
                  </m:oMathPara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20DD4C7-17CF-4A42-83BE-F76D575E81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1573" y="3922273"/>
                <a:ext cx="9100248" cy="58862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A2B05A0-37A3-4550-86E1-C2E18A5DA634}"/>
                  </a:ext>
                </a:extLst>
              </p:cNvPr>
              <p:cNvSpPr txBox="1"/>
              <p:nvPr/>
            </p:nvSpPr>
            <p:spPr>
              <a:xfrm>
                <a:off x="2477603" y="4768677"/>
                <a:ext cx="8744445" cy="662169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6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3600" b="1" i="1" smtClean="0">
                              <a:latin typeface="Cambria Math" panose="02040503050406030204" pitchFamily="18" charset="0"/>
                            </a:rPr>
                            <m:t>ظبي</m:t>
                          </m:r>
                          <m:r>
                            <a:rPr lang="ar-SA" sz="36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3600" b="1" i="1" smtClean="0">
                              <a:latin typeface="Cambria Math" panose="02040503050406030204" pitchFamily="18" charset="0"/>
                            </a:rPr>
                            <m:t>أبو</m:t>
                          </m:r>
                          <m:r>
                            <a:rPr lang="ar-SA" sz="36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sz="3600" b="1" i="1" smtClean="0">
                              <a:latin typeface="Cambria Math" panose="02040503050406030204" pitchFamily="18" charset="0"/>
                            </a:rPr>
                            <m:t>الفجيرة</m:t>
                          </m:r>
                          <m:r>
                            <a:rPr lang="ar-SA" sz="36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sz="3600" b="1" i="1" smtClean="0">
                              <a:latin typeface="Cambria Math" panose="02040503050406030204" pitchFamily="18" charset="0"/>
                            </a:rPr>
                            <m:t>خورفكان</m:t>
                          </m:r>
                          <m:r>
                            <a:rPr lang="ar-SA" sz="36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ar-SA" sz="3600" b="1" i="1" smtClean="0">
                              <a:latin typeface="Cambria Math" panose="02040503050406030204" pitchFamily="18" charset="0"/>
                            </a:rPr>
                            <m:t>دبي</m:t>
                          </m:r>
                          <m:r>
                            <a:rPr lang="ar-SA" sz="36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sz="3600" b="1" i="1" smtClean="0">
                              <a:latin typeface="Cambria Math" panose="02040503050406030204" pitchFamily="18" charset="0"/>
                            </a:rPr>
                            <m:t>الخيمة</m:t>
                          </m:r>
                          <m:r>
                            <a:rPr lang="ar-SA" sz="36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3600" b="1" i="1" smtClean="0">
                              <a:latin typeface="Cambria Math" panose="02040503050406030204" pitchFamily="18" charset="0"/>
                            </a:rPr>
                            <m:t>رأس</m:t>
                          </m:r>
                          <m:r>
                            <a:rPr lang="ar-SA" sz="36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sz="3600" b="1" i="1" smtClean="0">
                              <a:latin typeface="Cambria Math" panose="02040503050406030204" pitchFamily="18" charset="0"/>
                            </a:rPr>
                            <m:t>الحصن</m:t>
                          </m:r>
                          <m:r>
                            <a:rPr lang="ar-SA" sz="36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3600" b="1" i="1" smtClean="0">
                              <a:latin typeface="Cambria Math" panose="02040503050406030204" pitchFamily="18" charset="0"/>
                            </a:rPr>
                            <m:t>دبا</m:t>
                          </m:r>
                        </m:e>
                      </m:d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A2B05A0-37A3-4550-86E1-C2E18A5DA6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7603" y="4768677"/>
                <a:ext cx="8744445" cy="66216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F59EA20-7EF1-4285-BB0B-2CB30D48F789}"/>
                  </a:ext>
                </a:extLst>
              </p:cNvPr>
              <p:cNvSpPr txBox="1"/>
              <p:nvPr/>
            </p:nvSpPr>
            <p:spPr>
              <a:xfrm>
                <a:off x="2335134" y="5851470"/>
                <a:ext cx="9856866" cy="514949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ظبي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أبو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الفجيرة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الخيمة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رأس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الحصن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دبا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خورفكان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القيوين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أم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دبي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عجمان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الشارقة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F59EA20-7EF1-4285-BB0B-2CB30D48F7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5134" y="5851470"/>
                <a:ext cx="9856866" cy="51494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110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F5D45D7-CBED-4BE0-8941-F990B627AF34}"/>
              </a:ext>
            </a:extLst>
          </p:cNvPr>
          <p:cNvGrpSpPr/>
          <p:nvPr/>
        </p:nvGrpSpPr>
        <p:grpSpPr>
          <a:xfrm>
            <a:off x="3078480" y="0"/>
            <a:ext cx="6035040" cy="1148080"/>
            <a:chOff x="3078480" y="0"/>
            <a:chExt cx="6035040" cy="1148080"/>
          </a:xfrm>
        </p:grpSpPr>
        <p:pic>
          <p:nvPicPr>
            <p:cNvPr id="3" name="Picture 2" descr="Red and green glass buttons with metal frame on Vector Image">
              <a:extLst>
                <a:ext uri="{FF2B5EF4-FFF2-40B4-BE49-F238E27FC236}">
                  <a16:creationId xmlns:a16="http://schemas.microsoft.com/office/drawing/2014/main" id="{FC94577E-EA74-4D14-BF5C-48FAB43092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24" t="47259" r="15330" b="21185"/>
            <a:stretch/>
          </p:blipFill>
          <p:spPr bwMode="auto">
            <a:xfrm>
              <a:off x="3078480" y="0"/>
              <a:ext cx="6035040" cy="114808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38D0461-620C-4E9B-AA86-98F841900553}"/>
                </a:ext>
              </a:extLst>
            </p:cNvPr>
            <p:cNvSpPr txBox="1"/>
            <p:nvPr/>
          </p:nvSpPr>
          <p:spPr>
            <a:xfrm>
              <a:off x="4212378" y="112375"/>
              <a:ext cx="3767244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5400" b="1" i="1" dirty="0">
                  <a:solidFill>
                    <a:srgbClr val="FF0000"/>
                  </a:solidFill>
                  <a:cs typeface="(AH) Manal Black" pitchFamily="2" charset="-78"/>
                </a:rPr>
                <a:t>المفاهيم الأساسية </a:t>
              </a:r>
              <a:endParaRPr lang="ar-AE" sz="5400" b="1" i="1" dirty="0">
                <a:solidFill>
                  <a:srgbClr val="FF0000"/>
                </a:solidFill>
                <a:cs typeface="(AH) Manal Black" pitchFamily="2" charset="-78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E0CCF82-BE7D-4173-8EB5-37BBA85B3FFC}"/>
              </a:ext>
            </a:extLst>
          </p:cNvPr>
          <p:cNvGrpSpPr/>
          <p:nvPr/>
        </p:nvGrpSpPr>
        <p:grpSpPr>
          <a:xfrm>
            <a:off x="10119360" y="1190453"/>
            <a:ext cx="1808480" cy="1503835"/>
            <a:chOff x="11926997" y="1391918"/>
            <a:chExt cx="2400300" cy="1503835"/>
          </a:xfrm>
        </p:grpSpPr>
        <p:pic>
          <p:nvPicPr>
            <p:cNvPr id="6" name="Picture 2" descr="Vintage Wooden Signboard - Wood Sign Board Cartoon Transparent, HD ...">
              <a:extLst>
                <a:ext uri="{FF2B5EF4-FFF2-40B4-BE49-F238E27FC236}">
                  <a16:creationId xmlns:a16="http://schemas.microsoft.com/office/drawing/2014/main" id="{B5A64949-B98C-42C5-8E83-933C6083A6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26997" y="1391918"/>
              <a:ext cx="2400300" cy="150383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D60DEE2-B0DF-4F71-8838-F696937BAE19}"/>
                </a:ext>
              </a:extLst>
            </p:cNvPr>
            <p:cNvSpPr txBox="1"/>
            <p:nvPr/>
          </p:nvSpPr>
          <p:spPr>
            <a:xfrm>
              <a:off x="12193551" y="1789892"/>
              <a:ext cx="2133746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4000" b="1" i="1" dirty="0">
                  <a:solidFill>
                    <a:srgbClr val="002060"/>
                  </a:solidFill>
                  <a:cs typeface="(AH) Manal Black" pitchFamily="2" charset="-78"/>
                </a:rPr>
                <a:t>الفرق</a:t>
              </a:r>
              <a:endParaRPr lang="ar-AE" sz="4000" b="1" i="1" dirty="0">
                <a:solidFill>
                  <a:srgbClr val="002060"/>
                </a:solidFill>
                <a:cs typeface="(AH) Manal Black" pitchFamily="2" charset="-78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F768CCD-CD14-4DA2-AD71-2E20833F7071}"/>
              </a:ext>
            </a:extLst>
          </p:cNvPr>
          <p:cNvSpPr/>
          <p:nvPr/>
        </p:nvSpPr>
        <p:spPr>
          <a:xfrm>
            <a:off x="5482496" y="1640286"/>
            <a:ext cx="4465320" cy="60416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en-US" sz="2800" b="1" dirty="0">
                <a:solidFill>
                  <a:srgbClr val="FF0000"/>
                </a:solidFill>
                <a:cs typeface="(AH) Manal Black" pitchFamily="2" charset="-78"/>
              </a:rPr>
              <a:t>: </a:t>
            </a:r>
            <a:r>
              <a:rPr lang="ar-SA" sz="2800" b="1" dirty="0">
                <a:solidFill>
                  <a:srgbClr val="FF0000"/>
                </a:solidFill>
                <a:cs typeface="(AH) Manal Black" pitchFamily="2" charset="-78"/>
              </a:rPr>
              <a:t> </a:t>
            </a:r>
            <a:r>
              <a:rPr lang="en-US" sz="2800" b="1" dirty="0">
                <a:solidFill>
                  <a:srgbClr val="FF0000"/>
                </a:solidFill>
                <a:cs typeface="(AH) Manal Black" pitchFamily="2" charset="-78"/>
              </a:rPr>
              <a:t>B</a:t>
            </a:r>
            <a:r>
              <a:rPr lang="ar-SA" sz="2800" b="1" dirty="0">
                <a:solidFill>
                  <a:srgbClr val="FF0000"/>
                </a:solidFill>
                <a:cs typeface="(AH) Manal Black" pitchFamily="2" charset="-78"/>
              </a:rPr>
              <a:t> </a:t>
            </a:r>
            <a:r>
              <a:rPr lang="ar-SA" sz="2800" b="1" dirty="0">
                <a:solidFill>
                  <a:schemeClr val="tx1"/>
                </a:solidFill>
                <a:cs typeface="(AH) Manal Black" pitchFamily="2" charset="-78"/>
              </a:rPr>
              <a:t>والمجموعة</a:t>
            </a:r>
            <a:r>
              <a:rPr lang="en-US" sz="2800" b="1" dirty="0">
                <a:solidFill>
                  <a:srgbClr val="FF0000"/>
                </a:solidFill>
                <a:cs typeface="(AH) Manal Black" pitchFamily="2" charset="-78"/>
              </a:rPr>
              <a:t>A</a:t>
            </a:r>
            <a:r>
              <a:rPr lang="ar-SA" sz="2800" b="1" dirty="0">
                <a:solidFill>
                  <a:srgbClr val="FF0000"/>
                </a:solidFill>
                <a:cs typeface="(AH) Manal Black" pitchFamily="2" charset="-78"/>
              </a:rPr>
              <a:t> </a:t>
            </a:r>
            <a:r>
              <a:rPr lang="ar-SA" sz="2800" b="1" dirty="0">
                <a:solidFill>
                  <a:schemeClr val="tx1"/>
                </a:solidFill>
                <a:cs typeface="(AH) Manal Black" pitchFamily="2" charset="-78"/>
              </a:rPr>
              <a:t>إن الفرق بين المجموعة </a:t>
            </a:r>
            <a:endParaRPr lang="ar-AE" sz="2800" b="1" dirty="0">
              <a:solidFill>
                <a:schemeClr val="tx1"/>
              </a:solidFill>
              <a:cs typeface="(AH) Manal Black" pitchFamily="2" charset="-78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4D3F969-03EB-4910-B574-264382ECC1C7}"/>
              </a:ext>
            </a:extLst>
          </p:cNvPr>
          <p:cNvSpPr/>
          <p:nvPr/>
        </p:nvSpPr>
        <p:spPr>
          <a:xfrm>
            <a:off x="2571750" y="2332627"/>
            <a:ext cx="6282690" cy="60416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en-US" sz="2800" b="1" dirty="0">
                <a:solidFill>
                  <a:srgbClr val="7030A0"/>
                </a:solidFill>
                <a:cs typeface="(AH) Manal Black" pitchFamily="2" charset="-78"/>
              </a:rPr>
              <a:t>B</a:t>
            </a:r>
            <a:r>
              <a:rPr lang="en-US" sz="2800" b="1" dirty="0">
                <a:solidFill>
                  <a:srgbClr val="FF0000"/>
                </a:solidFill>
                <a:cs typeface="(AH) Manal Black" pitchFamily="2" charset="-78"/>
              </a:rPr>
              <a:t> </a:t>
            </a:r>
            <a:r>
              <a:rPr lang="ar-SA" sz="2800" b="1" dirty="0">
                <a:solidFill>
                  <a:srgbClr val="FF0000"/>
                </a:solidFill>
                <a:cs typeface="(AH) Manal Black" pitchFamily="2" charset="-78"/>
              </a:rPr>
              <a:t> وليست موجودة في </a:t>
            </a:r>
            <a:r>
              <a:rPr lang="en-US" sz="2800" b="1" dirty="0">
                <a:solidFill>
                  <a:srgbClr val="7030A0"/>
                </a:solidFill>
                <a:cs typeface="(AH) Manal Black" pitchFamily="2" charset="-78"/>
              </a:rPr>
              <a:t>A</a:t>
            </a:r>
            <a:r>
              <a:rPr lang="en-US" sz="2800" b="1" dirty="0">
                <a:solidFill>
                  <a:srgbClr val="FF0000"/>
                </a:solidFill>
                <a:cs typeface="(AH) Manal Black" pitchFamily="2" charset="-78"/>
              </a:rPr>
              <a:t> </a:t>
            </a:r>
            <a:r>
              <a:rPr lang="ar-SA" sz="2800" b="1" dirty="0">
                <a:solidFill>
                  <a:srgbClr val="FF0000"/>
                </a:solidFill>
                <a:cs typeface="(AH) Manal Black" pitchFamily="2" charset="-78"/>
              </a:rPr>
              <a:t> هي مجموعة العناصر الموجودة في</a:t>
            </a:r>
            <a:endParaRPr lang="ar-AE" sz="2800" b="1" dirty="0">
              <a:solidFill>
                <a:schemeClr val="tx1"/>
              </a:solidFill>
              <a:cs typeface="(AH) Manal Black" pitchFamily="2" charset="-78"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E2EE8131-B7A5-46DD-A195-DC2723E38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144" y="3092262"/>
            <a:ext cx="4066752" cy="221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ifference of Sets using Venn Diagram | Difference of Sets ...">
            <a:extLst>
              <a:ext uri="{FF2B5EF4-FFF2-40B4-BE49-F238E27FC236}">
                <a16:creationId xmlns:a16="http://schemas.microsoft.com/office/drawing/2014/main" id="{1C7BC8BC-E91E-4F0C-B9E8-BCA061F085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08"/>
          <a:stretch/>
        </p:blipFill>
        <p:spPr bwMode="auto">
          <a:xfrm>
            <a:off x="625582" y="3024968"/>
            <a:ext cx="4486275" cy="22583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F9F0D65-005B-4CEB-B447-368EDC27D032}"/>
                  </a:ext>
                </a:extLst>
              </p:cNvPr>
              <p:cNvSpPr txBox="1"/>
              <p:nvPr/>
            </p:nvSpPr>
            <p:spPr>
              <a:xfrm>
                <a:off x="8326141" y="5616447"/>
                <a:ext cx="3694473" cy="58862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</m:t>
                          </m:r>
                          <m:r>
                            <a:rPr lang="ar-SA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و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 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∉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</m:e>
                      </m:d>
                    </m:oMath>
                  </m:oMathPara>
                </a14:m>
                <a:endParaRPr lang="ar-AE" sz="1050" b="1" i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F9F0D65-005B-4CEB-B447-368EDC27D0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6141" y="5616447"/>
                <a:ext cx="3694473" cy="58862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C700A86-74BA-4232-98E3-8C9738DC6A55}"/>
                  </a:ext>
                </a:extLst>
              </p:cNvPr>
              <p:cNvSpPr txBox="1"/>
              <p:nvPr/>
            </p:nvSpPr>
            <p:spPr>
              <a:xfrm>
                <a:off x="127079" y="5616447"/>
                <a:ext cx="189154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C700A86-74BA-4232-98E3-8C9738DC6A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079" y="5616447"/>
                <a:ext cx="1891543" cy="5539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B091F1C-3FB9-4797-902B-55E0219B5672}"/>
                  </a:ext>
                </a:extLst>
              </p:cNvPr>
              <p:cNvSpPr txBox="1"/>
              <p:nvPr/>
            </p:nvSpPr>
            <p:spPr>
              <a:xfrm>
                <a:off x="2018622" y="5581822"/>
                <a:ext cx="3694473" cy="58862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  <m:r>
                            <a:rPr lang="ar-SA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و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 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∉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</m:e>
                      </m:d>
                    </m:oMath>
                  </m:oMathPara>
                </a14:m>
                <a:endParaRPr lang="ar-AE" sz="1050" b="1" i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B091F1C-3FB9-4797-902B-55E0219B56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8622" y="5581822"/>
                <a:ext cx="3694473" cy="58862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0538278-4103-4D28-B124-B14041821985}"/>
                  </a:ext>
                </a:extLst>
              </p:cNvPr>
              <p:cNvSpPr txBox="1"/>
              <p:nvPr/>
            </p:nvSpPr>
            <p:spPr>
              <a:xfrm>
                <a:off x="6478907" y="5634273"/>
                <a:ext cx="1918794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0538278-4103-4D28-B124-B140418219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8907" y="5634273"/>
                <a:ext cx="1918794" cy="5539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28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7" grpId="0"/>
      <p:bldP spid="14" grpId="0"/>
      <p:bldP spid="19" grpId="0"/>
      <p:bldP spid="2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CBDF4A6-8809-410A-ACD0-356B6F9E8844}"/>
              </a:ext>
            </a:extLst>
          </p:cNvPr>
          <p:cNvGrpSpPr/>
          <p:nvPr/>
        </p:nvGrpSpPr>
        <p:grpSpPr>
          <a:xfrm>
            <a:off x="8275320" y="0"/>
            <a:ext cx="3657709" cy="3198808"/>
            <a:chOff x="8438487" y="112195"/>
            <a:chExt cx="3657709" cy="3198808"/>
          </a:xfrm>
        </p:grpSpPr>
        <p:pic>
          <p:nvPicPr>
            <p:cNvPr id="3" name="Picture 4" descr="Happy fun crocodile cartoon - Stock Illustration [27775155] - PIXTA">
              <a:extLst>
                <a:ext uri="{FF2B5EF4-FFF2-40B4-BE49-F238E27FC236}">
                  <a16:creationId xmlns:a16="http://schemas.microsoft.com/office/drawing/2014/main" id="{FBDB70EA-3A0B-43DA-ACA6-EEBE0FCBE3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85292">
              <a:off x="8438487" y="112195"/>
              <a:ext cx="3657709" cy="319880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2155940-C5C4-4049-B831-17ECA93A8765}"/>
                </a:ext>
              </a:extLst>
            </p:cNvPr>
            <p:cNvSpPr/>
            <p:nvPr/>
          </p:nvSpPr>
          <p:spPr>
            <a:xfrm rot="1325020">
              <a:off x="9947693" y="486658"/>
              <a:ext cx="1528296" cy="8636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dirty="0">
                  <a:solidFill>
                    <a:srgbClr val="FF0000"/>
                  </a:solidFill>
                  <a:cs typeface="(AH) Manal Black" pitchFamily="2" charset="-78"/>
                </a:rPr>
                <a:t>قواعد</a:t>
              </a:r>
              <a:r>
                <a:rPr lang="ar-SA" sz="3200" dirty="0">
                  <a:solidFill>
                    <a:srgbClr val="FF0000"/>
                  </a:solidFill>
                  <a:cs typeface="(AH) Manal Black" pitchFamily="2" charset="-78"/>
                </a:rPr>
                <a:t> </a:t>
              </a:r>
            </a:p>
            <a:p>
              <a:pPr algn="ctr"/>
              <a:r>
                <a:rPr lang="ar-SA" sz="2800" dirty="0">
                  <a:solidFill>
                    <a:srgbClr val="FF0000"/>
                  </a:solidFill>
                  <a:cs typeface="(AH) Manal Black" pitchFamily="2" charset="-78"/>
                </a:rPr>
                <a:t>هامة جدا</a:t>
              </a:r>
              <a:endParaRPr lang="ar-AE" sz="2800" dirty="0">
                <a:solidFill>
                  <a:srgbClr val="FF0000"/>
                </a:solidFill>
                <a:cs typeface="(AH) Manal Black" pitchFamily="2" charset="-78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3F13FC0-A290-461E-90F6-0ACA16AA2FC7}"/>
                  </a:ext>
                </a:extLst>
              </p:cNvPr>
              <p:cNvSpPr txBox="1"/>
              <p:nvPr/>
            </p:nvSpPr>
            <p:spPr>
              <a:xfrm>
                <a:off x="229949" y="1493674"/>
                <a:ext cx="189154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3F13FC0-A290-461E-90F6-0ACA16AA2F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949" y="1493674"/>
                <a:ext cx="1891543" cy="5539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DBFDDB1-50C2-4B45-B20A-8083A7BC94AD}"/>
              </a:ext>
            </a:extLst>
          </p:cNvPr>
          <p:cNvSpPr/>
          <p:nvPr/>
        </p:nvSpPr>
        <p:spPr>
          <a:xfrm>
            <a:off x="4610778" y="367019"/>
            <a:ext cx="4053840" cy="60416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en-US" sz="4800" b="1" dirty="0">
                <a:solidFill>
                  <a:srgbClr val="7030A0"/>
                </a:solidFill>
                <a:cs typeface="(AH) Manal Black" pitchFamily="2" charset="-78"/>
              </a:rPr>
              <a:t>A</a:t>
            </a:r>
            <a:r>
              <a:rPr lang="en-US" sz="4800" b="1" dirty="0">
                <a:solidFill>
                  <a:srgbClr val="FF0000"/>
                </a:solidFill>
                <a:cs typeface="(AH) Manal Black" pitchFamily="2" charset="-78"/>
              </a:rPr>
              <a:t> </a:t>
            </a:r>
            <a:r>
              <a:rPr lang="ar-SA" sz="4800" b="1" dirty="0">
                <a:solidFill>
                  <a:srgbClr val="FF0000"/>
                </a:solidFill>
                <a:cs typeface="(AH) Manal Black" pitchFamily="2" charset="-78"/>
              </a:rPr>
              <a:t> لأي مجموعة</a:t>
            </a:r>
            <a:endParaRPr lang="ar-AE" sz="4800" b="1" dirty="0">
              <a:solidFill>
                <a:schemeClr val="tx1"/>
              </a:solidFill>
              <a:cs typeface="(AH) Manal Black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DAF7947-953E-4E4D-BAA1-ECB708796871}"/>
                  </a:ext>
                </a:extLst>
              </p:cNvPr>
              <p:cNvSpPr txBox="1"/>
              <p:nvPr/>
            </p:nvSpPr>
            <p:spPr>
              <a:xfrm>
                <a:off x="229949" y="2465224"/>
                <a:ext cx="186429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36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∅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DAF7947-953E-4E4D-BAA1-ECB7087968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949" y="2465224"/>
                <a:ext cx="1864293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5DF316B-FB56-4989-8D89-5DC93BC813E0}"/>
                  </a:ext>
                </a:extLst>
              </p:cNvPr>
              <p:cNvSpPr txBox="1"/>
              <p:nvPr/>
            </p:nvSpPr>
            <p:spPr>
              <a:xfrm>
                <a:off x="302083" y="3561780"/>
                <a:ext cx="174727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∅</m:t>
                      </m:r>
                      <m:r>
                        <a:rPr lang="en-US" sz="36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36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𝑨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5DF316B-FB56-4989-8D89-5DC93BC813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083" y="3561780"/>
                <a:ext cx="1747273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E7F73AF-2F77-457B-8E7C-40ED225FDC0E}"/>
                  </a:ext>
                </a:extLst>
              </p:cNvPr>
              <p:cNvSpPr txBox="1"/>
              <p:nvPr/>
            </p:nvSpPr>
            <p:spPr>
              <a:xfrm>
                <a:off x="320602" y="4658336"/>
                <a:ext cx="189154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𝑼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E7F73AF-2F77-457B-8E7C-40ED225FDC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602" y="4658336"/>
                <a:ext cx="1891543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DD8D0CE-0B53-4388-BBEB-9EE7EAD3A0BF}"/>
              </a:ext>
            </a:extLst>
          </p:cNvPr>
          <p:cNvSpPr/>
          <p:nvPr/>
        </p:nvSpPr>
        <p:spPr>
          <a:xfrm>
            <a:off x="58904" y="379907"/>
            <a:ext cx="4306481" cy="60416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en-US" sz="4800" b="1" dirty="0">
                <a:solidFill>
                  <a:srgbClr val="7030A0"/>
                </a:solidFill>
                <a:cs typeface="(AH) Manal Black" pitchFamily="2" charset="-78"/>
              </a:rPr>
              <a:t>U</a:t>
            </a:r>
            <a:r>
              <a:rPr lang="en-US" sz="4800" b="1" dirty="0">
                <a:solidFill>
                  <a:srgbClr val="FF0000"/>
                </a:solidFill>
                <a:cs typeface="(AH) Manal Black" pitchFamily="2" charset="-78"/>
              </a:rPr>
              <a:t> </a:t>
            </a:r>
            <a:r>
              <a:rPr lang="ar-SA" sz="4800" b="1" dirty="0">
                <a:solidFill>
                  <a:srgbClr val="FF0000"/>
                </a:solidFill>
                <a:cs typeface="(AH) Manal Black" pitchFamily="2" charset="-78"/>
              </a:rPr>
              <a:t> و المجموعة الشاملة </a:t>
            </a:r>
            <a:endParaRPr lang="ar-AE" sz="4800" b="1" dirty="0">
              <a:solidFill>
                <a:schemeClr val="tx1"/>
              </a:solidFill>
              <a:cs typeface="(AH) Manal Black" pitchFamily="2" charset="-78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E1D6406-2A0B-498E-AAFE-960F891C0BC9}"/>
              </a:ext>
            </a:extLst>
          </p:cNvPr>
          <p:cNvGrpSpPr/>
          <p:nvPr/>
        </p:nvGrpSpPr>
        <p:grpSpPr>
          <a:xfrm>
            <a:off x="4732698" y="2886279"/>
            <a:ext cx="3420999" cy="1905000"/>
            <a:chOff x="4732698" y="4930955"/>
            <a:chExt cx="3420999" cy="1905000"/>
          </a:xfrm>
        </p:grpSpPr>
        <p:pic>
          <p:nvPicPr>
            <p:cNvPr id="11" name="Picture 6" descr="قائمة الرموز الرياضية حسب الموضوع - ويكيبيديا">
              <a:extLst>
                <a:ext uri="{FF2B5EF4-FFF2-40B4-BE49-F238E27FC236}">
                  <a16:creationId xmlns:a16="http://schemas.microsoft.com/office/drawing/2014/main" id="{71BEC9A6-C068-4FB1-9092-7ADE82E22C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2698" y="4930955"/>
              <a:ext cx="1905000" cy="190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DA9B025-171C-4F74-AAD3-E9A92A7CE6A2}"/>
                    </a:ext>
                  </a:extLst>
                </p:cNvPr>
                <p:cNvSpPr txBox="1"/>
                <p:nvPr/>
              </p:nvSpPr>
              <p:spPr>
                <a:xfrm>
                  <a:off x="6784732" y="5606456"/>
                  <a:ext cx="1368965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⊆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oMath>
                    </m:oMathPara>
                  </a14:m>
                  <a:endParaRPr lang="ar-AE" sz="36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DA9B025-171C-4F74-AAD3-E9A92A7CE6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84732" y="5606456"/>
                  <a:ext cx="1368965" cy="553998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A14E975-D695-4D1F-9FD5-0B1025D681D9}"/>
                  </a:ext>
                </a:extLst>
              </p:cNvPr>
              <p:cNvSpPr txBox="1"/>
              <p:nvPr/>
            </p:nvSpPr>
            <p:spPr>
              <a:xfrm>
                <a:off x="8732475" y="3583477"/>
                <a:ext cx="189154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A14E975-D695-4D1F-9FD5-0B1025D681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2475" y="3583477"/>
                <a:ext cx="1891543" cy="5539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734037B-1497-489F-96BF-BCF1F5C63BAD}"/>
                  </a:ext>
                </a:extLst>
              </p:cNvPr>
              <p:cNvSpPr txBox="1"/>
              <p:nvPr/>
            </p:nvSpPr>
            <p:spPr>
              <a:xfrm>
                <a:off x="2212144" y="1401341"/>
                <a:ext cx="557845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∅</m:t>
                      </m:r>
                    </m:oMath>
                  </m:oMathPara>
                </a14:m>
                <a:endParaRPr lang="ar-AE" sz="48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734037B-1497-489F-96BF-BCF1F5C63B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2144" y="1401341"/>
                <a:ext cx="557845" cy="73866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E749845-EC05-407E-BDA2-EC41D78FDAE1}"/>
                  </a:ext>
                </a:extLst>
              </p:cNvPr>
              <p:cNvSpPr txBox="1"/>
              <p:nvPr/>
            </p:nvSpPr>
            <p:spPr>
              <a:xfrm>
                <a:off x="2273859" y="2402531"/>
                <a:ext cx="43441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𝑨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E749845-EC05-407E-BDA2-EC41D78FDA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3859" y="2402531"/>
                <a:ext cx="434413" cy="55399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A38F339-15F7-492B-81B6-76A3D1653DFD}"/>
                  </a:ext>
                </a:extLst>
              </p:cNvPr>
              <p:cNvSpPr txBox="1"/>
              <p:nvPr/>
            </p:nvSpPr>
            <p:spPr>
              <a:xfrm>
                <a:off x="2121492" y="3437084"/>
                <a:ext cx="557845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∅</m:t>
                      </m:r>
                    </m:oMath>
                  </m:oMathPara>
                </a14:m>
                <a:endParaRPr lang="ar-AE" sz="48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A38F339-15F7-492B-81B6-76A3D1653D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1492" y="3437084"/>
                <a:ext cx="557845" cy="73866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2186EF1-AF45-45CA-BE0D-88E73CF2714C}"/>
                  </a:ext>
                </a:extLst>
              </p:cNvPr>
              <p:cNvSpPr txBox="1"/>
              <p:nvPr/>
            </p:nvSpPr>
            <p:spPr>
              <a:xfrm>
                <a:off x="2126892" y="4561623"/>
                <a:ext cx="557845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∅</m:t>
                      </m:r>
                    </m:oMath>
                  </m:oMathPara>
                </a14:m>
                <a:endParaRPr lang="ar-AE" sz="48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2186EF1-AF45-45CA-BE0D-88E73CF271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6892" y="4561623"/>
                <a:ext cx="557845" cy="73866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2BD2D08-16DD-446D-948C-67FA51D799D7}"/>
                  </a:ext>
                </a:extLst>
              </p:cNvPr>
              <p:cNvSpPr txBox="1"/>
              <p:nvPr/>
            </p:nvSpPr>
            <p:spPr>
              <a:xfrm>
                <a:off x="10729043" y="3491144"/>
                <a:ext cx="557845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∅</m:t>
                      </m:r>
                    </m:oMath>
                  </m:oMathPara>
                </a14:m>
                <a:endParaRPr lang="ar-AE" sz="48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2BD2D08-16DD-446D-948C-67FA51D799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9043" y="3491144"/>
                <a:ext cx="557845" cy="73866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6" descr="ما هي نظرية المجموعة وكيف يتم استخدامها؟">
            <a:extLst>
              <a:ext uri="{FF2B5EF4-FFF2-40B4-BE49-F238E27FC236}">
                <a16:creationId xmlns:a16="http://schemas.microsoft.com/office/drawing/2014/main" id="{E15A8F0B-F0F9-4D36-AC5D-110725994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510" y="4930955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B499207-EB8A-4553-9876-D1D3CE23CF00}"/>
                  </a:ext>
                </a:extLst>
              </p:cNvPr>
              <p:cNvSpPr txBox="1"/>
              <p:nvPr/>
            </p:nvSpPr>
            <p:spPr>
              <a:xfrm>
                <a:off x="7407723" y="5023288"/>
                <a:ext cx="189154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B499207-EB8A-4553-9876-D1D3CE23CF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7723" y="5023288"/>
                <a:ext cx="1891543" cy="55399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01C65E4-443B-4469-9ED5-71C32690D1D0}"/>
                  </a:ext>
                </a:extLst>
              </p:cNvPr>
              <p:cNvSpPr txBox="1"/>
              <p:nvPr/>
            </p:nvSpPr>
            <p:spPr>
              <a:xfrm>
                <a:off x="7469214" y="5950279"/>
                <a:ext cx="189154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01C65E4-443B-4469-9ED5-71C32690D1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9214" y="5950279"/>
                <a:ext cx="1891543" cy="553998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1625D78-A27D-4B38-91B1-B741F6508E1D}"/>
                  </a:ext>
                </a:extLst>
              </p:cNvPr>
              <p:cNvSpPr txBox="1"/>
              <p:nvPr/>
            </p:nvSpPr>
            <p:spPr>
              <a:xfrm>
                <a:off x="9461039" y="5023288"/>
                <a:ext cx="43441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𝑨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1625D78-A27D-4B38-91B1-B741F6508E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1039" y="5023288"/>
                <a:ext cx="434413" cy="553998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DEE9E65-26BA-4496-8CE8-C6DAA5479504}"/>
                  </a:ext>
                </a:extLst>
              </p:cNvPr>
              <p:cNvSpPr txBox="1"/>
              <p:nvPr/>
            </p:nvSpPr>
            <p:spPr>
              <a:xfrm>
                <a:off x="9461039" y="5950279"/>
                <a:ext cx="461665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DEE9E65-26BA-4496-8CE8-C6DAA54795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1039" y="5950279"/>
                <a:ext cx="461665" cy="553998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4020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/>
      <p:bldP spid="9" grpId="0"/>
      <p:bldP spid="10" grpId="0" animBg="1"/>
      <p:bldP spid="13" grpId="0"/>
      <p:bldP spid="15" grpId="0"/>
      <p:bldP spid="16" grpId="0"/>
      <p:bldP spid="17" grpId="0"/>
      <p:bldP spid="18" grpId="0"/>
      <p:bldP spid="19" grpId="0"/>
      <p:bldP spid="21" grpId="0"/>
      <p:bldP spid="22" grpId="0"/>
      <p:bldP spid="23" grpId="0"/>
      <p:bldP spid="2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F9DBA7-E3F4-4DC3-9057-5E17B25BA1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44" t="24166" r="47312" b="70000"/>
          <a:stretch/>
        </p:blipFill>
        <p:spPr>
          <a:xfrm>
            <a:off x="6640830" y="274320"/>
            <a:ext cx="5334544" cy="9372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78A4F45-4A7A-4F55-A095-10598C3684B8}"/>
              </a:ext>
            </a:extLst>
          </p:cNvPr>
          <p:cNvSpPr/>
          <p:nvPr/>
        </p:nvSpPr>
        <p:spPr>
          <a:xfrm>
            <a:off x="0" y="1496875"/>
            <a:ext cx="125293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+mj-cs"/>
              </a:rPr>
              <a:t>A = {2, 3, 4, 5, 6, 7} B = {2, 4, 7, 8) C = {2, 4}. </a:t>
            </a:r>
            <a:endParaRPr lang="ar-AE" sz="3600" dirty="0">
              <a:cs typeface="+mj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76A2B93-350F-4206-9021-11EAC0F06BA6}"/>
              </a:ext>
            </a:extLst>
          </p:cNvPr>
          <p:cNvSpPr/>
          <p:nvPr/>
        </p:nvSpPr>
        <p:spPr>
          <a:xfrm>
            <a:off x="436094" y="440866"/>
            <a:ext cx="6204736" cy="60416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4800" b="1" dirty="0">
                <a:solidFill>
                  <a:srgbClr val="7030A0"/>
                </a:solidFill>
                <a:cs typeface="(AH) Manal Black" pitchFamily="2" charset="-78"/>
              </a:rPr>
              <a:t>إذا كان لدينا المجموعات التالية: </a:t>
            </a:r>
            <a:endParaRPr lang="ar-AE" sz="4800" b="1" dirty="0">
              <a:solidFill>
                <a:schemeClr val="tx1"/>
              </a:solidFill>
              <a:cs typeface="(AH) Manal Black" pitchFamily="2" charset="-78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A7CAB6C-2DDF-4BA6-B57D-23C005DA3AA3}"/>
              </a:ext>
            </a:extLst>
          </p:cNvPr>
          <p:cNvSpPr/>
          <p:nvPr/>
        </p:nvSpPr>
        <p:spPr>
          <a:xfrm>
            <a:off x="9121140" y="2198862"/>
            <a:ext cx="2854234" cy="60416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4800" b="1" dirty="0">
                <a:solidFill>
                  <a:srgbClr val="FF0000"/>
                </a:solidFill>
                <a:cs typeface="(AH) Manal Black" pitchFamily="2" charset="-78"/>
              </a:rPr>
              <a:t>فأوجد ما يلي:</a:t>
            </a:r>
            <a:endParaRPr lang="ar-AE" sz="4800" b="1" dirty="0">
              <a:solidFill>
                <a:srgbClr val="FF0000"/>
              </a:solidFill>
              <a:cs typeface="(AH) Manal Black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EBC93D0-2C69-45F9-A1E2-BB3A195031DB}"/>
                  </a:ext>
                </a:extLst>
              </p:cNvPr>
              <p:cNvSpPr txBox="1"/>
              <p:nvPr/>
            </p:nvSpPr>
            <p:spPr>
              <a:xfrm>
                <a:off x="295121" y="2526030"/>
                <a:ext cx="189154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EBC93D0-2C69-45F9-A1E2-BB3A195031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121" y="2526030"/>
                <a:ext cx="1891543" cy="5539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9BA0323-3969-44BA-9556-089DD09DD55F}"/>
                  </a:ext>
                </a:extLst>
              </p:cNvPr>
              <p:cNvSpPr txBox="1"/>
              <p:nvPr/>
            </p:nvSpPr>
            <p:spPr>
              <a:xfrm>
                <a:off x="295121" y="3509903"/>
                <a:ext cx="189154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𝑪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9BA0323-3969-44BA-9556-089DD09DD5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121" y="3509903"/>
                <a:ext cx="1891543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BFE1A87-4EAE-4552-9452-B06E9EA5DC3A}"/>
                  </a:ext>
                </a:extLst>
              </p:cNvPr>
              <p:cNvSpPr txBox="1"/>
              <p:nvPr/>
            </p:nvSpPr>
            <p:spPr>
              <a:xfrm>
                <a:off x="295121" y="4517529"/>
                <a:ext cx="189154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𝑪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BFE1A87-4EAE-4552-9452-B06E9EA5DC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121" y="4517529"/>
                <a:ext cx="1891543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087C867-6A51-429F-B88E-519E354DEB88}"/>
                  </a:ext>
                </a:extLst>
              </p:cNvPr>
              <p:cNvSpPr txBox="1"/>
              <p:nvPr/>
            </p:nvSpPr>
            <p:spPr>
              <a:xfrm>
                <a:off x="295120" y="5549801"/>
                <a:ext cx="189154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087C867-6A51-429F-B88E-519E354DE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120" y="5549801"/>
                <a:ext cx="1891543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E28B7E3-73E6-4D20-A0D0-18AEE0AFE7AF}"/>
                  </a:ext>
                </a:extLst>
              </p:cNvPr>
              <p:cNvSpPr txBox="1"/>
              <p:nvPr/>
            </p:nvSpPr>
            <p:spPr>
              <a:xfrm>
                <a:off x="6640830" y="4240530"/>
                <a:ext cx="189154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𝑪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E28B7E3-73E6-4D20-A0D0-18AEE0AFE7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0830" y="4240530"/>
                <a:ext cx="1891543" cy="5539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78A7EFC-A48A-4BE6-AC75-48448EB5C290}"/>
                  </a:ext>
                </a:extLst>
              </p:cNvPr>
              <p:cNvSpPr txBox="1"/>
              <p:nvPr/>
            </p:nvSpPr>
            <p:spPr>
              <a:xfrm>
                <a:off x="6640830" y="5272802"/>
                <a:ext cx="3114699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d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𝑪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78A7EFC-A48A-4BE6-AC75-48448EB5C2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0830" y="5272802"/>
                <a:ext cx="3114699" cy="5539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315350B-1EDA-4BE3-A5F9-00CF8F0FA6FE}"/>
                  </a:ext>
                </a:extLst>
              </p:cNvPr>
              <p:cNvSpPr txBox="1"/>
              <p:nvPr/>
            </p:nvSpPr>
            <p:spPr>
              <a:xfrm>
                <a:off x="2208342" y="2478416"/>
                <a:ext cx="195322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ar-SA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e>
                      </m:d>
                    </m:oMath>
                  </m:oMathPara>
                </a14:m>
                <a:endParaRPr lang="ar-AE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315350B-1EDA-4BE3-A5F9-00CF8F0FA6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8342" y="2478416"/>
                <a:ext cx="1953227" cy="61555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4BC16D7-7AEE-44C2-8DD1-2A5EEBCF0DE0}"/>
                  </a:ext>
                </a:extLst>
              </p:cNvPr>
              <p:cNvSpPr txBox="1"/>
              <p:nvPr/>
            </p:nvSpPr>
            <p:spPr>
              <a:xfrm>
                <a:off x="2186663" y="3506948"/>
                <a:ext cx="1455783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ar-SA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e>
                      </m:d>
                    </m:oMath>
                  </m:oMathPara>
                </a14:m>
                <a:endParaRPr lang="ar-AE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4BC16D7-7AEE-44C2-8DD1-2A5EEBCF0D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6663" y="3506948"/>
                <a:ext cx="1455783" cy="61555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2A8E557-E521-40A5-AEFD-75CFCAB5C1EE}"/>
                  </a:ext>
                </a:extLst>
              </p:cNvPr>
              <p:cNvSpPr txBox="1"/>
              <p:nvPr/>
            </p:nvSpPr>
            <p:spPr>
              <a:xfrm>
                <a:off x="2186663" y="4486751"/>
                <a:ext cx="2450671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ar-SA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e>
                      </m:d>
                    </m:oMath>
                  </m:oMathPara>
                </a14:m>
                <a:endParaRPr lang="ar-AE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2A8E557-E521-40A5-AEFD-75CFCAB5C1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6663" y="4486751"/>
                <a:ext cx="2450671" cy="61555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281BCD8-3E08-4FE6-8EDB-7CE5B62FFD55}"/>
                  </a:ext>
                </a:extLst>
              </p:cNvPr>
              <p:cNvSpPr txBox="1"/>
              <p:nvPr/>
            </p:nvSpPr>
            <p:spPr>
              <a:xfrm>
                <a:off x="2186662" y="5528002"/>
                <a:ext cx="846129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e>
                      </m:d>
                    </m:oMath>
                  </m:oMathPara>
                </a14:m>
                <a:endParaRPr lang="ar-AE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281BCD8-3E08-4FE6-8EDB-7CE5B62FFD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6662" y="5528002"/>
                <a:ext cx="846129" cy="61555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9A81CEF-0C0D-4BB0-8BED-B2192D4FD933}"/>
                  </a:ext>
                </a:extLst>
              </p:cNvPr>
              <p:cNvSpPr txBox="1"/>
              <p:nvPr/>
            </p:nvSpPr>
            <p:spPr>
              <a:xfrm>
                <a:off x="8532373" y="4122501"/>
                <a:ext cx="557845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∅</m:t>
                      </m:r>
                    </m:oMath>
                  </m:oMathPara>
                </a14:m>
                <a:endParaRPr lang="ar-AE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9A81CEF-0C0D-4BB0-8BED-B2192D4FD9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2373" y="4122501"/>
                <a:ext cx="557845" cy="73866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42F2554-F951-42FC-AE50-E22A73F16709}"/>
                  </a:ext>
                </a:extLst>
              </p:cNvPr>
              <p:cNvSpPr txBox="1"/>
              <p:nvPr/>
            </p:nvSpPr>
            <p:spPr>
              <a:xfrm>
                <a:off x="6640830" y="5997297"/>
                <a:ext cx="195322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ar-SA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e>
                      </m:d>
                    </m:oMath>
                  </m:oMathPara>
                </a14:m>
                <a:endParaRPr lang="ar-AE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42F2554-F951-42FC-AE50-E22A73F167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0830" y="5997297"/>
                <a:ext cx="1953227" cy="61555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20F8D08-A94F-4C00-90CE-D52ED759C06E}"/>
                  </a:ext>
                </a:extLst>
              </p:cNvPr>
              <p:cNvSpPr txBox="1"/>
              <p:nvPr/>
            </p:nvSpPr>
            <p:spPr>
              <a:xfrm>
                <a:off x="8595030" y="5993844"/>
                <a:ext cx="525785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ar-AE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20F8D08-A94F-4C00-90CE-D52ED759C0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5030" y="5993844"/>
                <a:ext cx="525785" cy="61555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E3E3089-86E0-41C8-B666-5388D46D421B}"/>
                  </a:ext>
                </a:extLst>
              </p:cNvPr>
              <p:cNvSpPr txBox="1"/>
              <p:nvPr/>
            </p:nvSpPr>
            <p:spPr>
              <a:xfrm>
                <a:off x="9028724" y="5997297"/>
                <a:ext cx="1455783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ar-SA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e>
                      </m:d>
                    </m:oMath>
                  </m:oMathPara>
                </a14:m>
                <a:endParaRPr lang="ar-AE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E3E3089-86E0-41C8-B666-5388D46D42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8724" y="5997297"/>
                <a:ext cx="1455783" cy="61555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0744D4C-E628-47A0-A392-EFF620DD166B}"/>
                  </a:ext>
                </a:extLst>
              </p:cNvPr>
              <p:cNvSpPr txBox="1"/>
              <p:nvPr/>
            </p:nvSpPr>
            <p:spPr>
              <a:xfrm>
                <a:off x="9962661" y="5273873"/>
                <a:ext cx="195322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ar-SA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e>
                      </m:d>
                    </m:oMath>
                  </m:oMathPara>
                </a14:m>
                <a:endParaRPr lang="ar-AE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0744D4C-E628-47A0-A392-EFF620DD16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2661" y="5273873"/>
                <a:ext cx="1953227" cy="61555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8441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F9B40A2-F157-4F7A-86B2-2F30DE86FBB8}"/>
              </a:ext>
            </a:extLst>
          </p:cNvPr>
          <p:cNvGrpSpPr/>
          <p:nvPr/>
        </p:nvGrpSpPr>
        <p:grpSpPr>
          <a:xfrm>
            <a:off x="3078480" y="0"/>
            <a:ext cx="6035040" cy="1148080"/>
            <a:chOff x="3078480" y="0"/>
            <a:chExt cx="6035040" cy="1148080"/>
          </a:xfrm>
        </p:grpSpPr>
        <p:pic>
          <p:nvPicPr>
            <p:cNvPr id="3" name="Picture 2" descr="Red and green glass buttons with metal frame on Vector Image">
              <a:extLst>
                <a:ext uri="{FF2B5EF4-FFF2-40B4-BE49-F238E27FC236}">
                  <a16:creationId xmlns:a16="http://schemas.microsoft.com/office/drawing/2014/main" id="{16C96D19-9281-435F-A37A-5CB8E366D2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24" t="47259" r="15330" b="21185"/>
            <a:stretch/>
          </p:blipFill>
          <p:spPr bwMode="auto">
            <a:xfrm>
              <a:off x="3078480" y="0"/>
              <a:ext cx="6035040" cy="114808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74D928A-9147-4A86-9CA7-092C7A404284}"/>
                </a:ext>
              </a:extLst>
            </p:cNvPr>
            <p:cNvSpPr txBox="1"/>
            <p:nvPr/>
          </p:nvSpPr>
          <p:spPr>
            <a:xfrm>
              <a:off x="3610570" y="112375"/>
              <a:ext cx="4901142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5400" b="1" i="1" dirty="0">
                  <a:solidFill>
                    <a:srgbClr val="FF0000"/>
                  </a:solidFill>
                  <a:cs typeface="(AH) Manal Black" pitchFamily="2" charset="-78"/>
                </a:rPr>
                <a:t>ملخص المفاهيم الأساسية </a:t>
              </a:r>
              <a:endParaRPr lang="ar-AE" sz="5400" b="1" i="1" dirty="0">
                <a:solidFill>
                  <a:srgbClr val="FF0000"/>
                </a:solidFill>
                <a:cs typeface="(AH) Manal Black" pitchFamily="2" charset="-78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E5B39BF-3910-418F-83F6-9AB7AC772585}"/>
              </a:ext>
            </a:extLst>
          </p:cNvPr>
          <p:cNvGrpSpPr/>
          <p:nvPr/>
        </p:nvGrpSpPr>
        <p:grpSpPr>
          <a:xfrm>
            <a:off x="9785350" y="1286017"/>
            <a:ext cx="1808480" cy="1503835"/>
            <a:chOff x="9526697" y="1391919"/>
            <a:chExt cx="2400300" cy="1503835"/>
          </a:xfrm>
        </p:grpSpPr>
        <p:pic>
          <p:nvPicPr>
            <p:cNvPr id="6" name="Picture 2" descr="Vintage Wooden Signboard - Wood Sign Board Cartoon Transparent, HD ...">
              <a:extLst>
                <a:ext uri="{FF2B5EF4-FFF2-40B4-BE49-F238E27FC236}">
                  <a16:creationId xmlns:a16="http://schemas.microsoft.com/office/drawing/2014/main" id="{39241912-BDA0-4A31-80B6-97F3A58BD6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6697" y="1391919"/>
              <a:ext cx="2400300" cy="150383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92D0876-118C-409B-B55B-394AAD89D03E}"/>
                </a:ext>
              </a:extLst>
            </p:cNvPr>
            <p:cNvSpPr txBox="1"/>
            <p:nvPr/>
          </p:nvSpPr>
          <p:spPr>
            <a:xfrm>
              <a:off x="9793251" y="1789893"/>
              <a:ext cx="2133746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4000" b="1" i="1" dirty="0">
                  <a:solidFill>
                    <a:srgbClr val="002060"/>
                  </a:solidFill>
                  <a:cs typeface="(AH) Manal Black" pitchFamily="2" charset="-78"/>
                </a:rPr>
                <a:t>التقاطع</a:t>
              </a:r>
              <a:endParaRPr lang="ar-AE" sz="4000" b="1" i="1" dirty="0">
                <a:solidFill>
                  <a:srgbClr val="002060"/>
                </a:solidFill>
                <a:cs typeface="(AH) Manal Black" pitchFamily="2" charset="-78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6B5981A-38C2-40B5-9405-1B0C6D21845F}"/>
              </a:ext>
            </a:extLst>
          </p:cNvPr>
          <p:cNvGrpSpPr/>
          <p:nvPr/>
        </p:nvGrpSpPr>
        <p:grpSpPr>
          <a:xfrm>
            <a:off x="717550" y="1350697"/>
            <a:ext cx="1808480" cy="1503835"/>
            <a:chOff x="9526697" y="1391919"/>
            <a:chExt cx="2400300" cy="1503835"/>
          </a:xfrm>
        </p:grpSpPr>
        <p:pic>
          <p:nvPicPr>
            <p:cNvPr id="9" name="Picture 2" descr="Vintage Wooden Signboard - Wood Sign Board Cartoon Transparent, HD ...">
              <a:extLst>
                <a:ext uri="{FF2B5EF4-FFF2-40B4-BE49-F238E27FC236}">
                  <a16:creationId xmlns:a16="http://schemas.microsoft.com/office/drawing/2014/main" id="{71CB41BF-5B4B-454B-82C2-2BC4202912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6697" y="1391919"/>
              <a:ext cx="2400300" cy="150383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716458B-6EAF-4377-A24F-DE4394C17294}"/>
                </a:ext>
              </a:extLst>
            </p:cNvPr>
            <p:cNvSpPr txBox="1"/>
            <p:nvPr/>
          </p:nvSpPr>
          <p:spPr>
            <a:xfrm>
              <a:off x="9793251" y="1789893"/>
              <a:ext cx="2133746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4000" b="1" i="1" dirty="0">
                  <a:solidFill>
                    <a:srgbClr val="002060"/>
                  </a:solidFill>
                  <a:cs typeface="(AH) Manal Black" pitchFamily="2" charset="-78"/>
                </a:rPr>
                <a:t>الفرق</a:t>
              </a:r>
              <a:endParaRPr lang="ar-AE" sz="4000" b="1" i="1" dirty="0">
                <a:solidFill>
                  <a:srgbClr val="002060"/>
                </a:solidFill>
                <a:cs typeface="(AH) Manal Black" pitchFamily="2" charset="-78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6C5FAF9-EA75-4432-A311-12297C3BBC77}"/>
              </a:ext>
            </a:extLst>
          </p:cNvPr>
          <p:cNvGrpSpPr/>
          <p:nvPr/>
        </p:nvGrpSpPr>
        <p:grpSpPr>
          <a:xfrm>
            <a:off x="6972214" y="1286017"/>
            <a:ext cx="1808480" cy="1503835"/>
            <a:chOff x="9526697" y="1391919"/>
            <a:chExt cx="2400300" cy="1503835"/>
          </a:xfrm>
        </p:grpSpPr>
        <p:pic>
          <p:nvPicPr>
            <p:cNvPr id="12" name="Picture 2" descr="Vintage Wooden Signboard - Wood Sign Board Cartoon Transparent, HD ...">
              <a:extLst>
                <a:ext uri="{FF2B5EF4-FFF2-40B4-BE49-F238E27FC236}">
                  <a16:creationId xmlns:a16="http://schemas.microsoft.com/office/drawing/2014/main" id="{ACAC798C-B651-4DEB-9D08-A24EE4C230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6697" y="1391919"/>
              <a:ext cx="2400300" cy="150383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84EE5E9-A798-4812-9801-407DBEA24803}"/>
                </a:ext>
              </a:extLst>
            </p:cNvPr>
            <p:cNvSpPr txBox="1"/>
            <p:nvPr/>
          </p:nvSpPr>
          <p:spPr>
            <a:xfrm>
              <a:off x="9793251" y="1789893"/>
              <a:ext cx="2133746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4000" b="1" i="1" dirty="0">
                  <a:solidFill>
                    <a:srgbClr val="002060"/>
                  </a:solidFill>
                  <a:cs typeface="(AH) Manal Black" pitchFamily="2" charset="-78"/>
                </a:rPr>
                <a:t>الاتحاد</a:t>
              </a:r>
              <a:endParaRPr lang="ar-AE" sz="4000" b="1" i="1" dirty="0">
                <a:solidFill>
                  <a:srgbClr val="002060"/>
                </a:solidFill>
                <a:cs typeface="(AH) Manal Black" pitchFamily="2" charset="-78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F439738-69E4-4450-A034-E77EEADAFA73}"/>
              </a:ext>
            </a:extLst>
          </p:cNvPr>
          <p:cNvGrpSpPr/>
          <p:nvPr/>
        </p:nvGrpSpPr>
        <p:grpSpPr>
          <a:xfrm>
            <a:off x="3929423" y="1383839"/>
            <a:ext cx="1808480" cy="1503835"/>
            <a:chOff x="9526697" y="1391919"/>
            <a:chExt cx="2400300" cy="1503835"/>
          </a:xfrm>
        </p:grpSpPr>
        <p:pic>
          <p:nvPicPr>
            <p:cNvPr id="15" name="Picture 2" descr="Vintage Wooden Signboard - Wood Sign Board Cartoon Transparent, HD ...">
              <a:extLst>
                <a:ext uri="{FF2B5EF4-FFF2-40B4-BE49-F238E27FC236}">
                  <a16:creationId xmlns:a16="http://schemas.microsoft.com/office/drawing/2014/main" id="{01DC379D-5BB4-411A-8297-1C37078A09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6697" y="1391919"/>
              <a:ext cx="2400300" cy="150383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FD10B91-9308-409F-8398-9A8EE92475F3}"/>
                </a:ext>
              </a:extLst>
            </p:cNvPr>
            <p:cNvSpPr txBox="1"/>
            <p:nvPr/>
          </p:nvSpPr>
          <p:spPr>
            <a:xfrm>
              <a:off x="9793251" y="1789893"/>
              <a:ext cx="2133746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4000" b="1" i="1" dirty="0">
                  <a:solidFill>
                    <a:srgbClr val="002060"/>
                  </a:solidFill>
                  <a:cs typeface="(AH) Manal Black" pitchFamily="2" charset="-78"/>
                </a:rPr>
                <a:t>المتممة</a:t>
              </a:r>
              <a:endParaRPr lang="ar-AE" sz="4000" b="1" i="1" dirty="0">
                <a:solidFill>
                  <a:srgbClr val="002060"/>
                </a:solidFill>
                <a:cs typeface="(AH) Manal Black" pitchFamily="2" charset="-78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AABD561-2B33-4A10-8E17-1817251CB66F}"/>
              </a:ext>
            </a:extLst>
          </p:cNvPr>
          <p:cNvSpPr/>
          <p:nvPr/>
        </p:nvSpPr>
        <p:spPr>
          <a:xfrm>
            <a:off x="9349740" y="2914689"/>
            <a:ext cx="2842260" cy="60416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en-US" sz="2400" b="1" dirty="0">
                <a:solidFill>
                  <a:srgbClr val="7030A0"/>
                </a:solidFill>
                <a:cs typeface="(AH) Manal Black" pitchFamily="2" charset="-78"/>
              </a:rPr>
              <a:t>B</a:t>
            </a:r>
            <a:r>
              <a:rPr lang="en-US" sz="2400" b="1" dirty="0">
                <a:solidFill>
                  <a:srgbClr val="FF0000"/>
                </a:solidFill>
                <a:cs typeface="(AH) Manal Black" pitchFamily="2" charset="-78"/>
              </a:rPr>
              <a:t> </a:t>
            </a:r>
            <a:r>
              <a:rPr lang="ar-SA" sz="2400" b="1" dirty="0">
                <a:solidFill>
                  <a:srgbClr val="FF0000"/>
                </a:solidFill>
                <a:cs typeface="(AH) Manal Black" pitchFamily="2" charset="-78"/>
              </a:rPr>
              <a:t> و</a:t>
            </a:r>
            <a:r>
              <a:rPr lang="en-US" sz="2400" b="1" dirty="0">
                <a:solidFill>
                  <a:srgbClr val="7030A0"/>
                </a:solidFill>
                <a:cs typeface="(AH) Manal Black" pitchFamily="2" charset="-78"/>
              </a:rPr>
              <a:t>A</a:t>
            </a:r>
            <a:r>
              <a:rPr lang="en-US" sz="2400" b="1" dirty="0">
                <a:solidFill>
                  <a:srgbClr val="FF0000"/>
                </a:solidFill>
                <a:cs typeface="(AH) Manal Black" pitchFamily="2" charset="-78"/>
              </a:rPr>
              <a:t> </a:t>
            </a:r>
            <a:r>
              <a:rPr lang="ar-SA" sz="2400" b="1" dirty="0">
                <a:solidFill>
                  <a:srgbClr val="FF0000"/>
                </a:solidFill>
                <a:cs typeface="(AH) Manal Black" pitchFamily="2" charset="-78"/>
              </a:rPr>
              <a:t> العناصر المشتركة بين</a:t>
            </a:r>
            <a:endParaRPr lang="ar-AE" sz="2400" b="1" dirty="0">
              <a:solidFill>
                <a:schemeClr val="tx1"/>
              </a:solidFill>
              <a:cs typeface="(AH) Manal Black" pitchFamily="2" charset="-78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D9172F0-AA54-4093-8154-5123FCD0236A}"/>
              </a:ext>
            </a:extLst>
          </p:cNvPr>
          <p:cNvSpPr/>
          <p:nvPr/>
        </p:nvSpPr>
        <p:spPr>
          <a:xfrm>
            <a:off x="5954018" y="2927789"/>
            <a:ext cx="3433994" cy="60416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en-US" sz="2400" b="1" dirty="0">
                <a:solidFill>
                  <a:srgbClr val="7030A0"/>
                </a:solidFill>
                <a:cs typeface="(AH) Manal Black" pitchFamily="2" charset="-78"/>
              </a:rPr>
              <a:t> </a:t>
            </a:r>
            <a:r>
              <a:rPr lang="ar-SA" sz="2400" b="1" dirty="0">
                <a:solidFill>
                  <a:srgbClr val="FF0000"/>
                </a:solidFill>
                <a:cs typeface="(AH) Manal Black" pitchFamily="2" charset="-78"/>
              </a:rPr>
              <a:t>بدون تكرار</a:t>
            </a:r>
            <a:r>
              <a:rPr lang="en-US" sz="2400" b="1" dirty="0">
                <a:solidFill>
                  <a:srgbClr val="7030A0"/>
                </a:solidFill>
                <a:cs typeface="(AH) Manal Black" pitchFamily="2" charset="-78"/>
              </a:rPr>
              <a:t>B</a:t>
            </a:r>
            <a:r>
              <a:rPr lang="en-US" sz="2400" b="1" dirty="0">
                <a:solidFill>
                  <a:srgbClr val="FF0000"/>
                </a:solidFill>
                <a:cs typeface="(AH) Manal Black" pitchFamily="2" charset="-78"/>
              </a:rPr>
              <a:t> </a:t>
            </a:r>
            <a:r>
              <a:rPr lang="ar-SA" sz="2400" b="1" dirty="0">
                <a:solidFill>
                  <a:srgbClr val="FF0000"/>
                </a:solidFill>
                <a:cs typeface="(AH) Manal Black" pitchFamily="2" charset="-78"/>
              </a:rPr>
              <a:t> أو</a:t>
            </a:r>
            <a:r>
              <a:rPr lang="en-US" sz="2400" b="1" dirty="0">
                <a:solidFill>
                  <a:srgbClr val="7030A0"/>
                </a:solidFill>
                <a:cs typeface="(AH) Manal Black" pitchFamily="2" charset="-78"/>
              </a:rPr>
              <a:t>A</a:t>
            </a:r>
            <a:r>
              <a:rPr lang="en-US" sz="2400" b="1" dirty="0">
                <a:solidFill>
                  <a:srgbClr val="FF0000"/>
                </a:solidFill>
                <a:cs typeface="(AH) Manal Black" pitchFamily="2" charset="-78"/>
              </a:rPr>
              <a:t> </a:t>
            </a:r>
            <a:r>
              <a:rPr lang="ar-SA" sz="2400" b="1" dirty="0">
                <a:solidFill>
                  <a:srgbClr val="FF0000"/>
                </a:solidFill>
                <a:cs typeface="(AH) Manal Black" pitchFamily="2" charset="-78"/>
              </a:rPr>
              <a:t> كل العناصر في</a:t>
            </a:r>
            <a:endParaRPr lang="ar-AE" sz="2400" b="1" dirty="0">
              <a:solidFill>
                <a:schemeClr val="tx1"/>
              </a:solidFill>
              <a:cs typeface="(AH) Manal Black" pitchFamily="2" charset="-78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73EBF29-9F7F-420D-A714-AB074C28E99A}"/>
              </a:ext>
            </a:extLst>
          </p:cNvPr>
          <p:cNvSpPr/>
          <p:nvPr/>
        </p:nvSpPr>
        <p:spPr>
          <a:xfrm>
            <a:off x="2805461" y="2965636"/>
            <a:ext cx="3148557" cy="93697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2400" b="1" dirty="0" err="1">
                <a:solidFill>
                  <a:srgbClr val="FF0000"/>
                </a:solidFill>
                <a:cs typeface="(AH) Manal Black" pitchFamily="2" charset="-78"/>
              </a:rPr>
              <a:t>العناصرالموجودة</a:t>
            </a:r>
            <a:r>
              <a:rPr lang="ar-SA" sz="2400" b="1" dirty="0">
                <a:solidFill>
                  <a:srgbClr val="FF0000"/>
                </a:solidFill>
                <a:cs typeface="(AH) Manal Black" pitchFamily="2" charset="-78"/>
              </a:rPr>
              <a:t> في </a:t>
            </a:r>
          </a:p>
          <a:p>
            <a:pPr algn="r"/>
            <a:r>
              <a:rPr lang="en-US" sz="2400" b="1" dirty="0">
                <a:solidFill>
                  <a:srgbClr val="002060"/>
                </a:solidFill>
                <a:cs typeface="(AH) Manal Black" pitchFamily="2" charset="-78"/>
              </a:rPr>
              <a:t>A</a:t>
            </a:r>
            <a:r>
              <a:rPr lang="ar-SA" sz="2400" b="1" dirty="0">
                <a:solidFill>
                  <a:srgbClr val="FF0000"/>
                </a:solidFill>
                <a:cs typeface="(AH) Manal Black" pitchFamily="2" charset="-78"/>
              </a:rPr>
              <a:t> وليست في </a:t>
            </a:r>
            <a:r>
              <a:rPr lang="en-US" sz="2400" b="1" dirty="0">
                <a:solidFill>
                  <a:srgbClr val="002060"/>
                </a:solidFill>
                <a:cs typeface="(AH) Manal Black" pitchFamily="2" charset="-78"/>
              </a:rPr>
              <a:t>U</a:t>
            </a:r>
            <a:r>
              <a:rPr lang="ar-SA" sz="2400" b="1" dirty="0" err="1">
                <a:solidFill>
                  <a:srgbClr val="FF0000"/>
                </a:solidFill>
                <a:cs typeface="(AH) Manal Black" pitchFamily="2" charset="-78"/>
              </a:rPr>
              <a:t>المجموعةالشاملة</a:t>
            </a:r>
            <a:endParaRPr lang="ar-AE" sz="2400" b="1" dirty="0">
              <a:solidFill>
                <a:schemeClr val="tx1"/>
              </a:solidFill>
              <a:cs typeface="(AH) Manal Black" pitchFamily="2" charset="-78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A7AE5F3-64B7-44FA-8218-28E08FA21FEC}"/>
              </a:ext>
            </a:extLst>
          </p:cNvPr>
          <p:cNvSpPr/>
          <p:nvPr/>
        </p:nvSpPr>
        <p:spPr>
          <a:xfrm>
            <a:off x="79294" y="2965636"/>
            <a:ext cx="2620482" cy="93697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2400" b="1" dirty="0" err="1">
                <a:solidFill>
                  <a:srgbClr val="FF0000"/>
                </a:solidFill>
                <a:cs typeface="(AH) Manal Black" pitchFamily="2" charset="-78"/>
              </a:rPr>
              <a:t>العناصرالموجودة</a:t>
            </a:r>
            <a:r>
              <a:rPr lang="ar-SA" sz="2400" b="1" dirty="0">
                <a:solidFill>
                  <a:srgbClr val="FF0000"/>
                </a:solidFill>
                <a:cs typeface="(AH) Manal Black" pitchFamily="2" charset="-78"/>
              </a:rPr>
              <a:t> في </a:t>
            </a:r>
          </a:p>
          <a:p>
            <a:pPr algn="r"/>
            <a:r>
              <a:rPr lang="en-US" sz="2400" b="1" dirty="0">
                <a:solidFill>
                  <a:srgbClr val="002060"/>
                </a:solidFill>
                <a:cs typeface="(AH) Manal Black" pitchFamily="2" charset="-78"/>
              </a:rPr>
              <a:t>B</a:t>
            </a:r>
            <a:r>
              <a:rPr lang="ar-SA" sz="2400" b="1" dirty="0">
                <a:solidFill>
                  <a:srgbClr val="FF0000"/>
                </a:solidFill>
                <a:cs typeface="(AH) Manal Black" pitchFamily="2" charset="-78"/>
              </a:rPr>
              <a:t> وليست في </a:t>
            </a:r>
            <a:r>
              <a:rPr lang="en-US" sz="2400" b="1" dirty="0">
                <a:solidFill>
                  <a:srgbClr val="002060"/>
                </a:solidFill>
                <a:cs typeface="(AH) Manal Black" pitchFamily="2" charset="-78"/>
              </a:rPr>
              <a:t>A</a:t>
            </a:r>
            <a:r>
              <a:rPr lang="ar-SA" sz="2400" b="1" dirty="0">
                <a:solidFill>
                  <a:srgbClr val="FF0000"/>
                </a:solidFill>
                <a:cs typeface="(AH) Manal Black" pitchFamily="2" charset="-78"/>
              </a:rPr>
              <a:t>المجموعة</a:t>
            </a:r>
            <a:endParaRPr lang="ar-AE" sz="2400" b="1" dirty="0">
              <a:solidFill>
                <a:schemeClr val="tx1"/>
              </a:solidFill>
              <a:cs typeface="(AH) Manal Black" pitchFamily="2" charset="-78"/>
            </a:endParaRPr>
          </a:p>
        </p:txBody>
      </p:sp>
      <p:pic>
        <p:nvPicPr>
          <p:cNvPr id="10250" name="Picture 10" descr="Example: Set operations illustrated with Venn diagrams | Venn ...">
            <a:extLst>
              <a:ext uri="{FF2B5EF4-FFF2-40B4-BE49-F238E27FC236}">
                <a16:creationId xmlns:a16="http://schemas.microsoft.com/office/drawing/2014/main" id="{E416B422-D44F-4825-9BB7-F61D288098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98" t="57823" b="5697"/>
          <a:stretch/>
        </p:blipFill>
        <p:spPr bwMode="auto">
          <a:xfrm>
            <a:off x="97069" y="4137659"/>
            <a:ext cx="2428961" cy="173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Example: Set operations illustrated with Venn diagrams | Venn ...">
            <a:extLst>
              <a:ext uri="{FF2B5EF4-FFF2-40B4-BE49-F238E27FC236}">
                <a16:creationId xmlns:a16="http://schemas.microsoft.com/office/drawing/2014/main" id="{4C5E5AE0-B0C8-4953-A75A-3952B29499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3" r="49499" b="55720"/>
          <a:stretch/>
        </p:blipFill>
        <p:spPr bwMode="auto">
          <a:xfrm>
            <a:off x="9487028" y="4137659"/>
            <a:ext cx="2405123" cy="170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Example: Set operations illustrated with Venn diagrams | Venn ...">
            <a:extLst>
              <a:ext uri="{FF2B5EF4-FFF2-40B4-BE49-F238E27FC236}">
                <a16:creationId xmlns:a16="http://schemas.microsoft.com/office/drawing/2014/main" id="{DBDAC5A4-7E5B-417B-B576-76BC85F44D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78" r="48998" b="4466"/>
          <a:stretch/>
        </p:blipFill>
        <p:spPr bwMode="auto">
          <a:xfrm>
            <a:off x="6456534" y="3967379"/>
            <a:ext cx="2428961" cy="190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omplement of a set explained - All Mathematics Solutions">
            <a:extLst>
              <a:ext uri="{FF2B5EF4-FFF2-40B4-BE49-F238E27FC236}">
                <a16:creationId xmlns:a16="http://schemas.microsoft.com/office/drawing/2014/main" id="{473FFFD5-36CD-4AA0-9511-5F083EBCB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112" y="4230051"/>
            <a:ext cx="2473252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69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3" grpId="0" animBg="1"/>
      <p:bldP spid="2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D30C79A-9C55-4167-A2B5-5DD2AD7DAE73}"/>
              </a:ext>
            </a:extLst>
          </p:cNvPr>
          <p:cNvGrpSpPr/>
          <p:nvPr/>
        </p:nvGrpSpPr>
        <p:grpSpPr>
          <a:xfrm>
            <a:off x="160020" y="333375"/>
            <a:ext cx="4957636" cy="3095625"/>
            <a:chOff x="274320" y="1087754"/>
            <a:chExt cx="5273040" cy="3095625"/>
          </a:xfrm>
        </p:grpSpPr>
        <p:pic>
          <p:nvPicPr>
            <p:cNvPr id="13314" name="Picture 2" descr="Sets_and_venn_diagrams">
              <a:extLst>
                <a:ext uri="{FF2B5EF4-FFF2-40B4-BE49-F238E27FC236}">
                  <a16:creationId xmlns:a16="http://schemas.microsoft.com/office/drawing/2014/main" id="{9D09B788-6B00-4115-ABDA-36D4B3586D7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7"/>
            <a:stretch/>
          </p:blipFill>
          <p:spPr bwMode="auto">
            <a:xfrm>
              <a:off x="274320" y="1087754"/>
              <a:ext cx="5273040" cy="3095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8F09646C-4BEF-4EDC-899A-2D1AD8561F56}"/>
                    </a:ext>
                  </a:extLst>
                </p:cNvPr>
                <p:cNvSpPr txBox="1"/>
                <p:nvPr/>
              </p:nvSpPr>
              <p:spPr>
                <a:xfrm>
                  <a:off x="440055" y="3600450"/>
                  <a:ext cx="411972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𝑼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8F09646C-4BEF-4EDC-899A-2D1AD8561F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0055" y="3600450"/>
                  <a:ext cx="411972" cy="49244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E543301-9CB5-46C7-AC16-F2C61F6E1429}"/>
              </a:ext>
            </a:extLst>
          </p:cNvPr>
          <p:cNvSpPr/>
          <p:nvPr/>
        </p:nvSpPr>
        <p:spPr>
          <a:xfrm>
            <a:off x="5577428" y="205369"/>
            <a:ext cx="4221480" cy="60416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4000" b="1" dirty="0">
                <a:solidFill>
                  <a:srgbClr val="FF0000"/>
                </a:solidFill>
                <a:cs typeface="(AH) Manal Black" pitchFamily="2" charset="-78"/>
              </a:rPr>
              <a:t>من شكل فن المقابل ,أكمل:</a:t>
            </a:r>
            <a:endParaRPr lang="ar-AE" sz="4000" b="1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0028B9D-0959-4525-B947-B417C3B590E8}"/>
              </a:ext>
            </a:extLst>
          </p:cNvPr>
          <p:cNvGrpSpPr/>
          <p:nvPr/>
        </p:nvGrpSpPr>
        <p:grpSpPr>
          <a:xfrm>
            <a:off x="9943276" y="36195"/>
            <a:ext cx="2200275" cy="1552575"/>
            <a:chOff x="6445696" y="2882266"/>
            <a:chExt cx="2200275" cy="2076450"/>
          </a:xfrm>
        </p:grpSpPr>
        <p:pic>
          <p:nvPicPr>
            <p:cNvPr id="6" name="Picture 16" descr="Speech Balloon Bubble Comics Clip Art - Yellow Thought Bubble ...">
              <a:extLst>
                <a:ext uri="{FF2B5EF4-FFF2-40B4-BE49-F238E27FC236}">
                  <a16:creationId xmlns:a16="http://schemas.microsoft.com/office/drawing/2014/main" id="{59F87D13-625A-4DCA-9727-1FEFC4CF2A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5696" y="2882266"/>
              <a:ext cx="2200275" cy="207645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44CE7A4-6227-4D64-A6FE-288F3F0EEB77}"/>
                </a:ext>
              </a:extLst>
            </p:cNvPr>
            <p:cNvSpPr txBox="1"/>
            <p:nvPr/>
          </p:nvSpPr>
          <p:spPr>
            <a:xfrm>
              <a:off x="7023735" y="3270886"/>
              <a:ext cx="1245870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4400" b="1" dirty="0">
                  <a:solidFill>
                    <a:schemeClr val="accent6">
                      <a:lumMod val="50000"/>
                    </a:schemeClr>
                  </a:solidFill>
                </a:rPr>
                <a:t>نشاط</a:t>
              </a:r>
              <a:r>
                <a:rPr lang="ar-SA" sz="2400" dirty="0"/>
                <a:t> </a:t>
              </a:r>
              <a:endParaRPr lang="ar-AE" sz="24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EE24839-C8D7-40E9-B397-331111882E89}"/>
                  </a:ext>
                </a:extLst>
              </p:cNvPr>
              <p:cNvSpPr txBox="1"/>
              <p:nvPr/>
            </p:nvSpPr>
            <p:spPr>
              <a:xfrm>
                <a:off x="5183347" y="1447516"/>
                <a:ext cx="103714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𝑼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=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EE24839-C8D7-40E9-B397-331111882E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3347" y="1447516"/>
                <a:ext cx="1037143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1B20421-00A0-46B7-8A52-3BCECBD83C7D}"/>
                  </a:ext>
                </a:extLst>
              </p:cNvPr>
              <p:cNvSpPr txBox="1"/>
              <p:nvPr/>
            </p:nvSpPr>
            <p:spPr>
              <a:xfrm>
                <a:off x="5129378" y="2139977"/>
                <a:ext cx="103714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=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1B20421-00A0-46B7-8A52-3BCECBD83C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9378" y="2139977"/>
                <a:ext cx="1037143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13A08DD-3EDC-4CD2-AC32-D2B37E530D0A}"/>
                  </a:ext>
                </a:extLst>
              </p:cNvPr>
              <p:cNvSpPr txBox="1"/>
              <p:nvPr/>
            </p:nvSpPr>
            <p:spPr>
              <a:xfrm>
                <a:off x="5129378" y="2784516"/>
                <a:ext cx="103714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=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13A08DD-3EDC-4CD2-AC32-D2B37E530D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9378" y="2784516"/>
                <a:ext cx="1037143" cy="5539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77D69E0-3488-45BC-A51A-0ACE6C274354}"/>
                  </a:ext>
                </a:extLst>
              </p:cNvPr>
              <p:cNvSpPr txBox="1"/>
              <p:nvPr/>
            </p:nvSpPr>
            <p:spPr>
              <a:xfrm>
                <a:off x="161233" y="4672383"/>
                <a:ext cx="2153218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4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∩</m:t>
                      </m:r>
                      <m:r>
                        <a:rPr lang="en-US" sz="4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  <m:r>
                        <a:rPr lang="en-US" sz="4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4400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77D69E0-3488-45BC-A51A-0ACE6C2743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233" y="4672383"/>
                <a:ext cx="2153218" cy="67710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C7F5C73-D704-4325-B89C-1638D1EA8A67}"/>
                  </a:ext>
                </a:extLst>
              </p:cNvPr>
              <p:cNvSpPr txBox="1"/>
              <p:nvPr/>
            </p:nvSpPr>
            <p:spPr>
              <a:xfrm>
                <a:off x="5258693" y="4687882"/>
                <a:ext cx="2180276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∪ 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40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C7F5C73-D704-4325-B89C-1638D1EA8A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8693" y="4687882"/>
                <a:ext cx="2180276" cy="61555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3B43CF2-074A-4FFA-8D73-C7E1AE03F367}"/>
                  </a:ext>
                </a:extLst>
              </p:cNvPr>
              <p:cNvSpPr txBox="1"/>
              <p:nvPr/>
            </p:nvSpPr>
            <p:spPr>
              <a:xfrm>
                <a:off x="5350939" y="5851210"/>
                <a:ext cx="2132186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4000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3B43CF2-074A-4FFA-8D73-C7E1AE03F3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0939" y="5851210"/>
                <a:ext cx="2132186" cy="61555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600FB4A-91AA-44E0-AA63-E28FCA15BB6A}"/>
                  </a:ext>
                </a:extLst>
              </p:cNvPr>
              <p:cNvSpPr txBox="1"/>
              <p:nvPr/>
            </p:nvSpPr>
            <p:spPr>
              <a:xfrm>
                <a:off x="142288" y="5851210"/>
                <a:ext cx="2101729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4000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600FB4A-91AA-44E0-AA63-E28FCA15BB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288" y="5851210"/>
                <a:ext cx="2101729" cy="61555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C16CD73B-8AF8-41E8-8DA0-63524A71B715}"/>
              </a:ext>
            </a:extLst>
          </p:cNvPr>
          <p:cNvGrpSpPr/>
          <p:nvPr/>
        </p:nvGrpSpPr>
        <p:grpSpPr>
          <a:xfrm>
            <a:off x="268219" y="3777397"/>
            <a:ext cx="1008096" cy="615553"/>
            <a:chOff x="10306706" y="382433"/>
            <a:chExt cx="1008096" cy="6155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863CE28B-4ABD-4677-85CC-BF12A1220ECF}"/>
                    </a:ext>
                  </a:extLst>
                </p:cNvPr>
                <p:cNvSpPr txBox="1"/>
                <p:nvPr/>
              </p:nvSpPr>
              <p:spPr>
                <a:xfrm>
                  <a:off x="10306706" y="382433"/>
                  <a:ext cx="1008096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6539155-2582-402E-93DC-802319EC08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06706" y="382433"/>
                  <a:ext cx="1008096" cy="615553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F4E61CE-F390-4E7C-8F6E-C97881D1098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87428" y="382433"/>
              <a:ext cx="84173" cy="14881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C1A72DC-1483-42E2-B2D6-8FBD4E6F0850}"/>
                  </a:ext>
                </a:extLst>
              </p:cNvPr>
              <p:cNvSpPr txBox="1"/>
              <p:nvPr/>
            </p:nvSpPr>
            <p:spPr>
              <a:xfrm>
                <a:off x="6035315" y="1481824"/>
                <a:ext cx="615668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ar-SA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C1A72DC-1483-42E2-B2D6-8FBD4E6F08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5315" y="1481824"/>
                <a:ext cx="6156685" cy="49244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F97D4A5D-52C9-4781-9461-EDE6007BAF30}"/>
              </a:ext>
            </a:extLst>
          </p:cNvPr>
          <p:cNvGrpSpPr/>
          <p:nvPr/>
        </p:nvGrpSpPr>
        <p:grpSpPr>
          <a:xfrm>
            <a:off x="5323953" y="3735566"/>
            <a:ext cx="1038553" cy="615553"/>
            <a:chOff x="10306706" y="382433"/>
            <a:chExt cx="1038553" cy="6155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B1BBFD80-A8BF-49BD-ADD9-4EC88EA17766}"/>
                    </a:ext>
                  </a:extLst>
                </p:cNvPr>
                <p:cNvSpPr txBox="1"/>
                <p:nvPr/>
              </p:nvSpPr>
              <p:spPr>
                <a:xfrm>
                  <a:off x="10306706" y="382433"/>
                  <a:ext cx="1038553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B1BBFD80-A8BF-49BD-ADD9-4EC88EA177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06706" y="382433"/>
                  <a:ext cx="1038553" cy="615553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65F0B8B-B68B-456E-8718-9315229AAF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87428" y="382433"/>
              <a:ext cx="84173" cy="14881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5278D30-8EAD-42BE-9694-030AA6AE95B4}"/>
                  </a:ext>
                </a:extLst>
              </p:cNvPr>
              <p:cNvSpPr txBox="1"/>
              <p:nvPr/>
            </p:nvSpPr>
            <p:spPr>
              <a:xfrm>
                <a:off x="6035314" y="2181359"/>
                <a:ext cx="293933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ar-SA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5278D30-8EAD-42BE-9694-030AA6AE95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5314" y="2181359"/>
                <a:ext cx="2939330" cy="49244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67F6684-64BD-4904-95F3-091E70A7580B}"/>
                  </a:ext>
                </a:extLst>
              </p:cNvPr>
              <p:cNvSpPr txBox="1"/>
              <p:nvPr/>
            </p:nvSpPr>
            <p:spPr>
              <a:xfrm>
                <a:off x="6060801" y="2845969"/>
                <a:ext cx="358322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ar-SA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67F6684-64BD-4904-95F3-091E70A758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0801" y="2845969"/>
                <a:ext cx="3583225" cy="49244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C8489E5-319E-4A42-8603-D3CCCDF4508B}"/>
                  </a:ext>
                </a:extLst>
              </p:cNvPr>
              <p:cNvSpPr txBox="1"/>
              <p:nvPr/>
            </p:nvSpPr>
            <p:spPr>
              <a:xfrm>
                <a:off x="1243433" y="3839796"/>
                <a:ext cx="367510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ar-SA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C8489E5-319E-4A42-8603-D3CCCDF450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3433" y="3839796"/>
                <a:ext cx="3675109" cy="49244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0FF1FFE-59EF-40B1-A601-CE410B926A87}"/>
                  </a:ext>
                </a:extLst>
              </p:cNvPr>
              <p:cNvSpPr txBox="1"/>
              <p:nvPr/>
            </p:nvSpPr>
            <p:spPr>
              <a:xfrm>
                <a:off x="6417032" y="3796497"/>
                <a:ext cx="303121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ar-SA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0FF1FFE-59EF-40B1-A601-CE410B926A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7032" y="3796497"/>
                <a:ext cx="3031214" cy="492443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140A26C-4007-4F9F-ADBF-5BBAD6E23055}"/>
                  </a:ext>
                </a:extLst>
              </p:cNvPr>
              <p:cNvSpPr txBox="1"/>
              <p:nvPr/>
            </p:nvSpPr>
            <p:spPr>
              <a:xfrm>
                <a:off x="2244017" y="4754901"/>
                <a:ext cx="165365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140A26C-4007-4F9F-ADBF-5BBAD6E230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4017" y="4754901"/>
                <a:ext cx="1653658" cy="49244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F9E05CE-8435-45AA-B5C0-F20CC133E4B1}"/>
                  </a:ext>
                </a:extLst>
              </p:cNvPr>
              <p:cNvSpPr txBox="1"/>
              <p:nvPr/>
            </p:nvSpPr>
            <p:spPr>
              <a:xfrm>
                <a:off x="7290906" y="4810992"/>
                <a:ext cx="477912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ar-SA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F9E05CE-8435-45AA-B5C0-F20CC133E4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0906" y="4810992"/>
                <a:ext cx="4779129" cy="49244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3C079C5-BAA4-4948-9061-E276403C0819}"/>
                  </a:ext>
                </a:extLst>
              </p:cNvPr>
              <p:cNvSpPr txBox="1"/>
              <p:nvPr/>
            </p:nvSpPr>
            <p:spPr>
              <a:xfrm>
                <a:off x="2244017" y="5912764"/>
                <a:ext cx="156389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ar-SA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3C079C5-BAA4-4948-9061-E276403C08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4017" y="5912764"/>
                <a:ext cx="1563890" cy="492443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C075553-C8E4-455C-BF6B-F1B52220A810}"/>
                  </a:ext>
                </a:extLst>
              </p:cNvPr>
              <p:cNvSpPr txBox="1"/>
              <p:nvPr/>
            </p:nvSpPr>
            <p:spPr>
              <a:xfrm>
                <a:off x="7591124" y="5912763"/>
                <a:ext cx="220778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C075553-C8E4-455C-BF6B-F1B52220A8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1124" y="5912763"/>
                <a:ext cx="2207784" cy="492443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055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0" grpId="0"/>
      <p:bldP spid="11" grpId="0"/>
      <p:bldP spid="12" grpId="0"/>
      <p:bldP spid="13" grpId="0"/>
      <p:bldP spid="14" grpId="0"/>
      <p:bldP spid="15" grpId="0"/>
      <p:bldP spid="19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715AE2-350E-44CA-BE64-CF8FCFB5F7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41" t="18528" r="39747" b="74237"/>
          <a:stretch/>
        </p:blipFill>
        <p:spPr>
          <a:xfrm>
            <a:off x="8615680" y="243840"/>
            <a:ext cx="3342124" cy="8737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582B1BA-B409-44C0-BAAB-5EA34B91AC0D}"/>
              </a:ext>
            </a:extLst>
          </p:cNvPr>
          <p:cNvSpPr/>
          <p:nvPr/>
        </p:nvSpPr>
        <p:spPr>
          <a:xfrm>
            <a:off x="0" y="1202235"/>
            <a:ext cx="125293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+mj-cs"/>
              </a:rPr>
              <a:t>A = {1, 3, 5, 6, 7, 8} B = {2, 4, 7, 9) C = {2,3 ,4}. </a:t>
            </a:r>
            <a:endParaRPr lang="ar-AE" sz="3600" dirty="0"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0BE87A1-E15B-417C-B602-FD0CA5DED87E}"/>
                  </a:ext>
                </a:extLst>
              </p:cNvPr>
              <p:cNvSpPr txBox="1"/>
              <p:nvPr/>
            </p:nvSpPr>
            <p:spPr>
              <a:xfrm>
                <a:off x="113505" y="2069212"/>
                <a:ext cx="4148956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4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) (</m:t>
                    </m:r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sz="40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 </m:t>
                    </m:r>
                    <m:r>
                      <a:rPr lang="en-US" sz="4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</m:t>
                    </m:r>
                    <m:r>
                      <a:rPr lang="en-US" sz="4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ar-AE" sz="4000" b="1" dirty="0"/>
                  <a:t> 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n-US" sz="4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𝑪</m:t>
                    </m:r>
                    <m:r>
                      <a:rPr lang="en-US" sz="4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endParaRPr lang="ar-AE" sz="40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0BE87A1-E15B-417C-B602-FD0CA5DED8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505" y="2069212"/>
                <a:ext cx="4148956" cy="615553"/>
              </a:xfrm>
              <a:prstGeom prst="rect">
                <a:avLst/>
              </a:prstGeom>
              <a:blipFill>
                <a:blip r:embed="rId3"/>
                <a:stretch>
                  <a:fillRect t="-24752" b="-49505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E497F4F-5CF6-4BAC-921B-E7479BF978A6}"/>
                  </a:ext>
                </a:extLst>
              </p:cNvPr>
              <p:cNvSpPr txBox="1"/>
              <p:nvPr/>
            </p:nvSpPr>
            <p:spPr>
              <a:xfrm>
                <a:off x="0" y="3766974"/>
                <a:ext cx="4030526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40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∩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 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  <m:r>
                        <a:rPr lang="en-US" sz="40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∪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𝑪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</m:t>
                      </m:r>
                    </m:oMath>
                  </m:oMathPara>
                </a14:m>
                <a:endParaRPr lang="ar-AE" sz="4000" b="1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E497F4F-5CF6-4BAC-921B-E7479BF978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766974"/>
                <a:ext cx="4030526" cy="6155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CB56C88-7A2B-4250-A870-3A4BD5E73683}"/>
                  </a:ext>
                </a:extLst>
              </p:cNvPr>
              <p:cNvSpPr txBox="1"/>
              <p:nvPr/>
            </p:nvSpPr>
            <p:spPr>
              <a:xfrm>
                <a:off x="0" y="5464736"/>
                <a:ext cx="3979231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 (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40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∩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)∪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𝑪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4000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CB56C88-7A2B-4250-A870-3A4BD5E736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464736"/>
                <a:ext cx="3979231" cy="6155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5C8B493-D1FB-4E21-86B5-98E2D3557C2E}"/>
              </a:ext>
            </a:extLst>
          </p:cNvPr>
          <p:cNvSpPr/>
          <p:nvPr/>
        </p:nvSpPr>
        <p:spPr>
          <a:xfrm>
            <a:off x="1989615" y="389527"/>
            <a:ext cx="6374988" cy="60416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4000" b="1" dirty="0">
                <a:solidFill>
                  <a:srgbClr val="FF0000"/>
                </a:solidFill>
                <a:cs typeface="(AH) Manal Black" pitchFamily="2" charset="-78"/>
              </a:rPr>
              <a:t>إذا كان لديك المجموعات التالية , فأوجد </a:t>
            </a:r>
            <a:endParaRPr lang="ar-AE" sz="4000" b="1" dirty="0">
              <a:solidFill>
                <a:srgbClr val="FF0000"/>
              </a:solidFill>
              <a:cs typeface="(AH) Manal Black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30365E7-8B39-469A-B8BD-90231711C5CF}"/>
                  </a:ext>
                </a:extLst>
              </p:cNvPr>
              <p:cNvSpPr txBox="1"/>
              <p:nvPr/>
            </p:nvSpPr>
            <p:spPr>
              <a:xfrm>
                <a:off x="240304" y="2844804"/>
                <a:ext cx="413523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ar-SA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30365E7-8B39-469A-B8BD-90231711C5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304" y="2844804"/>
                <a:ext cx="4135235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8A3A08F-5009-445F-8E53-F57E34EAA8D8}"/>
                  </a:ext>
                </a:extLst>
              </p:cNvPr>
              <p:cNvSpPr txBox="1"/>
              <p:nvPr/>
            </p:nvSpPr>
            <p:spPr>
              <a:xfrm>
                <a:off x="4466724" y="2806385"/>
                <a:ext cx="492122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∩</m:t>
                      </m:r>
                    </m:oMath>
                  </m:oMathPara>
                </a14:m>
                <a:endParaRPr lang="ar-AE" sz="4000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8A3A08F-5009-445F-8E53-F57E34EAA8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6724" y="2806385"/>
                <a:ext cx="492122" cy="61555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8C39C62-CA00-4DD0-BA47-E72C0CD02C87}"/>
                  </a:ext>
                </a:extLst>
              </p:cNvPr>
              <p:cNvSpPr txBox="1"/>
              <p:nvPr/>
            </p:nvSpPr>
            <p:spPr>
              <a:xfrm>
                <a:off x="4846594" y="2844804"/>
                <a:ext cx="165365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ar-SA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8C39C62-CA00-4DD0-BA47-E72C0CD02C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6594" y="2844804"/>
                <a:ext cx="1653658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B656C3F-3514-450E-A037-73447046B644}"/>
                  </a:ext>
                </a:extLst>
              </p:cNvPr>
              <p:cNvSpPr txBox="1"/>
              <p:nvPr/>
            </p:nvSpPr>
            <p:spPr>
              <a:xfrm>
                <a:off x="4323421" y="2130436"/>
                <a:ext cx="165365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2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ar-SA" sz="32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32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32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32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32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B656C3F-3514-450E-A037-73447046B6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3421" y="2130436"/>
                <a:ext cx="1653658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2436262-5745-4274-A69E-F6823A8B6DD1}"/>
                  </a:ext>
                </a:extLst>
              </p:cNvPr>
              <p:cNvSpPr txBox="1"/>
              <p:nvPr/>
            </p:nvSpPr>
            <p:spPr>
              <a:xfrm>
                <a:off x="240304" y="4431188"/>
                <a:ext cx="293933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ar-SA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2436262-5745-4274-A69E-F6823A8B6D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304" y="4431188"/>
                <a:ext cx="2939330" cy="4924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607C06F-B6A6-467F-BA24-BE53D753E694}"/>
                  </a:ext>
                </a:extLst>
              </p:cNvPr>
              <p:cNvSpPr txBox="1"/>
              <p:nvPr/>
            </p:nvSpPr>
            <p:spPr>
              <a:xfrm>
                <a:off x="3161846" y="4369632"/>
                <a:ext cx="492122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∩</m:t>
                      </m:r>
                    </m:oMath>
                  </m:oMathPara>
                </a14:m>
                <a:endParaRPr lang="ar-AE" sz="4000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607C06F-B6A6-467F-BA24-BE53D753E6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1846" y="4369632"/>
                <a:ext cx="492122" cy="61555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4EF9E3A-5A1F-45DB-9419-60767E0931EE}"/>
                  </a:ext>
                </a:extLst>
              </p:cNvPr>
              <p:cNvSpPr txBox="1"/>
              <p:nvPr/>
            </p:nvSpPr>
            <p:spPr>
              <a:xfrm>
                <a:off x="3636180" y="4455519"/>
                <a:ext cx="245092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ar-SA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4EF9E3A-5A1F-45DB-9419-60767E0931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6180" y="4455519"/>
                <a:ext cx="2450927" cy="49244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9D9C232-D868-4929-AE0A-D45D59F11BA2}"/>
                  </a:ext>
                </a:extLst>
              </p:cNvPr>
              <p:cNvSpPr txBox="1"/>
              <p:nvPr/>
            </p:nvSpPr>
            <p:spPr>
              <a:xfrm>
                <a:off x="4018836" y="3851665"/>
                <a:ext cx="116525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32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32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32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9D9C232-D868-4929-AE0A-D45D59F11B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8836" y="3851665"/>
                <a:ext cx="1165254" cy="49244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94C66B9-8658-488A-9101-84F74C9C36B0}"/>
                  </a:ext>
                </a:extLst>
              </p:cNvPr>
              <p:cNvSpPr txBox="1"/>
              <p:nvPr/>
            </p:nvSpPr>
            <p:spPr>
              <a:xfrm>
                <a:off x="1194026" y="6293836"/>
                <a:ext cx="67685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94C66B9-8658-488A-9101-84F74C9C36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4026" y="6293836"/>
                <a:ext cx="676852" cy="49244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93C7D12-7DC0-4A6F-9EEF-71B9752A7DD7}"/>
                  </a:ext>
                </a:extLst>
              </p:cNvPr>
              <p:cNvSpPr txBox="1"/>
              <p:nvPr/>
            </p:nvSpPr>
            <p:spPr>
              <a:xfrm>
                <a:off x="2191793" y="6252063"/>
                <a:ext cx="492122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∪</m:t>
                      </m:r>
                    </m:oMath>
                  </m:oMathPara>
                </a14:m>
                <a:endParaRPr lang="ar-AE" sz="4000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93C7D12-7DC0-4A6F-9EEF-71B9752A7D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1793" y="6252063"/>
                <a:ext cx="492122" cy="61555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DDDD5BD-C3E4-4EBA-AF09-40CBB9346219}"/>
                  </a:ext>
                </a:extLst>
              </p:cNvPr>
              <p:cNvSpPr txBox="1"/>
              <p:nvPr/>
            </p:nvSpPr>
            <p:spPr>
              <a:xfrm>
                <a:off x="2748296" y="6252063"/>
                <a:ext cx="165365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ar-SA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DDDD5BD-C3E4-4EBA-AF09-40CBB93462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8296" y="6252063"/>
                <a:ext cx="1653658" cy="49244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CD28457-B1FF-44A9-A94A-9DCA2C9346E6}"/>
                  </a:ext>
                </a:extLst>
              </p:cNvPr>
              <p:cNvSpPr txBox="1"/>
              <p:nvPr/>
            </p:nvSpPr>
            <p:spPr>
              <a:xfrm>
                <a:off x="3979231" y="5537728"/>
                <a:ext cx="205229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ar-SA" sz="32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sz="32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ar-SA" sz="32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32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32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32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32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CD28457-B1FF-44A9-A94A-9DCA2C9346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9231" y="5537728"/>
                <a:ext cx="2052293" cy="49244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204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 animBg="1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07F0F4D-DD57-4BC3-84DB-1DFB6A1594D0}"/>
              </a:ext>
            </a:extLst>
          </p:cNvPr>
          <p:cNvGrpSpPr/>
          <p:nvPr/>
        </p:nvGrpSpPr>
        <p:grpSpPr>
          <a:xfrm>
            <a:off x="7264717" y="136952"/>
            <a:ext cx="4631055" cy="1332876"/>
            <a:chOff x="1936751" y="275735"/>
            <a:chExt cx="8317865" cy="1786337"/>
          </a:xfrm>
        </p:grpSpPr>
        <p:pic>
          <p:nvPicPr>
            <p:cNvPr id="2" name="Picture 22" descr="خلفيات خشب: للتصميم | للتصوير | بوربوينت | 3D واكثر | دودي جلو">
              <a:extLst>
                <a:ext uri="{FF2B5EF4-FFF2-40B4-BE49-F238E27FC236}">
                  <a16:creationId xmlns:a16="http://schemas.microsoft.com/office/drawing/2014/main" id="{CEA88FBC-C6DE-450F-9979-6AE6571EB7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609" b="67115"/>
            <a:stretch/>
          </p:blipFill>
          <p:spPr bwMode="auto">
            <a:xfrm>
              <a:off x="1936751" y="275735"/>
              <a:ext cx="8317865" cy="165441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AA9B87B-AC11-4B10-AF7E-54471F35AE4D}"/>
                </a:ext>
              </a:extLst>
            </p:cNvPr>
            <p:cNvSpPr txBox="1"/>
            <p:nvPr/>
          </p:nvSpPr>
          <p:spPr>
            <a:xfrm>
              <a:off x="3381176" y="600379"/>
              <a:ext cx="4361816" cy="78372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b="1" dirty="0">
                  <a:solidFill>
                    <a:srgbClr val="FFFF00"/>
                  </a:solidFill>
                  <a:cs typeface="(AH) Manal Black" pitchFamily="2" charset="-78"/>
                </a:rPr>
                <a:t>المجموعة الشاملة    </a:t>
              </a:r>
              <a:endParaRPr lang="ar-AE" sz="3200" b="1" dirty="0">
                <a:solidFill>
                  <a:srgbClr val="FFFF00"/>
                </a:solidFill>
                <a:cs typeface="(AH) Manal Black" pitchFamily="2" charset="-78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7FEE287-A9FE-4A19-BD00-00334400F76C}"/>
                </a:ext>
              </a:extLst>
            </p:cNvPr>
            <p:cNvSpPr txBox="1"/>
            <p:nvPr/>
          </p:nvSpPr>
          <p:spPr>
            <a:xfrm>
              <a:off x="3167511" y="1278349"/>
              <a:ext cx="6702178" cy="78372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b="1" dirty="0">
                  <a:solidFill>
                    <a:srgbClr val="002060"/>
                  </a:solidFill>
                  <a:cs typeface="(AH) Manal Black" pitchFamily="2" charset="-78"/>
                </a:rPr>
                <a:t>صل كل صورة بما يناسبها</a:t>
              </a:r>
              <a:endParaRPr lang="ar-AE" sz="3200" b="1" dirty="0">
                <a:solidFill>
                  <a:srgbClr val="002060"/>
                </a:solidFill>
                <a:cs typeface="(AH) Manal Black" pitchFamily="2" charset="-78"/>
              </a:endParaRPr>
            </a:p>
          </p:txBody>
        </p:sp>
      </p:grpSp>
      <p:sp>
        <p:nvSpPr>
          <p:cNvPr id="7" name="AutoShape 24" descr="اعلام الدول العربية وعواصمها">
            <a:extLst>
              <a:ext uri="{FF2B5EF4-FFF2-40B4-BE49-F238E27FC236}">
                <a16:creationId xmlns:a16="http://schemas.microsoft.com/office/drawing/2014/main" id="{3B45281A-41DC-4EB1-9C9A-61B023F3C4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AE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9C2A347-F35F-4648-962C-FC2B6315CD7D}"/>
              </a:ext>
            </a:extLst>
          </p:cNvPr>
          <p:cNvGrpSpPr/>
          <p:nvPr/>
        </p:nvGrpSpPr>
        <p:grpSpPr>
          <a:xfrm>
            <a:off x="8250555" y="1502599"/>
            <a:ext cx="3941445" cy="5153052"/>
            <a:chOff x="8250555" y="1502599"/>
            <a:chExt cx="3941445" cy="515305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6BFA267-0C93-4C85-90F5-DE2100AC3A22}"/>
                </a:ext>
              </a:extLst>
            </p:cNvPr>
            <p:cNvGrpSpPr/>
            <p:nvPr/>
          </p:nvGrpSpPr>
          <p:grpSpPr>
            <a:xfrm>
              <a:off x="8453120" y="1502599"/>
              <a:ext cx="3529330" cy="1234440"/>
              <a:chOff x="8945880" y="1625918"/>
              <a:chExt cx="3021330" cy="1234440"/>
            </a:xfrm>
          </p:grpSpPr>
          <p:pic>
            <p:nvPicPr>
              <p:cNvPr id="18438" name="Picture 6" descr="فيديو .. ماذا قال الشيخ زايد عن الوافدين؟ - عبر الإمارات - أخبار ...">
                <a:extLst>
                  <a:ext uri="{FF2B5EF4-FFF2-40B4-BE49-F238E27FC236}">
                    <a16:creationId xmlns:a16="http://schemas.microsoft.com/office/drawing/2014/main" id="{B52592E6-11E9-4CA2-B898-FECFA116AD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52810" y="1625918"/>
                <a:ext cx="914400" cy="123444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440" name="Picture 8" descr="خليفة: الأخلاق صمام أمان الأمم وروح القانون وأساس التقدم - محليات ...">
                <a:extLst>
                  <a:ext uri="{FF2B5EF4-FFF2-40B4-BE49-F238E27FC236}">
                    <a16:creationId xmlns:a16="http://schemas.microsoft.com/office/drawing/2014/main" id="{D162ABC4-42F2-41D0-9A24-B0F61C5AD9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66" r="18029" b="11719"/>
              <a:stretch/>
            </p:blipFill>
            <p:spPr bwMode="auto">
              <a:xfrm>
                <a:off x="10275570" y="1671638"/>
                <a:ext cx="914400" cy="118872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442" name="Picture 10" descr="محمد بن راشد لمحمد بن زايد: أظهرت هذه الأزمة معدنك العظيم أمام ...">
                <a:extLst>
                  <a:ext uri="{FF2B5EF4-FFF2-40B4-BE49-F238E27FC236}">
                    <a16:creationId xmlns:a16="http://schemas.microsoft.com/office/drawing/2014/main" id="{7F84210E-F87E-41C9-BD7E-527393C24E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45880" y="1625918"/>
                <a:ext cx="1421130" cy="118872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3935D64-D4A7-4344-8AD8-B51A7A6D42BB}"/>
                </a:ext>
              </a:extLst>
            </p:cNvPr>
            <p:cNvGrpSpPr/>
            <p:nvPr/>
          </p:nvGrpSpPr>
          <p:grpSpPr>
            <a:xfrm>
              <a:off x="8250555" y="2756861"/>
              <a:ext cx="3941445" cy="1109603"/>
              <a:chOff x="8712837" y="3037522"/>
              <a:chExt cx="3445506" cy="1109603"/>
            </a:xfrm>
          </p:grpSpPr>
          <p:pic>
            <p:nvPicPr>
              <p:cNvPr id="6" name="Picture 2" descr="أغرب معلومات عن برج خليفة في دبي | مجلة سيدتي">
                <a:extLst>
                  <a:ext uri="{FF2B5EF4-FFF2-40B4-BE49-F238E27FC236}">
                    <a16:creationId xmlns:a16="http://schemas.microsoft.com/office/drawing/2014/main" id="{2C158390-96CD-42B6-B13E-F5032FEBDD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0861676" y="3037522"/>
                <a:ext cx="1296667" cy="1077278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436" name="Picture 4" descr="جميرا برج العرب - تمتع بإقامة في أفخم فندق في العالم - جميرا">
                <a:extLst>
                  <a:ext uri="{FF2B5EF4-FFF2-40B4-BE49-F238E27FC236}">
                    <a16:creationId xmlns:a16="http://schemas.microsoft.com/office/drawing/2014/main" id="{D150132B-8145-42AD-B0FB-3B56305322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053"/>
              <a:stretch/>
            </p:blipFill>
            <p:spPr bwMode="auto">
              <a:xfrm>
                <a:off x="9761220" y="3037522"/>
                <a:ext cx="1421130" cy="1077278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454" name="Picture 22" descr="صحيفة الاتحاد - فرنسا تحتفل بمرور 130 عاماً على بناء برج إيفل">
                <a:extLst>
                  <a:ext uri="{FF2B5EF4-FFF2-40B4-BE49-F238E27FC236}">
                    <a16:creationId xmlns:a16="http://schemas.microsoft.com/office/drawing/2014/main" id="{6A27DD21-3CCA-41B8-85F4-9357C50F89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2837" y="3069847"/>
                <a:ext cx="1296668" cy="1077278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8458" name="Picture 26" descr="اعلام الدول العربية وعواصمها">
              <a:extLst>
                <a:ext uri="{FF2B5EF4-FFF2-40B4-BE49-F238E27FC236}">
                  <a16:creationId xmlns:a16="http://schemas.microsoft.com/office/drawing/2014/main" id="{B5046852-10B9-4C43-8AE8-45E965C227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10" t="15183" r="33775" b="63066"/>
            <a:stretch/>
          </p:blipFill>
          <p:spPr bwMode="auto">
            <a:xfrm>
              <a:off x="8453121" y="3866464"/>
              <a:ext cx="3646172" cy="1446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D982E2C-44E3-4898-BEE5-E38C44CA7A59}"/>
                </a:ext>
              </a:extLst>
            </p:cNvPr>
            <p:cNvGrpSpPr/>
            <p:nvPr/>
          </p:nvGrpSpPr>
          <p:grpSpPr>
            <a:xfrm>
              <a:off x="8250555" y="5421210"/>
              <a:ext cx="3844928" cy="1234441"/>
              <a:chOff x="8250555" y="5421210"/>
              <a:chExt cx="3844928" cy="1234441"/>
            </a:xfrm>
          </p:grpSpPr>
          <p:pic>
            <p:nvPicPr>
              <p:cNvPr id="18460" name="Picture 28" descr="إماراتيات لـ24: الثريد والهريس والباجيلا مأكولات لا تغيب عن ...">
                <a:extLst>
                  <a:ext uri="{FF2B5EF4-FFF2-40B4-BE49-F238E27FC236}">
                    <a16:creationId xmlns:a16="http://schemas.microsoft.com/office/drawing/2014/main" id="{E58A2CFF-8467-4937-A235-E17B730999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95333" y="5443804"/>
                <a:ext cx="1200150" cy="1110349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462" name="Picture 30" descr="العيد في الإمارات.. حنين إلى الماضي وتطلع للمستقبل - عبر الإمارات ...">
                <a:extLst>
                  <a:ext uri="{FF2B5EF4-FFF2-40B4-BE49-F238E27FC236}">
                    <a16:creationId xmlns:a16="http://schemas.microsoft.com/office/drawing/2014/main" id="{EF81A589-0151-40DB-A47B-132A5B6DA8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80245" y="5421210"/>
                <a:ext cx="1421130" cy="123444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464" name="Picture 32" descr="الضيافة الإماراتية».. عادات أصيلة وتقاليد راسخة - فكر وفن - مناسبة ...">
                <a:extLst>
                  <a:ext uri="{FF2B5EF4-FFF2-40B4-BE49-F238E27FC236}">
                    <a16:creationId xmlns:a16="http://schemas.microsoft.com/office/drawing/2014/main" id="{19581D2D-676D-4163-8D12-680CC6170F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50555" y="5443804"/>
                <a:ext cx="1421130" cy="1174853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9439E34-ECA0-4785-9362-B691EC124505}"/>
              </a:ext>
            </a:extLst>
          </p:cNvPr>
          <p:cNvGrpSpPr/>
          <p:nvPr/>
        </p:nvGrpSpPr>
        <p:grpSpPr>
          <a:xfrm>
            <a:off x="254215" y="108760"/>
            <a:ext cx="5439728" cy="6636622"/>
            <a:chOff x="254215" y="281480"/>
            <a:chExt cx="5439728" cy="663662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851AC2D-1DE2-44F8-B823-926295127F51}"/>
                </a:ext>
              </a:extLst>
            </p:cNvPr>
            <p:cNvGrpSpPr/>
            <p:nvPr/>
          </p:nvGrpSpPr>
          <p:grpSpPr>
            <a:xfrm>
              <a:off x="254215" y="1140340"/>
              <a:ext cx="5439728" cy="5777762"/>
              <a:chOff x="254215" y="1140340"/>
              <a:chExt cx="5439728" cy="5777762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31611E27-8650-43E0-9336-349AD5E8AF35}"/>
                  </a:ext>
                </a:extLst>
              </p:cNvPr>
              <p:cNvGrpSpPr/>
              <p:nvPr/>
            </p:nvGrpSpPr>
            <p:grpSpPr>
              <a:xfrm>
                <a:off x="254215" y="1140340"/>
                <a:ext cx="5439728" cy="5777762"/>
                <a:chOff x="0" y="1080238"/>
                <a:chExt cx="5439728" cy="5777762"/>
              </a:xfrm>
            </p:grpSpPr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3CA1BDA7-F6C2-401A-96CC-D67C02C33F5A}"/>
                    </a:ext>
                  </a:extLst>
                </p:cNvPr>
                <p:cNvGrpSpPr/>
                <p:nvPr/>
              </p:nvGrpSpPr>
              <p:grpSpPr>
                <a:xfrm>
                  <a:off x="148653" y="1080238"/>
                  <a:ext cx="5240020" cy="5044800"/>
                  <a:chOff x="487680" y="1440656"/>
                  <a:chExt cx="5240020" cy="5044800"/>
                </a:xfrm>
              </p:grpSpPr>
              <p:pic>
                <p:nvPicPr>
                  <p:cNvPr id="24" name="Picture 2" descr="Rectangular buttons on white Royalty Free Vector Image">
                    <a:extLst>
                      <a:ext uri="{FF2B5EF4-FFF2-40B4-BE49-F238E27FC236}">
                        <a16:creationId xmlns:a16="http://schemas.microsoft.com/office/drawing/2014/main" id="{02EB78E5-10B8-4E96-B513-E2C384EA4A8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5118" b="8495"/>
                  <a:stretch/>
                </p:blipFill>
                <p:spPr bwMode="auto">
                  <a:xfrm>
                    <a:off x="487680" y="1440656"/>
                    <a:ext cx="5240020" cy="335994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5" name="Picture 2" descr="Rectangular buttons on white Royalty Free Vector Image">
                    <a:extLst>
                      <a:ext uri="{FF2B5EF4-FFF2-40B4-BE49-F238E27FC236}">
                        <a16:creationId xmlns:a16="http://schemas.microsoft.com/office/drawing/2014/main" id="{56A1E2A7-DB94-4421-A678-2E1308EB470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5118" b="54115"/>
                  <a:stretch/>
                </p:blipFill>
                <p:spPr bwMode="auto">
                  <a:xfrm>
                    <a:off x="487680" y="4800600"/>
                    <a:ext cx="5240020" cy="168485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45" name="Picture 2" descr="Rectangular buttons on white Royalty Free Vector Image">
                  <a:extLst>
                    <a:ext uri="{FF2B5EF4-FFF2-40B4-BE49-F238E27FC236}">
                      <a16:creationId xmlns:a16="http://schemas.microsoft.com/office/drawing/2014/main" id="{CD2137ED-1007-4AD5-8A80-A7F85E6E024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2264" t="47867" b="31051"/>
                <a:stretch/>
              </p:blipFill>
              <p:spPr bwMode="auto">
                <a:xfrm>
                  <a:off x="0" y="6083927"/>
                  <a:ext cx="5439728" cy="77407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190A9C5-0ABD-4014-8702-091900727C63}"/>
                  </a:ext>
                </a:extLst>
              </p:cNvPr>
              <p:cNvSpPr txBox="1"/>
              <p:nvPr/>
            </p:nvSpPr>
            <p:spPr>
              <a:xfrm>
                <a:off x="1160945" y="4589726"/>
                <a:ext cx="3771900" cy="52322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ar-SA" sz="2800" b="1" dirty="0">
                    <a:solidFill>
                      <a:schemeClr val="bg1"/>
                    </a:solidFill>
                    <a:cs typeface="(AH) Manal Black" pitchFamily="2" charset="-78"/>
                  </a:rPr>
                  <a:t>شيوخ دولة الامارات العربية المتحدة</a:t>
                </a:r>
                <a:endParaRPr lang="ar-AE" sz="2800" b="1" dirty="0">
                  <a:solidFill>
                    <a:schemeClr val="bg1"/>
                  </a:solidFill>
                  <a:cs typeface="(AH) Manal Black" pitchFamily="2" charset="-78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D67615D-7EB9-424E-8AC9-2FCAD05C8C35}"/>
                  </a:ext>
                </a:extLst>
              </p:cNvPr>
              <p:cNvSpPr txBox="1"/>
              <p:nvPr/>
            </p:nvSpPr>
            <p:spPr>
              <a:xfrm>
                <a:off x="2157187" y="1197655"/>
                <a:ext cx="2164398" cy="52322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ar-SA" sz="2800" b="1" dirty="0">
                    <a:solidFill>
                      <a:schemeClr val="bg1"/>
                    </a:solidFill>
                    <a:cs typeface="(AH) Manal Black" pitchFamily="2" charset="-78"/>
                  </a:rPr>
                  <a:t>رؤساء دول العالم</a:t>
                </a:r>
                <a:endParaRPr lang="ar-AE" sz="2800" b="1" dirty="0">
                  <a:solidFill>
                    <a:schemeClr val="bg1"/>
                  </a:solidFill>
                  <a:cs typeface="(AH) Manal Black" pitchFamily="2" charset="-78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5587F06-6CAD-4BAF-BA42-BEB8D83FD593}"/>
                  </a:ext>
                </a:extLst>
              </p:cNvPr>
              <p:cNvSpPr txBox="1"/>
              <p:nvPr/>
            </p:nvSpPr>
            <p:spPr>
              <a:xfrm>
                <a:off x="1824628" y="6186190"/>
                <a:ext cx="2853849" cy="52322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ar-SA" sz="2800" b="1" dirty="0">
                    <a:solidFill>
                      <a:schemeClr val="bg1"/>
                    </a:solidFill>
                    <a:cs typeface="(AH) Manal Black" pitchFamily="2" charset="-78"/>
                  </a:rPr>
                  <a:t>عادات وتقاليد عالمية </a:t>
                </a:r>
                <a:endParaRPr lang="ar-AE" sz="2800" b="1" dirty="0">
                  <a:solidFill>
                    <a:schemeClr val="bg1"/>
                  </a:solidFill>
                  <a:cs typeface="(AH) Manal Black" pitchFamily="2" charset="-78"/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BC2296E0-E723-4743-8B3F-1D7B9FA19C17}"/>
                  </a:ext>
                </a:extLst>
              </p:cNvPr>
              <p:cNvSpPr txBox="1"/>
              <p:nvPr/>
            </p:nvSpPr>
            <p:spPr>
              <a:xfrm>
                <a:off x="658025" y="3025259"/>
                <a:ext cx="4777740" cy="52322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ar-SA" sz="2800" b="1" dirty="0">
                    <a:solidFill>
                      <a:schemeClr val="bg1"/>
                    </a:solidFill>
                    <a:cs typeface="(AH) Manal Black" pitchFamily="2" charset="-78"/>
                  </a:rPr>
                  <a:t>عادات وتقاليد دولة الامارات العربية المتحدة</a:t>
                </a:r>
                <a:endParaRPr lang="ar-AE" sz="2800" b="1" dirty="0">
                  <a:solidFill>
                    <a:schemeClr val="bg1"/>
                  </a:solidFill>
                  <a:cs typeface="(AH) Manal Black" pitchFamily="2" charset="-78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9926D95-208D-414D-8268-52B5012121F8}"/>
                  </a:ext>
                </a:extLst>
              </p:cNvPr>
              <p:cNvSpPr txBox="1"/>
              <p:nvPr/>
            </p:nvSpPr>
            <p:spPr>
              <a:xfrm>
                <a:off x="1990600" y="3866464"/>
                <a:ext cx="2164398" cy="52322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ar-SA" sz="2800" b="1" dirty="0">
                    <a:solidFill>
                      <a:schemeClr val="bg1"/>
                    </a:solidFill>
                    <a:cs typeface="(AH) Manal Black" pitchFamily="2" charset="-78"/>
                  </a:rPr>
                  <a:t>أعلام دول العالم</a:t>
                </a:r>
                <a:endParaRPr lang="ar-AE" sz="2800" b="1" dirty="0">
                  <a:solidFill>
                    <a:schemeClr val="bg1"/>
                  </a:solidFill>
                  <a:cs typeface="(AH) Manal Black" pitchFamily="2" charset="-78"/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32AED3AD-C04D-4D6E-9517-3FDBF9070DB8}"/>
                  </a:ext>
                </a:extLst>
              </p:cNvPr>
              <p:cNvSpPr txBox="1"/>
              <p:nvPr/>
            </p:nvSpPr>
            <p:spPr>
              <a:xfrm>
                <a:off x="1757137" y="5500800"/>
                <a:ext cx="2964497" cy="52322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ar-SA" sz="2800" b="1" dirty="0">
                    <a:solidFill>
                      <a:schemeClr val="bg1"/>
                    </a:solidFill>
                    <a:cs typeface="(AH) Manal Black" pitchFamily="2" charset="-78"/>
                  </a:rPr>
                  <a:t>أبراج العالم المشهورة </a:t>
                </a:r>
                <a:endParaRPr lang="ar-AE" sz="2800" b="1" dirty="0">
                  <a:solidFill>
                    <a:schemeClr val="bg1"/>
                  </a:solidFill>
                  <a:cs typeface="(AH) Manal Black" pitchFamily="2" charset="-78"/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BAF23A4-F186-4E2F-8F21-561AE80CBA5F}"/>
                  </a:ext>
                </a:extLst>
              </p:cNvPr>
              <p:cNvSpPr txBox="1"/>
              <p:nvPr/>
            </p:nvSpPr>
            <p:spPr>
              <a:xfrm>
                <a:off x="1824628" y="2138506"/>
                <a:ext cx="2964497" cy="52322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ar-SA" sz="2800" b="1" dirty="0">
                    <a:solidFill>
                      <a:schemeClr val="bg1"/>
                    </a:solidFill>
                    <a:cs typeface="(AH) Manal Black" pitchFamily="2" charset="-78"/>
                  </a:rPr>
                  <a:t>التراث الاماراتي</a:t>
                </a:r>
                <a:endParaRPr lang="ar-AE" sz="2800" b="1" dirty="0">
                  <a:solidFill>
                    <a:schemeClr val="bg1"/>
                  </a:solidFill>
                  <a:cs typeface="(AH) Manal Black" pitchFamily="2" charset="-78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E07DDE2-DCBF-493D-BFE2-2FC760815F66}"/>
                </a:ext>
              </a:extLst>
            </p:cNvPr>
            <p:cNvGrpSpPr/>
            <p:nvPr/>
          </p:nvGrpSpPr>
          <p:grpSpPr>
            <a:xfrm>
              <a:off x="386245" y="281480"/>
              <a:ext cx="5273265" cy="853703"/>
              <a:chOff x="386245" y="281480"/>
              <a:chExt cx="5273265" cy="853703"/>
            </a:xfrm>
          </p:grpSpPr>
          <p:pic>
            <p:nvPicPr>
              <p:cNvPr id="57" name="Picture 2" descr="Rectangular buttons on white Royalty Free Vector Image">
                <a:extLst>
                  <a:ext uri="{FF2B5EF4-FFF2-40B4-BE49-F238E27FC236}">
                    <a16:creationId xmlns:a16="http://schemas.microsoft.com/office/drawing/2014/main" id="{8332EC42-B2D9-4579-8A3A-12ED4EB22D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43" t="68475" b="8275"/>
              <a:stretch/>
            </p:blipFill>
            <p:spPr bwMode="auto">
              <a:xfrm>
                <a:off x="386245" y="281480"/>
                <a:ext cx="5273265" cy="8537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B1E79D8-0CB1-4A27-A61F-84DB2EE31304}"/>
                  </a:ext>
                </a:extLst>
              </p:cNvPr>
              <p:cNvSpPr txBox="1"/>
              <p:nvPr/>
            </p:nvSpPr>
            <p:spPr>
              <a:xfrm>
                <a:off x="1824628" y="429365"/>
                <a:ext cx="3109272" cy="58477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ar-SA" sz="3200" b="1" dirty="0">
                    <a:solidFill>
                      <a:schemeClr val="bg1"/>
                    </a:solidFill>
                    <a:cs typeface="(AH) Manal Black" pitchFamily="2" charset="-78"/>
                  </a:rPr>
                  <a:t>أعلام الدول العربية</a:t>
                </a:r>
                <a:endParaRPr lang="ar-AE" sz="3200" b="1" dirty="0">
                  <a:solidFill>
                    <a:schemeClr val="bg1"/>
                  </a:solidFill>
                  <a:cs typeface="(AH) Manal Black" pitchFamily="2" charset="-78"/>
                </a:endParaRPr>
              </a:p>
            </p:txBody>
          </p:sp>
        </p:grpSp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B186251-72FA-4E7B-8B94-E98F44B58D4D}"/>
              </a:ext>
            </a:extLst>
          </p:cNvPr>
          <p:cNvCxnSpPr>
            <a:cxnSpLocks/>
          </p:cNvCxnSpPr>
          <p:nvPr/>
        </p:nvCxnSpPr>
        <p:spPr>
          <a:xfrm flipH="1">
            <a:off x="5480289" y="2297430"/>
            <a:ext cx="2972832" cy="233098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FE0D4681-5C33-4A22-9F7D-152B94021631}"/>
              </a:ext>
            </a:extLst>
          </p:cNvPr>
          <p:cNvCxnSpPr>
            <a:cxnSpLocks/>
          </p:cNvCxnSpPr>
          <p:nvPr/>
        </p:nvCxnSpPr>
        <p:spPr>
          <a:xfrm flipH="1">
            <a:off x="5412798" y="3290719"/>
            <a:ext cx="2959513" cy="227614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119EADB0-0B26-4992-BC38-949A0DC84C61}"/>
              </a:ext>
            </a:extLst>
          </p:cNvPr>
          <p:cNvCxnSpPr>
            <a:cxnSpLocks/>
            <a:stCxn id="18458" idx="1"/>
          </p:cNvCxnSpPr>
          <p:nvPr/>
        </p:nvCxnSpPr>
        <p:spPr>
          <a:xfrm flipH="1" flipV="1">
            <a:off x="5413853" y="721753"/>
            <a:ext cx="3039268" cy="3867778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AFBAE8EB-2844-44EC-8B46-B551874D0E70}"/>
              </a:ext>
            </a:extLst>
          </p:cNvPr>
          <p:cNvCxnSpPr>
            <a:cxnSpLocks/>
          </p:cNvCxnSpPr>
          <p:nvPr/>
        </p:nvCxnSpPr>
        <p:spPr>
          <a:xfrm flipH="1" flipV="1">
            <a:off x="5494663" y="3256893"/>
            <a:ext cx="2855116" cy="2850142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" name="Group 69">
            <a:extLst>
              <a:ext uri="{FF2B5EF4-FFF2-40B4-BE49-F238E27FC236}">
                <a16:creationId xmlns:a16="http://schemas.microsoft.com/office/drawing/2014/main" id="{3543B4C1-C62D-4DB4-9A59-539F1C6B21F3}"/>
              </a:ext>
            </a:extLst>
          </p:cNvPr>
          <p:cNvGrpSpPr/>
          <p:nvPr/>
        </p:nvGrpSpPr>
        <p:grpSpPr>
          <a:xfrm>
            <a:off x="5759156" y="5380597"/>
            <a:ext cx="2129727" cy="1489870"/>
            <a:chOff x="1450428" y="2621203"/>
            <a:chExt cx="2381250" cy="1914525"/>
          </a:xfrm>
        </p:grpSpPr>
        <p:pic>
          <p:nvPicPr>
            <p:cNvPr id="71" name="Picture 2" descr="Speech balloon , Bubble Speech Green White , white and green cloud ...">
              <a:extLst>
                <a:ext uri="{FF2B5EF4-FFF2-40B4-BE49-F238E27FC236}">
                  <a16:creationId xmlns:a16="http://schemas.microsoft.com/office/drawing/2014/main" id="{330993AE-757B-4F81-B774-3EF2295510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0428" y="2621203"/>
              <a:ext cx="2381250" cy="191452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2D93201F-9174-43EE-9DC3-70540E819CF6}"/>
                </a:ext>
              </a:extLst>
            </p:cNvPr>
            <p:cNvSpPr txBox="1"/>
            <p:nvPr/>
          </p:nvSpPr>
          <p:spPr>
            <a:xfrm>
              <a:off x="1552300" y="2860555"/>
              <a:ext cx="2157838" cy="95410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rgbClr val="FF0000"/>
                  </a:solidFill>
                  <a:cs typeface="(AH) Manal Black" pitchFamily="2" charset="-78"/>
                </a:rPr>
                <a:t>ما هي المجموعة الشاملة؟</a:t>
              </a:r>
              <a:endParaRPr lang="ar-AE" sz="2800" b="1" dirty="0">
                <a:solidFill>
                  <a:srgbClr val="FF0000"/>
                </a:solidFill>
                <a:cs typeface="(AH) Manal Black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1534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307DA3-6540-4FB3-816E-EEB4200563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31" t="18750" r="43750" b="74917"/>
          <a:stretch/>
        </p:blipFill>
        <p:spPr>
          <a:xfrm>
            <a:off x="7955280" y="171450"/>
            <a:ext cx="3806190" cy="8115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85500A3-8EDF-40BF-A633-77DB1026CB30}"/>
              </a:ext>
            </a:extLst>
          </p:cNvPr>
          <p:cNvGrpSpPr/>
          <p:nvPr/>
        </p:nvGrpSpPr>
        <p:grpSpPr>
          <a:xfrm>
            <a:off x="148590" y="2896364"/>
            <a:ext cx="11621295" cy="1036761"/>
            <a:chOff x="148590" y="2896364"/>
            <a:chExt cx="11621295" cy="103676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099EF7C-1B52-4FDF-A2BB-A9376657DE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6951" t="40848" r="62500" b="53999"/>
            <a:stretch/>
          </p:blipFill>
          <p:spPr>
            <a:xfrm>
              <a:off x="8209684" y="2896364"/>
              <a:ext cx="3560201" cy="97804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9016B2F-AB31-4B92-923C-84402BAFA2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4633" t="40500" r="75078" b="53999"/>
            <a:stretch/>
          </p:blipFill>
          <p:spPr>
            <a:xfrm>
              <a:off x="4259147" y="2998316"/>
              <a:ext cx="3108960" cy="93480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ACD1E9D-54C1-4478-A857-17D2863864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437" t="40500" r="86092" b="54902"/>
            <a:stretch/>
          </p:blipFill>
          <p:spPr>
            <a:xfrm>
              <a:off x="148590" y="2998316"/>
              <a:ext cx="2821174" cy="86136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427CA33-1C52-4F72-96D2-71FB325AF3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12" t="33834" r="50000" b="47333"/>
          <a:stretch/>
        </p:blipFill>
        <p:spPr>
          <a:xfrm>
            <a:off x="148590" y="171450"/>
            <a:ext cx="6377940" cy="27368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A0199A1-9E71-494C-8238-98A6187850D6}"/>
              </a:ext>
            </a:extLst>
          </p:cNvPr>
          <p:cNvSpPr/>
          <p:nvPr/>
        </p:nvSpPr>
        <p:spPr>
          <a:xfrm>
            <a:off x="7029450" y="1211580"/>
            <a:ext cx="5013960" cy="109728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4000" b="1" dirty="0">
                <a:solidFill>
                  <a:srgbClr val="FF0000"/>
                </a:solidFill>
                <a:cs typeface="(AH) Manal Black" pitchFamily="2" charset="-78"/>
              </a:rPr>
              <a:t>إذا كان لديك المجموعات التالية </a:t>
            </a:r>
          </a:p>
          <a:p>
            <a:pPr algn="r"/>
            <a:r>
              <a:rPr lang="ar-SA" sz="4000" b="1" dirty="0">
                <a:solidFill>
                  <a:srgbClr val="FF0000"/>
                </a:solidFill>
                <a:cs typeface="(AH) Manal Black" pitchFamily="2" charset="-78"/>
              </a:rPr>
              <a:t>, فأوجد </a:t>
            </a:r>
            <a:endParaRPr lang="ar-AE" sz="4000" b="1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D4658A9-99B2-4FAA-8939-4AD7B01F8503}"/>
              </a:ext>
            </a:extLst>
          </p:cNvPr>
          <p:cNvGrpSpPr/>
          <p:nvPr/>
        </p:nvGrpSpPr>
        <p:grpSpPr>
          <a:xfrm>
            <a:off x="156995" y="4211737"/>
            <a:ext cx="1008096" cy="615553"/>
            <a:chOff x="10306706" y="382433"/>
            <a:chExt cx="1008096" cy="6155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D72D9B89-634D-4062-A24F-03F202612E9B}"/>
                    </a:ext>
                  </a:extLst>
                </p:cNvPr>
                <p:cNvSpPr txBox="1"/>
                <p:nvPr/>
              </p:nvSpPr>
              <p:spPr>
                <a:xfrm>
                  <a:off x="10306706" y="382433"/>
                  <a:ext cx="1008096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6539155-2582-402E-93DC-802319EC08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06706" y="382433"/>
                  <a:ext cx="1008096" cy="61555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9D4D045-388A-4E56-A476-CAA4A8B5409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87428" y="382433"/>
              <a:ext cx="84173" cy="14881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B689C52-2E1D-40EE-86D6-FE1D28033FF4}"/>
                  </a:ext>
                </a:extLst>
              </p:cNvPr>
              <p:cNvSpPr txBox="1"/>
              <p:nvPr/>
            </p:nvSpPr>
            <p:spPr>
              <a:xfrm>
                <a:off x="1132209" y="4274136"/>
                <a:ext cx="214206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  <m:r>
                            <a:rPr lang="ar-SA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B689C52-2E1D-40EE-86D6-FE1D28033F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2209" y="4274136"/>
                <a:ext cx="2142060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D686F6B9-1C92-493F-A82C-6B29BEEB9453}"/>
              </a:ext>
            </a:extLst>
          </p:cNvPr>
          <p:cNvGrpSpPr/>
          <p:nvPr/>
        </p:nvGrpSpPr>
        <p:grpSpPr>
          <a:xfrm>
            <a:off x="155832" y="4917730"/>
            <a:ext cx="927946" cy="615553"/>
            <a:chOff x="10306706" y="382433"/>
            <a:chExt cx="927946" cy="6155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843C5478-315C-4CE1-9834-E3B74C9EEB0D}"/>
                    </a:ext>
                  </a:extLst>
                </p:cNvPr>
                <p:cNvSpPr txBox="1"/>
                <p:nvPr/>
              </p:nvSpPr>
              <p:spPr>
                <a:xfrm>
                  <a:off x="10306706" y="382433"/>
                  <a:ext cx="927946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843C5478-315C-4CE1-9834-E3B74C9EEB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06706" y="382433"/>
                  <a:ext cx="927946" cy="61555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E525DE2-F8F5-450B-94FD-C4E39F14CC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87428" y="382433"/>
              <a:ext cx="84173" cy="14881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3AF2E2B-610E-443D-B115-FF754C4A63B7}"/>
                  </a:ext>
                </a:extLst>
              </p:cNvPr>
              <p:cNvSpPr txBox="1"/>
              <p:nvPr/>
            </p:nvSpPr>
            <p:spPr>
              <a:xfrm>
                <a:off x="1195500" y="4979284"/>
                <a:ext cx="214206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ar-SA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3AF2E2B-610E-443D-B115-FF754C4A63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5500" y="4979284"/>
                <a:ext cx="2142060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1C89E7DA-54F8-4D11-AAB1-105675C75D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37" t="40500" r="86092" b="54902"/>
          <a:stretch/>
        </p:blipFill>
        <p:spPr>
          <a:xfrm>
            <a:off x="155832" y="5635235"/>
            <a:ext cx="1558668" cy="8613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52A7783-2843-4305-ADCE-4C41B97A91AB}"/>
                  </a:ext>
                </a:extLst>
              </p:cNvPr>
              <p:cNvSpPr txBox="1"/>
              <p:nvPr/>
            </p:nvSpPr>
            <p:spPr>
              <a:xfrm>
                <a:off x="1435530" y="5866604"/>
                <a:ext cx="134639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r>
                  <a:rPr lang="en-US" sz="3200" b="1" dirty="0">
                    <a:solidFill>
                      <a:srgbClr val="C00000"/>
                    </a:solidFill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ar-AE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, </m:t>
                        </m:r>
                        <m: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  <m: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ar-AE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52A7783-2843-4305-ADCE-4C41B97A91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5530" y="5866604"/>
                <a:ext cx="1346394" cy="492443"/>
              </a:xfrm>
              <a:prstGeom prst="rect">
                <a:avLst/>
              </a:prstGeom>
              <a:blipFill>
                <a:blip r:embed="rId9"/>
                <a:stretch>
                  <a:fillRect l="-18100" t="-23457" b="-50617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42772EC-457C-4F75-93B3-5910B79D3CCE}"/>
                  </a:ext>
                </a:extLst>
              </p:cNvPr>
              <p:cNvSpPr txBox="1"/>
              <p:nvPr/>
            </p:nvSpPr>
            <p:spPr>
              <a:xfrm>
                <a:off x="3946159" y="4286142"/>
                <a:ext cx="156273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∩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42772EC-457C-4F75-93B3-5910B79D3C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6159" y="4286142"/>
                <a:ext cx="1562735" cy="4924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AAEAED9-60E6-40EA-8DED-CBF692963B90}"/>
                  </a:ext>
                </a:extLst>
              </p:cNvPr>
              <p:cNvSpPr txBox="1"/>
              <p:nvPr/>
            </p:nvSpPr>
            <p:spPr>
              <a:xfrm>
                <a:off x="5455500" y="4265307"/>
                <a:ext cx="165365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ar-SA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AAEAED9-60E6-40EA-8DED-CBF692963B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5500" y="4265307"/>
                <a:ext cx="1653658" cy="4924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864D7910-6C5A-46DA-8DD2-F9EE27FE899C}"/>
              </a:ext>
            </a:extLst>
          </p:cNvPr>
          <p:cNvGrpSpPr/>
          <p:nvPr/>
        </p:nvGrpSpPr>
        <p:grpSpPr>
          <a:xfrm>
            <a:off x="3750253" y="4992135"/>
            <a:ext cx="2144818" cy="553998"/>
            <a:chOff x="3750253" y="4992135"/>
            <a:chExt cx="2144818" cy="5539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766C6AE-8DA1-4867-8389-76C937177ED6}"/>
                    </a:ext>
                  </a:extLst>
                </p:cNvPr>
                <p:cNvSpPr txBox="1"/>
                <p:nvPr/>
              </p:nvSpPr>
              <p:spPr>
                <a:xfrm>
                  <a:off x="3750253" y="4992135"/>
                  <a:ext cx="2144818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∩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)=</m:t>
                        </m:r>
                      </m:oMath>
                    </m:oMathPara>
                  </a14:m>
                  <a:endParaRPr lang="ar-AE" sz="3600" b="1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766C6AE-8DA1-4867-8389-76C937177E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50253" y="4992135"/>
                  <a:ext cx="2144818" cy="553998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59F59B2-0B71-4693-A8BD-2615123D90C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49240" y="5012970"/>
              <a:ext cx="159654" cy="118632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F46120C-3CD5-407A-BCB0-4A0547266435}"/>
                  </a:ext>
                </a:extLst>
              </p:cNvPr>
              <p:cNvSpPr txBox="1"/>
              <p:nvPr/>
            </p:nvSpPr>
            <p:spPr>
              <a:xfrm>
                <a:off x="5813627" y="5053690"/>
                <a:ext cx="284956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ar-SA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F46120C-3CD5-407A-BCB0-4A05472664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3627" y="5053690"/>
                <a:ext cx="2849563" cy="49244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31">
            <a:extLst>
              <a:ext uri="{FF2B5EF4-FFF2-40B4-BE49-F238E27FC236}">
                <a16:creationId xmlns:a16="http://schemas.microsoft.com/office/drawing/2014/main" id="{ED4961A7-E59E-422F-B006-B1EA6221EA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33" t="40500" r="75078" b="53999"/>
          <a:stretch/>
        </p:blipFill>
        <p:spPr>
          <a:xfrm>
            <a:off x="3946159" y="5743146"/>
            <a:ext cx="2034378" cy="9348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20D740F-BE96-4CE8-BB24-A059378DDCA0}"/>
                  </a:ext>
                </a:extLst>
              </p:cNvPr>
              <p:cNvSpPr txBox="1"/>
              <p:nvPr/>
            </p:nvSpPr>
            <p:spPr>
              <a:xfrm>
                <a:off x="5895071" y="6004160"/>
                <a:ext cx="174502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r>
                  <a:rPr lang="en-US" sz="3200" b="1" dirty="0">
                    <a:solidFill>
                      <a:srgbClr val="C00000"/>
                    </a:solidFill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ar-AE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SA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ar-SA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, </m:t>
                        </m:r>
                        <m: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ar-AE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20D740F-BE96-4CE8-BB24-A059378DDC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5071" y="6004160"/>
                <a:ext cx="1745029" cy="492443"/>
              </a:xfrm>
              <a:prstGeom prst="rect">
                <a:avLst/>
              </a:prstGeom>
              <a:blipFill>
                <a:blip r:embed="rId14"/>
                <a:stretch>
                  <a:fillRect l="-13986" t="-24691" b="-49383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Group 33">
            <a:extLst>
              <a:ext uri="{FF2B5EF4-FFF2-40B4-BE49-F238E27FC236}">
                <a16:creationId xmlns:a16="http://schemas.microsoft.com/office/drawing/2014/main" id="{D9AF260A-5383-49ED-BFF6-88D1CFEDC326}"/>
              </a:ext>
            </a:extLst>
          </p:cNvPr>
          <p:cNvGrpSpPr/>
          <p:nvPr/>
        </p:nvGrpSpPr>
        <p:grpSpPr>
          <a:xfrm>
            <a:off x="8342562" y="4077143"/>
            <a:ext cx="1038553" cy="615553"/>
            <a:chOff x="10306706" y="382433"/>
            <a:chExt cx="1038553" cy="6155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74031B60-BBE6-47E0-8126-EDCAC4E02190}"/>
                    </a:ext>
                  </a:extLst>
                </p:cNvPr>
                <p:cNvSpPr txBox="1"/>
                <p:nvPr/>
              </p:nvSpPr>
              <p:spPr>
                <a:xfrm>
                  <a:off x="10306706" y="382433"/>
                  <a:ext cx="1038553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74031B60-BBE6-47E0-8126-EDCAC4E021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06706" y="382433"/>
                  <a:ext cx="1038553" cy="615553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93896FF-E1A6-4690-835F-BAA09578E9A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87428" y="382433"/>
              <a:ext cx="84173" cy="14881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AAA64F9-D4C4-4CB1-A68C-CF90D1ECBAB6}"/>
                  </a:ext>
                </a:extLst>
              </p:cNvPr>
              <p:cNvSpPr txBox="1"/>
              <p:nvPr/>
            </p:nvSpPr>
            <p:spPr>
              <a:xfrm>
                <a:off x="9270176" y="4131382"/>
                <a:ext cx="205229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ar-SA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AAA64F9-D4C4-4CB1-A68C-CF90D1ECBA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0176" y="4131382"/>
                <a:ext cx="2052293" cy="49244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8" name="Group 37">
            <a:extLst>
              <a:ext uri="{FF2B5EF4-FFF2-40B4-BE49-F238E27FC236}">
                <a16:creationId xmlns:a16="http://schemas.microsoft.com/office/drawing/2014/main" id="{5AD235D2-EBFB-4EE2-9BD1-C9F300222DAF}"/>
              </a:ext>
            </a:extLst>
          </p:cNvPr>
          <p:cNvGrpSpPr/>
          <p:nvPr/>
        </p:nvGrpSpPr>
        <p:grpSpPr>
          <a:xfrm>
            <a:off x="8663190" y="4992135"/>
            <a:ext cx="2303515" cy="553998"/>
            <a:chOff x="3750253" y="4992135"/>
            <a:chExt cx="2303515" cy="5539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055FA83F-5462-47DA-B147-C08DD21FB270}"/>
                    </a:ext>
                  </a:extLst>
                </p:cNvPr>
                <p:cNvSpPr txBox="1"/>
                <p:nvPr/>
              </p:nvSpPr>
              <p:spPr>
                <a:xfrm>
                  <a:off x="3750253" y="4992135"/>
                  <a:ext cx="2303515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∩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𝑪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)=</m:t>
                        </m:r>
                      </m:oMath>
                    </m:oMathPara>
                  </a14:m>
                  <a:endParaRPr lang="ar-AE" sz="3600" b="1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055FA83F-5462-47DA-B147-C08DD21FB2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50253" y="4992135"/>
                  <a:ext cx="2303515" cy="553998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FD58A12-C80D-4299-8C5F-19BCE1E6D1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74920" y="5081550"/>
              <a:ext cx="159654" cy="118632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F765C2DE-020E-44A6-9951-432815D4C0E2}"/>
                  </a:ext>
                </a:extLst>
              </p:cNvPr>
              <p:cNvSpPr txBox="1"/>
              <p:nvPr/>
            </p:nvSpPr>
            <p:spPr>
              <a:xfrm>
                <a:off x="10936977" y="5039781"/>
                <a:ext cx="125502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ar-SA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F765C2DE-020E-44A6-9951-432815D4C0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6977" y="5039781"/>
                <a:ext cx="1255023" cy="492443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" name="Picture 42">
            <a:extLst>
              <a:ext uri="{FF2B5EF4-FFF2-40B4-BE49-F238E27FC236}">
                <a16:creationId xmlns:a16="http://schemas.microsoft.com/office/drawing/2014/main" id="{2C067559-202F-480B-BD5D-8B6CA1FDE4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51" t="40848" r="62500" b="53999"/>
          <a:stretch/>
        </p:blipFill>
        <p:spPr>
          <a:xfrm>
            <a:off x="7836156" y="5803104"/>
            <a:ext cx="2231528" cy="9780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2911A353-3B31-4642-AF37-9EFA3CC822A1}"/>
                  </a:ext>
                </a:extLst>
              </p:cNvPr>
              <p:cNvSpPr txBox="1"/>
              <p:nvPr/>
            </p:nvSpPr>
            <p:spPr>
              <a:xfrm>
                <a:off x="9649701" y="6296707"/>
                <a:ext cx="254229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r>
                  <a:rPr lang="en-US" sz="3200" b="1" dirty="0">
                    <a:solidFill>
                      <a:srgbClr val="C00000"/>
                    </a:solidFill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ar-AE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SA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ar-SA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, </m:t>
                        </m:r>
                        <m: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  <m: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ar-AE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2911A353-3B31-4642-AF37-9EFA3CC822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9701" y="6296707"/>
                <a:ext cx="2542299" cy="492443"/>
              </a:xfrm>
              <a:prstGeom prst="rect">
                <a:avLst/>
              </a:prstGeom>
              <a:blipFill>
                <a:blip r:embed="rId19"/>
                <a:stretch>
                  <a:fillRect l="-9832" t="-24691" b="-49383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277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  <p:bldP spid="16" grpId="0"/>
      <p:bldP spid="22" grpId="0"/>
      <p:bldP spid="23" grpId="0"/>
      <p:bldP spid="24" grpId="0"/>
      <p:bldP spid="31" grpId="0"/>
      <p:bldP spid="33" grpId="0"/>
      <p:bldP spid="37" grpId="0"/>
      <p:bldP spid="41" grpId="0"/>
      <p:bldP spid="4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03BDDDA-9FB1-4F10-8D45-83366A4CADC5}"/>
              </a:ext>
            </a:extLst>
          </p:cNvPr>
          <p:cNvGrpSpPr/>
          <p:nvPr/>
        </p:nvGrpSpPr>
        <p:grpSpPr>
          <a:xfrm>
            <a:off x="0" y="111760"/>
            <a:ext cx="12024360" cy="1028602"/>
            <a:chOff x="0" y="111760"/>
            <a:chExt cx="12024360" cy="102860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EF00A1D-C1FE-488A-B740-B9F772AE24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875" t="25871" r="29625" b="67629"/>
            <a:stretch/>
          </p:blipFill>
          <p:spPr>
            <a:xfrm>
              <a:off x="6595110" y="191672"/>
              <a:ext cx="5429250" cy="94869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C0121CB-DEA4-4FCA-8EA5-182D60968C4E}"/>
                </a:ext>
              </a:extLst>
            </p:cNvPr>
            <p:cNvGrpSpPr/>
            <p:nvPr/>
          </p:nvGrpSpPr>
          <p:grpSpPr>
            <a:xfrm>
              <a:off x="0" y="111760"/>
              <a:ext cx="2315210" cy="976401"/>
              <a:chOff x="0" y="111760"/>
              <a:chExt cx="2315210" cy="976401"/>
            </a:xfrm>
          </p:grpSpPr>
          <p:pic>
            <p:nvPicPr>
              <p:cNvPr id="5" name="Picture 2" descr="Circle seal RED2 | SVG(VECTOR):Public Domain | ICON PARK | Share ...">
                <a:extLst>
                  <a:ext uri="{FF2B5EF4-FFF2-40B4-BE49-F238E27FC236}">
                    <a16:creationId xmlns:a16="http://schemas.microsoft.com/office/drawing/2014/main" id="{824F86F8-FD18-4838-ABAE-879A360A2A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11760"/>
                <a:ext cx="2315210" cy="9347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480CF0F-C773-4212-8E79-64AD52E1CBA5}"/>
                  </a:ext>
                </a:extLst>
              </p:cNvPr>
              <p:cNvSpPr txBox="1"/>
              <p:nvPr/>
            </p:nvSpPr>
            <p:spPr>
              <a:xfrm>
                <a:off x="299085" y="134054"/>
                <a:ext cx="1717040" cy="95410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800" dirty="0">
                    <a:solidFill>
                      <a:srgbClr val="FFFF00"/>
                    </a:solidFill>
                    <a:cs typeface="(AH) Manal Black" pitchFamily="2" charset="-78"/>
                  </a:rPr>
                  <a:t>صفحة </a:t>
                </a:r>
              </a:p>
              <a:p>
                <a:pPr algn="ctr"/>
                <a:r>
                  <a:rPr lang="en-US" sz="2800" b="1" dirty="0">
                    <a:solidFill>
                      <a:srgbClr val="FFFF00"/>
                    </a:solidFill>
                    <a:latin typeface="Algerian" panose="04020705040A02060702" pitchFamily="82" charset="0"/>
                    <a:cs typeface="Aldhabi" panose="01000000000000000000" pitchFamily="2" charset="-78"/>
                  </a:rPr>
                  <a:t>873</a:t>
                </a:r>
                <a:endParaRPr lang="ar-AE" sz="2800" b="1" dirty="0">
                  <a:solidFill>
                    <a:srgbClr val="FFFF00"/>
                  </a:solidFill>
                  <a:latin typeface="Algerian" panose="04020705040A02060702" pitchFamily="82" charset="0"/>
                  <a:cs typeface="Aldhabi" panose="01000000000000000000" pitchFamily="2" charset="-78"/>
                </a:endParaRPr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B8D92FF-F02B-4D6B-8BA0-354A4CA4C3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75" t="16192" r="60531" b="47667"/>
          <a:stretch/>
        </p:blipFill>
        <p:spPr>
          <a:xfrm>
            <a:off x="299085" y="1386143"/>
            <a:ext cx="10229850" cy="51060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278022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3 minutes Countdown Timer Alarm Clock">
            <a:hlinkClick r:id="" action="ppaction://media"/>
            <a:extLst>
              <a:ext uri="{FF2B5EF4-FFF2-40B4-BE49-F238E27FC236}">
                <a16:creationId xmlns:a16="http://schemas.microsoft.com/office/drawing/2014/main" id="{6FEE96EF-9C46-4EDF-BB66-A85F7D3C8A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51520" y="4236085"/>
            <a:ext cx="3840480" cy="26219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7C9B282-65DB-4EB9-A2D1-7DF9C37B6335}"/>
              </a:ext>
            </a:extLst>
          </p:cNvPr>
          <p:cNvGrpSpPr/>
          <p:nvPr/>
        </p:nvGrpSpPr>
        <p:grpSpPr>
          <a:xfrm>
            <a:off x="7502252" y="42226"/>
            <a:ext cx="3774778" cy="4117659"/>
            <a:chOff x="7502252" y="42226"/>
            <a:chExt cx="3774778" cy="411765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F757641-0F1E-4BAF-BE76-236B4E3E0CF6}"/>
                </a:ext>
              </a:extLst>
            </p:cNvPr>
            <p:cNvGrpSpPr/>
            <p:nvPr/>
          </p:nvGrpSpPr>
          <p:grpSpPr>
            <a:xfrm>
              <a:off x="8218870" y="1188720"/>
              <a:ext cx="3058160" cy="2971165"/>
              <a:chOff x="8808721" y="1209675"/>
              <a:chExt cx="3058160" cy="2971165"/>
            </a:xfrm>
          </p:grpSpPr>
          <p:pic>
            <p:nvPicPr>
              <p:cNvPr id="4098" name="Picture 2" descr="سجل الخروج من الباب مجانا رمز من Must Have">
                <a:extLst>
                  <a:ext uri="{FF2B5EF4-FFF2-40B4-BE49-F238E27FC236}">
                    <a16:creationId xmlns:a16="http://schemas.microsoft.com/office/drawing/2014/main" id="{409EC61F-8BDA-4072-8E8C-D3CDC2F410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08721" y="1209675"/>
                <a:ext cx="3058160" cy="29711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0" name="Picture 4" descr="تسجيل الخروج, مخرج الطوارئ, الباب صورة بابوا نيو غينيا">
                <a:extLst>
                  <a:ext uri="{FF2B5EF4-FFF2-40B4-BE49-F238E27FC236}">
                    <a16:creationId xmlns:a16="http://schemas.microsoft.com/office/drawing/2014/main" id="{D183C0E7-CD66-4617-AB6C-899B406247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289" r="19235"/>
              <a:stretch/>
            </p:blipFill>
            <p:spPr bwMode="auto">
              <a:xfrm>
                <a:off x="10536555" y="2078354"/>
                <a:ext cx="1167765" cy="6931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E19DFF2-F217-4AD0-9BA4-ACF5AD8D2F52}"/>
                </a:ext>
              </a:extLst>
            </p:cNvPr>
            <p:cNvGrpSpPr/>
            <p:nvPr/>
          </p:nvGrpSpPr>
          <p:grpSpPr>
            <a:xfrm>
              <a:off x="7502252" y="42226"/>
              <a:ext cx="3479073" cy="1059180"/>
              <a:chOff x="8122012" y="3079432"/>
              <a:chExt cx="3479073" cy="1059180"/>
            </a:xfrm>
          </p:grpSpPr>
          <p:pic>
            <p:nvPicPr>
              <p:cNvPr id="18" name="Picture 10" descr="Red Background clipart - Button, Red, Product, transparent clip art">
                <a:extLst>
                  <a:ext uri="{FF2B5EF4-FFF2-40B4-BE49-F238E27FC236}">
                    <a16:creationId xmlns:a16="http://schemas.microsoft.com/office/drawing/2014/main" id="{823501F5-6978-41E1-AF0D-6F1B9474B3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89912" y="3079432"/>
                <a:ext cx="3343275" cy="10591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25F7AA10-CD56-48BD-A909-9D3AF4327DD1}"/>
                  </a:ext>
                </a:extLst>
              </p:cNvPr>
              <p:cNvSpPr/>
              <p:nvPr/>
            </p:nvSpPr>
            <p:spPr>
              <a:xfrm>
                <a:off x="8122012" y="3321116"/>
                <a:ext cx="3479073" cy="575812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A" sz="4400" b="1" dirty="0">
                    <a:solidFill>
                      <a:schemeClr val="bg1"/>
                    </a:solidFill>
                    <a:cs typeface="(AH) Manal Black" pitchFamily="2" charset="-78"/>
                  </a:rPr>
                  <a:t>تذكرة خروج</a:t>
                </a:r>
                <a:endParaRPr lang="ar-AE" sz="4400" b="1" dirty="0">
                  <a:solidFill>
                    <a:schemeClr val="bg1"/>
                  </a:solidFill>
                  <a:cs typeface="(AH) Manal Black" pitchFamily="2" charset="-78"/>
                </a:endParaRPr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C72D485-0304-4F3B-9115-5D5ABB205256}"/>
              </a:ext>
            </a:extLst>
          </p:cNvPr>
          <p:cNvGrpSpPr/>
          <p:nvPr/>
        </p:nvGrpSpPr>
        <p:grpSpPr>
          <a:xfrm>
            <a:off x="0" y="111760"/>
            <a:ext cx="2315210" cy="976401"/>
            <a:chOff x="0" y="111760"/>
            <a:chExt cx="2315210" cy="976401"/>
          </a:xfrm>
        </p:grpSpPr>
        <p:pic>
          <p:nvPicPr>
            <p:cNvPr id="24" name="Picture 2" descr="Circle seal RED2 | SVG(VECTOR):Public Domain | ICON PARK | Share ...">
              <a:extLst>
                <a:ext uri="{FF2B5EF4-FFF2-40B4-BE49-F238E27FC236}">
                  <a16:creationId xmlns:a16="http://schemas.microsoft.com/office/drawing/2014/main" id="{204A72D2-0DA2-4194-9F12-5EE2DF16F1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1760"/>
              <a:ext cx="2315210" cy="934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9B5030D-52CE-4FDF-B6D9-46782CAF42DD}"/>
                </a:ext>
              </a:extLst>
            </p:cNvPr>
            <p:cNvSpPr txBox="1"/>
            <p:nvPr/>
          </p:nvSpPr>
          <p:spPr>
            <a:xfrm>
              <a:off x="299085" y="134054"/>
              <a:ext cx="1717040" cy="95410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dirty="0">
                  <a:solidFill>
                    <a:srgbClr val="FFFF00"/>
                  </a:solidFill>
                  <a:cs typeface="(AH) Manal Black" pitchFamily="2" charset="-78"/>
                </a:rPr>
                <a:t>صفحة </a:t>
              </a:r>
            </a:p>
            <a:p>
              <a:pPr algn="ctr"/>
              <a:r>
                <a:rPr lang="en-US" sz="2800" b="1" dirty="0">
                  <a:solidFill>
                    <a:srgbClr val="FFFF00"/>
                  </a:solidFill>
                  <a:latin typeface="Algerian" panose="04020705040A02060702" pitchFamily="82" charset="0"/>
                  <a:cs typeface="Aldhabi" panose="01000000000000000000" pitchFamily="2" charset="-78"/>
                </a:rPr>
                <a:t>874</a:t>
              </a:r>
              <a:endParaRPr lang="ar-AE" sz="2800" b="1" dirty="0">
                <a:solidFill>
                  <a:srgbClr val="FFFF00"/>
                </a:solidFill>
                <a:latin typeface="Algerian" panose="04020705040A02060702" pitchFamily="82" charset="0"/>
                <a:cs typeface="Aldhabi" panose="01000000000000000000" pitchFamily="2" charset="-78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59D5C56-82CD-4A9F-A990-ED73EEF3113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2094" t="20857" r="25469" b="55000"/>
          <a:stretch/>
        </p:blipFill>
        <p:spPr>
          <a:xfrm>
            <a:off x="145033" y="1952243"/>
            <a:ext cx="7656195" cy="44152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395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العرض الكلي للمقابلات السلوكية">
            <a:extLst>
              <a:ext uri="{FF2B5EF4-FFF2-40B4-BE49-F238E27FC236}">
                <a16:creationId xmlns:a16="http://schemas.microsoft.com/office/drawing/2014/main" id="{740A6523-9A76-4CFC-B687-D87985D39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5199" y="3833377"/>
            <a:ext cx="4665926" cy="30246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اوراق عمل - اعاقتي لا تعني نهايتي">
            <a:extLst>
              <a:ext uri="{FF2B5EF4-FFF2-40B4-BE49-F238E27FC236}">
                <a16:creationId xmlns:a16="http://schemas.microsoft.com/office/drawing/2014/main" id="{D777AFAF-B9E6-420B-8CEB-3632783B24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37623" y="452575"/>
            <a:ext cx="3021553" cy="24716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مع السلامة باي كارتون انيمي سلام سبيس تون GIF - Bye GoodBye Anime ...">
            <a:extLst>
              <a:ext uri="{FF2B5EF4-FFF2-40B4-BE49-F238E27FC236}">
                <a16:creationId xmlns:a16="http://schemas.microsoft.com/office/drawing/2014/main" id="{AD2AF770-A708-4B76-802E-A0980F3288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594" y="147980"/>
            <a:ext cx="3252903" cy="38116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العرض الكلي للمقابلات السلوكية">
            <a:extLst>
              <a:ext uri="{FF2B5EF4-FFF2-40B4-BE49-F238E27FC236}">
                <a16:creationId xmlns:a16="http://schemas.microsoft.com/office/drawing/2014/main" id="{14A61CBF-BC78-4398-A1A7-E97196372E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AE"/>
          </a:p>
        </p:txBody>
      </p:sp>
      <p:pic>
        <p:nvPicPr>
          <p:cNvPr id="12" name="Picture 2" descr="ملصقات مع السلامة‎ by Hamid OUCHLAH">
            <a:extLst>
              <a:ext uri="{FF2B5EF4-FFF2-40B4-BE49-F238E27FC236}">
                <a16:creationId xmlns:a16="http://schemas.microsoft.com/office/drawing/2014/main" id="{81BD6D4C-B9E8-41B3-8E70-B02D5C856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87550"/>
            <a:ext cx="1172528" cy="104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ملصقات مع السلامة‎ by Hamid OUCHLAH">
            <a:extLst>
              <a:ext uri="{FF2B5EF4-FFF2-40B4-BE49-F238E27FC236}">
                <a16:creationId xmlns:a16="http://schemas.microsoft.com/office/drawing/2014/main" id="{B035A564-FEEE-4ABB-A0AF-1A566D9DE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472" y="5787550"/>
            <a:ext cx="1172528" cy="104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مع السلامة باي كارتون انيمي سلام سبيس تون GIF - Bye GoodBye Anime ...">
            <a:extLst>
              <a:ext uri="{FF2B5EF4-FFF2-40B4-BE49-F238E27FC236}">
                <a16:creationId xmlns:a16="http://schemas.microsoft.com/office/drawing/2014/main" id="{5C73CC56-DE79-4C4C-91EC-8128CFFC37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61827" y="193700"/>
            <a:ext cx="3252903" cy="38116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443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57F40B7-8C39-43AC-846A-CCCC1C3C1DC6}"/>
              </a:ext>
            </a:extLst>
          </p:cNvPr>
          <p:cNvGrpSpPr/>
          <p:nvPr/>
        </p:nvGrpSpPr>
        <p:grpSpPr>
          <a:xfrm>
            <a:off x="3078480" y="0"/>
            <a:ext cx="6035040" cy="1148080"/>
            <a:chOff x="3078480" y="0"/>
            <a:chExt cx="6035040" cy="1148080"/>
          </a:xfrm>
        </p:grpSpPr>
        <p:pic>
          <p:nvPicPr>
            <p:cNvPr id="3074" name="Picture 2" descr="Red and green glass buttons with metal frame on Vector Image">
              <a:extLst>
                <a:ext uri="{FF2B5EF4-FFF2-40B4-BE49-F238E27FC236}">
                  <a16:creationId xmlns:a16="http://schemas.microsoft.com/office/drawing/2014/main" id="{6575043F-7DC8-4864-B1A9-9AFD502FE77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24" t="47259" r="15330" b="21185"/>
            <a:stretch/>
          </p:blipFill>
          <p:spPr bwMode="auto">
            <a:xfrm>
              <a:off x="3078480" y="0"/>
              <a:ext cx="6035040" cy="114808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9ED795-2BD9-4225-A423-58A19A6AF62F}"/>
                </a:ext>
              </a:extLst>
            </p:cNvPr>
            <p:cNvSpPr txBox="1"/>
            <p:nvPr/>
          </p:nvSpPr>
          <p:spPr>
            <a:xfrm>
              <a:off x="4212378" y="112375"/>
              <a:ext cx="3767244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5400" b="1" i="1" dirty="0">
                  <a:solidFill>
                    <a:srgbClr val="FF0000"/>
                  </a:solidFill>
                  <a:cs typeface="(AH) Manal Black" pitchFamily="2" charset="-78"/>
                </a:rPr>
                <a:t>المفاهيم الأساسية </a:t>
              </a:r>
              <a:endParaRPr lang="ar-AE" sz="5400" b="1" i="1" dirty="0">
                <a:solidFill>
                  <a:srgbClr val="FF0000"/>
                </a:solidFill>
                <a:cs typeface="(AH) Manal Black" pitchFamily="2" charset="-78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08D3DD7-6424-479E-A923-9A48E7706C6D}"/>
              </a:ext>
            </a:extLst>
          </p:cNvPr>
          <p:cNvGrpSpPr/>
          <p:nvPr/>
        </p:nvGrpSpPr>
        <p:grpSpPr>
          <a:xfrm>
            <a:off x="8422742" y="1391919"/>
            <a:ext cx="3504255" cy="1708939"/>
            <a:chOff x="9526697" y="1391919"/>
            <a:chExt cx="2400300" cy="1708939"/>
          </a:xfrm>
        </p:grpSpPr>
        <p:pic>
          <p:nvPicPr>
            <p:cNvPr id="7" name="Picture 2" descr="Vintage Wooden Signboard - Wood Sign Board Cartoon Transparent, HD ...">
              <a:extLst>
                <a:ext uri="{FF2B5EF4-FFF2-40B4-BE49-F238E27FC236}">
                  <a16:creationId xmlns:a16="http://schemas.microsoft.com/office/drawing/2014/main" id="{48A66CB6-64B4-4A30-8392-4413057763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6697" y="1391919"/>
              <a:ext cx="2400300" cy="150383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5E1A0C9-E651-4069-B5C8-79C8AE2E7FD8}"/>
                </a:ext>
              </a:extLst>
            </p:cNvPr>
            <p:cNvSpPr txBox="1"/>
            <p:nvPr/>
          </p:nvSpPr>
          <p:spPr>
            <a:xfrm>
              <a:off x="9870715" y="1777419"/>
              <a:ext cx="1893782" cy="132343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4000" b="1" i="1" dirty="0">
                  <a:solidFill>
                    <a:srgbClr val="002060"/>
                  </a:solidFill>
                  <a:cs typeface="(AH) Manal Black" pitchFamily="2" charset="-78"/>
                </a:rPr>
                <a:t>المجموعة الشاملة</a:t>
              </a:r>
              <a:endParaRPr lang="ar-AE" sz="4000" b="1" i="1" dirty="0">
                <a:solidFill>
                  <a:srgbClr val="002060"/>
                </a:solidFill>
                <a:cs typeface="(AH) Manal Black" pitchFamily="2" charset="-78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E87FEA6-8443-4F45-9851-CC5AC7AFCB1A}"/>
              </a:ext>
            </a:extLst>
          </p:cNvPr>
          <p:cNvSpPr txBox="1"/>
          <p:nvPr/>
        </p:nvSpPr>
        <p:spPr>
          <a:xfrm>
            <a:off x="1026942" y="1569339"/>
            <a:ext cx="7248656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 dirty="0">
                <a:solidFill>
                  <a:srgbClr val="7030A0"/>
                </a:solidFill>
                <a:cs typeface="(AH) Manal Black" pitchFamily="2" charset="-78"/>
              </a:rPr>
              <a:t>هي المجموعة التي تحتوي على جميع العناصر </a:t>
            </a:r>
          </a:p>
          <a:p>
            <a:pPr algn="r"/>
            <a:r>
              <a:rPr lang="ar-SA" sz="4000" b="1" dirty="0">
                <a:solidFill>
                  <a:srgbClr val="7030A0"/>
                </a:solidFill>
                <a:cs typeface="(AH) Manal Black" pitchFamily="2" charset="-78"/>
              </a:rPr>
              <a:t>وجميع المجموعات وتحتوي على نفسها</a:t>
            </a:r>
            <a:endParaRPr lang="ar-AE" sz="4000" b="1" dirty="0">
              <a:solidFill>
                <a:srgbClr val="7030A0"/>
              </a:solidFill>
              <a:cs typeface="(AH) Manal Black" pitchFamily="2" charset="-78"/>
            </a:endParaRPr>
          </a:p>
        </p:txBody>
      </p:sp>
      <p:pic>
        <p:nvPicPr>
          <p:cNvPr id="1026" name="Picture 2" descr="منتديات طموحنا">
            <a:extLst>
              <a:ext uri="{FF2B5EF4-FFF2-40B4-BE49-F238E27FC236}">
                <a16:creationId xmlns:a16="http://schemas.microsoft.com/office/drawing/2014/main" id="{869EF7B7-0433-42A3-B9BE-E5D16D481D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7" y="3429000"/>
            <a:ext cx="1533853" cy="178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DF7EFE1-3F07-4DE1-A3FC-974054C2307D}"/>
              </a:ext>
            </a:extLst>
          </p:cNvPr>
          <p:cNvGrpSpPr/>
          <p:nvPr/>
        </p:nvGrpSpPr>
        <p:grpSpPr>
          <a:xfrm>
            <a:off x="1450428" y="2621203"/>
            <a:ext cx="2381250" cy="1914525"/>
            <a:chOff x="1450428" y="2621203"/>
            <a:chExt cx="2381250" cy="1914525"/>
          </a:xfrm>
        </p:grpSpPr>
        <p:pic>
          <p:nvPicPr>
            <p:cNvPr id="17" name="Picture 2" descr="Speech balloon , Bubble Speech Green White , white and green cloud ...">
              <a:extLst>
                <a:ext uri="{FF2B5EF4-FFF2-40B4-BE49-F238E27FC236}">
                  <a16:creationId xmlns:a16="http://schemas.microsoft.com/office/drawing/2014/main" id="{63A546A3-47CE-4825-9572-46BA823925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0428" y="2621203"/>
              <a:ext cx="2381250" cy="191452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01A9D58-D254-4862-B5BB-F03C3DCB4662}"/>
                </a:ext>
              </a:extLst>
            </p:cNvPr>
            <p:cNvSpPr txBox="1"/>
            <p:nvPr/>
          </p:nvSpPr>
          <p:spPr>
            <a:xfrm>
              <a:off x="1552300" y="2951946"/>
              <a:ext cx="2157838" cy="95410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rgbClr val="FF0000"/>
                  </a:solidFill>
                  <a:cs typeface="(AH) Manal Black" pitchFamily="2" charset="-78"/>
                </a:rPr>
                <a:t>هل المجموعة الشاملة لها رمز؟</a:t>
              </a:r>
              <a:endParaRPr lang="ar-AE" sz="2800" b="1" dirty="0">
                <a:solidFill>
                  <a:srgbClr val="FF0000"/>
                </a:solidFill>
                <a:cs typeface="(AH) Manal Black" pitchFamily="2" charset="-78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9C7128-4C38-4CF5-AE58-C5F34CB49530}"/>
              </a:ext>
            </a:extLst>
          </p:cNvPr>
          <p:cNvGrpSpPr/>
          <p:nvPr/>
        </p:nvGrpSpPr>
        <p:grpSpPr>
          <a:xfrm>
            <a:off x="5067080" y="3337218"/>
            <a:ext cx="6997700" cy="781217"/>
            <a:chOff x="5067080" y="3337218"/>
            <a:chExt cx="6997700" cy="781217"/>
          </a:xfrm>
        </p:grpSpPr>
        <p:pic>
          <p:nvPicPr>
            <p:cNvPr id="19" name="Picture 2" descr="Rectangular buttons on white Royalty Free Vector Image">
              <a:extLst>
                <a:ext uri="{FF2B5EF4-FFF2-40B4-BE49-F238E27FC236}">
                  <a16:creationId xmlns:a16="http://schemas.microsoft.com/office/drawing/2014/main" id="{55AE3AFA-8B2C-4A6D-87CD-DB5458D50B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863"/>
            <a:stretch/>
          </p:blipFill>
          <p:spPr bwMode="auto">
            <a:xfrm>
              <a:off x="5067080" y="3342300"/>
              <a:ext cx="6997700" cy="776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B38C55B-2522-48C3-A088-9B61EAB7D51A}"/>
                </a:ext>
              </a:extLst>
            </p:cNvPr>
            <p:cNvSpPr txBox="1"/>
            <p:nvPr/>
          </p:nvSpPr>
          <p:spPr>
            <a:xfrm>
              <a:off x="7604737" y="3337218"/>
              <a:ext cx="4182022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4000" b="1" dirty="0">
                  <a:solidFill>
                    <a:schemeClr val="bg1"/>
                  </a:solidFill>
                  <a:cs typeface="(AH) Manal Black" pitchFamily="2" charset="-78"/>
                </a:rPr>
                <a:t>رمز المجموعة الشاملة</a:t>
              </a:r>
              <a:endParaRPr lang="ar-AE" sz="4000" b="1" dirty="0">
                <a:solidFill>
                  <a:schemeClr val="bg1"/>
                </a:solidFill>
                <a:cs typeface="(AH) Manal Black" pitchFamily="2" charset="-78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4578D1F-530C-4FDF-BE96-325A483DEE97}"/>
                  </a:ext>
                </a:extLst>
              </p:cNvPr>
              <p:cNvSpPr txBox="1"/>
              <p:nvPr/>
            </p:nvSpPr>
            <p:spPr>
              <a:xfrm>
                <a:off x="5460124" y="3361328"/>
                <a:ext cx="51616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𝑼</m:t>
                      </m:r>
                    </m:oMath>
                  </m:oMathPara>
                </a14:m>
                <a:endParaRPr lang="ar-AE" b="1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4578D1F-530C-4FDF-BE96-325A483DEE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0124" y="3361328"/>
                <a:ext cx="516167" cy="61555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123341E5-B887-424F-A298-165ED31FD960}"/>
              </a:ext>
            </a:extLst>
          </p:cNvPr>
          <p:cNvGrpSpPr/>
          <p:nvPr/>
        </p:nvGrpSpPr>
        <p:grpSpPr>
          <a:xfrm>
            <a:off x="10627835" y="4169963"/>
            <a:ext cx="1262010" cy="956442"/>
            <a:chOff x="10929990" y="4125902"/>
            <a:chExt cx="1262010" cy="956442"/>
          </a:xfrm>
        </p:grpSpPr>
        <p:pic>
          <p:nvPicPr>
            <p:cNvPr id="24" name="Picture 8" descr="Blue Text Box Explosion, Text Box, Text Bubbles, Vector PNG and ...">
              <a:extLst>
                <a:ext uri="{FF2B5EF4-FFF2-40B4-BE49-F238E27FC236}">
                  <a16:creationId xmlns:a16="http://schemas.microsoft.com/office/drawing/2014/main" id="{F599A8F4-F9E3-4C2D-B984-15E5A0E6B8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66" b="15465"/>
            <a:stretch/>
          </p:blipFill>
          <p:spPr bwMode="auto">
            <a:xfrm>
              <a:off x="10929990" y="4125902"/>
              <a:ext cx="1262010" cy="95644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DE1ABEE0-85F0-4272-BC96-8B9E8E5D0FA4}"/>
                    </a:ext>
                  </a:extLst>
                </p:cNvPr>
                <p:cNvSpPr txBox="1"/>
                <p:nvPr/>
              </p:nvSpPr>
              <p:spPr>
                <a:xfrm>
                  <a:off x="11222947" y="4293995"/>
                  <a:ext cx="591509" cy="4834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ar-SA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مثال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DE1ABEE0-85F0-4272-BC96-8B9E8E5D0F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22947" y="4293995"/>
                  <a:ext cx="591509" cy="483466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1A931A0-18DF-4EBF-B6C2-3329163B39C5}"/>
              </a:ext>
            </a:extLst>
          </p:cNvPr>
          <p:cNvGrpSpPr/>
          <p:nvPr/>
        </p:nvGrpSpPr>
        <p:grpSpPr>
          <a:xfrm>
            <a:off x="665084" y="4170173"/>
            <a:ext cx="10045788" cy="1020647"/>
            <a:chOff x="1177159" y="4170811"/>
            <a:chExt cx="10045788" cy="1020647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31BC1D7F-D356-43DD-A352-34E3CC560A09}"/>
                </a:ext>
              </a:extLst>
            </p:cNvPr>
            <p:cNvSpPr/>
            <p:nvPr/>
          </p:nvSpPr>
          <p:spPr>
            <a:xfrm>
              <a:off x="1177159" y="4170811"/>
              <a:ext cx="10045788" cy="60416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r"/>
              <a:r>
                <a:rPr lang="ar-SA" sz="2400" b="1" dirty="0">
                  <a:solidFill>
                    <a:schemeClr val="tx1"/>
                  </a:solidFill>
                </a:rPr>
                <a:t> مجموعة تضم </a:t>
              </a:r>
              <a:r>
                <a:rPr lang="ar-SA" sz="2400" b="1" dirty="0">
                  <a:solidFill>
                    <a:srgbClr val="FF0000"/>
                  </a:solidFill>
                </a:rPr>
                <a:t>عجمان</a:t>
              </a:r>
              <a:r>
                <a:rPr lang="ar-SA" sz="2400" b="1" dirty="0">
                  <a:solidFill>
                    <a:schemeClr val="tx1"/>
                  </a:solidFill>
                </a:rPr>
                <a:t> , </a:t>
              </a:r>
              <a:r>
                <a:rPr lang="ar-SA" sz="2400" b="1" dirty="0">
                  <a:solidFill>
                    <a:srgbClr val="FF0000"/>
                  </a:solidFill>
                </a:rPr>
                <a:t>رأس الخيمة</a:t>
              </a:r>
              <a:r>
                <a:rPr lang="en-US" sz="2400" b="1" dirty="0">
                  <a:solidFill>
                    <a:schemeClr val="tx1"/>
                  </a:solidFill>
                </a:rPr>
                <a:t>B</a:t>
              </a:r>
              <a:r>
                <a:rPr lang="ar-SA" sz="2400" b="1" dirty="0">
                  <a:solidFill>
                    <a:schemeClr val="tx1"/>
                  </a:solidFill>
                </a:rPr>
                <a:t>مجموعة تضم  </a:t>
              </a:r>
              <a:r>
                <a:rPr lang="ar-SA" sz="2400" b="1" dirty="0">
                  <a:solidFill>
                    <a:srgbClr val="7030A0"/>
                  </a:solidFill>
                </a:rPr>
                <a:t>دبي</a:t>
              </a:r>
              <a:r>
                <a:rPr lang="ar-SA" sz="2400" b="1" dirty="0">
                  <a:solidFill>
                    <a:schemeClr val="tx1"/>
                  </a:solidFill>
                </a:rPr>
                <a:t> , </a:t>
              </a:r>
              <a:r>
                <a:rPr lang="ar-SA" sz="2400" b="1" dirty="0">
                  <a:solidFill>
                    <a:srgbClr val="7030A0"/>
                  </a:solidFill>
                </a:rPr>
                <a:t>الشارقة</a:t>
              </a:r>
              <a:r>
                <a:rPr lang="ar-SA" sz="2400" b="1" dirty="0">
                  <a:solidFill>
                    <a:schemeClr val="tx1"/>
                  </a:solidFill>
                </a:rPr>
                <a:t>  و</a:t>
              </a:r>
              <a:r>
                <a:rPr lang="en-US" sz="2400" b="1" dirty="0">
                  <a:solidFill>
                    <a:schemeClr val="tx1"/>
                  </a:solidFill>
                </a:rPr>
                <a:t>A</a:t>
              </a:r>
              <a:r>
                <a:rPr lang="ar-SA" sz="2400" b="1" dirty="0">
                  <a:solidFill>
                    <a:schemeClr val="tx1"/>
                  </a:solidFill>
                </a:rPr>
                <a:t> إذا كانت </a:t>
              </a:r>
              <a:endParaRPr lang="ar-AE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73BDD948-578D-4E35-977A-557C0E33BBA8}"/>
                </a:ext>
              </a:extLst>
            </p:cNvPr>
            <p:cNvSpPr/>
            <p:nvPr/>
          </p:nvSpPr>
          <p:spPr>
            <a:xfrm>
              <a:off x="4393324" y="4587291"/>
              <a:ext cx="6822765" cy="60416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r"/>
              <a:r>
                <a:rPr lang="ar-SA" sz="2400" b="1" dirty="0">
                  <a:solidFill>
                    <a:schemeClr val="tx1"/>
                  </a:solidFill>
                </a:rPr>
                <a:t>؟</a:t>
              </a:r>
              <a:r>
                <a:rPr lang="en-US" sz="2400" b="1" dirty="0">
                  <a:solidFill>
                    <a:schemeClr val="tx1"/>
                  </a:solidFill>
                </a:rPr>
                <a:t>B</a:t>
              </a:r>
              <a:r>
                <a:rPr lang="ar-SA" sz="2400" b="1" dirty="0">
                  <a:solidFill>
                    <a:schemeClr val="tx1"/>
                  </a:solidFill>
                </a:rPr>
                <a:t>, </a:t>
              </a:r>
              <a:r>
                <a:rPr lang="en-US" sz="2400" b="1" dirty="0">
                  <a:solidFill>
                    <a:schemeClr val="tx1"/>
                  </a:solidFill>
                </a:rPr>
                <a:t>A</a:t>
              </a:r>
              <a:r>
                <a:rPr lang="ar-SA" sz="2400" b="1" dirty="0">
                  <a:solidFill>
                    <a:schemeClr val="tx1"/>
                  </a:solidFill>
                </a:rPr>
                <a:t> فأي من التالي يمكن أن يكون المجموعة الشاملة التي تضم</a:t>
              </a:r>
              <a:endParaRPr lang="ar-AE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B32D02B-46AF-4280-A3E0-F2911ADD0936}"/>
              </a:ext>
            </a:extLst>
          </p:cNvPr>
          <p:cNvGrpSpPr/>
          <p:nvPr/>
        </p:nvGrpSpPr>
        <p:grpSpPr>
          <a:xfrm>
            <a:off x="5067080" y="5113749"/>
            <a:ext cx="6822766" cy="1542740"/>
            <a:chOff x="5067080" y="5113749"/>
            <a:chExt cx="6822766" cy="154274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2124154-55C6-471C-81DC-A25500C0B7C4}"/>
                </a:ext>
              </a:extLst>
            </p:cNvPr>
            <p:cNvSpPr txBox="1"/>
            <p:nvPr/>
          </p:nvSpPr>
          <p:spPr>
            <a:xfrm>
              <a:off x="5067080" y="5113749"/>
              <a:ext cx="6822765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2800" b="1" dirty="0">
                  <a:cs typeface="(AH) Manal Black" pitchFamily="2" charset="-78"/>
                </a:rPr>
                <a:t>a) </a:t>
              </a:r>
              <a:r>
                <a:rPr lang="ar-SA" sz="2800" b="1" dirty="0">
                  <a:cs typeface="(AH) Manal Black" pitchFamily="2" charset="-78"/>
                </a:rPr>
                <a:t>مجموعة الدول العربية </a:t>
              </a:r>
              <a:endParaRPr lang="ar-AE" sz="2800" b="1" dirty="0">
                <a:cs typeface="(AH) Manal Black" pitchFamily="2" charset="-78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4ACDCF9-4B56-4C6B-9826-931E72FFF11E}"/>
                </a:ext>
              </a:extLst>
            </p:cNvPr>
            <p:cNvSpPr txBox="1"/>
            <p:nvPr/>
          </p:nvSpPr>
          <p:spPr>
            <a:xfrm>
              <a:off x="5067081" y="5632201"/>
              <a:ext cx="6822765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2800" b="1" dirty="0">
                  <a:cs typeface="(AH) Manal Black" pitchFamily="2" charset="-78"/>
                </a:rPr>
                <a:t>b) </a:t>
              </a:r>
              <a:r>
                <a:rPr lang="ar-SA" sz="2800" b="1" dirty="0">
                  <a:cs typeface="(AH) Manal Black" pitchFamily="2" charset="-78"/>
                </a:rPr>
                <a:t>مجموعة الدول الاوروبية </a:t>
              </a:r>
              <a:endParaRPr lang="ar-AE" sz="2800" b="1" dirty="0">
                <a:cs typeface="(AH) Manal Black" pitchFamily="2" charset="-78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32419F8-5B63-48AD-91B3-73001CAA068A}"/>
                </a:ext>
              </a:extLst>
            </p:cNvPr>
            <p:cNvSpPr txBox="1"/>
            <p:nvPr/>
          </p:nvSpPr>
          <p:spPr>
            <a:xfrm>
              <a:off x="5067080" y="6133269"/>
              <a:ext cx="6822765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2800" b="1" dirty="0">
                  <a:cs typeface="(AH) Manal Black" pitchFamily="2" charset="-78"/>
                </a:rPr>
                <a:t>c) </a:t>
              </a:r>
              <a:r>
                <a:rPr lang="ar-SA" sz="2800" b="1" dirty="0">
                  <a:cs typeface="(AH) Manal Black" pitchFamily="2" charset="-78"/>
                </a:rPr>
                <a:t>مجموعة امارات دولة الامارات العربية المتحدة</a:t>
              </a:r>
              <a:endParaRPr lang="ar-AE" sz="2800" b="1" dirty="0">
                <a:cs typeface="(AH) Manal Black" pitchFamily="2" charset="-78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2CAE25C7-0939-4EE0-BC26-FFDCD3CDC0A0}"/>
              </a:ext>
            </a:extLst>
          </p:cNvPr>
          <p:cNvSpPr/>
          <p:nvPr/>
        </p:nvSpPr>
        <p:spPr>
          <a:xfrm>
            <a:off x="4960620" y="6155421"/>
            <a:ext cx="499504" cy="51845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</p:spTree>
    <p:extLst>
      <p:ext uri="{BB962C8B-B14F-4D97-AF65-F5344CB8AC3E}">
        <p14:creationId xmlns:p14="http://schemas.microsoft.com/office/powerpoint/2010/main" val="30550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123341E5-B887-424F-A298-165ED31FD960}"/>
              </a:ext>
            </a:extLst>
          </p:cNvPr>
          <p:cNvGrpSpPr/>
          <p:nvPr/>
        </p:nvGrpSpPr>
        <p:grpSpPr>
          <a:xfrm>
            <a:off x="10876737" y="511012"/>
            <a:ext cx="1262010" cy="956442"/>
            <a:chOff x="10929990" y="4125902"/>
            <a:chExt cx="1262010" cy="956442"/>
          </a:xfrm>
        </p:grpSpPr>
        <p:pic>
          <p:nvPicPr>
            <p:cNvPr id="24" name="Picture 8" descr="Blue Text Box Explosion, Text Box, Text Bubbles, Vector PNG and ...">
              <a:extLst>
                <a:ext uri="{FF2B5EF4-FFF2-40B4-BE49-F238E27FC236}">
                  <a16:creationId xmlns:a16="http://schemas.microsoft.com/office/drawing/2014/main" id="{F599A8F4-F9E3-4C2D-B984-15E5A0E6B8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66" b="15465"/>
            <a:stretch/>
          </p:blipFill>
          <p:spPr bwMode="auto">
            <a:xfrm>
              <a:off x="10929990" y="4125902"/>
              <a:ext cx="1262010" cy="95644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DE1ABEE0-85F0-4272-BC96-8B9E8E5D0FA4}"/>
                    </a:ext>
                  </a:extLst>
                </p:cNvPr>
                <p:cNvSpPr txBox="1"/>
                <p:nvPr/>
              </p:nvSpPr>
              <p:spPr>
                <a:xfrm>
                  <a:off x="11222947" y="4293995"/>
                  <a:ext cx="591509" cy="4834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ar-SA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مثال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DE1ABEE0-85F0-4272-BC96-8B9E8E5D0F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22947" y="4293995"/>
                  <a:ext cx="591509" cy="483466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8809348-CCB9-4B15-B5BD-FDE6DEA9997A}"/>
              </a:ext>
            </a:extLst>
          </p:cNvPr>
          <p:cNvGrpSpPr/>
          <p:nvPr/>
        </p:nvGrpSpPr>
        <p:grpSpPr>
          <a:xfrm>
            <a:off x="1073106" y="502440"/>
            <a:ext cx="10045788" cy="1020647"/>
            <a:chOff x="1177159" y="4170811"/>
            <a:chExt cx="10045788" cy="1020647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49511C1B-E7B2-4ECC-BECA-CD7A69B9AF38}"/>
                </a:ext>
              </a:extLst>
            </p:cNvPr>
            <p:cNvSpPr/>
            <p:nvPr/>
          </p:nvSpPr>
          <p:spPr>
            <a:xfrm>
              <a:off x="1177159" y="4170811"/>
              <a:ext cx="10045788" cy="60416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r"/>
              <a:r>
                <a:rPr lang="ar-SA" sz="2400" b="1" dirty="0">
                  <a:solidFill>
                    <a:schemeClr val="tx1"/>
                  </a:solidFill>
                </a:rPr>
                <a:t> مجموعة تضم معلمي العلوم بالمدرسة , </a:t>
              </a:r>
              <a:r>
                <a:rPr lang="en-US" sz="2400" b="1" dirty="0">
                  <a:solidFill>
                    <a:schemeClr val="tx1"/>
                  </a:solidFill>
                </a:rPr>
                <a:t>B</a:t>
              </a:r>
              <a:r>
                <a:rPr lang="ar-SA" sz="2400" b="1" dirty="0">
                  <a:solidFill>
                    <a:schemeClr val="tx1"/>
                  </a:solidFill>
                </a:rPr>
                <a:t>مجموعة تضم معلمي الرياضيات بالمدرسة , </a:t>
              </a:r>
              <a:r>
                <a:rPr lang="en-US" sz="2400" b="1" dirty="0">
                  <a:solidFill>
                    <a:schemeClr val="tx1"/>
                  </a:solidFill>
                </a:rPr>
                <a:t>A</a:t>
              </a:r>
              <a:r>
                <a:rPr lang="ar-SA" sz="2400" b="1" dirty="0">
                  <a:solidFill>
                    <a:schemeClr val="tx1"/>
                  </a:solidFill>
                </a:rPr>
                <a:t> إذا كانت </a:t>
              </a:r>
              <a:endParaRPr lang="ar-AE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25F92792-A9D5-42B6-AFB3-6E5BA80ABD5F}"/>
                </a:ext>
              </a:extLst>
            </p:cNvPr>
            <p:cNvSpPr/>
            <p:nvPr/>
          </p:nvSpPr>
          <p:spPr>
            <a:xfrm>
              <a:off x="4393324" y="4587291"/>
              <a:ext cx="6822765" cy="60416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r"/>
              <a:r>
                <a:rPr lang="ar-SA" sz="2400" b="1" dirty="0">
                  <a:solidFill>
                    <a:schemeClr val="tx1"/>
                  </a:solidFill>
                </a:rPr>
                <a:t>؟</a:t>
              </a:r>
              <a:r>
                <a:rPr lang="en-US" sz="2400" b="1" dirty="0">
                  <a:solidFill>
                    <a:schemeClr val="tx1"/>
                  </a:solidFill>
                </a:rPr>
                <a:t>B</a:t>
              </a:r>
              <a:r>
                <a:rPr lang="ar-SA" sz="2400" b="1" dirty="0">
                  <a:solidFill>
                    <a:schemeClr val="tx1"/>
                  </a:solidFill>
                </a:rPr>
                <a:t>, </a:t>
              </a:r>
              <a:r>
                <a:rPr lang="en-US" sz="2400" b="1" dirty="0">
                  <a:solidFill>
                    <a:schemeClr val="tx1"/>
                  </a:solidFill>
                </a:rPr>
                <a:t>A</a:t>
              </a:r>
              <a:r>
                <a:rPr lang="ar-SA" sz="2400" b="1" dirty="0">
                  <a:solidFill>
                    <a:schemeClr val="tx1"/>
                  </a:solidFill>
                </a:rPr>
                <a:t> فأي من التالي يمكن أن يكون المجموعة الشاملة التي تضم</a:t>
              </a:r>
              <a:endParaRPr lang="ar-AE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55000AE-9B0B-4B2E-B255-02B81974FB9C}"/>
              </a:ext>
            </a:extLst>
          </p:cNvPr>
          <p:cNvGrpSpPr/>
          <p:nvPr/>
        </p:nvGrpSpPr>
        <p:grpSpPr>
          <a:xfrm>
            <a:off x="5886186" y="1635547"/>
            <a:ext cx="5789560" cy="1816818"/>
            <a:chOff x="5900199" y="5306417"/>
            <a:chExt cx="5789560" cy="138436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2728DE4-106E-416E-945B-EA5391E2C1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64423" t="33259" r="6207" b="50000"/>
            <a:stretch/>
          </p:blipFill>
          <p:spPr>
            <a:xfrm>
              <a:off x="5900199" y="5306417"/>
              <a:ext cx="5789560" cy="138436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28F05EE7-C9AD-45E5-B78E-0821FCD6B6DA}"/>
                    </a:ext>
                  </a:extLst>
                </p:cNvPr>
                <p:cNvSpPr txBox="1"/>
                <p:nvPr/>
              </p:nvSpPr>
              <p:spPr>
                <a:xfrm>
                  <a:off x="10569314" y="5306417"/>
                  <a:ext cx="360676" cy="43088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𝑼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28F05EE7-C9AD-45E5-B78E-0821FCD6B6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69314" y="5306417"/>
                  <a:ext cx="360676" cy="430887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0F1659B8-3D38-443B-B475-10F3B2984FE7}"/>
                    </a:ext>
                  </a:extLst>
                </p:cNvPr>
                <p:cNvSpPr txBox="1"/>
                <p:nvPr/>
              </p:nvSpPr>
              <p:spPr>
                <a:xfrm>
                  <a:off x="10516061" y="5729658"/>
                  <a:ext cx="360676" cy="43088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𝑼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0F1659B8-3D38-443B-B475-10F3B2984F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16061" y="5729658"/>
                  <a:ext cx="360676" cy="430887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9DD95C72-E826-46F1-A14A-A39E9D83F84D}"/>
                    </a:ext>
                  </a:extLst>
                </p:cNvPr>
                <p:cNvSpPr txBox="1"/>
                <p:nvPr/>
              </p:nvSpPr>
              <p:spPr>
                <a:xfrm>
                  <a:off x="10528674" y="6145212"/>
                  <a:ext cx="360676" cy="43088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𝑼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9DD95C72-E826-46F1-A14A-A39E9D83F8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28674" y="6145212"/>
                  <a:ext cx="360676" cy="430887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id="{52975CB2-2E41-4839-A85C-9A6E9AFF6D92}"/>
              </a:ext>
            </a:extLst>
          </p:cNvPr>
          <p:cNvSpPr/>
          <p:nvPr/>
        </p:nvSpPr>
        <p:spPr>
          <a:xfrm>
            <a:off x="10862724" y="2237417"/>
            <a:ext cx="813022" cy="44782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437022C-21FB-49AE-BA73-B94E5AFFFE86}"/>
              </a:ext>
            </a:extLst>
          </p:cNvPr>
          <p:cNvGrpSpPr/>
          <p:nvPr/>
        </p:nvGrpSpPr>
        <p:grpSpPr>
          <a:xfrm>
            <a:off x="10931148" y="3694534"/>
            <a:ext cx="1262010" cy="956442"/>
            <a:chOff x="10929990" y="4125902"/>
            <a:chExt cx="1262010" cy="956442"/>
          </a:xfrm>
        </p:grpSpPr>
        <p:pic>
          <p:nvPicPr>
            <p:cNvPr id="37" name="Picture 8" descr="Blue Text Box Explosion, Text Box, Text Bubbles, Vector PNG and ...">
              <a:extLst>
                <a:ext uri="{FF2B5EF4-FFF2-40B4-BE49-F238E27FC236}">
                  <a16:creationId xmlns:a16="http://schemas.microsoft.com/office/drawing/2014/main" id="{96B7EDDA-E306-4073-8BA3-5A4658C67B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66" b="15465"/>
            <a:stretch/>
          </p:blipFill>
          <p:spPr bwMode="auto">
            <a:xfrm>
              <a:off x="10929990" y="4125902"/>
              <a:ext cx="1262010" cy="95644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28F0512B-F683-49B2-B210-89981D12BF31}"/>
                    </a:ext>
                  </a:extLst>
                </p:cNvPr>
                <p:cNvSpPr txBox="1"/>
                <p:nvPr/>
              </p:nvSpPr>
              <p:spPr>
                <a:xfrm>
                  <a:off x="11222947" y="4293995"/>
                  <a:ext cx="591509" cy="4834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ar-SA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مثال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DE1ABEE0-85F0-4272-BC96-8B9E8E5D0F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22947" y="4293995"/>
                  <a:ext cx="591509" cy="483466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B8FE438-9C24-4254-B222-39C8621BB8DF}"/>
              </a:ext>
            </a:extLst>
          </p:cNvPr>
          <p:cNvGrpSpPr/>
          <p:nvPr/>
        </p:nvGrpSpPr>
        <p:grpSpPr>
          <a:xfrm>
            <a:off x="1230168" y="3264813"/>
            <a:ext cx="10045788" cy="1767471"/>
            <a:chOff x="1230168" y="3264813"/>
            <a:chExt cx="10045788" cy="1767471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94A75A11-218A-422C-8359-EC3706D0BD2E}"/>
                </a:ext>
              </a:extLst>
            </p:cNvPr>
            <p:cNvGrpSpPr/>
            <p:nvPr/>
          </p:nvGrpSpPr>
          <p:grpSpPr>
            <a:xfrm>
              <a:off x="1230168" y="3614514"/>
              <a:ext cx="10045788" cy="1417770"/>
              <a:chOff x="1283421" y="4221835"/>
              <a:chExt cx="10045788" cy="1417770"/>
            </a:xfrm>
          </p:grpSpPr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D106660B-7265-4BD4-A277-9E71989686A9}"/>
                  </a:ext>
                </a:extLst>
              </p:cNvPr>
              <p:cNvSpPr/>
              <p:nvPr/>
            </p:nvSpPr>
            <p:spPr>
              <a:xfrm>
                <a:off x="1283421" y="4221835"/>
                <a:ext cx="10045788" cy="604167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r"/>
                <a:r>
                  <a:rPr lang="ar-SA" sz="2400" b="1" dirty="0">
                    <a:solidFill>
                      <a:schemeClr val="tx1"/>
                    </a:solidFill>
                  </a:rPr>
                  <a:t> مجموعة تضم, </a:t>
                </a:r>
                <a:r>
                  <a:rPr lang="en-US" sz="2400" b="1" dirty="0">
                    <a:solidFill>
                      <a:schemeClr val="tx1"/>
                    </a:solidFill>
                  </a:rPr>
                  <a:t>B</a:t>
                </a:r>
                <a:r>
                  <a:rPr lang="ar-SA" sz="2400" b="1" dirty="0">
                    <a:solidFill>
                      <a:schemeClr val="tx1"/>
                    </a:solidFill>
                  </a:rPr>
                  <a:t>مجموعة تضم                                  , </a:t>
                </a:r>
                <a:r>
                  <a:rPr lang="en-US" sz="2400" b="1" dirty="0">
                    <a:solidFill>
                      <a:schemeClr val="tx1"/>
                    </a:solidFill>
                  </a:rPr>
                  <a:t>A</a:t>
                </a:r>
                <a:r>
                  <a:rPr lang="ar-SA" sz="2400" b="1" dirty="0">
                    <a:solidFill>
                      <a:schemeClr val="tx1"/>
                    </a:solidFill>
                  </a:rPr>
                  <a:t> إذا كانت </a:t>
                </a:r>
                <a:endParaRPr lang="ar-AE" sz="2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599D8B7A-1F90-4CEC-A53A-B333A3E9B6B0}"/>
                  </a:ext>
                </a:extLst>
              </p:cNvPr>
              <p:cNvSpPr/>
              <p:nvPr/>
            </p:nvSpPr>
            <p:spPr>
              <a:xfrm>
                <a:off x="4387482" y="5035438"/>
                <a:ext cx="6822765" cy="604167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r"/>
                <a:r>
                  <a:rPr lang="ar-SA" sz="2400" b="1" dirty="0">
                    <a:solidFill>
                      <a:schemeClr val="tx1"/>
                    </a:solidFill>
                  </a:rPr>
                  <a:t>؟</a:t>
                </a:r>
                <a:r>
                  <a:rPr lang="en-US" sz="2400" b="1" dirty="0">
                    <a:solidFill>
                      <a:schemeClr val="tx1"/>
                    </a:solidFill>
                  </a:rPr>
                  <a:t>B</a:t>
                </a:r>
                <a:r>
                  <a:rPr lang="ar-SA" sz="2400" b="1" dirty="0">
                    <a:solidFill>
                      <a:schemeClr val="tx1"/>
                    </a:solidFill>
                  </a:rPr>
                  <a:t>, </a:t>
                </a:r>
                <a:r>
                  <a:rPr lang="en-US" sz="2400" b="1" dirty="0">
                    <a:solidFill>
                      <a:schemeClr val="tx1"/>
                    </a:solidFill>
                  </a:rPr>
                  <a:t>A</a:t>
                </a:r>
                <a:r>
                  <a:rPr lang="ar-SA" sz="2400" b="1" dirty="0">
                    <a:solidFill>
                      <a:schemeClr val="tx1"/>
                    </a:solidFill>
                  </a:rPr>
                  <a:t> فأي من التالي يمكن أن يكون المجموعة الشاملة التي تضم</a:t>
                </a:r>
                <a:endParaRPr lang="ar-AE" sz="24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265EB720-4809-42D0-885F-E147078128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24750" t="39175" r="64819" b="42499"/>
            <a:stretch/>
          </p:blipFill>
          <p:spPr>
            <a:xfrm>
              <a:off x="5972557" y="3301859"/>
              <a:ext cx="1271751" cy="1256823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A4F517E4-4B31-4B1C-9A17-7632942A44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74586" t="39040" r="15063" b="42500"/>
            <a:stretch/>
          </p:blipFill>
          <p:spPr>
            <a:xfrm>
              <a:off x="1294377" y="3327390"/>
              <a:ext cx="1262010" cy="1266046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8F1B9CAC-67C3-49D6-9181-BEA87CA57D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54595" t="36926" r="35054" b="42500"/>
            <a:stretch/>
          </p:blipFill>
          <p:spPr>
            <a:xfrm>
              <a:off x="2620595" y="3264813"/>
              <a:ext cx="1262010" cy="1410975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FAA265AA-665D-437A-ACB1-4A40F30A35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15094" t="38974" r="74875" b="42500"/>
            <a:stretch/>
          </p:blipFill>
          <p:spPr>
            <a:xfrm>
              <a:off x="7271514" y="3325158"/>
              <a:ext cx="1223010" cy="1270510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7409762-1428-41B5-A559-206E9B4CDE7E}"/>
              </a:ext>
            </a:extLst>
          </p:cNvPr>
          <p:cNvGrpSpPr/>
          <p:nvPr/>
        </p:nvGrpSpPr>
        <p:grpSpPr>
          <a:xfrm>
            <a:off x="5067080" y="5113749"/>
            <a:ext cx="6822766" cy="1542740"/>
            <a:chOff x="5067080" y="5113749"/>
            <a:chExt cx="6822766" cy="1542740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9D2CF54-B9AC-4FF4-9EE4-AA0D87CFADCE}"/>
                </a:ext>
              </a:extLst>
            </p:cNvPr>
            <p:cNvSpPr txBox="1"/>
            <p:nvPr/>
          </p:nvSpPr>
          <p:spPr>
            <a:xfrm>
              <a:off x="5067080" y="5113749"/>
              <a:ext cx="6822765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2800" b="1" dirty="0">
                  <a:cs typeface="(AH) Manal Black" pitchFamily="2" charset="-78"/>
                </a:rPr>
                <a:t>a) </a:t>
              </a:r>
              <a:r>
                <a:rPr lang="ar-SA" sz="2800" b="1" dirty="0">
                  <a:cs typeface="(AH) Manal Black" pitchFamily="2" charset="-78"/>
                </a:rPr>
                <a:t>مجموعة أطباء </a:t>
              </a:r>
              <a:endParaRPr lang="ar-AE" sz="2800" b="1" dirty="0">
                <a:cs typeface="(AH) Manal Black" pitchFamily="2" charset="-78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72D9218-AD16-46D9-8E82-6E1387461933}"/>
                </a:ext>
              </a:extLst>
            </p:cNvPr>
            <p:cNvSpPr txBox="1"/>
            <p:nvPr/>
          </p:nvSpPr>
          <p:spPr>
            <a:xfrm>
              <a:off x="5067081" y="5632201"/>
              <a:ext cx="6822765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2800" b="1" dirty="0">
                  <a:cs typeface="(AH) Manal Black" pitchFamily="2" charset="-78"/>
                </a:rPr>
                <a:t>b) </a:t>
              </a:r>
              <a:r>
                <a:rPr lang="ar-SA" sz="2800" b="1" dirty="0">
                  <a:cs typeface="(AH) Manal Black" pitchFamily="2" charset="-78"/>
                </a:rPr>
                <a:t>مجموعة رواد فضاء</a:t>
              </a:r>
              <a:endParaRPr lang="ar-AE" sz="2800" b="1" dirty="0">
                <a:cs typeface="(AH) Manal Black" pitchFamily="2" charset="-78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FFCB6D6-CEF2-43B6-8B34-DD7708B24F9F}"/>
                </a:ext>
              </a:extLst>
            </p:cNvPr>
            <p:cNvSpPr txBox="1"/>
            <p:nvPr/>
          </p:nvSpPr>
          <p:spPr>
            <a:xfrm>
              <a:off x="5067080" y="6133269"/>
              <a:ext cx="6822765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2800" b="1" dirty="0">
                  <a:cs typeface="(AH) Manal Black" pitchFamily="2" charset="-78"/>
                </a:rPr>
                <a:t>c) </a:t>
              </a:r>
              <a:r>
                <a:rPr lang="ar-SA" sz="2800" b="1" dirty="0">
                  <a:cs typeface="(AH) Manal Black" pitchFamily="2" charset="-78"/>
                </a:rPr>
                <a:t>مجموعة مهندسين</a:t>
              </a:r>
              <a:endParaRPr lang="ar-AE" sz="2800" b="1" dirty="0">
                <a:cs typeface="(AH) Manal Black" pitchFamily="2" charset="-78"/>
              </a:endParaRPr>
            </a:p>
          </p:txBody>
        </p:sp>
      </p:grpSp>
      <p:sp>
        <p:nvSpPr>
          <p:cNvPr id="47" name="Oval 46">
            <a:extLst>
              <a:ext uri="{FF2B5EF4-FFF2-40B4-BE49-F238E27FC236}">
                <a16:creationId xmlns:a16="http://schemas.microsoft.com/office/drawing/2014/main" id="{3B249274-318F-43BD-8042-1D28A3C51F58}"/>
              </a:ext>
            </a:extLst>
          </p:cNvPr>
          <p:cNvSpPr/>
          <p:nvPr/>
        </p:nvSpPr>
        <p:spPr>
          <a:xfrm>
            <a:off x="4983480" y="5628277"/>
            <a:ext cx="499504" cy="51845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pic>
        <p:nvPicPr>
          <p:cNvPr id="16386" name="Picture 2" descr="وكالة أنباء الإمارات - محمد بن زايد يستقبل هزاع المنصوري وسلطان ...">
            <a:extLst>
              <a:ext uri="{FF2B5EF4-FFF2-40B4-BE49-F238E27FC236}">
                <a16:creationId xmlns:a16="http://schemas.microsoft.com/office/drawing/2014/main" id="{BBB10E9B-5CBE-4633-A0B6-8CAC09C58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54" y="4770000"/>
            <a:ext cx="1802130" cy="19148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397B9C57-7D2B-49D1-B355-C755C32ACF3F}"/>
              </a:ext>
            </a:extLst>
          </p:cNvPr>
          <p:cNvSpPr/>
          <p:nvPr/>
        </p:nvSpPr>
        <p:spPr>
          <a:xfrm>
            <a:off x="2325745" y="5182842"/>
            <a:ext cx="2352675" cy="1409322"/>
          </a:xfrm>
          <a:prstGeom prst="roundRec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cs typeface="(AH) Manal Black" pitchFamily="2" charset="-78"/>
              </a:rPr>
              <a:t>ماذا تمثل لك هذه الصورة في كلمة واحدة؟</a:t>
            </a:r>
            <a:endParaRPr lang="ar-AE" sz="3200" dirty="0"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6717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7" grpId="0" animBg="1"/>
      <p:bldP spid="4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57F40B7-8C39-43AC-846A-CCCC1C3C1DC6}"/>
              </a:ext>
            </a:extLst>
          </p:cNvPr>
          <p:cNvGrpSpPr/>
          <p:nvPr/>
        </p:nvGrpSpPr>
        <p:grpSpPr>
          <a:xfrm>
            <a:off x="3078480" y="0"/>
            <a:ext cx="6035040" cy="1148080"/>
            <a:chOff x="3078480" y="0"/>
            <a:chExt cx="6035040" cy="1148080"/>
          </a:xfrm>
        </p:grpSpPr>
        <p:pic>
          <p:nvPicPr>
            <p:cNvPr id="3074" name="Picture 2" descr="Red and green glass buttons with metal frame on Vector Image">
              <a:extLst>
                <a:ext uri="{FF2B5EF4-FFF2-40B4-BE49-F238E27FC236}">
                  <a16:creationId xmlns:a16="http://schemas.microsoft.com/office/drawing/2014/main" id="{6575043F-7DC8-4864-B1A9-9AFD502FE77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24" t="47259" r="15330" b="21185"/>
            <a:stretch/>
          </p:blipFill>
          <p:spPr bwMode="auto">
            <a:xfrm>
              <a:off x="3078480" y="0"/>
              <a:ext cx="6035040" cy="114808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9ED795-2BD9-4225-A423-58A19A6AF62F}"/>
                </a:ext>
              </a:extLst>
            </p:cNvPr>
            <p:cNvSpPr txBox="1"/>
            <p:nvPr/>
          </p:nvSpPr>
          <p:spPr>
            <a:xfrm>
              <a:off x="4212378" y="112375"/>
              <a:ext cx="3767244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5400" b="1" i="1" dirty="0">
                  <a:solidFill>
                    <a:srgbClr val="FF0000"/>
                  </a:solidFill>
                  <a:cs typeface="(AH) Manal Black" pitchFamily="2" charset="-78"/>
                </a:rPr>
                <a:t>المفاهيم الأساسية </a:t>
              </a:r>
              <a:endParaRPr lang="ar-AE" sz="5400" b="1" i="1" dirty="0">
                <a:solidFill>
                  <a:srgbClr val="FF0000"/>
                </a:solidFill>
                <a:cs typeface="(AH) Manal Black" pitchFamily="2" charset="-78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08D3DD7-6424-479E-A923-9A48E7706C6D}"/>
              </a:ext>
            </a:extLst>
          </p:cNvPr>
          <p:cNvGrpSpPr/>
          <p:nvPr/>
        </p:nvGrpSpPr>
        <p:grpSpPr>
          <a:xfrm>
            <a:off x="8422742" y="1391919"/>
            <a:ext cx="3504255" cy="1503835"/>
            <a:chOff x="9526697" y="1391919"/>
            <a:chExt cx="2400300" cy="1503835"/>
          </a:xfrm>
        </p:grpSpPr>
        <p:pic>
          <p:nvPicPr>
            <p:cNvPr id="7" name="Picture 2" descr="Vintage Wooden Signboard - Wood Sign Board Cartoon Transparent, HD ...">
              <a:extLst>
                <a:ext uri="{FF2B5EF4-FFF2-40B4-BE49-F238E27FC236}">
                  <a16:creationId xmlns:a16="http://schemas.microsoft.com/office/drawing/2014/main" id="{48A66CB6-64B4-4A30-8392-4413057763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6697" y="1391919"/>
              <a:ext cx="2400300" cy="150383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5E1A0C9-E651-4069-B5C8-79C8AE2E7FD8}"/>
                </a:ext>
              </a:extLst>
            </p:cNvPr>
            <p:cNvSpPr txBox="1"/>
            <p:nvPr/>
          </p:nvSpPr>
          <p:spPr>
            <a:xfrm>
              <a:off x="9870715" y="1777419"/>
              <a:ext cx="1893782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4000" b="1" i="1" dirty="0">
                  <a:solidFill>
                    <a:srgbClr val="002060"/>
                  </a:solidFill>
                  <a:cs typeface="(AH) Manal Black" pitchFamily="2" charset="-78"/>
                </a:rPr>
                <a:t>مخطط فن</a:t>
              </a:r>
              <a:r>
                <a:rPr lang="en-US" sz="4000" b="1" i="1" dirty="0">
                  <a:solidFill>
                    <a:srgbClr val="002060"/>
                  </a:solidFill>
                  <a:cs typeface="(AH) Manal Black" pitchFamily="2" charset="-78"/>
                </a:rPr>
                <a:t>Venn</a:t>
              </a:r>
              <a:endParaRPr lang="ar-AE" sz="4000" b="1" i="1" dirty="0">
                <a:solidFill>
                  <a:srgbClr val="002060"/>
                </a:solidFill>
                <a:cs typeface="(AH) Manal Black" pitchFamily="2" charset="-78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E87FEA6-8443-4F45-9851-CC5AC7AFCB1A}"/>
              </a:ext>
            </a:extLst>
          </p:cNvPr>
          <p:cNvSpPr txBox="1"/>
          <p:nvPr/>
        </p:nvSpPr>
        <p:spPr>
          <a:xfrm>
            <a:off x="2240558" y="1569339"/>
            <a:ext cx="603504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AE" sz="2400" b="1" dirty="0">
                <a:cs typeface="(AH) Manal Black" pitchFamily="2" charset="-78"/>
              </a:rPr>
              <a:t>هو صورة تستعمل في </a:t>
            </a:r>
            <a:r>
              <a:rPr lang="ar-AE" sz="2400" b="1" dirty="0">
                <a:solidFill>
                  <a:srgbClr val="FF0000"/>
                </a:solidFill>
                <a:cs typeface="(AH) Manal Black" pitchFamily="2" charset="-78"/>
                <a:hlinkClick r:id="rId4" tooltip="نظرية المجموعات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نظرية المجموعات</a:t>
            </a:r>
            <a:r>
              <a:rPr lang="ar-AE" sz="2400" b="1" dirty="0">
                <a:cs typeface="(AH) Manal Black" pitchFamily="2" charset="-78"/>
              </a:rPr>
              <a:t>، لتبيين العلاقات الرياضية </a:t>
            </a:r>
            <a:endParaRPr lang="en-US" sz="2400" b="1" dirty="0">
              <a:cs typeface="(AH) Manal Black" pitchFamily="2" charset="-78"/>
            </a:endParaRPr>
          </a:p>
          <a:p>
            <a:pPr algn="r"/>
            <a:r>
              <a:rPr lang="ar-AE" sz="2400" b="1" dirty="0">
                <a:cs typeface="(AH) Manal Black" pitchFamily="2" charset="-78"/>
              </a:rPr>
              <a:t>أو </a:t>
            </a:r>
            <a:r>
              <a:rPr lang="ar-AE" sz="2400" b="1" dirty="0">
                <a:solidFill>
                  <a:srgbClr val="FF0000"/>
                </a:solidFill>
                <a:cs typeface="(AH) Manal Black" pitchFamily="2" charset="-78"/>
                <a:hlinkClick r:id="rId5" tooltip="منطق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المنطقية</a:t>
            </a:r>
            <a:r>
              <a:rPr lang="ar-AE" sz="2400" b="1" dirty="0">
                <a:cs typeface="(AH) Manal Black" pitchFamily="2" charset="-78"/>
              </a:rPr>
              <a:t> لمجموعة من الأشياء أو المفاهيم.</a:t>
            </a:r>
            <a:r>
              <a:rPr lang="ar-AE" sz="2400" b="1" baseline="30000" dirty="0">
                <a:cs typeface="(AH) Manal Black" pitchFamily="2" charset="-78"/>
              </a:rPr>
              <a:t> </a:t>
            </a:r>
            <a:r>
              <a:rPr lang="ar-AE" sz="2400" b="1" dirty="0">
                <a:cs typeface="(AH) Manal Black" pitchFamily="2" charset="-78"/>
              </a:rPr>
              <a:t> يعود تسميتها للفيلسوف الإنجليزي </a:t>
            </a:r>
            <a:r>
              <a:rPr lang="ar-AE" sz="2400" b="1" dirty="0">
                <a:solidFill>
                  <a:srgbClr val="FF0000"/>
                </a:solidFill>
                <a:cs typeface="(AH) Manal Black" pitchFamily="2" charset="-78"/>
                <a:hlinkClick r:id="rId6" tooltip="جون فن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جون فن</a:t>
            </a:r>
            <a:endParaRPr lang="ar-AE" sz="4800" b="1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E938B19-E2F6-41D4-8168-C2CE352841F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6239" r="89167" b="35001"/>
          <a:stretch/>
        </p:blipFill>
        <p:spPr>
          <a:xfrm>
            <a:off x="65739" y="574040"/>
            <a:ext cx="2174819" cy="24374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27F43F67-9492-42E6-B114-5779B41ECC49}"/>
              </a:ext>
            </a:extLst>
          </p:cNvPr>
          <p:cNvGrpSpPr/>
          <p:nvPr/>
        </p:nvGrpSpPr>
        <p:grpSpPr>
          <a:xfrm>
            <a:off x="8422078" y="3070975"/>
            <a:ext cx="3504255" cy="1503835"/>
            <a:chOff x="9526697" y="1391919"/>
            <a:chExt cx="2400300" cy="1503835"/>
          </a:xfrm>
        </p:grpSpPr>
        <p:pic>
          <p:nvPicPr>
            <p:cNvPr id="32" name="Picture 2" descr="Vintage Wooden Signboard - Wood Sign Board Cartoon Transparent, HD ...">
              <a:extLst>
                <a:ext uri="{FF2B5EF4-FFF2-40B4-BE49-F238E27FC236}">
                  <a16:creationId xmlns:a16="http://schemas.microsoft.com/office/drawing/2014/main" id="{9DD360F7-5964-43D5-954D-1D4112315C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6697" y="1391919"/>
              <a:ext cx="2400300" cy="150383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79DE952-4782-4F8B-B064-B50709DAFEB0}"/>
                </a:ext>
              </a:extLst>
            </p:cNvPr>
            <p:cNvSpPr txBox="1"/>
            <p:nvPr/>
          </p:nvSpPr>
          <p:spPr>
            <a:xfrm>
              <a:off x="9870715" y="1777419"/>
              <a:ext cx="1893782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4000" b="1" i="1" dirty="0">
                  <a:solidFill>
                    <a:srgbClr val="002060"/>
                  </a:solidFill>
                  <a:cs typeface="(AH) Manal Black" pitchFamily="2" charset="-78"/>
                </a:rPr>
                <a:t>متممة المجموعة</a:t>
              </a:r>
              <a:endParaRPr lang="ar-AE" sz="4000" b="1" i="1" dirty="0">
                <a:solidFill>
                  <a:srgbClr val="002060"/>
                </a:solidFill>
                <a:cs typeface="(AH) Manal Black" pitchFamily="2" charset="-78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4878A05-92F6-449B-8DCE-B2740797C87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083" t="35802" r="43418" b="59397"/>
          <a:stretch/>
        </p:blipFill>
        <p:spPr>
          <a:xfrm>
            <a:off x="99005" y="3231111"/>
            <a:ext cx="8226745" cy="1390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8390A1AD-5FCD-4F41-ADE5-64BF8723E29A}"/>
              </a:ext>
            </a:extLst>
          </p:cNvPr>
          <p:cNvSpPr/>
          <p:nvPr/>
        </p:nvSpPr>
        <p:spPr>
          <a:xfrm>
            <a:off x="310639" y="4897553"/>
            <a:ext cx="2743200" cy="169512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51DC05C-FF6F-46B9-9858-E603DD2DA92C}"/>
                  </a:ext>
                </a:extLst>
              </p:cNvPr>
              <p:cNvSpPr txBox="1"/>
              <p:nvPr/>
            </p:nvSpPr>
            <p:spPr>
              <a:xfrm>
                <a:off x="2537672" y="5977129"/>
                <a:ext cx="51616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𝑼</m:t>
                      </m:r>
                    </m:oMath>
                  </m:oMathPara>
                </a14:m>
                <a:endParaRPr lang="ar-AE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51DC05C-FF6F-46B9-9858-E603DD2DA9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7672" y="5977129"/>
                <a:ext cx="516167" cy="61555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" name="Group 46">
            <a:extLst>
              <a:ext uri="{FF2B5EF4-FFF2-40B4-BE49-F238E27FC236}">
                <a16:creationId xmlns:a16="http://schemas.microsoft.com/office/drawing/2014/main" id="{3D159EBB-4067-415D-9276-C7B6988FF672}"/>
              </a:ext>
            </a:extLst>
          </p:cNvPr>
          <p:cNvGrpSpPr/>
          <p:nvPr/>
        </p:nvGrpSpPr>
        <p:grpSpPr>
          <a:xfrm>
            <a:off x="4343872" y="5478764"/>
            <a:ext cx="3504255" cy="680720"/>
            <a:chOff x="8275598" y="5404757"/>
            <a:chExt cx="3504255" cy="680720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90C4A5CA-9CA7-4600-A666-3F3A7178256F}"/>
                </a:ext>
              </a:extLst>
            </p:cNvPr>
            <p:cNvSpPr/>
            <p:nvPr/>
          </p:nvSpPr>
          <p:spPr>
            <a:xfrm>
              <a:off x="8275598" y="5404757"/>
              <a:ext cx="3504255" cy="68072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r"/>
              <a:r>
                <a:rPr lang="ar-SA" sz="4000" b="1" dirty="0">
                  <a:solidFill>
                    <a:schemeClr val="tx1"/>
                  </a:solidFill>
                  <a:cs typeface="(AH) Manal Black" pitchFamily="2" charset="-78"/>
                </a:rPr>
                <a:t>مخطط فن لـ       ,    </a:t>
              </a:r>
              <a:endParaRPr lang="ar-AE" sz="4000" b="1" dirty="0">
                <a:solidFill>
                  <a:schemeClr val="tx1"/>
                </a:solidFill>
                <a:cs typeface="(AH) Manal Black" pitchFamily="2" charset="-78"/>
              </a:endParaRP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4EFE50CC-19D0-4689-A5EC-3D9649577CC4}"/>
                </a:ext>
              </a:extLst>
            </p:cNvPr>
            <p:cNvGrpSpPr/>
            <p:nvPr/>
          </p:nvGrpSpPr>
          <p:grpSpPr>
            <a:xfrm>
              <a:off x="8564870" y="5464962"/>
              <a:ext cx="434415" cy="553998"/>
              <a:chOff x="10306706" y="382433"/>
              <a:chExt cx="434415" cy="55399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8C8C3743-5831-4B4C-9FBE-344A5A5491BB}"/>
                      </a:ext>
                    </a:extLst>
                  </p:cNvPr>
                  <p:cNvSpPr txBox="1"/>
                  <p:nvPr/>
                </p:nvSpPr>
                <p:spPr>
                  <a:xfrm>
                    <a:off x="10306706" y="382433"/>
                    <a:ext cx="434414" cy="55399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1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</m:oMath>
                      </m:oMathPara>
                    </a14:m>
                    <a:endParaRPr lang="ar-AE" b="1" dirty="0"/>
                  </a:p>
                </p:txBody>
              </p:sp>
            </mc:Choice>
            <mc:Fallback xmlns="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8C8C3743-5831-4B4C-9FBE-344A5A5491B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306706" y="382433"/>
                    <a:ext cx="434414" cy="553998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ar-A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37A22951-23DA-48C3-8936-A7B8F12C804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656948" y="382433"/>
                <a:ext cx="84173" cy="14881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93F8B7CB-E077-468A-B0F9-98AFDC6EEE36}"/>
                    </a:ext>
                  </a:extLst>
                </p:cNvPr>
                <p:cNvSpPr txBox="1"/>
                <p:nvPr/>
              </p:nvSpPr>
              <p:spPr>
                <a:xfrm>
                  <a:off x="9349526" y="5433078"/>
                  <a:ext cx="434414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93F8B7CB-E077-468A-B0F9-98AFDC6EEE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49526" y="5433078"/>
                  <a:ext cx="434414" cy="553998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818BAE12-61D6-4187-BA08-043C0D4569FE}"/>
              </a:ext>
            </a:extLst>
          </p:cNvPr>
          <p:cNvSpPr/>
          <p:nvPr/>
        </p:nvSpPr>
        <p:spPr>
          <a:xfrm>
            <a:off x="1153148" y="5297514"/>
            <a:ext cx="1087410" cy="910246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A</a:t>
            </a:r>
            <a:endParaRPr lang="ar-AE" sz="3200" b="1" dirty="0">
              <a:solidFill>
                <a:srgbClr val="FF0000"/>
              </a:solidFill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4832D47-EB83-423D-B330-00CB334CBA45}"/>
              </a:ext>
            </a:extLst>
          </p:cNvPr>
          <p:cNvGrpSpPr/>
          <p:nvPr/>
        </p:nvGrpSpPr>
        <p:grpSpPr>
          <a:xfrm>
            <a:off x="514686" y="5605486"/>
            <a:ext cx="434415" cy="553998"/>
            <a:chOff x="10306706" y="382433"/>
            <a:chExt cx="434415" cy="5539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22E3B052-1A98-4CBB-AFAC-E5162B0BC13D}"/>
                    </a:ext>
                  </a:extLst>
                </p:cNvPr>
                <p:cNvSpPr txBox="1"/>
                <p:nvPr/>
              </p:nvSpPr>
              <p:spPr>
                <a:xfrm>
                  <a:off x="10306706" y="382433"/>
                  <a:ext cx="434414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22E3B052-1A98-4CBB-AFAC-E5162B0BC1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06706" y="382433"/>
                  <a:ext cx="434414" cy="553998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A1A73C5D-7C97-44B4-9140-B15CECAEC3A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56948" y="382433"/>
              <a:ext cx="84173" cy="14881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0" name="Picture 2" descr="Complement of a set explained - All Mathematics Solutions">
            <a:extLst>
              <a:ext uri="{FF2B5EF4-FFF2-40B4-BE49-F238E27FC236}">
                <a16:creationId xmlns:a16="http://schemas.microsoft.com/office/drawing/2014/main" id="{B57DF461-181A-4564-8954-26F590C04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3520" y="4981071"/>
            <a:ext cx="2473252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28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3" grpId="0" animBg="1"/>
      <p:bldP spid="46" grpId="0"/>
      <p:bldP spid="4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3BAAB3-8C64-49C4-AFA8-3018AB88C5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57" t="39259" r="48917" b="43556"/>
          <a:stretch/>
        </p:blipFill>
        <p:spPr>
          <a:xfrm>
            <a:off x="-135568" y="525215"/>
            <a:ext cx="4910456" cy="29619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E638E6-9C3E-4483-808B-3BA4058EEC3B}"/>
              </a:ext>
            </a:extLst>
          </p:cNvPr>
          <p:cNvSpPr txBox="1"/>
          <p:nvPr/>
        </p:nvSpPr>
        <p:spPr>
          <a:xfrm>
            <a:off x="4801817" y="479235"/>
            <a:ext cx="6687159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400" b="1" i="1" dirty="0">
                <a:solidFill>
                  <a:srgbClr val="FF0000"/>
                </a:solidFill>
                <a:cs typeface="(AH) Manal Black" pitchFamily="2" charset="-78"/>
              </a:rPr>
              <a:t>من مخطط فن المقابل , أوجد:</a:t>
            </a:r>
            <a:endParaRPr lang="ar-AE" sz="5400" b="1" i="1" dirty="0">
              <a:solidFill>
                <a:srgbClr val="FF0000"/>
              </a:solidFill>
              <a:cs typeface="(AH) Manal Black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E1A7902-789B-4314-88FA-3822AD2A7710}"/>
                  </a:ext>
                </a:extLst>
              </p:cNvPr>
              <p:cNvSpPr txBox="1"/>
              <p:nvPr/>
            </p:nvSpPr>
            <p:spPr>
              <a:xfrm>
                <a:off x="5837916" y="1852169"/>
                <a:ext cx="1041760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𝑼</m:t>
                      </m:r>
                      <m:r>
                        <a:rPr lang="en-US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E1A7902-789B-4314-88FA-3822AD2A7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7916" y="1852169"/>
                <a:ext cx="1041760" cy="61555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644D0CB-DE04-49DB-B343-CD0B14E86E14}"/>
                  </a:ext>
                </a:extLst>
              </p:cNvPr>
              <p:cNvSpPr txBox="1"/>
              <p:nvPr/>
            </p:nvSpPr>
            <p:spPr>
              <a:xfrm>
                <a:off x="5837916" y="2929129"/>
                <a:ext cx="1041760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644D0CB-DE04-49DB-B343-CD0B14E86E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7916" y="2929129"/>
                <a:ext cx="1041760" cy="6155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5351B2E3-2089-491E-911C-59ED7A99775E}"/>
              </a:ext>
            </a:extLst>
          </p:cNvPr>
          <p:cNvGrpSpPr/>
          <p:nvPr/>
        </p:nvGrpSpPr>
        <p:grpSpPr>
          <a:xfrm>
            <a:off x="5837916" y="4006089"/>
            <a:ext cx="1008096" cy="615553"/>
            <a:chOff x="10306706" y="382433"/>
            <a:chExt cx="1008096" cy="6155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6539155-2582-402E-93DC-802319EC0809}"/>
                    </a:ext>
                  </a:extLst>
                </p:cNvPr>
                <p:cNvSpPr txBox="1"/>
                <p:nvPr/>
              </p:nvSpPr>
              <p:spPr>
                <a:xfrm>
                  <a:off x="10306706" y="382433"/>
                  <a:ext cx="1008096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6539155-2582-402E-93DC-802319EC08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06706" y="382433"/>
                  <a:ext cx="1008096" cy="61555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4C510E2-C22A-4E37-BFED-E082DCC385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87428" y="382433"/>
              <a:ext cx="84173" cy="14881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4E6D25E-6DAE-42BE-854B-045203036134}"/>
                  </a:ext>
                </a:extLst>
              </p:cNvPr>
              <p:cNvSpPr txBox="1"/>
              <p:nvPr/>
            </p:nvSpPr>
            <p:spPr>
              <a:xfrm>
                <a:off x="7000242" y="1802520"/>
                <a:ext cx="477707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4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ar-SA" sz="4000" b="1" i="1" smtClean="0"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4E6D25E-6DAE-42BE-854B-0452030361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0242" y="1802520"/>
                <a:ext cx="4777077" cy="61555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8963A98-11A4-4845-A063-0EE2C78BE732}"/>
                  </a:ext>
                </a:extLst>
              </p:cNvPr>
              <p:cNvSpPr txBox="1"/>
              <p:nvPr/>
            </p:nvSpPr>
            <p:spPr>
              <a:xfrm>
                <a:off x="7000241" y="2929129"/>
                <a:ext cx="2562881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4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40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8963A98-11A4-4845-A063-0EE2C78BE7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0241" y="2929129"/>
                <a:ext cx="2562881" cy="61555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30C088F-9044-478A-8A83-E2A3D14EA690}"/>
                  </a:ext>
                </a:extLst>
              </p:cNvPr>
              <p:cNvSpPr txBox="1"/>
              <p:nvPr/>
            </p:nvSpPr>
            <p:spPr>
              <a:xfrm>
                <a:off x="7000241" y="3977520"/>
                <a:ext cx="2562881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4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40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30C088F-9044-478A-8A83-E2A3D14EA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0241" y="3977520"/>
                <a:ext cx="2562881" cy="61555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2" descr="المقرر: Written Expression">
            <a:extLst>
              <a:ext uri="{FF2B5EF4-FFF2-40B4-BE49-F238E27FC236}">
                <a16:creationId xmlns:a16="http://schemas.microsoft.com/office/drawing/2014/main" id="{C360C062-6EED-4B35-A553-2152F1DB64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89" y="3376397"/>
            <a:ext cx="2857500" cy="2606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F8EC9F65-56EE-4EA3-952D-D52B516F88BE}"/>
              </a:ext>
            </a:extLst>
          </p:cNvPr>
          <p:cNvGrpSpPr/>
          <p:nvPr/>
        </p:nvGrpSpPr>
        <p:grpSpPr>
          <a:xfrm>
            <a:off x="5837916" y="5039360"/>
            <a:ext cx="1658916" cy="739926"/>
            <a:chOff x="5837916" y="5039360"/>
            <a:chExt cx="1658916" cy="73992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7E9743E-6E49-4A9C-82DF-C3047AF40109}"/>
                </a:ext>
              </a:extLst>
            </p:cNvPr>
            <p:cNvGrpSpPr/>
            <p:nvPr/>
          </p:nvGrpSpPr>
          <p:grpSpPr>
            <a:xfrm>
              <a:off x="5837916" y="5163733"/>
              <a:ext cx="1658916" cy="615553"/>
              <a:chOff x="10306706" y="382433"/>
              <a:chExt cx="1658916" cy="61555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3BB8603B-70F6-499F-B169-735E8D6BC285}"/>
                      </a:ext>
                    </a:extLst>
                  </p:cNvPr>
                  <p:cNvSpPr txBox="1"/>
                  <p:nvPr/>
                </p:nvSpPr>
                <p:spPr>
                  <a:xfrm>
                    <a:off x="10306706" y="382433"/>
                    <a:ext cx="1658916" cy="61555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1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  )=</m:t>
                          </m:r>
                        </m:oMath>
                      </m:oMathPara>
                    </a14:m>
                    <a:endParaRPr lang="ar-AE" b="1" dirty="0"/>
                  </a:p>
                </p:txBody>
              </p:sp>
            </mc:Choice>
            <mc:Fallback xmlns="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3BB8603B-70F6-499F-B169-735E8D6BC28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306706" y="382433"/>
                    <a:ext cx="1658916" cy="615553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ar-A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C207BD17-AD2F-46DC-8A24-D09464D904E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932516" y="382433"/>
                <a:ext cx="112208" cy="1538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18E302E-1203-487D-BFE8-CCBF6FF855F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09768" y="5039360"/>
              <a:ext cx="139815" cy="20131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7CE13AD-D39B-420D-9326-D7BEAB6CCD04}"/>
                  </a:ext>
                </a:extLst>
              </p:cNvPr>
              <p:cNvSpPr txBox="1"/>
              <p:nvPr/>
            </p:nvSpPr>
            <p:spPr>
              <a:xfrm>
                <a:off x="5718800" y="5982565"/>
                <a:ext cx="2562881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4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40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7CE13AD-D39B-420D-9326-D7BEAB6CCD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8800" y="5982565"/>
                <a:ext cx="2562881" cy="61555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0889327-3684-45BD-8FDF-D9D97BE70CB2}"/>
              </a:ext>
            </a:extLst>
          </p:cNvPr>
          <p:cNvCxnSpPr>
            <a:cxnSpLocks/>
          </p:cNvCxnSpPr>
          <p:nvPr/>
        </p:nvCxnSpPr>
        <p:spPr>
          <a:xfrm flipH="1">
            <a:off x="8223948" y="5881906"/>
            <a:ext cx="139815" cy="2013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1A7E330-6748-47D7-BE69-0D17D8CF000F}"/>
                  </a:ext>
                </a:extLst>
              </p:cNvPr>
              <p:cNvSpPr txBox="1"/>
              <p:nvPr/>
            </p:nvSpPr>
            <p:spPr>
              <a:xfrm>
                <a:off x="7496832" y="5140364"/>
                <a:ext cx="2562881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4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40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1A7E330-6748-47D7-BE69-0D17D8CF00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6832" y="5140364"/>
                <a:ext cx="2562881" cy="61555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2BFA4F00-C058-4A7D-97FF-5C2628C93B90}"/>
              </a:ext>
            </a:extLst>
          </p:cNvPr>
          <p:cNvGrpSpPr/>
          <p:nvPr/>
        </p:nvGrpSpPr>
        <p:grpSpPr>
          <a:xfrm>
            <a:off x="442956" y="6020948"/>
            <a:ext cx="1658916" cy="739926"/>
            <a:chOff x="5837916" y="5039360"/>
            <a:chExt cx="1658916" cy="739926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65AC054-0562-4FAE-943C-CF2DBBBC00B7}"/>
                </a:ext>
              </a:extLst>
            </p:cNvPr>
            <p:cNvGrpSpPr/>
            <p:nvPr/>
          </p:nvGrpSpPr>
          <p:grpSpPr>
            <a:xfrm>
              <a:off x="5837916" y="5163733"/>
              <a:ext cx="1658916" cy="615553"/>
              <a:chOff x="10306706" y="382433"/>
              <a:chExt cx="1658916" cy="61555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7C7FD51D-554C-4797-B141-E01F1228121F}"/>
                      </a:ext>
                    </a:extLst>
                  </p:cNvPr>
                  <p:cNvSpPr txBox="1"/>
                  <p:nvPr/>
                </p:nvSpPr>
                <p:spPr>
                  <a:xfrm>
                    <a:off x="10306706" y="382433"/>
                    <a:ext cx="1658916" cy="61555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1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  )=</m:t>
                          </m:r>
                        </m:oMath>
                      </m:oMathPara>
                    </a14:m>
                    <a:endParaRPr lang="ar-AE" b="1" dirty="0"/>
                  </a:p>
                </p:txBody>
              </p:sp>
            </mc:Choice>
            <mc:Fallback xmlns="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7C7FD51D-554C-4797-B141-E01F1228121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306706" y="382433"/>
                    <a:ext cx="1658916" cy="615553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ar-A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09A5F21C-32C4-4C83-9E7E-9762EA7F01C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932516" y="382433"/>
                <a:ext cx="112208" cy="1538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0D06C25-01FD-42A9-BD67-A6091FF59E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09768" y="5039360"/>
              <a:ext cx="139815" cy="20131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9EAB017-1822-4B95-AE6F-7E094DFE28CB}"/>
                  </a:ext>
                </a:extLst>
              </p:cNvPr>
              <p:cNvSpPr txBox="1"/>
              <p:nvPr/>
            </p:nvSpPr>
            <p:spPr>
              <a:xfrm>
                <a:off x="2005595" y="6121606"/>
                <a:ext cx="48250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</m:oMath>
                  </m:oMathPara>
                </a14:m>
                <a:endParaRPr lang="ar-AE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9EAB017-1822-4B95-AE6F-7E094DFE28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5595" y="6121606"/>
                <a:ext cx="482504" cy="61555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338" name="Picture 2" descr="قاعدة 21: لابتكار محتوى إبداعي للشبكات الاجتماعية - مزن">
            <a:extLst>
              <a:ext uri="{FF2B5EF4-FFF2-40B4-BE49-F238E27FC236}">
                <a16:creationId xmlns:a16="http://schemas.microsoft.com/office/drawing/2014/main" id="{CFB7505F-E4B1-4A74-9E12-9BD81BC799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8" r="25239"/>
          <a:stretch/>
        </p:blipFill>
        <p:spPr bwMode="auto">
          <a:xfrm>
            <a:off x="2937500" y="5222684"/>
            <a:ext cx="1500023" cy="15144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8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6" grpId="0"/>
      <p:bldP spid="17" grpId="0"/>
      <p:bldP spid="18" grpId="0"/>
      <p:bldP spid="29" grpId="0"/>
      <p:bldP spid="31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A628E2C-7395-4812-9597-0D123E5C58D0}"/>
              </a:ext>
            </a:extLst>
          </p:cNvPr>
          <p:cNvGrpSpPr/>
          <p:nvPr/>
        </p:nvGrpSpPr>
        <p:grpSpPr>
          <a:xfrm>
            <a:off x="0" y="111760"/>
            <a:ext cx="2315210" cy="976401"/>
            <a:chOff x="0" y="111760"/>
            <a:chExt cx="2315210" cy="976401"/>
          </a:xfrm>
        </p:grpSpPr>
        <p:pic>
          <p:nvPicPr>
            <p:cNvPr id="5" name="Picture 2" descr="Circle seal RED2 | SVG(VECTOR):Public Domain | ICON PARK | Share ...">
              <a:extLst>
                <a:ext uri="{FF2B5EF4-FFF2-40B4-BE49-F238E27FC236}">
                  <a16:creationId xmlns:a16="http://schemas.microsoft.com/office/drawing/2014/main" id="{546CF3B1-1B09-4FF7-A8D7-5476CFEA17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1760"/>
              <a:ext cx="2315210" cy="934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80ADED3-AD68-41FB-B668-3CD0636D6178}"/>
                </a:ext>
              </a:extLst>
            </p:cNvPr>
            <p:cNvSpPr txBox="1"/>
            <p:nvPr/>
          </p:nvSpPr>
          <p:spPr>
            <a:xfrm>
              <a:off x="299085" y="134054"/>
              <a:ext cx="1717040" cy="95410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dirty="0">
                  <a:solidFill>
                    <a:srgbClr val="FFFF00"/>
                  </a:solidFill>
                  <a:cs typeface="(AH) Manal Black" pitchFamily="2" charset="-78"/>
                </a:rPr>
                <a:t>صفحة </a:t>
              </a:r>
            </a:p>
            <a:p>
              <a:pPr algn="ctr"/>
              <a:r>
                <a:rPr lang="en-US" sz="2800" b="1" dirty="0">
                  <a:solidFill>
                    <a:srgbClr val="FFFF00"/>
                  </a:solidFill>
                  <a:latin typeface="Algerian" panose="04020705040A02060702" pitchFamily="82" charset="0"/>
                  <a:cs typeface="Aldhabi" panose="01000000000000000000" pitchFamily="2" charset="-78"/>
                </a:rPr>
                <a:t>866</a:t>
              </a:r>
              <a:endParaRPr lang="ar-AE" sz="2800" b="1" dirty="0">
                <a:solidFill>
                  <a:srgbClr val="FFFF00"/>
                </a:solidFill>
                <a:latin typeface="Algerian" panose="04020705040A02060702" pitchFamily="82" charset="0"/>
                <a:cs typeface="Aldhabi" panose="01000000000000000000" pitchFamily="2" charset="-78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249D805-FC8E-414E-A74A-7A58D875CF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823" t="39256" r="42760" b="57788"/>
          <a:stretch/>
        </p:blipFill>
        <p:spPr>
          <a:xfrm>
            <a:off x="7840197" y="2574247"/>
            <a:ext cx="4155440" cy="4979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50BA51-4B9C-4306-B99B-429E674314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666" t="27992" r="41084" b="65785"/>
          <a:stretch/>
        </p:blipFill>
        <p:spPr>
          <a:xfrm>
            <a:off x="6969760" y="111760"/>
            <a:ext cx="5014595" cy="6807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D468FF-B8F9-4D9C-90D3-1FC4905BEB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83" t="33474" r="41084" b="60740"/>
          <a:stretch/>
        </p:blipFill>
        <p:spPr>
          <a:xfrm>
            <a:off x="2016125" y="842039"/>
            <a:ext cx="9373235" cy="8336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B563207-6F68-4A87-A183-8CFB286E110B}"/>
              </a:ext>
            </a:extLst>
          </p:cNvPr>
          <p:cNvGrpSpPr/>
          <p:nvPr/>
        </p:nvGrpSpPr>
        <p:grpSpPr>
          <a:xfrm>
            <a:off x="3779958" y="3116642"/>
            <a:ext cx="1041760" cy="615553"/>
            <a:chOff x="10306706" y="382433"/>
            <a:chExt cx="1041760" cy="6155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B65F32BB-E15A-4D2F-99C9-4700C89C17D2}"/>
                    </a:ext>
                  </a:extLst>
                </p:cNvPr>
                <p:cNvSpPr txBox="1"/>
                <p:nvPr/>
              </p:nvSpPr>
              <p:spPr>
                <a:xfrm>
                  <a:off x="10306706" y="382433"/>
                  <a:ext cx="1041760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𝑼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B65F32BB-E15A-4D2F-99C9-4700C89C17D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06706" y="382433"/>
                  <a:ext cx="1041760" cy="61555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C34EB1C-87CC-4E64-A780-D252F9F358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68708" y="382433"/>
              <a:ext cx="84173" cy="14881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DDAFDBF-32A9-45B5-82D9-A729EBD4175C}"/>
                  </a:ext>
                </a:extLst>
              </p:cNvPr>
              <p:cNvSpPr txBox="1"/>
              <p:nvPr/>
            </p:nvSpPr>
            <p:spPr>
              <a:xfrm>
                <a:off x="6977122" y="1842696"/>
                <a:ext cx="153272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4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40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𝑽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DDAFDBF-32A9-45B5-82D9-A729EBD417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7122" y="1842696"/>
                <a:ext cx="1532727" cy="61555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774784F-3B05-4270-A5A6-5389E270A683}"/>
              </a:ext>
            </a:extLst>
          </p:cNvPr>
          <p:cNvCxnSpPr/>
          <p:nvPr/>
        </p:nvCxnSpPr>
        <p:spPr>
          <a:xfrm flipH="1">
            <a:off x="9072880" y="1068566"/>
            <a:ext cx="193040" cy="28448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51200D0-A13E-4A97-96CC-0811E1C10D4A}"/>
              </a:ext>
            </a:extLst>
          </p:cNvPr>
          <p:cNvCxnSpPr/>
          <p:nvPr/>
        </p:nvCxnSpPr>
        <p:spPr>
          <a:xfrm flipH="1">
            <a:off x="9615561" y="1068566"/>
            <a:ext cx="193040" cy="28448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967B844-93EA-473B-BB89-2301D210D370}"/>
              </a:ext>
            </a:extLst>
          </p:cNvPr>
          <p:cNvCxnSpPr/>
          <p:nvPr/>
        </p:nvCxnSpPr>
        <p:spPr>
          <a:xfrm flipH="1">
            <a:off x="9863259" y="1068842"/>
            <a:ext cx="193040" cy="28448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9E152821-B08C-4299-94E4-309A53F40C1B}"/>
              </a:ext>
            </a:extLst>
          </p:cNvPr>
          <p:cNvSpPr/>
          <p:nvPr/>
        </p:nvSpPr>
        <p:spPr>
          <a:xfrm>
            <a:off x="418571" y="1763067"/>
            <a:ext cx="2743200" cy="169512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AB2E1F4-2899-4E48-AE70-50DBC7CD3D1D}"/>
                  </a:ext>
                </a:extLst>
              </p:cNvPr>
              <p:cNvSpPr txBox="1"/>
              <p:nvPr/>
            </p:nvSpPr>
            <p:spPr>
              <a:xfrm>
                <a:off x="2692154" y="2821146"/>
                <a:ext cx="51616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𝑼</m:t>
                      </m:r>
                    </m:oMath>
                  </m:oMathPara>
                </a14:m>
                <a:endParaRPr lang="ar-AE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AB2E1F4-2899-4E48-AE70-50DBC7CD3D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2154" y="2821146"/>
                <a:ext cx="516167" cy="61555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92C5FA67-246E-4856-BEDF-E135EE3FB2C8}"/>
              </a:ext>
            </a:extLst>
          </p:cNvPr>
          <p:cNvGrpSpPr/>
          <p:nvPr/>
        </p:nvGrpSpPr>
        <p:grpSpPr>
          <a:xfrm>
            <a:off x="886283" y="1779593"/>
            <a:ext cx="1467362" cy="1695128"/>
            <a:chOff x="2887195" y="4582006"/>
            <a:chExt cx="1467362" cy="1442721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C06C7BA-216D-4165-BB45-A5738A311E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7964" t="44764" r="73667" b="40887"/>
            <a:stretch/>
          </p:blipFill>
          <p:spPr>
            <a:xfrm>
              <a:off x="2887195" y="4582006"/>
              <a:ext cx="1467362" cy="144272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799133D-2BDA-42F1-9793-8D8D6D782019}"/>
                </a:ext>
              </a:extLst>
            </p:cNvPr>
            <p:cNvSpPr/>
            <p:nvPr/>
          </p:nvSpPr>
          <p:spPr>
            <a:xfrm>
              <a:off x="3261360" y="4978401"/>
              <a:ext cx="822960" cy="7111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23B28BB-BF1E-4BC9-96FB-33C22D4BE906}"/>
                  </a:ext>
                </a:extLst>
              </p:cNvPr>
              <p:cNvSpPr txBox="1"/>
              <p:nvPr/>
            </p:nvSpPr>
            <p:spPr>
              <a:xfrm>
                <a:off x="1696264" y="2248977"/>
                <a:ext cx="38792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𝑾</m:t>
                      </m:r>
                    </m:oMath>
                  </m:oMathPara>
                </a14:m>
                <a:endParaRPr lang="ar-AE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23B28BB-BF1E-4BC9-96FB-33C22D4BE9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6264" y="2248977"/>
                <a:ext cx="387927" cy="369332"/>
              </a:xfrm>
              <a:prstGeom prst="rect">
                <a:avLst/>
              </a:prstGeom>
              <a:blipFill>
                <a:blip r:embed="rId8"/>
                <a:stretch>
                  <a:fillRect l="-15625" r="-15625" b="-8197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9885452-08F6-46FD-9A2F-1808FCE22041}"/>
                  </a:ext>
                </a:extLst>
              </p:cNvPr>
              <p:cNvSpPr txBox="1"/>
              <p:nvPr/>
            </p:nvSpPr>
            <p:spPr>
              <a:xfrm>
                <a:off x="1262971" y="2150472"/>
                <a:ext cx="28052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𝒀</m:t>
                      </m:r>
                    </m:oMath>
                  </m:oMathPara>
                </a14:m>
                <a:endParaRPr lang="ar-AE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9885452-08F6-46FD-9A2F-1808FCE220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2971" y="2150472"/>
                <a:ext cx="280525" cy="369332"/>
              </a:xfrm>
              <a:prstGeom prst="rect">
                <a:avLst/>
              </a:prstGeom>
              <a:blipFill>
                <a:blip r:embed="rId9"/>
                <a:stretch>
                  <a:fillRect l="-21739" r="-23913" b="-10000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4F58F75-1760-49DE-B6B0-C86418E24D82}"/>
                  </a:ext>
                </a:extLst>
              </p:cNvPr>
              <p:cNvSpPr txBox="1"/>
              <p:nvPr/>
            </p:nvSpPr>
            <p:spPr>
              <a:xfrm>
                <a:off x="1462793" y="2680410"/>
                <a:ext cx="27892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𝒁</m:t>
                      </m:r>
                    </m:oMath>
                  </m:oMathPara>
                </a14:m>
                <a:endParaRPr lang="ar-AE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4F58F75-1760-49DE-B6B0-C86418E24D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2793" y="2680410"/>
                <a:ext cx="278923" cy="369332"/>
              </a:xfrm>
              <a:prstGeom prst="rect">
                <a:avLst/>
              </a:prstGeom>
              <a:blipFill>
                <a:blip r:embed="rId10"/>
                <a:stretch>
                  <a:fillRect l="-23913" r="-21739" b="-10000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A71D80E-FD0E-447D-BEF6-E4834B182A53}"/>
                  </a:ext>
                </a:extLst>
              </p:cNvPr>
              <p:cNvSpPr txBox="1"/>
              <p:nvPr/>
            </p:nvSpPr>
            <p:spPr>
              <a:xfrm>
                <a:off x="605719" y="2887528"/>
                <a:ext cx="28533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𝑽</m:t>
                      </m:r>
                    </m:oMath>
                  </m:oMathPara>
                </a14:m>
                <a:endParaRPr lang="ar-AE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A71D80E-FD0E-447D-BEF6-E4834B182A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719" y="2887528"/>
                <a:ext cx="285335" cy="369332"/>
              </a:xfrm>
              <a:prstGeom prst="rect">
                <a:avLst/>
              </a:prstGeom>
              <a:blipFill>
                <a:blip r:embed="rId11"/>
                <a:stretch>
                  <a:fillRect l="-21277" r="-21277" b="-10000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F9BBC01-2DF1-4776-92AE-8C341BCDFA62}"/>
                  </a:ext>
                </a:extLst>
              </p:cNvPr>
              <p:cNvSpPr txBox="1"/>
              <p:nvPr/>
            </p:nvSpPr>
            <p:spPr>
              <a:xfrm>
                <a:off x="2376920" y="2474226"/>
                <a:ext cx="2981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</m:oMath>
                  </m:oMathPara>
                </a14:m>
                <a:endParaRPr lang="ar-AE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F9BBC01-2DF1-4776-92AE-8C341BCDFA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6920" y="2474226"/>
                <a:ext cx="298159" cy="369332"/>
              </a:xfrm>
              <a:prstGeom prst="rect">
                <a:avLst/>
              </a:prstGeom>
              <a:blipFill>
                <a:blip r:embed="rId12"/>
                <a:stretch>
                  <a:fillRect l="-22449" r="-20408" b="-10000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33E2AA7E-B042-49A0-A56A-09D5B3C922DB}"/>
              </a:ext>
            </a:extLst>
          </p:cNvPr>
          <p:cNvSpPr txBox="1"/>
          <p:nvPr/>
        </p:nvSpPr>
        <p:spPr>
          <a:xfrm>
            <a:off x="3796975" y="2680410"/>
            <a:ext cx="399667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400" b="1" dirty="0">
                <a:solidFill>
                  <a:srgbClr val="FF0000"/>
                </a:solidFill>
                <a:cs typeface="(AH) Manal Black" pitchFamily="2" charset="-78"/>
              </a:rPr>
              <a:t>لا توجد عناصر في متممة المجموعة الشاملة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31F5DF1-BCFB-438F-9DA9-ACD379651733}"/>
              </a:ext>
            </a:extLst>
          </p:cNvPr>
          <p:cNvSpPr txBox="1"/>
          <p:nvPr/>
        </p:nvSpPr>
        <p:spPr>
          <a:xfrm>
            <a:off x="5795311" y="3254139"/>
            <a:ext cx="639937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400" b="1" dirty="0">
                <a:solidFill>
                  <a:srgbClr val="FF0000"/>
                </a:solidFill>
                <a:cs typeface="(AH) Manal Black" pitchFamily="2" charset="-78"/>
              </a:rPr>
              <a:t>فتكون متممة المجموعة الشاملة هي المجموعة الخالية </a:t>
            </a:r>
            <a:r>
              <a:rPr lang="ar-SA" sz="2400" b="1" dirty="0">
                <a:solidFill>
                  <a:srgbClr val="002060"/>
                </a:solidFill>
                <a:cs typeface="(AH) Manal Black" pitchFamily="2" charset="-78"/>
              </a:rPr>
              <a:t>وتكتب على الصورة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27270D5-76A1-4536-83DD-E64475CE1F93}"/>
              </a:ext>
            </a:extLst>
          </p:cNvPr>
          <p:cNvGrpSpPr/>
          <p:nvPr/>
        </p:nvGrpSpPr>
        <p:grpSpPr>
          <a:xfrm>
            <a:off x="5928000" y="1826171"/>
            <a:ext cx="1041760" cy="615553"/>
            <a:chOff x="10306706" y="382433"/>
            <a:chExt cx="1041760" cy="6155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267B2C0-3865-42C3-B180-B1FAEDEDD330}"/>
                    </a:ext>
                  </a:extLst>
                </p:cNvPr>
                <p:cNvSpPr txBox="1"/>
                <p:nvPr/>
              </p:nvSpPr>
              <p:spPr>
                <a:xfrm>
                  <a:off x="10306706" y="382433"/>
                  <a:ext cx="1041760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267B2C0-3865-42C3-B180-B1FAEDEDD3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06706" y="382433"/>
                  <a:ext cx="1041760" cy="615553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AEF7415-2886-4719-9E9B-C8B9A78D6C9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68708" y="382433"/>
              <a:ext cx="84173" cy="14881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E479A0C5-B360-4673-B52D-44AA8B5CB9D7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8666" t="27915" r="32917" b="65269"/>
          <a:stretch/>
        </p:blipFill>
        <p:spPr>
          <a:xfrm>
            <a:off x="109800" y="3712214"/>
            <a:ext cx="8719488" cy="10023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B60B292-1FE6-4DAD-9876-C91DB5EA9269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53315" t="59561" r="31034" b="33258"/>
          <a:stretch/>
        </p:blipFill>
        <p:spPr>
          <a:xfrm>
            <a:off x="8864062" y="3679780"/>
            <a:ext cx="3218138" cy="830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06ED68C-EDD5-4CFB-9606-5FDF73F729F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49539" t="34253" r="32917" b="62464"/>
          <a:stretch/>
        </p:blipFill>
        <p:spPr>
          <a:xfrm>
            <a:off x="8052819" y="5575242"/>
            <a:ext cx="4126920" cy="7464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6DC4728D-E4A9-46D1-B9CA-75C695CFB83F}"/>
              </a:ext>
            </a:extLst>
          </p:cNvPr>
          <p:cNvGrpSpPr/>
          <p:nvPr/>
        </p:nvGrpSpPr>
        <p:grpSpPr>
          <a:xfrm>
            <a:off x="5430160" y="4853589"/>
            <a:ext cx="1041760" cy="615553"/>
            <a:chOff x="10306706" y="382433"/>
            <a:chExt cx="1041760" cy="6155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E2FE6EF1-9207-4025-BC83-7283973C3A68}"/>
                    </a:ext>
                  </a:extLst>
                </p:cNvPr>
                <p:cNvSpPr txBox="1"/>
                <p:nvPr/>
              </p:nvSpPr>
              <p:spPr>
                <a:xfrm>
                  <a:off x="10306706" y="382433"/>
                  <a:ext cx="1041760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E2FE6EF1-9207-4025-BC83-7283973C3A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06706" y="382433"/>
                  <a:ext cx="1041760" cy="615553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CF4D5C4-A081-480E-BCE0-6F095BA95C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68708" y="382433"/>
              <a:ext cx="84173" cy="14881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1E460D9-2635-47D0-892B-8DB1F8565696}"/>
              </a:ext>
            </a:extLst>
          </p:cNvPr>
          <p:cNvCxnSpPr/>
          <p:nvPr/>
        </p:nvCxnSpPr>
        <p:spPr>
          <a:xfrm flipH="1">
            <a:off x="4469544" y="3905790"/>
            <a:ext cx="193040" cy="28448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18022B6-2887-4AE4-9456-BA8B85B1E2F2}"/>
              </a:ext>
            </a:extLst>
          </p:cNvPr>
          <p:cNvCxnSpPr/>
          <p:nvPr/>
        </p:nvCxnSpPr>
        <p:spPr>
          <a:xfrm flipH="1">
            <a:off x="5193682" y="3878531"/>
            <a:ext cx="193040" cy="28448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B88069F-FB1C-4FAA-8ADC-F4C5D8CA0B5B}"/>
              </a:ext>
            </a:extLst>
          </p:cNvPr>
          <p:cNvCxnSpPr/>
          <p:nvPr/>
        </p:nvCxnSpPr>
        <p:spPr>
          <a:xfrm flipH="1">
            <a:off x="5854520" y="3923385"/>
            <a:ext cx="193040" cy="28448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BC52FE48-0665-47F2-9FB9-03F832C4E900}"/>
                  </a:ext>
                </a:extLst>
              </p:cNvPr>
              <p:cNvSpPr txBox="1"/>
              <p:nvPr/>
            </p:nvSpPr>
            <p:spPr>
              <a:xfrm>
                <a:off x="6307470" y="4816206"/>
                <a:ext cx="5282600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4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40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𝟐𝟎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𝟒𝟎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𝟔𝟎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𝟕𝟎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𝟖𝟎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𝟗𝟎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BC52FE48-0665-47F2-9FB9-03F832C4E9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7470" y="4816206"/>
                <a:ext cx="5282600" cy="61555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 49">
            <a:extLst>
              <a:ext uri="{FF2B5EF4-FFF2-40B4-BE49-F238E27FC236}">
                <a16:creationId xmlns:a16="http://schemas.microsoft.com/office/drawing/2014/main" id="{18FE9098-C276-4BEF-AEF4-F41B79FDB003}"/>
              </a:ext>
            </a:extLst>
          </p:cNvPr>
          <p:cNvSpPr/>
          <p:nvPr/>
        </p:nvSpPr>
        <p:spPr>
          <a:xfrm>
            <a:off x="458484" y="4826230"/>
            <a:ext cx="2743200" cy="169512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B041934E-12E4-4B32-873E-F2F65143A777}"/>
                  </a:ext>
                </a:extLst>
              </p:cNvPr>
              <p:cNvSpPr txBox="1"/>
              <p:nvPr/>
            </p:nvSpPr>
            <p:spPr>
              <a:xfrm>
                <a:off x="2692154" y="5860901"/>
                <a:ext cx="51616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𝑼</m:t>
                      </m:r>
                    </m:oMath>
                  </m:oMathPara>
                </a14:m>
                <a:endParaRPr lang="ar-AE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B041934E-12E4-4B32-873E-F2F65143A7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2154" y="5860901"/>
                <a:ext cx="516167" cy="615553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C5BF9C06-457E-4100-9401-0468ABE0B83D}"/>
              </a:ext>
            </a:extLst>
          </p:cNvPr>
          <p:cNvGrpSpPr/>
          <p:nvPr/>
        </p:nvGrpSpPr>
        <p:grpSpPr>
          <a:xfrm>
            <a:off x="1010597" y="4880040"/>
            <a:ext cx="1467362" cy="1695128"/>
            <a:chOff x="2887195" y="4582006"/>
            <a:chExt cx="1467362" cy="1442721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77B27DE2-7CC5-4F2A-83AA-FFFAF7B4B0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7964" t="44764" r="73667" b="40887"/>
            <a:stretch/>
          </p:blipFill>
          <p:spPr>
            <a:xfrm>
              <a:off x="2887195" y="4582006"/>
              <a:ext cx="1467362" cy="144272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229A1335-C0DD-496E-8136-CA6B82D286B0}"/>
                </a:ext>
              </a:extLst>
            </p:cNvPr>
            <p:cNvSpPr/>
            <p:nvPr/>
          </p:nvSpPr>
          <p:spPr>
            <a:xfrm>
              <a:off x="3261360" y="4978401"/>
              <a:ext cx="822960" cy="7111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835C3ADF-0402-4ED0-889E-17636401CB84}"/>
                  </a:ext>
                </a:extLst>
              </p:cNvPr>
              <p:cNvSpPr txBox="1"/>
              <p:nvPr/>
            </p:nvSpPr>
            <p:spPr>
              <a:xfrm>
                <a:off x="1396663" y="5180349"/>
                <a:ext cx="45365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𝟏𝟎</m:t>
                      </m:r>
                    </m:oMath>
                  </m:oMathPara>
                </a14:m>
                <a:endParaRPr lang="ar-AE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835C3ADF-0402-4ED0-889E-17636401CB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6663" y="5180349"/>
                <a:ext cx="453650" cy="369332"/>
              </a:xfrm>
              <a:prstGeom prst="rect">
                <a:avLst/>
              </a:prstGeom>
              <a:blipFill>
                <a:blip r:embed="rId19"/>
                <a:stretch>
                  <a:fillRect l="-13333" r="-13333" b="-10000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0DDAFAA-3127-4564-BB91-CB8C39648088}"/>
                  </a:ext>
                </a:extLst>
              </p:cNvPr>
              <p:cNvSpPr txBox="1"/>
              <p:nvPr/>
            </p:nvSpPr>
            <p:spPr>
              <a:xfrm>
                <a:off x="1830084" y="5592747"/>
                <a:ext cx="45364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𝟑𝟎</m:t>
                      </m:r>
                    </m:oMath>
                  </m:oMathPara>
                </a14:m>
                <a:endParaRPr lang="ar-AE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0DDAFAA-3127-4564-BB91-CB8C396480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0084" y="5592747"/>
                <a:ext cx="453649" cy="369332"/>
              </a:xfrm>
              <a:prstGeom prst="rect">
                <a:avLst/>
              </a:prstGeom>
              <a:blipFill>
                <a:blip r:embed="rId20"/>
                <a:stretch>
                  <a:fillRect l="-13333" r="-13333" b="-9836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586D7C8D-0CA1-40BF-B1DF-7D0DB0E969AD}"/>
                  </a:ext>
                </a:extLst>
              </p:cNvPr>
              <p:cNvSpPr txBox="1"/>
              <p:nvPr/>
            </p:nvSpPr>
            <p:spPr>
              <a:xfrm>
                <a:off x="1396664" y="5834979"/>
                <a:ext cx="45364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𝟓𝟎</m:t>
                      </m:r>
                    </m:oMath>
                  </m:oMathPara>
                </a14:m>
                <a:endParaRPr lang="ar-AE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586D7C8D-0CA1-40BF-B1DF-7D0DB0E969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6664" y="5834979"/>
                <a:ext cx="453649" cy="369332"/>
              </a:xfrm>
              <a:prstGeom prst="rect">
                <a:avLst/>
              </a:prstGeom>
              <a:blipFill>
                <a:blip r:embed="rId21"/>
                <a:stretch>
                  <a:fillRect l="-14667" r="-14667" b="-11475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D7E51216-E02C-47F1-B10F-0AC4D8457074}"/>
                  </a:ext>
                </a:extLst>
              </p:cNvPr>
              <p:cNvSpPr txBox="1"/>
              <p:nvPr/>
            </p:nvSpPr>
            <p:spPr>
              <a:xfrm>
                <a:off x="559694" y="4976699"/>
                <a:ext cx="45365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𝟐𝟎</m:t>
                      </m:r>
                    </m:oMath>
                  </m:oMathPara>
                </a14:m>
                <a:endParaRPr lang="ar-AE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D7E51216-E02C-47F1-B10F-0AC4D84570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694" y="4976699"/>
                <a:ext cx="453650" cy="369332"/>
              </a:xfrm>
              <a:prstGeom prst="rect">
                <a:avLst/>
              </a:prstGeom>
              <a:blipFill>
                <a:blip r:embed="rId22"/>
                <a:stretch>
                  <a:fillRect l="-14865" r="-13514" b="-9836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7B3C50DE-9366-4C56-8C29-E32F92483DA4}"/>
                  </a:ext>
                </a:extLst>
              </p:cNvPr>
              <p:cNvSpPr txBox="1"/>
              <p:nvPr/>
            </p:nvSpPr>
            <p:spPr>
              <a:xfrm>
                <a:off x="728819" y="5592747"/>
                <a:ext cx="45365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𝟒𝟎</m:t>
                      </m:r>
                    </m:oMath>
                  </m:oMathPara>
                </a14:m>
                <a:endParaRPr lang="ar-AE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7B3C50DE-9366-4C56-8C29-E32F92483D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819" y="5592747"/>
                <a:ext cx="453650" cy="369332"/>
              </a:xfrm>
              <a:prstGeom prst="rect">
                <a:avLst/>
              </a:prstGeom>
              <a:blipFill>
                <a:blip r:embed="rId23"/>
                <a:stretch>
                  <a:fillRect l="-14865" r="-13514" b="-9836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02096E78-4114-4D39-B4B1-783FC0AECF45}"/>
                  </a:ext>
                </a:extLst>
              </p:cNvPr>
              <p:cNvSpPr txBox="1"/>
              <p:nvPr/>
            </p:nvSpPr>
            <p:spPr>
              <a:xfrm>
                <a:off x="728819" y="6090719"/>
                <a:ext cx="45365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𝟔𝟎</m:t>
                      </m:r>
                    </m:oMath>
                  </m:oMathPara>
                </a14:m>
                <a:endParaRPr lang="ar-AE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02096E78-4114-4D39-B4B1-783FC0AECF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819" y="6090719"/>
                <a:ext cx="453650" cy="369332"/>
              </a:xfrm>
              <a:prstGeom prst="rect">
                <a:avLst/>
              </a:prstGeom>
              <a:blipFill>
                <a:blip r:embed="rId24"/>
                <a:stretch>
                  <a:fillRect l="-14865" r="-13514" b="-9836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43A9633C-064A-40A3-BE1F-8E99E5DFCD6E}"/>
                  </a:ext>
                </a:extLst>
              </p:cNvPr>
              <p:cNvSpPr txBox="1"/>
              <p:nvPr/>
            </p:nvSpPr>
            <p:spPr>
              <a:xfrm>
                <a:off x="2283733" y="4995683"/>
                <a:ext cx="45365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𝟕𝟎</m:t>
                      </m:r>
                    </m:oMath>
                  </m:oMathPara>
                </a14:m>
                <a:endParaRPr lang="ar-AE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43A9633C-064A-40A3-BE1F-8E99E5DFCD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3733" y="4995683"/>
                <a:ext cx="453650" cy="369332"/>
              </a:xfrm>
              <a:prstGeom prst="rect">
                <a:avLst/>
              </a:prstGeom>
              <a:blipFill>
                <a:blip r:embed="rId25"/>
                <a:stretch>
                  <a:fillRect l="-14865" r="-13514" b="-10000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CD77AC2B-6079-4CAA-9EF9-B61725AEC79E}"/>
                  </a:ext>
                </a:extLst>
              </p:cNvPr>
              <p:cNvSpPr txBox="1"/>
              <p:nvPr/>
            </p:nvSpPr>
            <p:spPr>
              <a:xfrm>
                <a:off x="2650921" y="5345785"/>
                <a:ext cx="45365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𝟖𝟎</m:t>
                      </m:r>
                    </m:oMath>
                  </m:oMathPara>
                </a14:m>
                <a:endParaRPr lang="ar-AE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CD77AC2B-6079-4CAA-9EF9-B61725AEC7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0921" y="5345785"/>
                <a:ext cx="453650" cy="369332"/>
              </a:xfrm>
              <a:prstGeom prst="rect">
                <a:avLst/>
              </a:prstGeom>
              <a:blipFill>
                <a:blip r:embed="rId26"/>
                <a:stretch>
                  <a:fillRect l="-14865" r="-13514" b="-8197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8312265A-E239-4F33-A8F8-D7A0E7F6B827}"/>
                  </a:ext>
                </a:extLst>
              </p:cNvPr>
              <p:cNvSpPr txBox="1"/>
              <p:nvPr/>
            </p:nvSpPr>
            <p:spPr>
              <a:xfrm>
                <a:off x="2263036" y="6090719"/>
                <a:ext cx="45365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𝟗𝟎</m:t>
                      </m:r>
                    </m:oMath>
                  </m:oMathPara>
                </a14:m>
                <a:endParaRPr lang="ar-AE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8312265A-E239-4F33-A8F8-D7A0E7F6B8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3036" y="6090719"/>
                <a:ext cx="453650" cy="369332"/>
              </a:xfrm>
              <a:prstGeom prst="rect">
                <a:avLst/>
              </a:prstGeom>
              <a:blipFill>
                <a:blip r:embed="rId27"/>
                <a:stretch>
                  <a:fillRect l="-13333" r="-13333" b="-9836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TextBox 63">
            <a:extLst>
              <a:ext uri="{FF2B5EF4-FFF2-40B4-BE49-F238E27FC236}">
                <a16:creationId xmlns:a16="http://schemas.microsoft.com/office/drawing/2014/main" id="{A3F9316C-51F9-4198-8D33-3E8D3B8E2749}"/>
              </a:ext>
            </a:extLst>
          </p:cNvPr>
          <p:cNvSpPr txBox="1"/>
          <p:nvPr/>
        </p:nvSpPr>
        <p:spPr>
          <a:xfrm>
            <a:off x="4001095" y="5605672"/>
            <a:ext cx="399667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400" b="1" dirty="0">
                <a:solidFill>
                  <a:srgbClr val="FF0000"/>
                </a:solidFill>
                <a:cs typeface="(AH) Manal Black" pitchFamily="2" charset="-78"/>
              </a:rPr>
              <a:t>المجموعة الخالية لا تحتوى على أي عناصر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4FBDC78-09AB-4FBA-99DC-27647F20B55F}"/>
              </a:ext>
            </a:extLst>
          </p:cNvPr>
          <p:cNvSpPr txBox="1"/>
          <p:nvPr/>
        </p:nvSpPr>
        <p:spPr>
          <a:xfrm>
            <a:off x="5341858" y="6337209"/>
            <a:ext cx="657439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400" b="1" dirty="0">
                <a:solidFill>
                  <a:srgbClr val="FF0000"/>
                </a:solidFill>
                <a:cs typeface="(AH) Manal Black" pitchFamily="2" charset="-78"/>
              </a:rPr>
              <a:t>فتكون متممة المجموعة الخالية هي المجموعة الشاملة </a:t>
            </a:r>
            <a:r>
              <a:rPr lang="ar-SA" sz="2400" b="1" dirty="0">
                <a:solidFill>
                  <a:srgbClr val="002060"/>
                </a:solidFill>
                <a:cs typeface="(AH) Manal Black" pitchFamily="2" charset="-78"/>
              </a:rPr>
              <a:t>وتكتب على الصورة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781D67A-178D-409E-9CB9-EFD098B3E29A}"/>
              </a:ext>
            </a:extLst>
          </p:cNvPr>
          <p:cNvGrpSpPr/>
          <p:nvPr/>
        </p:nvGrpSpPr>
        <p:grpSpPr>
          <a:xfrm>
            <a:off x="3550288" y="6027003"/>
            <a:ext cx="1336904" cy="830997"/>
            <a:chOff x="3550288" y="6027003"/>
            <a:chExt cx="1336904" cy="8309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8221689F-E4CF-43B8-9FD8-6C3CC1EEBB16}"/>
                    </a:ext>
                  </a:extLst>
                </p:cNvPr>
                <p:cNvSpPr txBox="1"/>
                <p:nvPr/>
              </p:nvSpPr>
              <p:spPr>
                <a:xfrm>
                  <a:off x="3550288" y="6027003"/>
                  <a:ext cx="1336904" cy="83099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ar-AE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ar-AE" b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8221689F-E4CF-43B8-9FD8-6C3CC1EEBB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50288" y="6027003"/>
                  <a:ext cx="1336904" cy="830997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F3DCF774-96AC-49C6-9779-2E95141B55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97225" y="6027003"/>
              <a:ext cx="79837" cy="214247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423F8867-DA4E-4B58-88B5-668A765A604E}"/>
                  </a:ext>
                </a:extLst>
              </p:cNvPr>
              <p:cNvSpPr txBox="1"/>
              <p:nvPr/>
            </p:nvSpPr>
            <p:spPr>
              <a:xfrm>
                <a:off x="4686899" y="2958284"/>
                <a:ext cx="626774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z="5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∅</m:t>
                      </m:r>
                    </m:oMath>
                  </m:oMathPara>
                </a14:m>
                <a:endParaRPr lang="ar-AE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423F8867-DA4E-4B58-88B5-668A765A60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6899" y="2958284"/>
                <a:ext cx="626774" cy="830997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F6C5D2DA-7CBA-4068-B020-5F0B8291C0DC}"/>
                  </a:ext>
                </a:extLst>
              </p:cNvPr>
              <p:cNvSpPr txBox="1"/>
              <p:nvPr/>
            </p:nvSpPr>
            <p:spPr>
              <a:xfrm>
                <a:off x="4819479" y="6154892"/>
                <a:ext cx="51616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𝑼</m:t>
                      </m:r>
                    </m:oMath>
                  </m:oMathPara>
                </a14:m>
                <a:endParaRPr lang="ar-AE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F6C5D2DA-7CBA-4068-B020-5F0B8291C0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9479" y="6154892"/>
                <a:ext cx="516167" cy="615553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001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 animBg="1"/>
      <p:bldP spid="23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49" grpId="0"/>
      <p:bldP spid="50" grpId="0" animBg="1"/>
      <p:bldP spid="51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71" grpId="0"/>
      <p:bldP spid="7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1423</TotalTime>
  <Words>1321</Words>
  <Application>Microsoft Office PowerPoint</Application>
  <PresentationFormat>Widescreen</PresentationFormat>
  <Paragraphs>443</Paragraphs>
  <Slides>43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Algerian</vt:lpstr>
      <vt:lpstr>Arial</vt:lpstr>
      <vt:lpstr>Calibri</vt:lpstr>
      <vt:lpstr>Calibri Light</vt:lpstr>
      <vt:lpstr>Cambria Math</vt:lpstr>
      <vt:lpstr>Times New Roman</vt:lpstr>
      <vt:lpstr>Urdu Typesetting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هيثم محمد المصري</dc:creator>
  <cp:lastModifiedBy>t_28692_738 t_28692_738</cp:lastModifiedBy>
  <cp:revision>104</cp:revision>
  <dcterms:created xsi:type="dcterms:W3CDTF">2020-05-29T10:14:08Z</dcterms:created>
  <dcterms:modified xsi:type="dcterms:W3CDTF">2021-05-26T04:51:56Z</dcterms:modified>
</cp:coreProperties>
</file>