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sldIdLst>
    <p:sldId id="30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310" r:id="rId11"/>
    <p:sldId id="264" r:id="rId12"/>
    <p:sldId id="265" r:id="rId13"/>
    <p:sldId id="268" r:id="rId14"/>
    <p:sldId id="266" r:id="rId15"/>
    <p:sldId id="267" r:id="rId16"/>
    <p:sldId id="272" r:id="rId17"/>
    <p:sldId id="270" r:id="rId18"/>
    <p:sldId id="269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05" r:id="rId43"/>
    <p:sldId id="306" r:id="rId44"/>
    <p:sldId id="295" r:id="rId45"/>
    <p:sldId id="296" r:id="rId46"/>
    <p:sldId id="297" r:id="rId47"/>
    <p:sldId id="307" r:id="rId48"/>
    <p:sldId id="298" r:id="rId49"/>
    <p:sldId id="299" r:id="rId50"/>
    <p:sldId id="300" r:id="rId51"/>
    <p:sldId id="308" r:id="rId52"/>
    <p:sldId id="301" r:id="rId53"/>
    <p:sldId id="30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A9EFD-B449-4672-9655-49558BFE03A7}" v="9" dt="2021-03-03T05:31:56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62" d="100"/>
          <a:sy n="62" d="100"/>
        </p:scale>
        <p:origin x="140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babseh al" userId="f0a39cb22f156254" providerId="LiveId" clId="{8E19F0A2-B0F8-422A-8A95-207AF710ABC6}"/>
    <pc:docChg chg="undo custSel addSld modSld">
      <pc:chgData name="dababseh al" userId="f0a39cb22f156254" providerId="LiveId" clId="{8E19F0A2-B0F8-422A-8A95-207AF710ABC6}" dt="2020-05-12T06:19:28.351" v="54" actId="767"/>
      <pc:docMkLst>
        <pc:docMk/>
      </pc:docMkLst>
      <pc:sldChg chg="modSp">
        <pc:chgData name="dababseh al" userId="f0a39cb22f156254" providerId="LiveId" clId="{8E19F0A2-B0F8-422A-8A95-207AF710ABC6}" dt="2020-05-04T05:49:02.601" v="27" actId="14100"/>
        <pc:sldMkLst>
          <pc:docMk/>
          <pc:sldMk cId="1993805310" sldId="261"/>
        </pc:sldMkLst>
        <pc:picChg chg="mod">
          <ac:chgData name="dababseh al" userId="f0a39cb22f156254" providerId="LiveId" clId="{8E19F0A2-B0F8-422A-8A95-207AF710ABC6}" dt="2020-05-04T05:49:02.601" v="27" actId="14100"/>
          <ac:picMkLst>
            <pc:docMk/>
            <pc:sldMk cId="1993805310" sldId="261"/>
            <ac:picMk id="3074" creationId="{00000000-0000-0000-0000-000000000000}"/>
          </ac:picMkLst>
        </pc:picChg>
      </pc:sldChg>
      <pc:sldChg chg="addSp delSp modSp new mod">
        <pc:chgData name="dababseh al" userId="f0a39cb22f156254" providerId="LiveId" clId="{8E19F0A2-B0F8-422A-8A95-207AF710ABC6}" dt="2020-05-12T06:19:28.351" v="54" actId="767"/>
        <pc:sldMkLst>
          <pc:docMk/>
          <pc:sldMk cId="1816810698" sldId="309"/>
        </pc:sldMkLst>
        <pc:spChg chg="add mod">
          <ac:chgData name="dababseh al" userId="f0a39cb22f156254" providerId="LiveId" clId="{8E19F0A2-B0F8-422A-8A95-207AF710ABC6}" dt="2020-05-03T07:06:26.171" v="24" actId="255"/>
          <ac:spMkLst>
            <pc:docMk/>
            <pc:sldMk cId="1816810698" sldId="309"/>
            <ac:spMk id="2" creationId="{5AB93958-63BB-4D47-A8E6-4005682D81D1}"/>
          </ac:spMkLst>
        </pc:spChg>
        <pc:spChg chg="add del mod">
          <ac:chgData name="dababseh al" userId="f0a39cb22f156254" providerId="LiveId" clId="{8E19F0A2-B0F8-422A-8A95-207AF710ABC6}" dt="2020-05-12T06:19:28.351" v="54" actId="767"/>
          <ac:spMkLst>
            <pc:docMk/>
            <pc:sldMk cId="1816810698" sldId="309"/>
            <ac:spMk id="3" creationId="{7AA64C19-B8C9-48EC-B1C7-0F3D8B82E3BE}"/>
          </ac:spMkLst>
        </pc:spChg>
      </pc:sldChg>
    </pc:docChg>
  </pc:docChgLst>
  <pc:docChgLst>
    <pc:chgData name="dababseh al" userId="f0a39cb22f156254" providerId="LiveId" clId="{33CA9EFD-B449-4672-9655-49558BFE03A7}"/>
    <pc:docChg chg="undo custSel modSld">
      <pc:chgData name="dababseh al" userId="f0a39cb22f156254" providerId="LiveId" clId="{33CA9EFD-B449-4672-9655-49558BFE03A7}" dt="2021-03-03T05:31:56.214" v="15" actId="14100"/>
      <pc:docMkLst>
        <pc:docMk/>
      </pc:docMkLst>
      <pc:sldChg chg="modSp mod">
        <pc:chgData name="dababseh al" userId="f0a39cb22f156254" providerId="LiveId" clId="{33CA9EFD-B449-4672-9655-49558BFE03A7}" dt="2021-03-03T05:31:56.214" v="15" actId="14100"/>
        <pc:sldMkLst>
          <pc:docMk/>
          <pc:sldMk cId="392013606" sldId="280"/>
        </pc:sldMkLst>
        <pc:picChg chg="mod">
          <ac:chgData name="dababseh al" userId="f0a39cb22f156254" providerId="LiveId" clId="{33CA9EFD-B449-4672-9655-49558BFE03A7}" dt="2021-03-03T05:31:50.685" v="11" actId="1076"/>
          <ac:picMkLst>
            <pc:docMk/>
            <pc:sldMk cId="392013606" sldId="280"/>
            <ac:picMk id="6" creationId="{00000000-0000-0000-0000-000000000000}"/>
          </ac:picMkLst>
        </pc:picChg>
        <pc:picChg chg="mod">
          <ac:chgData name="dababseh al" userId="f0a39cb22f156254" providerId="LiveId" clId="{33CA9EFD-B449-4672-9655-49558BFE03A7}" dt="2021-03-03T05:31:56.214" v="15" actId="14100"/>
          <ac:picMkLst>
            <pc:docMk/>
            <pc:sldMk cId="392013606" sldId="280"/>
            <ac:picMk id="1024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20AEF-DADD-43F2-B590-CAA28BABBF9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D9591-2C27-48B1-B78C-DFB9CDB86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9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D9591-2C27-48B1-B78C-DFB9CDB862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0BF859-1EFB-49BD-88C3-22852CF67C3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ED99CFE-8743-47A9-9D54-0E313A87868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ae/url?sa=i&amp;rct=j&amp;q=&amp;esrc=s&amp;source=images&amp;cd=&amp;cad=rja&amp;uact=8&amp;ved=0ahUKEwjxqKuhyIjMAhVLtBQKHSkqDQ0QjRwIBw&amp;url=http://espacesvt.com/cours/%D8%A7%D9%84%D9%87%D8%AC%D9%88%D9%86%D8%A9-%D8%A7%D9%84%D8%A3%D8%AD%D8%A7%D8%AF%D9%8A%D8%A9-%D8%AD%D8%A7%D9%84%D8%A9-%D8%A7%D9%84%D8%B3%D9%8A%D8%A7%D8%AF%D8%A9-%D8%A7%D9%84%D8%AA%D8%A7%D9%85%D8%A9/&amp;psig=AFQjCNHDbMGJre4z0tCkn_cnlhV9MVfTbg&amp;ust=146053187734827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1.bp.blogspot.com/-TCztHYGtkxs/UrVxLSmUptI/AAAAAAAAANQ/dzlu5M3tAF4/s1600/%D8%A7%D9%84%D8%A8%D8%A7%D8%B2%D9%84%D8%A7%D8%A1.PN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1.bp.blogspot.com/-yKt58TSu7us/UrVzTKCh6WI/AAAAAAAAAO0/bQBSvhxN0Xc/s1600/%D8%AA%D9%84%D9%82%D9%8A%D8%AD+%D8%A7%D8%AD%D8%A7%D8%AF%D9%8A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1.bp.blogspot.com/-BcKwPYnvhv0/UrVxOATd3sI/AAAAAAAAANo/Lb89KqGjVGI/s1600/%D8%B5%D9%81%D8%A9+%D8%A7%D9%86%D8%AB%D9%86%D8%A7%D8%A1+%D8%A7%D9%84%D9%84%D8%B3%D8%A7%D9%86.png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3.bp.blogspot.com/-IqOMmOIW5pQ/UrVxM4lVmkI/AAAAAAAAANc/MbrvgSJHe1g/s1600/%D9%85%D8%B1%D8%A8%D8%B9+%D8%A8%D8%A7%D9%86%D9%8A%D8%AA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2.bp.blogspot.com/-TAUFnWOZuCQ/UrVxLwyfzcI/AAAAAAAAANU/hXdaAROvs9g/s1600/%D8%AC%D8%AF%D9%88%D9%84+%D9%88%D8%B1%D8%A7%D8%AB%D8%A9+%D8%B5%D9%81%D8%AA%D9%8A%D9%86.PNG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93958-63BB-4D47-A8E6-4005682D81D1}"/>
              </a:ext>
            </a:extLst>
          </p:cNvPr>
          <p:cNvSpPr txBox="1"/>
          <p:nvPr/>
        </p:nvSpPr>
        <p:spPr>
          <a:xfrm>
            <a:off x="304800" y="457200"/>
            <a:ext cx="784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600" dirty="0"/>
              <a:t>قوانين مندل للوراثة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16810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espacesvt.com/wp-content/images/u3/doc_1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14383" r="2629" b="21451"/>
          <a:stretch/>
        </p:blipFill>
        <p:spPr bwMode="auto">
          <a:xfrm>
            <a:off x="107504" y="1822757"/>
            <a:ext cx="5256584" cy="49186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/>
          <a:srcRect t="4709" b="4711"/>
          <a:stretch/>
        </p:blipFill>
        <p:spPr>
          <a:xfrm>
            <a:off x="5580112" y="1822757"/>
            <a:ext cx="3240360" cy="4918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مستطيل 7"/>
          <p:cNvSpPr/>
          <p:nvPr/>
        </p:nvSpPr>
        <p:spPr>
          <a:xfrm>
            <a:off x="5076056" y="275164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eaLnBrk="1" hangingPunct="1"/>
            <a:r>
              <a:rPr lang="ar-AE" altLang="ar-AE" sz="2400" b="1" u="sng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1- الذاتي</a:t>
            </a:r>
          </a:p>
          <a:p>
            <a:pPr lvl="0" algn="ctr" rtl="1" eaLnBrk="1" hangingPunct="1"/>
            <a:r>
              <a:rPr lang="ar-AE" altLang="ar-AE" sz="2400" b="1" u="sng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ar-AE" altLang="ar-AE" sz="2400" b="1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وهو </a:t>
            </a:r>
            <a:r>
              <a:rPr lang="ar-AE" altLang="ar-AE" sz="2400" b="1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إنتقال</a:t>
            </a:r>
            <a:r>
              <a:rPr lang="ar-AE" altLang="ar-AE" sz="2400" b="1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 الأمشاج الذكرية ( حبوب اللقاح) من من العضو الذكري للزهرة الى العضو الأنثوي لزهرة النبتة نفسها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432048" y="27516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rtl="1" eaLnBrk="1" hangingPunct="1"/>
            <a:r>
              <a:rPr lang="ar-AE" altLang="ar-AE" sz="2400" b="1" u="sng" dirty="0">
                <a:solidFill>
                  <a:srgbClr val="8C430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2- الخلطي</a:t>
            </a:r>
          </a:p>
          <a:p>
            <a:pPr lvl="0" algn="ctr" rtl="1" eaLnBrk="1" hangingPunct="1"/>
            <a:r>
              <a:rPr lang="ar-AE" altLang="ar-AE" sz="2400" b="1" dirty="0">
                <a:solidFill>
                  <a:srgbClr val="8C430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وهو </a:t>
            </a:r>
            <a:r>
              <a:rPr lang="ar-AE" altLang="ar-AE" sz="2400" b="1" dirty="0" err="1">
                <a:solidFill>
                  <a:srgbClr val="8C430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إنتقال</a:t>
            </a:r>
            <a:r>
              <a:rPr lang="ar-AE" altLang="ar-AE" sz="2400" b="1" dirty="0">
                <a:solidFill>
                  <a:srgbClr val="8C430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 الأمشاج الذكرية ( حبوب اللقاح) من العضو الذكري للزهرة الى العضو الأنثوي لزهرة نبتة أخرى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3286225" y="-57001"/>
            <a:ext cx="3013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 eaLnBrk="1" hangingPunct="1"/>
            <a:r>
              <a:rPr lang="ar-AE" altLang="ar-AE" sz="2400" b="1" u="sng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التلقيح في النباتات نوعان :-</a:t>
            </a:r>
          </a:p>
        </p:txBody>
      </p:sp>
    </p:spTree>
    <p:extLst>
      <p:ext uri="{BB962C8B-B14F-4D97-AF65-F5344CB8AC3E}">
        <p14:creationId xmlns:p14="http://schemas.microsoft.com/office/powerpoint/2010/main" val="345709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8600" y="533401"/>
            <a:ext cx="889635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400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الجيل الأول والجيل الثانى</a:t>
            </a:r>
            <a:endParaRPr kumimoji="0" lang="en-US" sz="4000" i="0" u="sng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A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اطلق مندل على حبوب نبات البازلاء الخضراء والصفراء جيل الإباء ويرمز له بالحرف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P 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A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جيل الأبناء سماه مندل الجيل الأول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F1</a:t>
            </a:r>
            <a:r>
              <a:rPr kumimoji="0" lang="ar-A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اما الجيل التالي سمي الجيل الثاني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F2 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A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الجيل الأول نتج عن طريق التلقيح الخلطي وكان جميعه يحمل الصفة السائدة اما الجيل الثاني نتج عن طريق التلقيح الذاتي وكان يحمل نسبة (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3:1</a:t>
            </a:r>
            <a:r>
              <a:rPr kumimoji="0" lang="ar-A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)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29" descr="http://1.bp.blogspot.com/-TCztHYGtkxs/UrVxLSmUptI/AAAAAAAAANQ/dzlu5M3tAF4/s400/%25D8%25A7%25D9%2584%25D8%25A8%25D8%25A7%25D8%25B2%25D9%2584%25D8%25A7%25D8%25A1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5438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31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143000"/>
            <a:ext cx="8229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درس مندل سبع صفات مختلفة لنبات البازلاء  هي :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 لون البذرة               </a:t>
            </a:r>
            <a:endParaRPr lang="ar-AE" sz="2800" dirty="0"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لون الزهرة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لون القرن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شكل البذرة (ملمسها)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شكل القرن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طول الساق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موقع الزهرة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وجد أن جميع أفراد النباتات الناتجة عن تلقيح الجيل الأول </a:t>
            </a:r>
            <a:r>
              <a:rPr kumimoji="0" lang="ar-A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تلقيح ذاتي </a:t>
            </a: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تُظهر النسبة 1:3</a:t>
            </a:r>
            <a:r>
              <a:rPr kumimoji="0" lang="ar-A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في الجيل الثاني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6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نتيجة بحث الصور عن نبات البازلاء ومند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572375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56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540604"/>
            <a:ext cx="867918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sz="3600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ازواج الجينات :</a:t>
            </a:r>
            <a:endParaRPr kumimoji="0" 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AE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استنتج مندل وجود شكلين لكل صفة .وكل شكل يتحكم به عامل يسمى الاليل </a:t>
            </a:r>
            <a:endParaRPr kumimoji="0" 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AE" sz="36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الاليل :</a:t>
            </a:r>
            <a:r>
              <a:rPr kumimoji="0" lang="ar-AE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هو شكل اخر لجين مفرد ينتقل من جيل لاخر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ar-AE" sz="3600" dirty="0">
              <a:latin typeface="Calibri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AE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       اليل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AE" sz="3600" dirty="0">
                <a:latin typeface="Calibri" pitchFamily="34" charset="0"/>
                <a:cs typeface="Arial" pitchFamily="34" charset="0"/>
              </a:rPr>
              <a:t>جين :</a:t>
            </a:r>
            <a:endParaRPr kumimoji="0" 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اليل </a:t>
            </a:r>
            <a:endParaRPr kumimoji="0" 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478795"/>
            <a:ext cx="145424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                            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781800" y="3733800"/>
            <a:ext cx="9906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629400" y="4191000"/>
            <a:ext cx="1143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1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81200"/>
            <a:ext cx="7117180" cy="1470025"/>
          </a:xfrm>
        </p:spPr>
        <p:txBody>
          <a:bodyPr/>
          <a:lstStyle/>
          <a:p>
            <a:pPr algn="r"/>
            <a:r>
              <a:rPr lang="ar-AE" dirty="0"/>
              <a:t>مثلا :اذا كان الفرد يمتلك اليل طويل واليل قصير من صفة طول الساق فان كلا الاليلن سينعزلان عن بعضهما البعض عند تكوين الامشاج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19200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/>
              <a:t>اطلق مندل على الصفة التي كانت تظهر في الجيل الاول الصفة السائدة </a:t>
            </a:r>
          </a:p>
          <a:p>
            <a:pPr algn="r"/>
            <a:r>
              <a:rPr lang="ar-AE" sz="3600" b="1" dirty="0"/>
              <a:t>اما الصفة التي اختفت في الجيل الاول وعادت للظهور في الجيل الثاني اسم الصفة المتنحية</a:t>
            </a:r>
            <a:r>
              <a:rPr lang="ar-AE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02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136339"/>
            <a:ext cx="79248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200" b="1" u="sng" dirty="0">
                <a:solidFill>
                  <a:srgbClr val="0070C0"/>
                </a:solidFill>
              </a:rPr>
              <a:t>الصفة السائدة</a:t>
            </a:r>
            <a:r>
              <a:rPr lang="ar-SA" sz="3200" b="1" u="sng" dirty="0"/>
              <a:t> </a:t>
            </a:r>
            <a:r>
              <a:rPr lang="ar-SA" sz="3200" b="1" dirty="0"/>
              <a:t>الصفة التي ظهرت في أفراد الجيل الأول </a:t>
            </a:r>
            <a:r>
              <a:rPr lang="en-US" sz="3200" b="1" dirty="0"/>
              <a:t>F1</a:t>
            </a:r>
            <a:r>
              <a:rPr lang="ar-SA" sz="3200" b="1" dirty="0"/>
              <a:t> نرمز للصفة السائدة دائما بحرف كبير </a:t>
            </a:r>
            <a:r>
              <a:rPr lang="en-US" sz="3200" b="1" dirty="0"/>
              <a:t>T</a:t>
            </a:r>
            <a:r>
              <a:rPr lang="ar-AE" sz="3200" b="1" dirty="0"/>
              <a:t> للطويل مثلا </a:t>
            </a:r>
            <a:r>
              <a:rPr lang="en-US" sz="3200" b="1" dirty="0"/>
              <a:t>R</a:t>
            </a:r>
            <a:r>
              <a:rPr lang="ar-AE" sz="3200" b="1" dirty="0"/>
              <a:t> لاحمر الازهار </a:t>
            </a:r>
            <a:endParaRPr lang="en-US" sz="3200" dirty="0"/>
          </a:p>
          <a:p>
            <a:pPr algn="r" rtl="1"/>
            <a:r>
              <a:rPr lang="ar-SA" sz="3200" b="1" u="sng" dirty="0">
                <a:solidFill>
                  <a:srgbClr val="FF0000"/>
                </a:solidFill>
              </a:rPr>
              <a:t>الصفة المتنحية</a:t>
            </a:r>
            <a:r>
              <a:rPr lang="ar-SA" sz="3200" b="1" u="sng" dirty="0"/>
              <a:t> </a:t>
            </a:r>
            <a:r>
              <a:rPr lang="ar-SA" sz="3200" b="1" dirty="0"/>
              <a:t>الصفة التي لم يظهر تأثيرها في أفراد الجيل الأول </a:t>
            </a:r>
            <a:r>
              <a:rPr lang="en-US" sz="3200" b="1" dirty="0"/>
              <a:t>F1</a:t>
            </a:r>
            <a:r>
              <a:rPr lang="ar-SA" sz="3200" b="1" dirty="0"/>
              <a:t> نرمز لها بحرف صغير </a:t>
            </a:r>
            <a:r>
              <a:rPr lang="en-US" sz="3200" b="1" dirty="0"/>
              <a:t>t</a:t>
            </a:r>
            <a:r>
              <a:rPr lang="ar-AE" sz="3200" b="1" dirty="0"/>
              <a:t> قصير </a:t>
            </a:r>
            <a:r>
              <a:rPr lang="en-US" sz="3200" b="1" dirty="0"/>
              <a:t> r</a:t>
            </a:r>
            <a:r>
              <a:rPr lang="ar-AE" sz="3200" b="1" dirty="0"/>
              <a:t> ابيض الازهار ( من نفس حرف السمة السائدة )</a:t>
            </a:r>
            <a:endParaRPr lang="en-US" sz="3200" dirty="0"/>
          </a:p>
          <a:p>
            <a:pPr rtl="1"/>
            <a:r>
              <a:rPr lang="ar-AE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3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43000"/>
            <a:ext cx="82296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4400" u="sng" dirty="0">
                <a:solidFill>
                  <a:schemeClr val="accent5">
                    <a:lumMod val="50000"/>
                  </a:schemeClr>
                </a:solidFill>
              </a:rPr>
              <a:t>السيادة</a:t>
            </a:r>
            <a:endParaRPr lang="en-US" sz="4400" dirty="0">
              <a:solidFill>
                <a:schemeClr val="accent5">
                  <a:lumMod val="50000"/>
                </a:schemeClr>
              </a:solidFill>
            </a:endParaRPr>
          </a:p>
          <a:p>
            <a:pPr algn="r" rtl="1"/>
            <a:r>
              <a:rPr lang="ar-SA" b="1" dirty="0"/>
              <a:t> </a:t>
            </a:r>
            <a:endParaRPr lang="en-US" dirty="0"/>
          </a:p>
          <a:p>
            <a:pPr algn="r" rtl="1"/>
            <a:r>
              <a:rPr lang="ar-SA" sz="2400" b="1" u="sng" dirty="0"/>
              <a:t>استنتاج مندل بعد بالتلقيح الذاتي لأفراد الجيل الأول :</a:t>
            </a:r>
            <a:endParaRPr lang="en-US" sz="2400" b="1" u="sng" dirty="0"/>
          </a:p>
          <a:p>
            <a:pPr algn="r" rtl="1"/>
            <a:r>
              <a:rPr lang="ar-SA" sz="4000" b="1" dirty="0">
                <a:solidFill>
                  <a:schemeClr val="accent6">
                    <a:lumMod val="50000"/>
                  </a:schemeClr>
                </a:solidFill>
              </a:rPr>
              <a:t>ان الجين المتنحي في البذور الخضراء لم يختف بل مُنع من إظهارصفته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304800"/>
            <a:ext cx="7315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/>
            <a:endParaRPr lang="ar-AE" altLang="ar-AE" dirty="0"/>
          </a:p>
          <a:p>
            <a:pPr algn="ctr" rtl="1" eaLnBrk="1" hangingPunct="1"/>
            <a:r>
              <a:rPr lang="ar-AE" altLang="ar-AE" sz="20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الوحدة 4</a:t>
            </a:r>
          </a:p>
          <a:p>
            <a:pPr algn="ctr" rtl="1" eaLnBrk="1" hangingPunct="1"/>
            <a:r>
              <a:rPr lang="ar-AE" altLang="ar-AE" sz="20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التكاثر الجنسي وعلم الوراثة –الصف العاشر العام </a:t>
            </a:r>
          </a:p>
          <a:p>
            <a:pPr eaLnBrk="1" hangingPunct="1"/>
            <a:endParaRPr lang="en-US" altLang="ar-A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1875" t="20000" r="16875" b="10000"/>
          <a:stretch>
            <a:fillRect/>
          </a:stretch>
        </p:blipFill>
        <p:spPr bwMode="auto">
          <a:xfrm>
            <a:off x="1295400" y="1320800"/>
            <a:ext cx="5867400" cy="480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8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668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u="sng" cap="all" dirty="0">
                <a:effectLst>
                  <a:reflection blurRad="12700" stA="28000" endPos="45000" dist="1003" dir="5400000" sy="-100000" algn="bl"/>
                </a:effectLst>
              </a:rPr>
              <a:t>فسر سبب </a:t>
            </a:r>
            <a:r>
              <a:rPr lang="ar-SA" sz="4000" b="1" u="sng" cap="all" dirty="0">
                <a:effectLst>
                  <a:reflection blurRad="12700" stA="28000" endPos="45000" dist="1003" dir="5400000" sy="-100000" algn="bl"/>
                </a:effectLst>
              </a:rPr>
              <a:t>عدم ظهور صفة البذور الخضراء في أفراد الجيل الأول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871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143000"/>
            <a:ext cx="8229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4800" dirty="0">
                <a:solidFill>
                  <a:srgbClr val="FF0000"/>
                </a:solidFill>
              </a:rPr>
              <a:t>لأن صفة البذور الصفراء سائدة وتطغى على جين صفة البذور الخضراء وتمنعها</a:t>
            </a:r>
            <a:endParaRPr lang="en-US" sz="4800" dirty="0">
              <a:solidFill>
                <a:srgbClr val="FF0000"/>
              </a:solidFill>
            </a:endParaRPr>
          </a:p>
          <a:p>
            <a:pPr algn="r" rtl="1"/>
            <a:r>
              <a:rPr lang="ar-SA" sz="4800" dirty="0">
                <a:solidFill>
                  <a:srgbClr val="FF0000"/>
                </a:solidFill>
              </a:rPr>
              <a:t>من الظهور </a:t>
            </a:r>
            <a:endParaRPr lang="en-US" sz="4800" dirty="0">
              <a:solidFill>
                <a:srgbClr val="FF0000"/>
              </a:solidFill>
            </a:endParaRPr>
          </a:p>
          <a:p>
            <a:pPr rtl="1"/>
            <a:r>
              <a:rPr lang="ar-SA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58322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4582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3200" b="1" u="sng" dirty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نموذج وراثة الصفات :</a:t>
            </a:r>
            <a:endParaRPr lang="en-US" sz="3200" b="1" u="sng" dirty="0">
              <a:solidFill>
                <a:srgbClr val="FF0000"/>
              </a:solidFill>
            </a:endParaRPr>
          </a:p>
          <a:p>
            <a:pPr algn="r" rtl="1"/>
            <a:r>
              <a:rPr lang="ar-SA" b="1" dirty="0"/>
              <a:t> </a:t>
            </a:r>
            <a:endParaRPr lang="en-US" dirty="0"/>
          </a:p>
          <a:p>
            <a:pPr algn="r" rtl="1"/>
            <a:r>
              <a:rPr lang="ar-SA" sz="2400" b="1" dirty="0"/>
              <a:t>يُرمز إلى </a:t>
            </a:r>
            <a:r>
              <a:rPr lang="ar-AE" sz="2400" b="1" dirty="0"/>
              <a:t>اليل </a:t>
            </a:r>
            <a:r>
              <a:rPr lang="ar-SA" sz="2400" b="1" dirty="0"/>
              <a:t> الصفة السائدة - وهي البذور الصفراء - بحرف كبير </a:t>
            </a:r>
            <a:r>
              <a:rPr lang="en-US" sz="2400" b="1" dirty="0"/>
              <a:t>Y</a:t>
            </a:r>
            <a:r>
              <a:rPr lang="ar-SA" sz="2400" b="1" dirty="0"/>
              <a:t>  </a:t>
            </a:r>
            <a:endParaRPr lang="en-US" sz="2400" dirty="0"/>
          </a:p>
          <a:p>
            <a:pPr algn="r" rtl="1"/>
            <a:r>
              <a:rPr lang="ar-SA" sz="2400" b="1" dirty="0"/>
              <a:t> يرمز إلى </a:t>
            </a:r>
            <a:r>
              <a:rPr lang="ar-AE" sz="2400" b="1" dirty="0"/>
              <a:t>اليل </a:t>
            </a:r>
            <a:r>
              <a:rPr lang="ar-SA" sz="2400" b="1" dirty="0"/>
              <a:t> الصفة المتنحية وهي البذور الخضراء بحرف صغير </a:t>
            </a:r>
            <a:r>
              <a:rPr lang="en-US" sz="2400" b="1" dirty="0"/>
              <a:t>y</a:t>
            </a:r>
            <a:r>
              <a:rPr lang="ar-SA" sz="2400" b="1" dirty="0"/>
              <a:t>   </a:t>
            </a:r>
            <a:endParaRPr lang="en-US" sz="2400" dirty="0"/>
          </a:p>
          <a:p>
            <a:pPr algn="r" rtl="1"/>
            <a:r>
              <a:rPr lang="ar-SA" sz="2400" b="1" dirty="0"/>
              <a:t>متماثل الجينات  نقي الصفات </a:t>
            </a:r>
            <a:r>
              <a:rPr lang="en-US" sz="2400" b="1" dirty="0"/>
              <a:t>homozygous</a:t>
            </a:r>
            <a:r>
              <a:rPr lang="ar-SA" sz="2400" b="1" dirty="0"/>
              <a:t>  </a:t>
            </a:r>
            <a:endParaRPr lang="en-US" sz="2400" dirty="0"/>
          </a:p>
          <a:p>
            <a:pPr algn="r" rtl="1"/>
            <a:r>
              <a:rPr lang="ar-SA" sz="2400" b="1" dirty="0"/>
              <a:t>المخلوق الحي الذي يحمل زوجًا من ال</a:t>
            </a:r>
            <a:r>
              <a:rPr lang="ar-AE" sz="2400" b="1" dirty="0"/>
              <a:t>اليلات </a:t>
            </a:r>
            <a:r>
              <a:rPr lang="ar-SA" sz="2400" b="1" dirty="0"/>
              <a:t>المتشابهة لصفة محددة</a:t>
            </a:r>
            <a:endParaRPr lang="en-US" sz="2400" dirty="0"/>
          </a:p>
          <a:p>
            <a:pPr algn="r" rtl="1"/>
            <a:r>
              <a:rPr lang="ar-SA" sz="2400" b="1" u="sng" dirty="0"/>
              <a:t>كما في </a:t>
            </a:r>
            <a:r>
              <a:rPr lang="ar-SA" sz="2400" b="1" dirty="0"/>
              <a:t>البذور الصفراء المتماثلة الجينات  </a:t>
            </a:r>
            <a:r>
              <a:rPr lang="en-US" sz="2400" b="1" dirty="0"/>
              <a:t>Y</a:t>
            </a:r>
            <a:r>
              <a:rPr lang="ar-SA" sz="2400" b="1" dirty="0"/>
              <a:t> </a:t>
            </a:r>
            <a:r>
              <a:rPr lang="en-US" sz="2400" b="1" dirty="0"/>
              <a:t>Y</a:t>
            </a:r>
            <a:r>
              <a:rPr lang="ar-SA" sz="2400" b="1" dirty="0"/>
              <a:t> والبذور الخضراء  </a:t>
            </a:r>
            <a:r>
              <a:rPr lang="en-US" sz="2400" b="1" dirty="0" err="1"/>
              <a:t>yy</a:t>
            </a:r>
            <a:r>
              <a:rPr lang="ar-SA" sz="2400" b="1" dirty="0"/>
              <a:t>    </a:t>
            </a:r>
            <a:endParaRPr lang="en-US" sz="2400" dirty="0"/>
          </a:p>
          <a:p>
            <a:pPr algn="r" rtl="1"/>
            <a:r>
              <a:rPr lang="ar-SA" sz="2400" b="1" dirty="0"/>
              <a:t> </a:t>
            </a:r>
            <a:r>
              <a:rPr lang="ar-AE" sz="2400" b="1" dirty="0"/>
              <a:t>متخالف الجينات </a:t>
            </a:r>
            <a:r>
              <a:rPr lang="ar-SA" sz="2400" b="1" dirty="0"/>
              <a:t>   (</a:t>
            </a:r>
            <a:r>
              <a:rPr lang="ar-AE" sz="2400" b="1" dirty="0"/>
              <a:t>هجين </a:t>
            </a:r>
            <a:r>
              <a:rPr lang="ar-SA" sz="2400" b="1" dirty="0"/>
              <a:t>)   </a:t>
            </a:r>
            <a:r>
              <a:rPr lang="en-US" sz="2400" b="1" dirty="0"/>
              <a:t>Heterozygous</a:t>
            </a:r>
            <a:endParaRPr lang="en-US" sz="2400" dirty="0"/>
          </a:p>
          <a:p>
            <a:pPr algn="r" rtl="1"/>
            <a:r>
              <a:rPr lang="ar-SA" sz="2400" b="1" dirty="0"/>
              <a:t>المخلوق الحي الذي يحمل </a:t>
            </a:r>
            <a:r>
              <a:rPr lang="ar-AE" sz="2400" b="1" dirty="0"/>
              <a:t>اليلين </a:t>
            </a:r>
            <a:r>
              <a:rPr lang="ar-SA" sz="2400" b="1" dirty="0"/>
              <a:t> مختلفين لهذه الصفة</a:t>
            </a:r>
            <a:endParaRPr lang="en-US" sz="2400" dirty="0"/>
          </a:p>
          <a:p>
            <a:pPr algn="r" rtl="1"/>
            <a:r>
              <a:rPr lang="ar-SA" sz="2400" b="1" dirty="0"/>
              <a:t> يتم تمثيلها بالرموز </a:t>
            </a:r>
            <a:r>
              <a:rPr lang="en-US" sz="2400" b="1" dirty="0" err="1"/>
              <a:t>Yy</a:t>
            </a:r>
            <a:r>
              <a:rPr lang="ar-SA" sz="2400" b="1" dirty="0"/>
              <a:t>  </a:t>
            </a:r>
            <a:endParaRPr lang="ar-AE" sz="2400" b="1" dirty="0"/>
          </a:p>
          <a:p>
            <a:pPr algn="r" rtl="1"/>
            <a:endParaRPr lang="ar-AE" sz="2400" b="1" dirty="0"/>
          </a:p>
          <a:p>
            <a:pPr algn="r" rtl="1"/>
            <a:endParaRPr lang="ar-AE" sz="2400" b="1" dirty="0"/>
          </a:p>
          <a:p>
            <a:pPr algn="r" rtl="1"/>
            <a:r>
              <a:rPr lang="ar-SA" sz="2400" b="1" dirty="0"/>
              <a:t>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14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143000"/>
            <a:ext cx="6172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u="sng" dirty="0"/>
              <a:t>للصفة السائدة احتمالان :</a:t>
            </a:r>
          </a:p>
          <a:p>
            <a:pPr algn="r" rtl="1"/>
            <a:r>
              <a:rPr lang="ar-AE" b="1" dirty="0"/>
              <a:t>1- </a:t>
            </a:r>
            <a:r>
              <a:rPr lang="ar-AE" b="1" dirty="0">
                <a:solidFill>
                  <a:schemeClr val="accent5">
                    <a:lumMod val="50000"/>
                  </a:schemeClr>
                </a:solidFill>
              </a:rPr>
              <a:t>متماثلة الجينات (نقية ) :مثلا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AA</a:t>
            </a:r>
            <a:r>
              <a:rPr lang="ar-AE" b="1" dirty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TT</a:t>
            </a:r>
            <a:r>
              <a:rPr lang="ar-AE" b="1" dirty="0">
                <a:solidFill>
                  <a:schemeClr val="accent5">
                    <a:lumMod val="50000"/>
                  </a:schemeClr>
                </a:solidFill>
              </a:rPr>
              <a:t> وهكذا </a:t>
            </a:r>
          </a:p>
          <a:p>
            <a:pPr algn="r" rtl="1"/>
            <a:endParaRPr lang="ar-AE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 rtl="1"/>
            <a:r>
              <a:rPr lang="ar-AE" b="1" dirty="0">
                <a:solidFill>
                  <a:schemeClr val="accent5">
                    <a:lumMod val="50000"/>
                  </a:schemeClr>
                </a:solidFill>
              </a:rPr>
              <a:t>2- متخالف الجينات (هجينة ) :مثلا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Tt</a:t>
            </a:r>
            <a:r>
              <a:rPr lang="ar-AE" b="1" dirty="0">
                <a:solidFill>
                  <a:schemeClr val="accent5">
                    <a:lumMod val="50000"/>
                  </a:schemeClr>
                </a:solidFill>
              </a:rPr>
              <a:t> -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ar-A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Aa</a:t>
            </a:r>
            <a:r>
              <a:rPr lang="ar-A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3048000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/>
              <a:t>للصفة المتنحية دائما وابدا فقط نقية </a:t>
            </a:r>
            <a:r>
              <a:rPr lang="en-US" sz="3200" b="1" dirty="0" err="1"/>
              <a:t>aa</a:t>
            </a:r>
            <a:r>
              <a:rPr lang="ar-AE" sz="3200" b="1" dirty="0"/>
              <a:t> او </a:t>
            </a:r>
            <a:r>
              <a:rPr lang="en-US" sz="3200" b="1" dirty="0" err="1"/>
              <a:t>tt</a:t>
            </a:r>
            <a:r>
              <a:rPr lang="ar-AE" sz="3200" b="1" dirty="0"/>
              <a:t> وهكذا </a:t>
            </a:r>
          </a:p>
          <a:p>
            <a:pPr algn="r" rtl="1"/>
            <a:endParaRPr lang="ar-AE" dirty="0"/>
          </a:p>
          <a:p>
            <a:pPr algn="r" rt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4572000"/>
            <a:ext cx="5029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chemeClr val="accent4">
                    <a:lumMod val="75000"/>
                  </a:schemeClr>
                </a:solidFill>
              </a:rPr>
              <a:t>تذكر حتى يظهر الفرد صفة متنحية يجب ان يرث اليلا متنحيا من الاب واليلا متنحيا من الام 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4478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4000" b="1" u="sng" dirty="0">
                <a:solidFill>
                  <a:schemeClr val="accent5">
                    <a:lumMod val="50000"/>
                  </a:schemeClr>
                </a:solidFill>
              </a:rPr>
              <a:t>س/ ماهي الصفة التي تظهرعند وجود </a:t>
            </a:r>
            <a:r>
              <a:rPr lang="ar-AE" sz="4000" b="1" u="sng" dirty="0">
                <a:solidFill>
                  <a:schemeClr val="accent5">
                    <a:lumMod val="50000"/>
                  </a:schemeClr>
                </a:solidFill>
              </a:rPr>
              <a:t>اليلان مختلفان </a:t>
            </a:r>
            <a:r>
              <a:rPr lang="ar-SA" sz="4000" b="1" u="sng" dirty="0">
                <a:solidFill>
                  <a:schemeClr val="accent5">
                    <a:lumMod val="50000"/>
                  </a:schemeClr>
                </a:solidFill>
              </a:rPr>
              <a:t>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447800"/>
            <a:ext cx="7620000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الاجابة :</a:t>
            </a:r>
          </a:p>
          <a:p>
            <a:pPr algn="ctr" rtl="1"/>
            <a:r>
              <a:rPr lang="ar-AE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الصفة السائدة 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14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299865"/>
            <a:ext cx="72390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rtl="1"/>
            <a:r>
              <a:rPr lang="ar-SA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الطراز الجينى والطراز الظاهري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  <a:p>
            <a:pPr rtl="1"/>
            <a:r>
              <a:rPr lang="ar-S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514600"/>
            <a:ext cx="777240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الطراز الجيني</a:t>
            </a: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:ازواج الاليلات في الكائن الحي</a:t>
            </a:r>
            <a:r>
              <a:rPr lang="ar-AE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r" rtl="1"/>
            <a:r>
              <a:rPr lang="ar-AE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مثلا :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tt</a:t>
            </a:r>
            <a:r>
              <a:rPr lang="ar-AE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TT</a:t>
            </a:r>
            <a:r>
              <a:rPr lang="ar-AE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Tt</a:t>
            </a: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 rtl="1"/>
            <a:r>
              <a:rPr lang="ar-SA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الطراز الظاهري</a:t>
            </a:r>
            <a:r>
              <a:rPr lang="ar-S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:  الخصائص والصفات المظهرية الناتجة عن أزواج الاليلات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 rtl="1"/>
            <a:r>
              <a:rPr lang="ar-AE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مثلا :طويل – اصفر البذور –ابيض الازهار وهكذا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3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99060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SA" sz="4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قانون الانعزال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rtl="1"/>
            <a:r>
              <a:rPr lang="ar-SA" b="1" dirty="0"/>
              <a:t> 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1" name="صورة 34" descr="Description: http://1.bp.blogspot.com/-yKt58TSu7us/UrVzTKCh6WI/AAAAAAAAAO0/bQBSvhxN0Xc/s400/%D8%AA%D9%84%D9%82%D9%8A%D8%AD+%D8%A7%D8%AD%D8%A7%D8%AF%D9%8A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95600"/>
            <a:ext cx="3695700" cy="366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2900" y="1865293"/>
            <a:ext cx="8647861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abic Transparent" charset="0"/>
                <a:ea typeface="Times New Roman" pitchFamily="18" charset="0"/>
                <a:cs typeface="Arial" pitchFamily="34" charset="0"/>
              </a:rPr>
              <a:t>أن زوج الاليلات  </a:t>
            </a:r>
            <a:r>
              <a:rPr kumimoji="0" lang="ar-A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abic Transparent" charset="0"/>
                <a:ea typeface="Times New Roman" pitchFamily="18" charset="0"/>
                <a:cs typeface="Arial" pitchFamily="34" charset="0"/>
              </a:rPr>
              <a:t>ا</a:t>
            </a:r>
            <a:r>
              <a:rPr kumimoji="0" lang="ar-S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abic Transparent" charset="0"/>
                <a:ea typeface="Times New Roman" pitchFamily="18" charset="0"/>
                <a:cs typeface="Arial" pitchFamily="34" charset="0"/>
              </a:rPr>
              <a:t>لمكونة للصفة الواحدة تنفصل في أثناء الانقسام المنصف , وفي أثناء الإخصاب يتحد اليلا الصفة نفسها مرة أخرى </a:t>
            </a:r>
            <a:endParaRPr kumimoji="0" lang="ar-S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User\Desktop\biology\ملف 12 كامل\صور 12\WhatsApp Image 2019-01-18 at 5.51.21 AM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21" y="3124200"/>
            <a:ext cx="4625340" cy="258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676400"/>
            <a:ext cx="7772400" cy="42473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800" b="1" u="sng" dirty="0"/>
              <a:t>التزاوج  احادي التهجين   </a:t>
            </a:r>
            <a:endParaRPr lang="en-US" sz="2800" b="1" dirty="0"/>
          </a:p>
          <a:p>
            <a:pPr algn="r" rtl="1"/>
            <a:r>
              <a:rPr lang="ar-SA" sz="2800" b="1" dirty="0"/>
              <a:t>هي عملية التلقيح التي يحدث فيها التزاوج بين فردين يختلفان في صفة واحدة.</a:t>
            </a:r>
            <a:endParaRPr lang="en-US" sz="2800" b="1" dirty="0"/>
          </a:p>
          <a:p>
            <a:pPr algn="r" rtl="1"/>
            <a:r>
              <a:rPr lang="ar-SA" sz="2800" b="1" u="sng" dirty="0"/>
              <a:t>النباتات الحاملة للطراز   </a:t>
            </a:r>
            <a:r>
              <a:rPr lang="en-US" sz="2800" b="1" u="sng" dirty="0" err="1"/>
              <a:t>Yy</a:t>
            </a:r>
            <a:r>
              <a:rPr lang="ar-SA" sz="2800" b="1" u="sng" dirty="0"/>
              <a:t> </a:t>
            </a:r>
            <a:r>
              <a:rPr lang="ar-SA" sz="2800" b="1" dirty="0"/>
              <a:t>تنتج نوعين من الأمشاج</a:t>
            </a:r>
            <a:endParaRPr lang="en-US" sz="2800" b="1" dirty="0"/>
          </a:p>
          <a:p>
            <a:pPr algn="r" rtl="1"/>
            <a:r>
              <a:rPr lang="ar-SA" sz="2800" b="1" dirty="0"/>
              <a:t>هما : الأمشاج الذكرية والأمشاج الأنثوية وكلاهما يحملان الجين  </a:t>
            </a:r>
            <a:r>
              <a:rPr lang="en-US" sz="2800" b="1" dirty="0"/>
              <a:t>Y</a:t>
            </a:r>
            <a:r>
              <a:rPr lang="ar-SA" sz="2800" b="1" dirty="0"/>
              <a:t> أو </a:t>
            </a:r>
            <a:r>
              <a:rPr lang="en-US" sz="2800" b="1" dirty="0"/>
              <a:t>y</a:t>
            </a:r>
          </a:p>
          <a:p>
            <a:pPr algn="r" rtl="1"/>
            <a:r>
              <a:rPr lang="ar-SA" sz="2800" b="1" dirty="0"/>
              <a:t>تتحد هذه الأمشاج عشوائياً . لتنتج بعد تلقيحها الطرز الجينية التالية  </a:t>
            </a:r>
            <a:r>
              <a:rPr lang="en-US" sz="2800" b="1" dirty="0" err="1"/>
              <a:t>Yy</a:t>
            </a:r>
            <a:r>
              <a:rPr lang="ar-SA" sz="2800" b="1" dirty="0"/>
              <a:t> ,</a:t>
            </a:r>
            <a:r>
              <a:rPr lang="en-US" sz="2800" b="1" dirty="0"/>
              <a:t>YY</a:t>
            </a:r>
            <a:r>
              <a:rPr lang="ar-SA" sz="2800" b="1" dirty="0"/>
              <a:t>،</a:t>
            </a:r>
            <a:r>
              <a:rPr lang="en-US" sz="2800" b="1" dirty="0" err="1"/>
              <a:t>Yy</a:t>
            </a:r>
            <a:r>
              <a:rPr lang="ar-SA" sz="2800" b="1" dirty="0"/>
              <a:t> ، </a:t>
            </a:r>
            <a:r>
              <a:rPr lang="en-US" sz="2800" b="1" dirty="0" err="1"/>
              <a:t>yy</a:t>
            </a:r>
            <a:endParaRPr lang="en-US" sz="2800" b="1" dirty="0"/>
          </a:p>
          <a:p>
            <a:pPr rtl="1"/>
            <a:r>
              <a:rPr lang="ar-SA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600" y="991710"/>
            <a:ext cx="7848600" cy="27699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التزاوج ثنائي التهجين 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r" rtl="1"/>
            <a:r>
              <a:rPr lang="ar-SA" sz="3200" b="1" dirty="0"/>
              <a:t> تزاوج بين فردين يختلفان في زوجين من الصفات الوراثية </a:t>
            </a:r>
            <a:endParaRPr lang="en-US" sz="3200" dirty="0"/>
          </a:p>
          <a:p>
            <a:pPr algn="r" rtl="1"/>
            <a:endParaRPr lang="en-US" sz="3200" dirty="0"/>
          </a:p>
          <a:p>
            <a:pPr rtl="1"/>
            <a:r>
              <a:rPr lang="ar-SA" b="1" dirty="0"/>
              <a:t>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886200"/>
            <a:ext cx="579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إذا قام مندل بتلقيح :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r" rtl="1"/>
            <a:r>
              <a:rPr lang="ar-S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بذور صفراء مستديرة متماثلة الجينات 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YYRR</a:t>
            </a:r>
          </a:p>
          <a:p>
            <a:pPr algn="r" rtl="1"/>
            <a:r>
              <a:rPr lang="ar-S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مع بذور خضراء مجعدة متماثلة الجينات </a:t>
            </a:r>
            <a:r>
              <a:rPr lang="en-US" sz="2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yyrr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r" rtl="1"/>
            <a:r>
              <a:rPr lang="ar-S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فإنه يمكن تمثيّل تزاوج الآباء بالطرز الجينية التالية: 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YYRR</a:t>
            </a:r>
            <a:r>
              <a:rPr lang="ar-S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× </a:t>
            </a:r>
            <a:r>
              <a:rPr lang="en-US" sz="2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yyrr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r" rtl="1"/>
            <a:r>
              <a:rPr lang="ar-S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ستكون الطرز الجينية لأفراد الجيل الأول على النحو التالي: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r" rtl="1"/>
            <a:r>
              <a:rPr lang="en-US" sz="2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YyRr</a:t>
            </a:r>
            <a:r>
              <a:rPr lang="ar-S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 نباتات صفراء البذور مستديرة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r" rtl="1"/>
            <a:r>
              <a:rPr lang="ar-S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 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2">
            <a:extLst>
              <a:ext uri="{FF2B5EF4-FFF2-40B4-BE49-F238E27FC236}">
                <a16:creationId xmlns:a16="http://schemas.microsoft.com/office/drawing/2014/main" id="{9F543CB6-2D70-472A-A079-40C6CE53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792606"/>
            <a:ext cx="5808270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 eaLnBrk="1" hangingPunct="1">
              <a:defRPr/>
            </a:pPr>
            <a:r>
              <a:rPr lang="ar-SA" sz="6000" b="1" dirty="0"/>
              <a:t>الأهداف</a:t>
            </a:r>
            <a:endParaRPr lang="ar-SA" sz="6000" dirty="0"/>
          </a:p>
        </p:txBody>
      </p:sp>
      <p:sp>
        <p:nvSpPr>
          <p:cNvPr id="5" name="مستطيل 14">
            <a:extLst>
              <a:ext uri="{FF2B5EF4-FFF2-40B4-BE49-F238E27FC236}">
                <a16:creationId xmlns:a16="http://schemas.microsoft.com/office/drawing/2014/main" id="{0F572487-D042-4F95-AEF7-43E01C427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88" y="3200400"/>
            <a:ext cx="7125112" cy="174509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 eaLnBrk="1" hangingPunct="1">
              <a:buFont typeface="Wingdings" pitchFamily="2" charset="2"/>
              <a:buChar char="Ø"/>
              <a:defRPr/>
            </a:pPr>
            <a:r>
              <a:rPr lang="ar-SA" sz="3200" dirty="0"/>
              <a:t> </a:t>
            </a:r>
            <a:r>
              <a:rPr lang="ar-AE" sz="3200" dirty="0"/>
              <a:t>ي</a:t>
            </a:r>
            <a:r>
              <a:rPr lang="ar-SA" sz="3200" dirty="0"/>
              <a:t>لخص قانون انعزال الصفات وقانون التوزيع الحر.</a:t>
            </a:r>
            <a:endParaRPr lang="ar-AE" sz="3200" dirty="0"/>
          </a:p>
          <a:p>
            <a:pPr algn="r" rtl="1" eaLnBrk="1" hangingPunct="1">
              <a:buFont typeface="Wingdings" pitchFamily="2" charset="2"/>
              <a:buChar char="Ø"/>
              <a:defRPr/>
            </a:pPr>
            <a:endParaRPr lang="ar-SA" sz="3200" dirty="0"/>
          </a:p>
        </p:txBody>
      </p:sp>
      <p:sp>
        <p:nvSpPr>
          <p:cNvPr id="6" name="مستطيل 15">
            <a:extLst>
              <a:ext uri="{FF2B5EF4-FFF2-40B4-BE49-F238E27FC236}">
                <a16:creationId xmlns:a16="http://schemas.microsoft.com/office/drawing/2014/main" id="{E781B38C-8E28-4FCB-8827-C3287B1915F9}"/>
              </a:ext>
            </a:extLst>
          </p:cNvPr>
          <p:cNvSpPr/>
          <p:nvPr/>
        </p:nvSpPr>
        <p:spPr>
          <a:xfrm>
            <a:off x="914400" y="5105400"/>
            <a:ext cx="71532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 eaLnBrk="1" hangingPunct="1">
              <a:buFont typeface="Wingdings" pitchFamily="2" charset="2"/>
              <a:buChar char="Ø"/>
              <a:defRPr/>
            </a:pPr>
            <a:r>
              <a:rPr lang="ar-SA" sz="3200" dirty="0"/>
              <a:t> </a:t>
            </a:r>
            <a:r>
              <a:rPr lang="ar-AE" sz="3200" dirty="0"/>
              <a:t>ي</a:t>
            </a:r>
            <a:r>
              <a:rPr lang="ar-SA" sz="3200" dirty="0"/>
              <a:t>توقع احتمالات الأبناء الناتجة عن التزاوج مستخدمًا مربع بانيت.</a:t>
            </a:r>
          </a:p>
        </p:txBody>
      </p:sp>
      <p:sp>
        <p:nvSpPr>
          <p:cNvPr id="7" name="مستطيل 13">
            <a:extLst>
              <a:ext uri="{FF2B5EF4-FFF2-40B4-BE49-F238E27FC236}">
                <a16:creationId xmlns:a16="http://schemas.microsoft.com/office/drawing/2014/main" id="{6B902F8D-7384-4C0D-BD15-EF7612E1A442}"/>
              </a:ext>
            </a:extLst>
          </p:cNvPr>
          <p:cNvSpPr/>
          <p:nvPr/>
        </p:nvSpPr>
        <p:spPr>
          <a:xfrm>
            <a:off x="914400" y="2057400"/>
            <a:ext cx="7179870" cy="10772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 eaLnBrk="1" hangingPunct="1">
              <a:buFont typeface="Wingdings" pitchFamily="2" charset="2"/>
              <a:buChar char="Ø"/>
              <a:defRPr/>
            </a:pPr>
            <a:r>
              <a:rPr lang="ar-SA" sz="3200" dirty="0"/>
              <a:t> توض</a:t>
            </a:r>
            <a:r>
              <a:rPr lang="ar-AE" sz="3200" dirty="0"/>
              <a:t>ي</a:t>
            </a:r>
            <a:r>
              <a:rPr lang="ar-SA" sz="3200" dirty="0"/>
              <a:t>ح أهمية تجارب مندل في دراسة علم الوراثة.</a:t>
            </a:r>
          </a:p>
        </p:txBody>
      </p:sp>
    </p:spTree>
    <p:extLst>
      <p:ext uri="{BB962C8B-B14F-4D97-AF65-F5344CB8AC3E}">
        <p14:creationId xmlns:p14="http://schemas.microsoft.com/office/powerpoint/2010/main" val="20475244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0280" y="1524000"/>
            <a:ext cx="7467600" cy="4801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قام مندل </a:t>
            </a:r>
            <a:r>
              <a:rPr lang="ar-S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بالتلقيح الذاتي لأفراد الجيل الأول التي تحمل الطراز الجيني  </a:t>
            </a:r>
            <a:r>
              <a:rPr lang="en-US" sz="3200" b="1" u="sng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YyRr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 rtl="1"/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في عملية تلقيح ثنائي الصفة	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 rtl="1"/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r>
              <a:rPr lang="ar-S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ثم قام بحساب نسبة :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 rtl="1"/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1- الطرز الجينية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 rtl="1"/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2- الطرز المظهرية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 rtl="1"/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 rtl="1"/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للأبناء في كل من الجيل الأول والجيل الثاني. والنتائج اوصلته لــ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rtl="1"/>
            <a:r>
              <a:rPr lang="ar-SA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95806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219200"/>
            <a:ext cx="581761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ar-SA" sz="5400" b="1" u="sng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قانون التوزيع الحر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276207"/>
            <a:ext cx="7543800" cy="34163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أن التوزيع العشوائي للاليلات  يحدث في أثناء تكون الأمشاج، حيث تتوزع الجينات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r"/>
            <a:r>
              <a:rPr lang="ar-SA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على الكروموسومات المنفصلة بشكل حر في أثناء عملية الانقسام المنصف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1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709053"/>
            <a:ext cx="66294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ما هي طريقة اجراء التزاوج احادي التهجين ؟ والتزاوج ثنائي التهجين؟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3495764"/>
            <a:ext cx="66294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مربعات بانيت 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83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333500"/>
            <a:ext cx="7696200" cy="20313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AE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يستخدم مربع بانيت </a:t>
            </a:r>
            <a:r>
              <a:rPr lang="ar-SA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لتوقع الأبناء المحتملين والناتجين عن التلقيح بين طرازين جينيين معروفين للآباء.</a:t>
            </a:r>
            <a:endParaRPr lang="ar-AE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 rtl="1"/>
            <a:endParaRPr lang="ar-AE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 rtl="1"/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 rtl="1"/>
            <a:r>
              <a:rPr lang="ar-SA" sz="2800" b="1" u="sng" dirty="0"/>
              <a:t>من الذي وضع مربع بانيت ؟ ومتى ؟</a:t>
            </a:r>
            <a:endParaRPr lang="en-US" sz="2800" b="1" u="sng" dirty="0"/>
          </a:p>
          <a:p>
            <a:pPr algn="r" rtl="1"/>
            <a:r>
              <a:rPr lang="ar-SA" b="1" dirty="0"/>
              <a:t> وضعه الدكتور ريجينالد بانيت في بداية عام 1900 م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3581400"/>
            <a:ext cx="590257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SA" sz="3600" b="1" u="sng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ما أهمية ودور مربع بانيت ؟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4572000"/>
            <a:ext cx="6781800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800" b="1" dirty="0"/>
              <a:t>لقد سهل مربع بانيت تتبُّع الطرز الجينية المحتملة.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15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371600"/>
            <a:ext cx="7010400" cy="800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مربع بانيت ـ تزاوج احادي التهجين 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rtl="1"/>
            <a:r>
              <a:rPr lang="ar-SA" b="1" dirty="0"/>
              <a:t> 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5400" y="2455544"/>
            <a:ext cx="6858000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القدرة على ثني اللسان صفة سائدة، يرمز لها بالحرف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T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. </a:t>
            </a:r>
            <a:r>
              <a:rPr lang="ar-AE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وعدم القدرة صفة متنحية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t</a:t>
            </a:r>
            <a:r>
              <a:rPr lang="ar-AE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 .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 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  <a:p>
            <a:pPr algn="r" rtl="1"/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افترض أن كلا الوالدين يستطيع ثني لسانه، وهما غير متماثلي الجينات 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Tt</a:t>
            </a:r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 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  <a:p>
            <a:pPr algn="r" rtl="1"/>
            <a:r>
              <a:rPr lang="ar-S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 فما الطرز الظاهرية المحتملة لأبنائهما ؟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4" name="صورة 37" descr="http://1.bp.blogspot.com/-BcKwPYnvhv0/UrVxOATd3sI/AAAAAAAAANo/Lb89KqGjVGI/s320/%25D8%25B5%25D9%2581%25D8%25A9+%25D8%25A7%25D9%2586%25D8%25AB%25D9%2586%25D8%25A7%25D8%25A1+%25D8%25A7%25D9%2584%25D9%2584%25D8%25B3%25D8%25A7%25D9%2586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4114800"/>
            <a:ext cx="3048000" cy="201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0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8" descr="http://3.bp.blogspot.com/-IqOMmOIW5pQ/UrVxM4lVmkI/AAAAAAAAANc/MbrvgSJHe1g/s320/%25D9%2585%25D8%25B1%25D8%25A8%25D8%25B9+%25D8%25A8%25D8%25A7%25D9%2586%25D9%258A%25D8%25AA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20512"/>
            <a:ext cx="3048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24280" y="1219200"/>
            <a:ext cx="62484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dirty="0"/>
              <a:t>نقوم برسم مربع كبير ويقسم الى 3 صفوف و3 اعمدة حتى يتكون لدينا تسعة مربعات صغيرة كما في الشكل ادناه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2099310"/>
            <a:ext cx="65532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امشاج الذكر تكتب على الجانب الافقي                </a:t>
            </a:r>
          </a:p>
          <a:p>
            <a:pPr algn="ctr"/>
            <a:r>
              <a:rPr lang="ar-A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امشاج الانثى تكتب على الجانب الراسي لمربع بانيت </a:t>
            </a:r>
            <a:endParaRPr lang="en-US" sz="2400" dirty="0"/>
          </a:p>
        </p:txBody>
      </p:sp>
      <p:pic>
        <p:nvPicPr>
          <p:cNvPr id="11266" name="Picture 2" descr="نتيجة بحث الصور عن رمز الانثى والذك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80" y="3638550"/>
            <a:ext cx="2667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57800" y="6096000"/>
            <a:ext cx="304800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رموز الذكر والانثى 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2300" y="4895671"/>
            <a:ext cx="15240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المربعات المظللة هي الابناء</a:t>
            </a:r>
            <a:r>
              <a:rPr lang="ar-A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460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447800"/>
            <a:ext cx="7696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من المثال السابق (مربع بانيت اعلاه ) استخرج ما يلي :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3200400"/>
            <a:ext cx="7848600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1- نسبة الطرز المظهرية للابناء </a:t>
            </a:r>
          </a:p>
          <a:p>
            <a:pPr algn="r"/>
            <a:r>
              <a:rPr lang="ar-AE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 نسبة الطرز الجينية للابناء</a:t>
            </a:r>
            <a:r>
              <a:rPr lang="ar-A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0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990600"/>
            <a:ext cx="38862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الحل :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2057400"/>
            <a:ext cx="6324600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dirty="0"/>
              <a:t>1</a:t>
            </a:r>
            <a:r>
              <a:rPr lang="ar-A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الطرز المظهريةستكون :</a:t>
            </a:r>
          </a:p>
          <a:p>
            <a:pPr algn="r" rtl="1"/>
            <a:r>
              <a:rPr lang="ar-A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 ابناء لديهم القدرة على ثني اللسان وواحد ليس لديه او 1:3 او 75% لديهم القدرة و25% ليس لديهم القدرة (طرازان مظهريان)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4114800"/>
            <a:ext cx="6324600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ar-A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الطرز الجينية ستكون :</a:t>
            </a:r>
          </a:p>
          <a:p>
            <a:pPr algn="r" rtl="1"/>
            <a:r>
              <a:rPr lang="ar-A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فرد واحد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TT </a:t>
            </a:r>
            <a:r>
              <a:rPr lang="ar-A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او 25%</a:t>
            </a:r>
          </a:p>
          <a:p>
            <a:pPr algn="r" rtl="1"/>
            <a:r>
              <a:rPr lang="ar-A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فردان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Tt</a:t>
            </a:r>
            <a:r>
              <a:rPr lang="ar-A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او 50%</a:t>
            </a:r>
          </a:p>
          <a:p>
            <a:pPr algn="r" rtl="1"/>
            <a:r>
              <a:rPr lang="ar-A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فرد واحد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tt</a:t>
            </a:r>
            <a:r>
              <a:rPr lang="ar-A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او 25%</a:t>
            </a:r>
          </a:p>
          <a:p>
            <a:pPr algn="r" rtl="1"/>
            <a:r>
              <a:rPr lang="ar-A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تكتب 1:2:1(3 طرز جينية)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39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4380" y="1179493"/>
            <a:ext cx="7848600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حل السؤال الثالث في مراجعة القسم 2 صفحة 98 في الكتاب 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8226" y="2351037"/>
            <a:ext cx="67056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dirty="0"/>
              <a:t>اول خطوة نقوم بكتابة المعطيات حيث ان الذكر متخالف الجينات </a:t>
            </a:r>
            <a:r>
              <a:rPr lang="en-US" dirty="0" err="1"/>
              <a:t>Rr</a:t>
            </a:r>
            <a:r>
              <a:rPr lang="ar-AE" dirty="0"/>
              <a:t> والانثى </a:t>
            </a:r>
            <a:r>
              <a:rPr lang="en-US" dirty="0" err="1"/>
              <a:t>rr</a:t>
            </a:r>
            <a:r>
              <a:rPr lang="ar-AE" dirty="0"/>
              <a:t> لانها متنحية </a:t>
            </a:r>
          </a:p>
          <a:p>
            <a:pPr algn="r" rtl="1"/>
            <a:r>
              <a:rPr lang="ar-AE" dirty="0"/>
              <a:t>ثم نرسم مربع بانيت 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96611"/>
              </p:ext>
            </p:extLst>
          </p:nvPr>
        </p:nvGraphicFramePr>
        <p:xfrm>
          <a:off x="1371600" y="4038600"/>
          <a:ext cx="6096000" cy="243840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53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5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5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371600" y="4114800"/>
            <a:ext cx="2057400" cy="76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9080" y="3274367"/>
            <a:ext cx="57150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(جيل الاباء )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P:</a:t>
            </a:r>
            <a:r>
              <a:rPr lang="ar-A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Rr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x     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rr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37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784346"/>
              </p:ext>
            </p:extLst>
          </p:nvPr>
        </p:nvGraphicFramePr>
        <p:xfrm>
          <a:off x="1600200" y="1143000"/>
          <a:ext cx="6096000" cy="30175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5343">
                <a:tc>
                  <a:txBody>
                    <a:bodyPr/>
                    <a:lstStyle/>
                    <a:p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529"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529"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242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562600" y="457200"/>
            <a:ext cx="28956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u="sng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المفردات الجديدة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الأليل 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السائد 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المتنحي 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متماثل / متخالف الجينات 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الطراز الجيني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الطراز المظهري 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قانون الانعزال 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قانون التوزيع الحر 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AE" altLang="ar-AE" sz="20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الهجين  </a:t>
            </a:r>
          </a:p>
          <a:p>
            <a:pPr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ar-AE" sz="20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3000" r="53125" b="37000"/>
          <a:stretch>
            <a:fillRect/>
          </a:stretch>
        </p:blipFill>
        <p:spPr bwMode="auto">
          <a:xfrm>
            <a:off x="497840" y="1295400"/>
            <a:ext cx="50292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507108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700491"/>
              </p:ext>
            </p:extLst>
          </p:nvPr>
        </p:nvGraphicFramePr>
        <p:xfrm>
          <a:off x="1600200" y="1143000"/>
          <a:ext cx="6096000" cy="30175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5343">
                <a:tc>
                  <a:txBody>
                    <a:bodyPr/>
                    <a:lstStyle/>
                    <a:p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529"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err="1"/>
                        <a:t>Rr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529"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784662"/>
              </p:ext>
            </p:extLst>
          </p:nvPr>
        </p:nvGraphicFramePr>
        <p:xfrm>
          <a:off x="1600200" y="1143000"/>
          <a:ext cx="6096000" cy="30175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5343">
                <a:tc>
                  <a:txBody>
                    <a:bodyPr/>
                    <a:lstStyle/>
                    <a:p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529"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err="1"/>
                        <a:t>Rr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err="1"/>
                        <a:t>rr</a:t>
                      </a:r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529">
                <a:tc>
                  <a:txBody>
                    <a:bodyPr/>
                    <a:lstStyle/>
                    <a:p>
                      <a:r>
                        <a:rPr lang="en-US" sz="6000" dirty="0"/>
                        <a:t>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err="1"/>
                        <a:t>Rr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err="1"/>
                        <a:t>rr</a:t>
                      </a:r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4572000"/>
            <a:ext cx="58674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حدد نسبة الطرز الظاهرية للابناء ؟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5486400"/>
            <a:ext cx="5867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dirty="0"/>
              <a:t>50</a:t>
            </a:r>
            <a:r>
              <a:rPr lang="ar-AE" b="1" dirty="0"/>
              <a:t>% احمر العيون – 50% وردي العيون </a:t>
            </a:r>
          </a:p>
          <a:p>
            <a:pPr algn="ctr"/>
            <a:r>
              <a:rPr lang="ar-AE" b="1" dirty="0"/>
              <a:t>1:1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099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63817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533400"/>
            <a:ext cx="51816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حل سؤال 14 في مراجعة الفصل 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929160"/>
              </p:ext>
            </p:extLst>
          </p:nvPr>
        </p:nvGraphicFramePr>
        <p:xfrm>
          <a:off x="2169160" y="3276600"/>
          <a:ext cx="6096000" cy="2133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0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6667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8458200" y="457200"/>
            <a:ext cx="4572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81400" y="2590800"/>
            <a:ext cx="487680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sz="2000" b="1" dirty="0">
                <a:solidFill>
                  <a:srgbClr val="FF0000"/>
                </a:solidFill>
              </a:rPr>
              <a:t>الاجابة :</a:t>
            </a:r>
          </a:p>
          <a:p>
            <a:pPr algn="r" rtl="1"/>
            <a:r>
              <a:rPr lang="ar-AE" sz="2000" b="1" dirty="0">
                <a:solidFill>
                  <a:srgbClr val="FF0000"/>
                </a:solidFill>
              </a:rPr>
              <a:t>اصفر البذور متخالف الجينات سيكون </a:t>
            </a:r>
            <a:r>
              <a:rPr lang="en-US" sz="2000" b="1" dirty="0" err="1">
                <a:solidFill>
                  <a:srgbClr val="FF0000"/>
                </a:solidFill>
              </a:rPr>
              <a:t>Yy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ar-AE" sz="2000" b="1" dirty="0">
                <a:solidFill>
                  <a:srgbClr val="FF0000"/>
                </a:solidFill>
              </a:rPr>
              <a:t>والاخضر البذور </a:t>
            </a:r>
            <a:r>
              <a:rPr lang="en-US" sz="2000" b="1" dirty="0" err="1">
                <a:solidFill>
                  <a:srgbClr val="FF0000"/>
                </a:solidFill>
              </a:rPr>
              <a:t>yy</a:t>
            </a:r>
            <a:r>
              <a:rPr lang="ar-AE" sz="2000" b="1" dirty="0">
                <a:solidFill>
                  <a:srgbClr val="FF0000"/>
                </a:solidFill>
              </a:rPr>
              <a:t> لانه متنحي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547568"/>
              </p:ext>
            </p:extLst>
          </p:nvPr>
        </p:nvGraphicFramePr>
        <p:xfrm>
          <a:off x="1981200" y="3810000"/>
          <a:ext cx="6096000" cy="20573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20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681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Yy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yy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681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Yy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yy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7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3244" y="1752600"/>
            <a:ext cx="655019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مربع بانيت ـ التزاوج ثنائي التهجين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484" y="2514600"/>
            <a:ext cx="6550191" cy="13849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sz="2800" b="1" dirty="0"/>
              <a:t>سنقوم برسم مربع كبير ويقسم الى 5 صفوف و5 اعمدة حتى يتكون لدينا 25 مربع صغير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74795" y="4114800"/>
            <a:ext cx="69342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ونضع بنفس الطريقة امشاج الذكر افقيا وامشاج الانثى عموديا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832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9" descr="http://2.bp.blogspot.com/-TAUFnWOZuCQ/UrVxLwyfzcI/AAAAAAAAANU/hXdaAROvs9g/s400/%25D8%25AC%25D8%25AF%25D9%2588%25D9%2584+%25D9%2588%25D8%25B1%25D8%25A7%25D8%25AB%25D8%25A9+%25D8%25B5%25D9%2581%25D8%25AA%25D9%258A%25D9%2586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59436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3840" y="1600200"/>
            <a:ext cx="21336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dirty="0"/>
              <a:t>الجيل الاول يحمل الصفتين السائدتين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" y="2971800"/>
            <a:ext cx="2209800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الجيل الثاني سيحمل 4 طرز مظهرية بالنسب التالية :</a:t>
            </a:r>
          </a:p>
          <a:p>
            <a:pPr algn="r" rtl="1"/>
            <a:r>
              <a:rPr lang="ar-AE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9:3:3:1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43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219200"/>
            <a:ext cx="7162800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سؤال :كم عدد الطرز الجينية في الجيل الثاني ؟اكتبها 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2286000" y="3429000"/>
            <a:ext cx="4572000" cy="33239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1YYRR</a:t>
            </a:r>
            <a:r>
              <a:rPr lang="en-US" sz="2400" b="1" dirty="0"/>
              <a:t>                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2400" dirty="0"/>
              <a:t>YyRR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1yyRR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1yyrr</a:t>
            </a:r>
            <a:r>
              <a:rPr lang="en-US" sz="2400" b="1" dirty="0"/>
              <a:t>      </a:t>
            </a:r>
            <a:r>
              <a:rPr lang="en-US" sz="24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4YyRr</a:t>
            </a:r>
            <a:r>
              <a:rPr lang="en-US" sz="2400" b="1" dirty="0"/>
              <a:t>                   </a:t>
            </a:r>
            <a:r>
              <a:rPr lang="en-US" sz="2400" b="1" dirty="0">
                <a:solidFill>
                  <a:srgbClr val="C00000"/>
                </a:solidFill>
              </a:rPr>
              <a:t>2Yyrr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2YYRr     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1YYrr</a:t>
            </a:r>
            <a:r>
              <a:rPr lang="en-US" sz="2400" b="1" dirty="0"/>
              <a:t>       </a:t>
            </a:r>
            <a:r>
              <a:rPr lang="en-US" sz="2400" b="1" dirty="0">
                <a:solidFill>
                  <a:srgbClr val="00B0F0"/>
                </a:solidFill>
              </a:rPr>
              <a:t>2yyRr</a:t>
            </a:r>
          </a:p>
        </p:txBody>
      </p:sp>
    </p:spTree>
    <p:extLst>
      <p:ext uri="{BB962C8B-B14F-4D97-AF65-F5344CB8AC3E}">
        <p14:creationId xmlns:p14="http://schemas.microsoft.com/office/powerpoint/2010/main" val="317117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39243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457200"/>
            <a:ext cx="51435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حل سؤال 15 في مراجعة الفصل 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219200"/>
            <a:ext cx="25146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00B0F0"/>
                </a:solidFill>
              </a:rPr>
              <a:t>الاجابة :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35052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dirty="0"/>
              <a:t>سنقوم بعملية التوزيع الحر لانتاج الامشاج للابوين :</a:t>
            </a:r>
          </a:p>
          <a:p>
            <a:pPr algn="r" rtl="1"/>
            <a:r>
              <a:rPr lang="en-US" dirty="0" err="1"/>
              <a:t>PpTt</a:t>
            </a:r>
            <a:r>
              <a:rPr lang="ar-AE" dirty="0"/>
              <a:t>ستكون </a:t>
            </a:r>
            <a:r>
              <a:rPr lang="en-US" dirty="0"/>
              <a:t>PT-</a:t>
            </a:r>
            <a:r>
              <a:rPr lang="en-US" dirty="0" err="1"/>
              <a:t>Pt</a:t>
            </a:r>
            <a:r>
              <a:rPr lang="en-US" dirty="0"/>
              <a:t>-</a:t>
            </a:r>
            <a:r>
              <a:rPr lang="en-US" dirty="0" err="1"/>
              <a:t>pT-pt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200400"/>
            <a:ext cx="35052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dirty="0"/>
              <a:t>امشاج الفرد الاخر ستكون كلها :</a:t>
            </a:r>
          </a:p>
          <a:p>
            <a:pPr algn="r" rtl="1"/>
            <a:r>
              <a:rPr lang="en-US" dirty="0" err="1"/>
              <a:t>pt</a:t>
            </a:r>
            <a:endParaRPr lang="ar-A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513225"/>
              </p:ext>
            </p:extLst>
          </p:nvPr>
        </p:nvGraphicFramePr>
        <p:xfrm>
          <a:off x="1915160" y="4572000"/>
          <a:ext cx="60960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PT</a:t>
                      </a:r>
                      <a:endParaRPr lang="ar-AE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AE" dirty="0"/>
                    </a:p>
                    <a:p>
                      <a:r>
                        <a:rPr lang="en-US" dirty="0" err="1"/>
                        <a:t>PpTt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Pptt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ppTt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pptt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1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6891" y="301079"/>
            <a:ext cx="2382383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/>
            <a:r>
              <a:rPr lang="ar-SA" sz="4400" b="1" u="sng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الاحتمال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066105"/>
            <a:ext cx="7696200" cy="34163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مقارنة توارث الجينات باحتمالات رمي القطعة النقدية :</a:t>
            </a:r>
            <a:endParaRPr lang="en-US" dirty="0"/>
          </a:p>
          <a:p>
            <a:pPr algn="r" rtl="1"/>
            <a:r>
              <a:rPr lang="ar-SA" b="1" dirty="0"/>
              <a:t>احتمال ظهور الوجه الذي يحمل الصورة عند رمي القطعة النقدية</a:t>
            </a:r>
            <a:endParaRPr lang="en-US" dirty="0"/>
          </a:p>
          <a:p>
            <a:pPr algn="r" rtl="1"/>
            <a:r>
              <a:rPr lang="ar-SA" b="1" dirty="0"/>
              <a:t>هو احتمال واضح فهو مره واحدة لكل محاولتين</a:t>
            </a:r>
            <a:endParaRPr lang="en-US" dirty="0"/>
          </a:p>
          <a:p>
            <a:pPr algn="r" rtl="1"/>
            <a:r>
              <a:rPr lang="ar-SA" b="1" dirty="0"/>
              <a:t>مع ذلك قد تحصل على الصورة في كلا المرتين !</a:t>
            </a:r>
            <a:endParaRPr lang="en-US" dirty="0"/>
          </a:p>
          <a:p>
            <a:pPr algn="r" rtl="1"/>
            <a:r>
              <a:rPr lang="ar-SA" b="1" dirty="0"/>
              <a:t>لذلك ...</a:t>
            </a:r>
            <a:endParaRPr lang="en-US" dirty="0"/>
          </a:p>
          <a:p>
            <a:pPr algn="r" rtl="1"/>
            <a:r>
              <a:rPr lang="ar-SA" b="1" dirty="0"/>
              <a:t>لم تكن نتائج مندل مساوية تمامًا للنسبة 9:3:3:1</a:t>
            </a:r>
            <a:endParaRPr lang="en-US" dirty="0"/>
          </a:p>
          <a:p>
            <a:pPr algn="r" rtl="1"/>
            <a:r>
              <a:rPr lang="ar-SA" b="1" dirty="0"/>
              <a:t>إلا ان عددًا كبيرًا من الأبناء الناتجين عن التلقيح يطابقون النتائج المتوقعة من مربع بانيت</a:t>
            </a:r>
            <a:endParaRPr lang="en-US" dirty="0"/>
          </a:p>
          <a:p>
            <a:pPr algn="r" rtl="1"/>
            <a:r>
              <a:rPr lang="ar-SA" b="1" dirty="0"/>
              <a:t>تزداد احتمالية تطابق النتائج الفعلية مع المتوقعة كلما زاد عدد الأبناء الناتجين</a:t>
            </a:r>
            <a:endParaRPr lang="en-US" dirty="0"/>
          </a:p>
          <a:p>
            <a:pPr rtl="1"/>
            <a:r>
              <a:rPr lang="ar-SA" b="1" dirty="0"/>
              <a:t> </a:t>
            </a:r>
            <a:endParaRPr lang="en-US" dirty="0"/>
          </a:p>
          <a:p>
            <a:pPr rtl="1"/>
            <a:r>
              <a:rPr lang="ar-SA" b="1" dirty="0"/>
              <a:t> </a:t>
            </a:r>
            <a:endParaRPr lang="en-US" dirty="0"/>
          </a:p>
        </p:txBody>
      </p:sp>
      <p:pic>
        <p:nvPicPr>
          <p:cNvPr id="12290" name="Picture 2" descr="نتيجة بحث الصور عن احتمالات رمي دره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82425"/>
            <a:ext cx="4191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2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914400"/>
            <a:ext cx="5181600" cy="3046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ما هي احتمالات الحصول على صورة عند  رمي 3 دراهم ؟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4495800"/>
            <a:ext cx="449580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1/2  x ½  x1/2 = 1/8</a:t>
            </a:r>
          </a:p>
        </p:txBody>
      </p:sp>
    </p:spTree>
    <p:extLst>
      <p:ext uri="{BB962C8B-B14F-4D97-AF65-F5344CB8AC3E}">
        <p14:creationId xmlns:p14="http://schemas.microsoft.com/office/powerpoint/2010/main" val="93682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6"/>
          <p:cNvSpPr>
            <a:spLocks noChangeArrowheads="1"/>
          </p:cNvSpPr>
          <p:nvPr/>
        </p:nvSpPr>
        <p:spPr bwMode="auto">
          <a:xfrm>
            <a:off x="152400" y="1239798"/>
            <a:ext cx="86222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A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في عام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1866</a:t>
            </a:r>
            <a:r>
              <a:rPr kumimoji="0" lang="ar-A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نشر النمساوي جريجور مندل نتائجه عن طريقة الوراثة في نبات بازلاء الحدائق 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AE" b="1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الوراثة </a:t>
            </a:r>
            <a:r>
              <a:rPr kumimoji="0" lang="ar-A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:انتقال الصفات الوراثية من جيل الى جيل 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ar-AE" b="1" dirty="0">
                <a:latin typeface="Calibri" pitchFamily="34" charset="0"/>
                <a:cs typeface="Arial" pitchFamily="34" charset="0"/>
              </a:rPr>
              <a:t>يعتبر العالم مندل مؤسس علم الوراثة 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ar-AE" dirty="0">
                <a:solidFill>
                  <a:schemeClr val="accent4">
                    <a:lumMod val="50000"/>
                  </a:schemeClr>
                </a:solidFill>
              </a:rPr>
              <a:t>سؤال :لماذا نجح مندل في حل لغز الوراثة ؟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19200"/>
            <a:ext cx="800100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الواجب :</a:t>
            </a:r>
          </a:p>
          <a:p>
            <a:pPr algn="r"/>
            <a:r>
              <a:rPr lang="ar-AE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حل السؤال رقم 5 في مراجعة القسم صفحة 98 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14" name="Picture 2" descr="نتيجة بحث الصور عن احتمالات رمي حجري نر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04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0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0" y="685800"/>
            <a:ext cx="289560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الاجابة :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1828800"/>
            <a:ext cx="65532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dirty="0"/>
              <a:t>للحصول على الرقم 2 عند رمي مكعب واحد (للمكعب ستة اوجه وكل وجه يحمل رقما واحدا) ستكون :</a:t>
            </a:r>
          </a:p>
          <a:p>
            <a:pPr algn="r" rtl="1"/>
            <a:r>
              <a:rPr lang="ar-AE" dirty="0"/>
              <a:t>احتمال واحد من 6 احتمالات اذن :</a:t>
            </a:r>
          </a:p>
          <a:p>
            <a:pPr algn="r" rtl="1"/>
            <a:r>
              <a:rPr lang="en-US" dirty="0"/>
              <a:t>1/6</a:t>
            </a:r>
            <a:r>
              <a:rPr lang="ar-AE" dirty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4120" y="3505200"/>
            <a:ext cx="71628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sz="2000" b="1" dirty="0"/>
              <a:t>للحصول على الرقم 2 عند رمي مكعبين ستكون :</a:t>
            </a:r>
          </a:p>
          <a:p>
            <a:pPr algn="r" rtl="1"/>
            <a:r>
              <a:rPr lang="en-US" sz="2000" b="1" dirty="0"/>
              <a:t>1/6         x         1/6     = 1/36          </a:t>
            </a:r>
          </a:p>
        </p:txBody>
      </p:sp>
    </p:spTree>
    <p:extLst>
      <p:ext uri="{BB962C8B-B14F-4D97-AF65-F5344CB8AC3E}">
        <p14:creationId xmlns:p14="http://schemas.microsoft.com/office/powerpoint/2010/main" val="413029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biology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05000"/>
            <a:ext cx="855345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2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14400"/>
            <a:ext cx="7125113" cy="924475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ar-AE" dirty="0"/>
              <a:t>ارجو مشاهدة الفيديو التالي </a:t>
            </a:r>
            <a:endParaRPr lang="en-US" dirty="0"/>
          </a:p>
        </p:txBody>
      </p:sp>
      <p:pic>
        <p:nvPicPr>
          <p:cNvPr id="4" name="تجارب مندل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981200"/>
            <a:ext cx="7124700" cy="4008438"/>
          </a:xfrm>
        </p:spPr>
      </p:pic>
    </p:spTree>
    <p:extLst>
      <p:ext uri="{BB962C8B-B14F-4D97-AF65-F5344CB8AC3E}">
        <p14:creationId xmlns:p14="http://schemas.microsoft.com/office/powerpoint/2010/main" val="102493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365316"/>
              </p:ext>
            </p:extLst>
          </p:nvPr>
        </p:nvGraphicFramePr>
        <p:xfrm>
          <a:off x="2590800" y="2163128"/>
          <a:ext cx="5267960" cy="1851485"/>
        </p:xfrm>
        <a:graphic>
          <a:graphicData uri="http://schemas.openxmlformats.org/drawingml/2006/table">
            <a:tbl>
              <a:tblPr rtl="1" firstRow="1" firstCol="1" bandRow="1">
                <a:tableStyleId>{C4B1156A-380E-4F78-BDF5-A606A8083BF9}</a:tableStyleId>
              </a:tblPr>
              <a:tblGrid>
                <a:gridCol w="263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896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ar-AE" sz="1600" dirty="0">
                          <a:effectLst/>
                        </a:rPr>
                        <a:t>الاخصاب الذاتي 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ar-AE" sz="1600" dirty="0">
                          <a:effectLst/>
                        </a:rPr>
                        <a:t>الاخصاب الخلطي 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132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ar-AE" sz="1600" dirty="0">
                          <a:effectLst/>
                        </a:rPr>
                        <a:t>يتحد مشيج ذكري مع مشيج انثوي من الزهرة نفسها </a:t>
                      </a:r>
                      <a:endParaRPr lang="en-US" sz="1600" dirty="0">
                        <a:effectLst/>
                      </a:endParaRPr>
                    </a:p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ar-AE" sz="1600" dirty="0">
                          <a:effectLst/>
                        </a:rPr>
                        <a:t>يحدث تلقائيا 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ar-AE" sz="1600" b="1" dirty="0">
                          <a:effectLst/>
                        </a:rPr>
                        <a:t>يحدث يدويا أي نقل المشيج الذكري الى المشيج الانثوي 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132" descr="Description: C:\Users\User\Desktop\biology\ملف 12 كامل\صور 12\WhatsApp Image 2019-01-18 at 5.51.21 AM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2087563" cy="2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7"/>
          <p:cNvSpPr>
            <a:spLocks noChangeArrowheads="1"/>
          </p:cNvSpPr>
          <p:nvPr/>
        </p:nvSpPr>
        <p:spPr bwMode="auto">
          <a:xfrm>
            <a:off x="2598420" y="4225598"/>
            <a:ext cx="53372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sz="2800" b="1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علم الوراثة :علم انتقال الصفات الوراثية على يد مندل الذي يعتبر مؤسسه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" y="685800"/>
            <a:ext cx="6781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b="1" dirty="0"/>
              <a:t>بسبب نوع الكائن الذي اختاره للدراسة وهو نبات البازلاء </a:t>
            </a:r>
            <a:endParaRPr lang="en-US" dirty="0"/>
          </a:p>
          <a:p>
            <a:pPr lvl="0" algn="r" rtl="1"/>
            <a:r>
              <a:rPr lang="ar-AE" b="1" dirty="0"/>
              <a:t>نبات البازلاء نبات نقي السلالة وهذا يعني انه :</a:t>
            </a:r>
          </a:p>
          <a:p>
            <a:pPr lvl="0" algn="r" rtl="1"/>
            <a:r>
              <a:rPr lang="ar-AE" b="1" dirty="0"/>
              <a:t>1- نبات ينتج أبناء لها شكل واحد من الصفة يتلقح عادة تلقيح ذاتي</a:t>
            </a:r>
            <a:endParaRPr lang="en-US" dirty="0"/>
          </a:p>
          <a:p>
            <a:pPr lvl="0" algn="r" rtl="1"/>
            <a:r>
              <a:rPr lang="ar-AE" b="1" dirty="0"/>
              <a:t>2- يتكاثر نبات البازلاء بطريقتين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23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ar-AE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نشاهد هنا صورة لزهرة البازلاء </a:t>
            </a:r>
            <a:endParaRPr lang="en-US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ar-AE" sz="2800" dirty="0">
                <a:solidFill>
                  <a:schemeClr val="accent6">
                    <a:lumMod val="50000"/>
                  </a:schemeClr>
                </a:solidFill>
              </a:rPr>
              <a:t>لاحظ وجود نوعين من التراكيب التكاثرية ( السداة ) العضو الذكري و(الكربلة ) العضو الانثوي 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نتيجة بحث الصور عن نبات البازلاء ومند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6556"/>
            <a:ext cx="5867400" cy="42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805310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474345"/>
            <a:ext cx="74676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u="sng" dirty="0">
                <a:solidFill>
                  <a:schemeClr val="accent5">
                    <a:lumMod val="50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وراثة الصفات :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r" rtl="1"/>
            <a:r>
              <a:rPr lang="ar-SA" sz="2800" b="1" u="sng" dirty="0">
                <a:solidFill>
                  <a:srgbClr val="FF0000"/>
                </a:solidFill>
              </a:rPr>
              <a:t>الوراثة</a:t>
            </a:r>
            <a:endParaRPr lang="en-US" sz="2800" dirty="0">
              <a:solidFill>
                <a:srgbClr val="FF0000"/>
              </a:solidFill>
            </a:endParaRPr>
          </a:p>
          <a:p>
            <a:pPr algn="r" rtl="1"/>
            <a:r>
              <a:rPr lang="ar-SA" b="1" dirty="0"/>
              <a:t>         هي انتقال الصفات الوراثية من جيل إلى جيل آخر</a:t>
            </a:r>
            <a:endParaRPr lang="en-US" dirty="0"/>
          </a:p>
          <a:p>
            <a:pPr algn="r" rtl="1"/>
            <a:r>
              <a:rPr lang="ar-SA" b="1" dirty="0"/>
              <a:t>  </a:t>
            </a:r>
            <a:endParaRPr lang="en-US" dirty="0"/>
          </a:p>
          <a:p>
            <a:pPr algn="r" rtl="1"/>
            <a:r>
              <a:rPr lang="ar-SA" b="1" u="sng" dirty="0"/>
              <a:t>لاحظ</a:t>
            </a:r>
            <a:r>
              <a:rPr lang="ar-SA" b="1" dirty="0"/>
              <a:t> مندل أن سلالات معينة في نبات البازلاء تنتج أشكالاً محددة من الصفة جيلاً بعد جيل.</a:t>
            </a:r>
            <a:endParaRPr lang="en-US" dirty="0"/>
          </a:p>
          <a:p>
            <a:pPr algn="r" rtl="1"/>
            <a:r>
              <a:rPr lang="ar-SA" b="1" dirty="0"/>
              <a:t>مثلًا :</a:t>
            </a:r>
            <a:endParaRPr lang="en-US" dirty="0"/>
          </a:p>
          <a:p>
            <a:pPr algn="r" rtl="1"/>
            <a:r>
              <a:rPr lang="ar-SA" b="1" dirty="0"/>
              <a:t>بعض السلالات تنتج بذورًا خضراء دائمًا وبعضها ينتج بذورًا صفراء دائمًا</a:t>
            </a:r>
            <a:endParaRPr lang="en-US" dirty="0"/>
          </a:p>
          <a:p>
            <a:pPr algn="r" rtl="1"/>
            <a:r>
              <a:rPr lang="ar-AE" b="1" dirty="0"/>
              <a:t> </a:t>
            </a:r>
            <a:endParaRPr lang="en-US" dirty="0"/>
          </a:p>
          <a:p>
            <a:pPr algn="r" rtl="1"/>
            <a:r>
              <a:rPr lang="ar-SA" b="1" dirty="0"/>
              <a:t>لفهم </a:t>
            </a:r>
            <a:r>
              <a:rPr lang="ar-SA" b="1" u="sng" dirty="0"/>
              <a:t>آلية توارث هذه الصفات</a:t>
            </a:r>
            <a:endParaRPr lang="en-US" dirty="0"/>
          </a:p>
          <a:p>
            <a:pPr algn="r" rtl="1"/>
            <a:r>
              <a:rPr lang="ar-SA" b="1" dirty="0"/>
              <a:t>جرى تلقيحًا خلطيًّا بنقل الأمشاج الذكرية من زهرة نبات بازلاء أخضر البذور	</a:t>
            </a:r>
            <a:endParaRPr lang="en-US" dirty="0"/>
          </a:p>
          <a:p>
            <a:pPr algn="r" rtl="1"/>
            <a:r>
              <a:rPr lang="ar-SA" b="1" dirty="0"/>
              <a:t> إلى عضو التأنيث في زهرة نبات بازلاء آخر أصفر البذور.</a:t>
            </a:r>
            <a:endParaRPr lang="en-US" dirty="0"/>
          </a:p>
          <a:p>
            <a:pPr algn="r" rtl="1"/>
            <a:r>
              <a:rPr lang="ar-SA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6961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838200"/>
            <a:ext cx="7117180" cy="1470025"/>
          </a:xfrm>
        </p:spPr>
        <p:txBody>
          <a:bodyPr/>
          <a:lstStyle/>
          <a:p>
            <a:pPr algn="r"/>
            <a:r>
              <a:rPr lang="ar-AE" b="1" dirty="0">
                <a:solidFill>
                  <a:srgbClr val="0070C0"/>
                </a:solidFill>
              </a:rPr>
              <a:t>سؤال :كيف تجنب مندل حدوث التلقيح الذاتي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95600"/>
            <a:ext cx="7117180" cy="861420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</a:rPr>
              <a:t> بإزالة أعضاء التذكير او المتوك عن الازهار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122" name="Picture 2" descr="نتيجة بحث الصور عن نبات البازلاء ومند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5943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482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588</TotalTime>
  <Words>1636</Words>
  <Application>Microsoft Office PowerPoint</Application>
  <PresentationFormat>On-screen Show (4:3)</PresentationFormat>
  <Paragraphs>274</Paragraphs>
  <Slides>53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Arabic Transparent</vt:lpstr>
      <vt:lpstr>Arial</vt:lpstr>
      <vt:lpstr>Arial Unicode MS</vt:lpstr>
      <vt:lpstr>Calibri</vt:lpstr>
      <vt:lpstr>Century Schoolbook</vt:lpstr>
      <vt:lpstr>Courier New</vt:lpstr>
      <vt:lpstr>Symbol</vt:lpstr>
      <vt:lpstr>Verdana</vt:lpstr>
      <vt:lpstr>Wingdings</vt:lpstr>
      <vt:lpstr>Wingdings 2</vt:lpstr>
      <vt:lpstr>Spring</vt:lpstr>
      <vt:lpstr>PowerPoint Presentation</vt:lpstr>
      <vt:lpstr>PowerPoint Presentation</vt:lpstr>
      <vt:lpstr>الأهداف</vt:lpstr>
      <vt:lpstr>PowerPoint Presentation</vt:lpstr>
      <vt:lpstr>سؤال :لماذا نجح مندل في حل لغز الوراثة ؟</vt:lpstr>
      <vt:lpstr>PowerPoint Presentation</vt:lpstr>
      <vt:lpstr>نشاهد هنا صورة لزهرة البازلاء </vt:lpstr>
      <vt:lpstr>PowerPoint Presentation</vt:lpstr>
      <vt:lpstr>سؤال :كيف تجنب مندل حدوث التلقيح الذاتي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مثلا :اذا كان الفرد يمتلك اليل طويل واليل قصير من صفة طول الساق فان كلا الاليلن سينعزلان عن بعضهما البعض عند تكوين الامشاج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ارجو مشاهدة الفيديو التالي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dababseh al</cp:lastModifiedBy>
  <cp:revision>39</cp:revision>
  <dcterms:created xsi:type="dcterms:W3CDTF">2020-03-09T05:35:45Z</dcterms:created>
  <dcterms:modified xsi:type="dcterms:W3CDTF">2021-03-03T05:32:13Z</dcterms:modified>
</cp:coreProperties>
</file>