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90" r:id="rId2"/>
    <p:sldId id="291" r:id="rId3"/>
    <p:sldId id="349" r:id="rId4"/>
    <p:sldId id="432" r:id="rId5"/>
    <p:sldId id="474" r:id="rId6"/>
    <p:sldId id="475" r:id="rId7"/>
    <p:sldId id="476" r:id="rId8"/>
    <p:sldId id="477" r:id="rId9"/>
    <p:sldId id="478" r:id="rId10"/>
    <p:sldId id="481" r:id="rId11"/>
    <p:sldId id="482" r:id="rId12"/>
    <p:sldId id="483" r:id="rId13"/>
    <p:sldId id="484" r:id="rId14"/>
    <p:sldId id="485" r:id="rId15"/>
    <p:sldId id="486" r:id="rId16"/>
    <p:sldId id="487" r:id="rId17"/>
    <p:sldId id="488" r:id="rId18"/>
    <p:sldId id="489" r:id="rId19"/>
    <p:sldId id="439" r:id="rId20"/>
    <p:sldId id="490" r:id="rId21"/>
    <p:sldId id="465" r:id="rId22"/>
    <p:sldId id="430" r:id="rId23"/>
  </p:sldIdLst>
  <p:sldSz cx="12192000" cy="6858000"/>
  <p:notesSz cx="6858000" cy="9144000"/>
  <p:defaultTextStyle>
    <a:defPPr>
      <a:defRPr lang="en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فاطمة عبد الله الشحي" initials="فاطمة" lastIdx="1" clrIdx="0">
    <p:extLst>
      <p:ext uri="{19B8F6BF-5375-455C-9EA6-DF929625EA0E}">
        <p15:presenceInfo xmlns:p15="http://schemas.microsoft.com/office/powerpoint/2012/main" userId="S::Fatima502154@moe.ae::f6bab52a-cca0-48c4-85f1-05ba6dea6e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9C03"/>
    <a:srgbClr val="EC46A5"/>
    <a:srgbClr val="FFCCCC"/>
    <a:srgbClr val="ED3832"/>
    <a:srgbClr val="55C5BB"/>
    <a:srgbClr val="F2883B"/>
    <a:srgbClr val="EA3949"/>
    <a:srgbClr val="70B72F"/>
    <a:srgbClr val="54C09D"/>
    <a:srgbClr val="55BC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26" autoAdjust="0"/>
    <p:restoredTop sz="94714"/>
  </p:normalViewPr>
  <p:slideViewPr>
    <p:cSldViewPr snapToGrid="0" snapToObjects="1">
      <p:cViewPr varScale="1">
        <p:scale>
          <a:sx n="108" d="100"/>
          <a:sy n="108" d="100"/>
        </p:scale>
        <p:origin x="87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2803A-6A3F-4A98-8261-A5540E5D02F3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E5973-99B1-40DA-83E1-B62E03515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4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E5973-99B1-40DA-83E1-B62E035155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3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FFC67-1557-D54C-ACE9-33037EE9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774963-3911-004E-A48E-6AC78A3CE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A94D2-3C7D-E242-BE0A-64D4CBA49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04/16/2022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249E5-7987-D545-8C1F-59E3B262B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C77E1-A162-B744-B53E-F2DCC6239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40270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FC527-3AAF-C049-8205-9D0208089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D90773-BE35-EA47-AA3B-39E071C19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25158-E51C-1B49-A98C-7F6FC332B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04/16/2022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4267E-3D69-A747-ADF5-125ABB9DB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AB36E-CBCE-4C43-ACC0-C646FF72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37253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B3825B-B6BD-0647-9944-AF7F01EC45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2F666D-29AF-FD44-A0C7-FE100CE87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7D95B-3639-D945-BB4A-E7477F5D6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04/16/2022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A417B-2A8D-F44D-9533-D0E8D552B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CA58C-DA36-0042-95B7-C36685E77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655726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8E67A-D23F-094B-8559-67498BD87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E3A2D-DBB4-DA43-9C42-AE4D88F9D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0EB4D-D2CE-9742-AA92-B152B87E8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04/16/2022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F7AE1-5130-D647-A0D6-B641C9B61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07064-464D-FF40-AB9C-2ED17BD6C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704968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C1F38-9104-2546-98AD-6F08709CC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12BFD-2CD7-9040-A73F-94E73EABB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231DA-5C10-8B49-85A1-15ABF605A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04/16/2022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A33D4-E4E4-7546-838B-587BCC4CB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F3005-5A91-E541-8254-820229BC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711642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CD520-4E5E-F547-BDAC-CFEED93F1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843A5-BC63-054E-AA01-A35BFFC81D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27D6E-9AD6-FE41-8DAE-FE0BF85EB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1DD495-5193-4E4F-A8F4-D48DFC857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04/16/2022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53426A-5BE3-A342-92E5-21F9C5B1C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3E2D2-D7AA-1848-A237-BF8337BCB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155746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94D68-C013-7149-A519-7C9C74378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BD275-C94B-0345-B39F-87F9E0CC2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1BDF7-50C7-DF4D-ABA7-7939E8C3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61977E-3232-2044-95E2-C3D651CCF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4047F2-684D-3B43-BDB3-D92FC0C85D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345F48-BDB7-C84B-AFEE-31D5C5AE1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04/16/2022</a:t>
            </a:fld>
            <a:endParaRPr lang="en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02B6EC-794C-424D-B9D2-A7A09376C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9B9AB-C1D5-2941-8EE3-213A34B77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634572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63C50-8E73-2C47-923C-DC625D51D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41241E-9194-1C43-BE30-52995BA32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04/16/2022</a:t>
            </a:fld>
            <a:endParaRPr lang="en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C84230-0175-064E-A3C1-59B716300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7B998C-3AAB-6C46-ABF0-1FE0E6B3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084330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FA6C1-2ADD-3B45-AD8A-1AF5CA01E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04/16/2022</a:t>
            </a:fld>
            <a:endParaRPr lang="en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8F87C0-45DE-BB4F-84A8-9F5C1E896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B822A-4D9F-7345-9427-3414D4084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512071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8287C-4F35-A647-869E-0F5769C5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E7F46-4297-7445-836F-DDD4A442D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C7F0E-9D60-7C40-9A80-287B1C389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846EB-52AB-9146-BB7C-6415082E2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04/16/2022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A982E-9932-A941-B1C3-48401EF9A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DC8C2-0E7F-984F-ADC7-9ADED04AF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278019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77075-FF1A-9343-8C12-1D1FF3DFF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6E71E3-9CAB-DD45-BC0E-BB3ECAE3C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A928CD-2CD6-8140-A89C-D2F230D14C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62EDE0-89AA-8D4F-B8D7-79B50CCFC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04/16/2022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685E1-905F-8948-A202-C007BEC1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CD195-1123-A44F-95B2-E9302BF54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3838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AC68B2-44D7-BB49-AB9A-B5D8D43E4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0C799-A4D9-F346-BF47-465B63C7F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47EE9-2A71-304D-9F71-CD8D7F438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3B614-13FF-A34C-966B-F3C89E73D37A}" type="datetimeFigureOut">
              <a:rPr lang="en-SA" smtClean="0"/>
              <a:t>04/16/2022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B4A71-2862-A84C-B7CA-3973356EB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B938D-A741-F245-AE61-194909FEB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94916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24.jpeg"/><Relationship Id="rId5" Type="http://schemas.openxmlformats.org/officeDocument/2006/relationships/image" Target="../media/image4.jpeg"/><Relationship Id="rId10" Type="http://schemas.openxmlformats.org/officeDocument/2006/relationships/image" Target="../media/image23.jpeg"/><Relationship Id="rId4" Type="http://schemas.openxmlformats.org/officeDocument/2006/relationships/image" Target="../media/image3.jpg"/><Relationship Id="rId9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1.jpeg"/><Relationship Id="rId4" Type="http://schemas.openxmlformats.org/officeDocument/2006/relationships/image" Target="../media/image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1.jpeg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1.jpeg"/><Relationship Id="rId4" Type="http://schemas.openxmlformats.org/officeDocument/2006/relationships/image" Target="../media/image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1.jpeg"/><Relationship Id="rId4" Type="http://schemas.openxmlformats.org/officeDocument/2006/relationships/image" Target="../media/image5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jpg"/><Relationship Id="rId7" Type="http://schemas.openxmlformats.org/officeDocument/2006/relationships/image" Target="../media/image3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1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5.gif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1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5.gif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A955078-4F74-4F30-A9BE-6D945A05E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484" y="745478"/>
            <a:ext cx="9429750" cy="5400675"/>
          </a:xfrm>
          <a:prstGeom prst="rect">
            <a:avLst/>
          </a:prstGeom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26" y="1358743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67045" y="816648"/>
            <a:ext cx="190963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92" y="262171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131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CF25B5-6BAD-4143-B181-8063488A9020}"/>
              </a:ext>
            </a:extLst>
          </p:cNvPr>
          <p:cNvSpPr txBox="1"/>
          <p:nvPr/>
        </p:nvSpPr>
        <p:spPr>
          <a:xfrm>
            <a:off x="4416161" y="1097230"/>
            <a:ext cx="6339236" cy="70788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cs typeface="PT Bold Heading" panose="02010400000000000000" pitchFamily="2" charset="-78"/>
              </a:rPr>
              <a:t>الدراسات الاجتماعية و الأخلاقية  </a:t>
            </a:r>
            <a:endParaRPr lang="ar-SA" sz="4000" dirty="0">
              <a:cs typeface="PT Bold Heading" panose="02010400000000000000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087467-E798-4B47-B7B1-B30D83BAEBCC}"/>
              </a:ext>
            </a:extLst>
          </p:cNvPr>
          <p:cNvSpPr txBox="1"/>
          <p:nvPr/>
        </p:nvSpPr>
        <p:spPr>
          <a:xfrm>
            <a:off x="2547932" y="5464165"/>
            <a:ext cx="3619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1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إعداد المعلمة :فاطمة رباع                           روضة و مدرسة الرمس ح1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91147FB-BB85-4DE3-8AE5-5AB2E17ECCC7}"/>
              </a:ext>
            </a:extLst>
          </p:cNvPr>
          <p:cNvSpPr txBox="1"/>
          <p:nvPr/>
        </p:nvSpPr>
        <p:spPr>
          <a:xfrm>
            <a:off x="3382393" y="4233304"/>
            <a:ext cx="4111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مراجعة + (أكتب وأرسم)</a:t>
            </a:r>
            <a:endParaRPr lang="en-US" sz="32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E94CEECC-8E7D-4DA2-94C7-E1A4AB549CB9}"/>
              </a:ext>
            </a:extLst>
          </p:cNvPr>
          <p:cNvSpPr txBox="1"/>
          <p:nvPr/>
        </p:nvSpPr>
        <p:spPr>
          <a:xfrm>
            <a:off x="4545458" y="2098571"/>
            <a:ext cx="2836135" cy="70788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cs typeface="PT Bold Heading" panose="02010400000000000000" pitchFamily="2" charset="-78"/>
              </a:rPr>
              <a:t>جغرافيـا</a:t>
            </a:r>
            <a:endParaRPr lang="ar-SA" sz="4000" dirty="0">
              <a:cs typeface="PT Bold Heading" panose="0201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CDCD86-E8CB-4E22-BDDD-AE30E84E3F30}"/>
              </a:ext>
            </a:extLst>
          </p:cNvPr>
          <p:cNvSpPr txBox="1"/>
          <p:nvPr/>
        </p:nvSpPr>
        <p:spPr>
          <a:xfrm>
            <a:off x="3209824" y="3171719"/>
            <a:ext cx="4456631" cy="70788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cs typeface="PT Bold Heading" panose="02010400000000000000" pitchFamily="2" charset="-78"/>
              </a:rPr>
              <a:t>الفصول الأربعة 4 </a:t>
            </a:r>
            <a:endParaRPr lang="ar-SA" sz="4000" dirty="0">
              <a:cs typeface="PT Bold Heading" panose="02010400000000000000" pitchFamily="2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087871A-6243-4E7E-9240-D82D41668C0A}"/>
              </a:ext>
            </a:extLst>
          </p:cNvPr>
          <p:cNvSpPr txBox="1"/>
          <p:nvPr/>
        </p:nvSpPr>
        <p:spPr>
          <a:xfrm>
            <a:off x="10282315" y="5158842"/>
            <a:ext cx="1109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dirty="0"/>
              <a:t>المجلد 6</a:t>
            </a:r>
            <a:endParaRPr lang="en-US" dirty="0"/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E065E88A-6181-4C73-82E0-4D6DB6955DF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537" t="27203" r="28578" b="23303"/>
          <a:stretch/>
        </p:blipFill>
        <p:spPr>
          <a:xfrm>
            <a:off x="9128679" y="2203236"/>
            <a:ext cx="2128226" cy="2788651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4EE31B0B-1E7E-4800-AD45-485D23C8BBA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247" t="26321" r="45243" b="27211"/>
          <a:stretch/>
        </p:blipFill>
        <p:spPr>
          <a:xfrm>
            <a:off x="8382304" y="3691232"/>
            <a:ext cx="1587032" cy="19268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3774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8531CEA-4DFA-41FC-AEEB-AA6F54817777}"/>
              </a:ext>
            </a:extLst>
          </p:cNvPr>
          <p:cNvSpPr/>
          <p:nvPr/>
        </p:nvSpPr>
        <p:spPr>
          <a:xfrm>
            <a:off x="1524905" y="396130"/>
            <a:ext cx="10455565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أنظر إلى الصورة التالية ثم اضغط على الإجابة الصحيحة : </a:t>
            </a:r>
            <a:endParaRPr lang="en-US" sz="48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1615942-EFB4-4213-BC3F-5F0E8BF30679}"/>
              </a:ext>
            </a:extLst>
          </p:cNvPr>
          <p:cNvSpPr/>
          <p:nvPr/>
        </p:nvSpPr>
        <p:spPr>
          <a:xfrm>
            <a:off x="2542442" y="1299113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الصَّيْف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B79C2C6E-CF62-4973-8E17-CD37A9A7FA34}"/>
              </a:ext>
            </a:extLst>
          </p:cNvPr>
          <p:cNvSpPr/>
          <p:nvPr/>
        </p:nvSpPr>
        <p:spPr>
          <a:xfrm>
            <a:off x="2512880" y="2625243"/>
            <a:ext cx="3001818" cy="1197647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الشتاء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67AFD5C-B5B6-4FC8-909D-6C5BD39CCC7E}"/>
              </a:ext>
            </a:extLst>
          </p:cNvPr>
          <p:cNvSpPr/>
          <p:nvPr/>
        </p:nvSpPr>
        <p:spPr>
          <a:xfrm>
            <a:off x="2512880" y="2637528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الشتاء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15" name="Picture 8" descr="نجمة GIF - تحميل ومشاركة علىPHONEKY">
            <a:extLst>
              <a:ext uri="{FF2B5EF4-FFF2-40B4-BE49-F238E27FC236}">
                <a16:creationId xmlns:a16="http://schemas.microsoft.com/office/drawing/2014/main" id="{17EDF3E0-69C5-421B-A362-F60F757E5B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75" y="2562728"/>
            <a:ext cx="2351281" cy="185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F2A409A6-2AE5-4BE9-9F3B-422DD427227E}"/>
              </a:ext>
            </a:extLst>
          </p:cNvPr>
          <p:cNvSpPr/>
          <p:nvPr/>
        </p:nvSpPr>
        <p:spPr>
          <a:xfrm>
            <a:off x="2542442" y="3947820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الخريف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F7F6AA9A-619E-4723-85AA-1F18C00D3AF7}"/>
              </a:ext>
            </a:extLst>
          </p:cNvPr>
          <p:cNvSpPr/>
          <p:nvPr/>
        </p:nvSpPr>
        <p:spPr>
          <a:xfrm>
            <a:off x="2512880" y="5270397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الربيع 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18" name="Picture 2" descr="البر وأماكن التخييم.. شتاء الإمارات الساحر - أخبار صحيفة الرؤية">
            <a:extLst>
              <a:ext uri="{FF2B5EF4-FFF2-40B4-BE49-F238E27FC236}">
                <a16:creationId xmlns:a16="http://schemas.microsoft.com/office/drawing/2014/main" id="{61F6F69B-1017-4A61-A429-25735AAEC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227" y="1765024"/>
            <a:ext cx="5398009" cy="35944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06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8531CEA-4DFA-41FC-AEEB-AA6F54817777}"/>
              </a:ext>
            </a:extLst>
          </p:cNvPr>
          <p:cNvSpPr/>
          <p:nvPr/>
        </p:nvSpPr>
        <p:spPr>
          <a:xfrm>
            <a:off x="1524905" y="396130"/>
            <a:ext cx="10455565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أنظر إلى الصورة التالية ثم اضغط على الإجابة الصحيحة : </a:t>
            </a:r>
            <a:endParaRPr lang="en-US" sz="48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1615942-EFB4-4213-BC3F-5F0E8BF30679}"/>
              </a:ext>
            </a:extLst>
          </p:cNvPr>
          <p:cNvSpPr/>
          <p:nvPr/>
        </p:nvSpPr>
        <p:spPr>
          <a:xfrm>
            <a:off x="2587857" y="2592509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الشتاء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B79C2C6E-CF62-4973-8E17-CD37A9A7FA34}"/>
              </a:ext>
            </a:extLst>
          </p:cNvPr>
          <p:cNvSpPr/>
          <p:nvPr/>
        </p:nvSpPr>
        <p:spPr>
          <a:xfrm>
            <a:off x="2601971" y="1203458"/>
            <a:ext cx="3001818" cy="1197647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الصيّف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67AFD5C-B5B6-4FC8-909D-6C5BD39CCC7E}"/>
              </a:ext>
            </a:extLst>
          </p:cNvPr>
          <p:cNvSpPr/>
          <p:nvPr/>
        </p:nvSpPr>
        <p:spPr>
          <a:xfrm>
            <a:off x="2601971" y="1203458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الصّيف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15" name="Picture 8" descr="نجمة GIF - تحميل ومشاركة علىPHONEKY">
            <a:extLst>
              <a:ext uri="{FF2B5EF4-FFF2-40B4-BE49-F238E27FC236}">
                <a16:creationId xmlns:a16="http://schemas.microsoft.com/office/drawing/2014/main" id="{17EDF3E0-69C5-421B-A362-F60F757E5B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75" y="2562728"/>
            <a:ext cx="2351281" cy="185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F2A409A6-2AE5-4BE9-9F3B-422DD427227E}"/>
              </a:ext>
            </a:extLst>
          </p:cNvPr>
          <p:cNvSpPr/>
          <p:nvPr/>
        </p:nvSpPr>
        <p:spPr>
          <a:xfrm>
            <a:off x="2542442" y="3947820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الخريف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F7F6AA9A-619E-4723-85AA-1F18C00D3AF7}"/>
              </a:ext>
            </a:extLst>
          </p:cNvPr>
          <p:cNvSpPr/>
          <p:nvPr/>
        </p:nvSpPr>
        <p:spPr>
          <a:xfrm>
            <a:off x="2512880" y="5270397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الربيع 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4098" name="Picture 2" descr="ما الذي يحمله المستقبل للمياه في الإمارات العربية المتحدة؟ - Fanack المياه">
            <a:extLst>
              <a:ext uri="{FF2B5EF4-FFF2-40B4-BE49-F238E27FC236}">
                <a16:creationId xmlns:a16="http://schemas.microsoft.com/office/drawing/2014/main" id="{DB8D2604-8F87-400C-AA8A-BF02152B6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036" y="1714824"/>
            <a:ext cx="5034089" cy="381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94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8531CEA-4DFA-41FC-AEEB-AA6F54817777}"/>
              </a:ext>
            </a:extLst>
          </p:cNvPr>
          <p:cNvSpPr/>
          <p:nvPr/>
        </p:nvSpPr>
        <p:spPr>
          <a:xfrm>
            <a:off x="1524905" y="396130"/>
            <a:ext cx="10455565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أنظر إلى الصورة التالية ثم اضغط على الإجابة الصحيحة : </a:t>
            </a:r>
            <a:endParaRPr lang="en-US" sz="48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1615942-EFB4-4213-BC3F-5F0E8BF30679}"/>
              </a:ext>
            </a:extLst>
          </p:cNvPr>
          <p:cNvSpPr/>
          <p:nvPr/>
        </p:nvSpPr>
        <p:spPr>
          <a:xfrm>
            <a:off x="2587857" y="2592509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الشتاء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B79C2C6E-CF62-4973-8E17-CD37A9A7FA34}"/>
              </a:ext>
            </a:extLst>
          </p:cNvPr>
          <p:cNvSpPr/>
          <p:nvPr/>
        </p:nvSpPr>
        <p:spPr>
          <a:xfrm>
            <a:off x="2542442" y="5307099"/>
            <a:ext cx="3001818" cy="1197647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الربيع 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67AFD5C-B5B6-4FC8-909D-6C5BD39CCC7E}"/>
              </a:ext>
            </a:extLst>
          </p:cNvPr>
          <p:cNvSpPr/>
          <p:nvPr/>
        </p:nvSpPr>
        <p:spPr>
          <a:xfrm>
            <a:off x="2542442" y="5307099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الربيع 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15" name="Picture 8" descr="نجمة GIF - تحميل ومشاركة علىPHONEKY">
            <a:extLst>
              <a:ext uri="{FF2B5EF4-FFF2-40B4-BE49-F238E27FC236}">
                <a16:creationId xmlns:a16="http://schemas.microsoft.com/office/drawing/2014/main" id="{17EDF3E0-69C5-421B-A362-F60F757E5B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75" y="2562728"/>
            <a:ext cx="2351281" cy="185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F2A409A6-2AE5-4BE9-9F3B-422DD427227E}"/>
              </a:ext>
            </a:extLst>
          </p:cNvPr>
          <p:cNvSpPr/>
          <p:nvPr/>
        </p:nvSpPr>
        <p:spPr>
          <a:xfrm>
            <a:off x="2542442" y="3947820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الخريف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F7F6AA9A-619E-4723-85AA-1F18C00D3AF7}"/>
              </a:ext>
            </a:extLst>
          </p:cNvPr>
          <p:cNvSpPr/>
          <p:nvPr/>
        </p:nvSpPr>
        <p:spPr>
          <a:xfrm>
            <a:off x="2600356" y="1245440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الصّيف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6146" name="Picture 2" descr="الحديقة المعجزة في دبي (Dubai Miracle Garden) - سطور">
            <a:extLst>
              <a:ext uri="{FF2B5EF4-FFF2-40B4-BE49-F238E27FC236}">
                <a16:creationId xmlns:a16="http://schemas.microsoft.com/office/drawing/2014/main" id="{2B3D18C3-A697-4398-80EE-50DE710ED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439" y="1684994"/>
            <a:ext cx="5287099" cy="38102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45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8531CEA-4DFA-41FC-AEEB-AA6F54817777}"/>
              </a:ext>
            </a:extLst>
          </p:cNvPr>
          <p:cNvSpPr/>
          <p:nvPr/>
        </p:nvSpPr>
        <p:spPr>
          <a:xfrm>
            <a:off x="1524905" y="396130"/>
            <a:ext cx="10455565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أنظر إلى الصورة التالية ثم اضغط على الإجابة الصحيحة : </a:t>
            </a:r>
            <a:endParaRPr lang="en-US" sz="48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1615942-EFB4-4213-BC3F-5F0E8BF30679}"/>
              </a:ext>
            </a:extLst>
          </p:cNvPr>
          <p:cNvSpPr/>
          <p:nvPr/>
        </p:nvSpPr>
        <p:spPr>
          <a:xfrm>
            <a:off x="2587857" y="2592509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الشتاء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B79C2C6E-CF62-4973-8E17-CD37A9A7FA34}"/>
              </a:ext>
            </a:extLst>
          </p:cNvPr>
          <p:cNvSpPr/>
          <p:nvPr/>
        </p:nvSpPr>
        <p:spPr>
          <a:xfrm>
            <a:off x="2600356" y="3939666"/>
            <a:ext cx="3001818" cy="1197647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الخريف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67AFD5C-B5B6-4FC8-909D-6C5BD39CCC7E}"/>
              </a:ext>
            </a:extLst>
          </p:cNvPr>
          <p:cNvSpPr/>
          <p:nvPr/>
        </p:nvSpPr>
        <p:spPr>
          <a:xfrm>
            <a:off x="2600356" y="3939666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الخريف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15" name="Picture 8" descr="نجمة GIF - تحميل ومشاركة علىPHONEKY">
            <a:extLst>
              <a:ext uri="{FF2B5EF4-FFF2-40B4-BE49-F238E27FC236}">
                <a16:creationId xmlns:a16="http://schemas.microsoft.com/office/drawing/2014/main" id="{17EDF3E0-69C5-421B-A362-F60F757E5B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18" y="3619514"/>
            <a:ext cx="2351281" cy="185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F2A409A6-2AE5-4BE9-9F3B-422DD427227E}"/>
              </a:ext>
            </a:extLst>
          </p:cNvPr>
          <p:cNvSpPr/>
          <p:nvPr/>
        </p:nvSpPr>
        <p:spPr>
          <a:xfrm>
            <a:off x="2587857" y="5286296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الربيع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F7F6AA9A-619E-4723-85AA-1F18C00D3AF7}"/>
              </a:ext>
            </a:extLst>
          </p:cNvPr>
          <p:cNvSpPr/>
          <p:nvPr/>
        </p:nvSpPr>
        <p:spPr>
          <a:xfrm>
            <a:off x="2600356" y="1245440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الصّيف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7170" name="Picture 2" descr="الخريف.. فصل الحصاد - صحيفة الاتحاد">
            <a:extLst>
              <a:ext uri="{FF2B5EF4-FFF2-40B4-BE49-F238E27FC236}">
                <a16:creationId xmlns:a16="http://schemas.microsoft.com/office/drawing/2014/main" id="{C5305C17-51A9-4FFC-A208-356F10EE9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217" y="1691150"/>
            <a:ext cx="5665063" cy="366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5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8531CEA-4DFA-41FC-AEEB-AA6F54817777}"/>
              </a:ext>
            </a:extLst>
          </p:cNvPr>
          <p:cNvSpPr/>
          <p:nvPr/>
        </p:nvSpPr>
        <p:spPr>
          <a:xfrm>
            <a:off x="1524905" y="396130"/>
            <a:ext cx="10455565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أنظر إلى الصورة التالية ثم اضغط على الإجابة الصحيحة : </a:t>
            </a:r>
            <a:endParaRPr lang="en-US" sz="48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1615942-EFB4-4213-BC3F-5F0E8BF30679}"/>
              </a:ext>
            </a:extLst>
          </p:cNvPr>
          <p:cNvSpPr/>
          <p:nvPr/>
        </p:nvSpPr>
        <p:spPr>
          <a:xfrm>
            <a:off x="2542442" y="1299113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الصَّيْف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B79C2C6E-CF62-4973-8E17-CD37A9A7FA34}"/>
              </a:ext>
            </a:extLst>
          </p:cNvPr>
          <p:cNvSpPr/>
          <p:nvPr/>
        </p:nvSpPr>
        <p:spPr>
          <a:xfrm>
            <a:off x="2512880" y="2625243"/>
            <a:ext cx="3001818" cy="1197647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الشتاء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67AFD5C-B5B6-4FC8-909D-6C5BD39CCC7E}"/>
              </a:ext>
            </a:extLst>
          </p:cNvPr>
          <p:cNvSpPr/>
          <p:nvPr/>
        </p:nvSpPr>
        <p:spPr>
          <a:xfrm>
            <a:off x="2512880" y="2637528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الشتاء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15" name="Picture 8" descr="نجمة GIF - تحميل ومشاركة علىPHONEKY">
            <a:extLst>
              <a:ext uri="{FF2B5EF4-FFF2-40B4-BE49-F238E27FC236}">
                <a16:creationId xmlns:a16="http://schemas.microsoft.com/office/drawing/2014/main" id="{17EDF3E0-69C5-421B-A362-F60F757E5B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75" y="2562728"/>
            <a:ext cx="2351281" cy="185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F2A409A6-2AE5-4BE9-9F3B-422DD427227E}"/>
              </a:ext>
            </a:extLst>
          </p:cNvPr>
          <p:cNvSpPr/>
          <p:nvPr/>
        </p:nvSpPr>
        <p:spPr>
          <a:xfrm>
            <a:off x="2542442" y="3947820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الخريف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F7F6AA9A-619E-4723-85AA-1F18C00D3AF7}"/>
              </a:ext>
            </a:extLst>
          </p:cNvPr>
          <p:cNvSpPr/>
          <p:nvPr/>
        </p:nvSpPr>
        <p:spPr>
          <a:xfrm>
            <a:off x="2512880" y="5270397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الربيع 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19" name="Picture 2" descr="الفصول الأربعة .: الملابس في فصل الشتاء">
            <a:extLst>
              <a:ext uri="{FF2B5EF4-FFF2-40B4-BE49-F238E27FC236}">
                <a16:creationId xmlns:a16="http://schemas.microsoft.com/office/drawing/2014/main" id="{C15E3422-EA36-4AAD-B524-23968CBAD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214" y="1722664"/>
            <a:ext cx="4281554" cy="380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52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8531CEA-4DFA-41FC-AEEB-AA6F54817777}"/>
              </a:ext>
            </a:extLst>
          </p:cNvPr>
          <p:cNvSpPr/>
          <p:nvPr/>
        </p:nvSpPr>
        <p:spPr>
          <a:xfrm>
            <a:off x="1524905" y="396130"/>
            <a:ext cx="10455565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أنظر إلى الصورة التالية ثم اضغط على الإجابة الصحيحة : </a:t>
            </a:r>
            <a:endParaRPr lang="en-US" sz="48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1615942-EFB4-4213-BC3F-5F0E8BF30679}"/>
              </a:ext>
            </a:extLst>
          </p:cNvPr>
          <p:cNvSpPr/>
          <p:nvPr/>
        </p:nvSpPr>
        <p:spPr>
          <a:xfrm>
            <a:off x="2587857" y="2592509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الشتاء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B79C2C6E-CF62-4973-8E17-CD37A9A7FA34}"/>
              </a:ext>
            </a:extLst>
          </p:cNvPr>
          <p:cNvSpPr/>
          <p:nvPr/>
        </p:nvSpPr>
        <p:spPr>
          <a:xfrm>
            <a:off x="2601971" y="1203458"/>
            <a:ext cx="3001818" cy="1197647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الصيّف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67AFD5C-B5B6-4FC8-909D-6C5BD39CCC7E}"/>
              </a:ext>
            </a:extLst>
          </p:cNvPr>
          <p:cNvSpPr/>
          <p:nvPr/>
        </p:nvSpPr>
        <p:spPr>
          <a:xfrm>
            <a:off x="2601971" y="1203458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الصّيف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15" name="Picture 8" descr="نجمة GIF - تحميل ومشاركة علىPHONEKY">
            <a:extLst>
              <a:ext uri="{FF2B5EF4-FFF2-40B4-BE49-F238E27FC236}">
                <a16:creationId xmlns:a16="http://schemas.microsoft.com/office/drawing/2014/main" id="{17EDF3E0-69C5-421B-A362-F60F757E5B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97" y="1147982"/>
            <a:ext cx="2351281" cy="185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F2A409A6-2AE5-4BE9-9F3B-422DD427227E}"/>
              </a:ext>
            </a:extLst>
          </p:cNvPr>
          <p:cNvSpPr/>
          <p:nvPr/>
        </p:nvSpPr>
        <p:spPr>
          <a:xfrm>
            <a:off x="2542442" y="3947820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الخريف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F7F6AA9A-619E-4723-85AA-1F18C00D3AF7}"/>
              </a:ext>
            </a:extLst>
          </p:cNvPr>
          <p:cNvSpPr/>
          <p:nvPr/>
        </p:nvSpPr>
        <p:spPr>
          <a:xfrm>
            <a:off x="2512880" y="5270397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الربيع 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18" name="Picture 10" descr="Free Ice Water Cliparts, Download Free Ice Water Cliparts png images, Free  ClipArts on Clipart Library">
            <a:extLst>
              <a:ext uri="{FF2B5EF4-FFF2-40B4-BE49-F238E27FC236}">
                <a16:creationId xmlns:a16="http://schemas.microsoft.com/office/drawing/2014/main" id="{E72EA362-0F1F-4F5D-8928-72563BD2D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622" y="3295562"/>
            <a:ext cx="2055763" cy="240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1658 clipart cold drink | Public domain vectors">
            <a:extLst>
              <a:ext uri="{FF2B5EF4-FFF2-40B4-BE49-F238E27FC236}">
                <a16:creationId xmlns:a16="http://schemas.microsoft.com/office/drawing/2014/main" id="{B08B99D7-E37B-4457-929B-2EB168144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580" y="1381078"/>
            <a:ext cx="1814934" cy="187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Free Ice Cream Clipart Transparent, Download Free Ice Cream Clipart  Transparent png images, Free ClipArts on Clipart Library">
            <a:extLst>
              <a:ext uri="{FF2B5EF4-FFF2-40B4-BE49-F238E27FC236}">
                <a16:creationId xmlns:a16="http://schemas.microsoft.com/office/drawing/2014/main" id="{424758FC-CC4B-409B-946C-935FFE7CB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068" y="3429000"/>
            <a:ext cx="1103443" cy="256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25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8531CEA-4DFA-41FC-AEEB-AA6F54817777}"/>
              </a:ext>
            </a:extLst>
          </p:cNvPr>
          <p:cNvSpPr/>
          <p:nvPr/>
        </p:nvSpPr>
        <p:spPr>
          <a:xfrm>
            <a:off x="1524905" y="396130"/>
            <a:ext cx="10455565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أنظر إلى الصورة التالية ثم اضغط على الإجابة الصحيحة : </a:t>
            </a:r>
            <a:endParaRPr lang="en-US" sz="48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1615942-EFB4-4213-BC3F-5F0E8BF30679}"/>
              </a:ext>
            </a:extLst>
          </p:cNvPr>
          <p:cNvSpPr/>
          <p:nvPr/>
        </p:nvSpPr>
        <p:spPr>
          <a:xfrm>
            <a:off x="2587857" y="2592509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الشتاء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B79C2C6E-CF62-4973-8E17-CD37A9A7FA34}"/>
              </a:ext>
            </a:extLst>
          </p:cNvPr>
          <p:cNvSpPr/>
          <p:nvPr/>
        </p:nvSpPr>
        <p:spPr>
          <a:xfrm>
            <a:off x="2542442" y="5307099"/>
            <a:ext cx="3001818" cy="1197647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الربيع 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67AFD5C-B5B6-4FC8-909D-6C5BD39CCC7E}"/>
              </a:ext>
            </a:extLst>
          </p:cNvPr>
          <p:cNvSpPr/>
          <p:nvPr/>
        </p:nvSpPr>
        <p:spPr>
          <a:xfrm>
            <a:off x="2542442" y="5307099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الربيع 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15" name="Picture 8" descr="نجمة GIF - تحميل ومشاركة علىPHONEKY">
            <a:extLst>
              <a:ext uri="{FF2B5EF4-FFF2-40B4-BE49-F238E27FC236}">
                <a16:creationId xmlns:a16="http://schemas.microsoft.com/office/drawing/2014/main" id="{17EDF3E0-69C5-421B-A362-F60F757E5B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75" y="2562728"/>
            <a:ext cx="2351281" cy="185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F2A409A6-2AE5-4BE9-9F3B-422DD427227E}"/>
              </a:ext>
            </a:extLst>
          </p:cNvPr>
          <p:cNvSpPr/>
          <p:nvPr/>
        </p:nvSpPr>
        <p:spPr>
          <a:xfrm>
            <a:off x="2542442" y="3947820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الخريف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F7F6AA9A-619E-4723-85AA-1F18C00D3AF7}"/>
              </a:ext>
            </a:extLst>
          </p:cNvPr>
          <p:cNvSpPr/>
          <p:nvPr/>
        </p:nvSpPr>
        <p:spPr>
          <a:xfrm>
            <a:off x="2600356" y="1245440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الصّيف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1028" name="Picture 4" descr="صور ورود - صور ورد - صور عبير">
            <a:extLst>
              <a:ext uri="{FF2B5EF4-FFF2-40B4-BE49-F238E27FC236}">
                <a16:creationId xmlns:a16="http://schemas.microsoft.com/office/drawing/2014/main" id="{19A72982-F8EC-4766-92D3-4F0A2DA51D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1" b="1674"/>
          <a:stretch/>
        </p:blipFill>
        <p:spPr bwMode="auto">
          <a:xfrm>
            <a:off x="6096000" y="1461470"/>
            <a:ext cx="5430295" cy="449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43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8531CEA-4DFA-41FC-AEEB-AA6F54817777}"/>
              </a:ext>
            </a:extLst>
          </p:cNvPr>
          <p:cNvSpPr/>
          <p:nvPr/>
        </p:nvSpPr>
        <p:spPr>
          <a:xfrm>
            <a:off x="1524905" y="396130"/>
            <a:ext cx="10455565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أنظر إلى الصورة التالية ثم اضغط على الإجابة الصحيحة : </a:t>
            </a:r>
            <a:endParaRPr lang="en-US" sz="48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1615942-EFB4-4213-BC3F-5F0E8BF30679}"/>
              </a:ext>
            </a:extLst>
          </p:cNvPr>
          <p:cNvSpPr/>
          <p:nvPr/>
        </p:nvSpPr>
        <p:spPr>
          <a:xfrm>
            <a:off x="2587857" y="2592509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الشتاء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B79C2C6E-CF62-4973-8E17-CD37A9A7FA34}"/>
              </a:ext>
            </a:extLst>
          </p:cNvPr>
          <p:cNvSpPr/>
          <p:nvPr/>
        </p:nvSpPr>
        <p:spPr>
          <a:xfrm>
            <a:off x="2600356" y="3939666"/>
            <a:ext cx="3001818" cy="1197647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الخريف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67AFD5C-B5B6-4FC8-909D-6C5BD39CCC7E}"/>
              </a:ext>
            </a:extLst>
          </p:cNvPr>
          <p:cNvSpPr/>
          <p:nvPr/>
        </p:nvSpPr>
        <p:spPr>
          <a:xfrm>
            <a:off x="2600356" y="3939666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الخريف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15" name="Picture 8" descr="نجمة GIF - تحميل ومشاركة علىPHONEKY">
            <a:extLst>
              <a:ext uri="{FF2B5EF4-FFF2-40B4-BE49-F238E27FC236}">
                <a16:creationId xmlns:a16="http://schemas.microsoft.com/office/drawing/2014/main" id="{17EDF3E0-69C5-421B-A362-F60F757E5B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18" y="3619514"/>
            <a:ext cx="2351281" cy="185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F2A409A6-2AE5-4BE9-9F3B-422DD427227E}"/>
              </a:ext>
            </a:extLst>
          </p:cNvPr>
          <p:cNvSpPr/>
          <p:nvPr/>
        </p:nvSpPr>
        <p:spPr>
          <a:xfrm>
            <a:off x="2587857" y="5286296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الربيع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F7F6AA9A-619E-4723-85AA-1F18C00D3AF7}"/>
              </a:ext>
            </a:extLst>
          </p:cNvPr>
          <p:cNvSpPr/>
          <p:nvPr/>
        </p:nvSpPr>
        <p:spPr>
          <a:xfrm>
            <a:off x="2600356" y="1245440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الصّيف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18" name="Picture 6" descr="Cheerful Children Playing, Jumping and Reading Books Outdoors in Autumn  Park or Garden. Stock Vector - Illustration of city, cheerful: 145241081">
            <a:extLst>
              <a:ext uri="{FF2B5EF4-FFF2-40B4-BE49-F238E27FC236}">
                <a16:creationId xmlns:a16="http://schemas.microsoft.com/office/drawing/2014/main" id="{B8A6A46F-067C-4993-8440-B8C87093C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432" y="2060054"/>
            <a:ext cx="5152040" cy="312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54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F97C6738-04BD-44F1-953A-B33CF8666D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711" t="11253" r="50000" b="21957"/>
          <a:stretch/>
        </p:blipFill>
        <p:spPr>
          <a:xfrm>
            <a:off x="6711193" y="810610"/>
            <a:ext cx="4082642" cy="52367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3F259613-4CEB-441C-B9F6-980C8FB2424C}"/>
              </a:ext>
            </a:extLst>
          </p:cNvPr>
          <p:cNvSpPr/>
          <p:nvPr/>
        </p:nvSpPr>
        <p:spPr>
          <a:xfrm>
            <a:off x="1846475" y="3429000"/>
            <a:ext cx="6504525" cy="991601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5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حل أسئلة الكتاب صفحة 126</a:t>
            </a:r>
            <a:endParaRPr lang="en-US" sz="5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61432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800"/>
              <a:t>واحَةٌ</a:t>
            </a:r>
            <a:endParaRPr lang="en-US" sz="1800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9E342782-2603-41E3-B2B6-429ADA3753C5}"/>
              </a:ext>
            </a:extLst>
          </p:cNvPr>
          <p:cNvSpPr/>
          <p:nvPr/>
        </p:nvSpPr>
        <p:spPr>
          <a:xfrm>
            <a:off x="3025682" y="561060"/>
            <a:ext cx="9631831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رتب فصول السنة الأربعة بدءا من فصل الشتاء </a:t>
            </a:r>
            <a:endParaRPr lang="en-US" sz="36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97176E41-7AF4-4DA2-B916-DE26DA6278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005" t="14601" r="33738" b="63884"/>
          <a:stretch/>
        </p:blipFill>
        <p:spPr>
          <a:xfrm>
            <a:off x="2030942" y="1322247"/>
            <a:ext cx="9738804" cy="3738168"/>
          </a:xfrm>
          <a:prstGeom prst="rect">
            <a:avLst/>
          </a:prstGeom>
        </p:spPr>
      </p:pic>
      <p:sp>
        <p:nvSpPr>
          <p:cNvPr id="31" name="مربع نص 30">
            <a:extLst>
              <a:ext uri="{FF2B5EF4-FFF2-40B4-BE49-F238E27FC236}">
                <a16:creationId xmlns:a16="http://schemas.microsoft.com/office/drawing/2014/main" id="{C0D18030-ED0B-44A4-8124-3FE4ACBFFEAC}"/>
              </a:ext>
            </a:extLst>
          </p:cNvPr>
          <p:cNvSpPr txBox="1"/>
          <p:nvPr/>
        </p:nvSpPr>
        <p:spPr>
          <a:xfrm>
            <a:off x="9688507" y="1857820"/>
            <a:ext cx="11049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ar-AE" sz="3200" dirty="0"/>
              <a:t>الشـتاء</a:t>
            </a:r>
            <a:endParaRPr lang="en-US" sz="3200" dirty="0"/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DCF29B1D-B9C9-4721-928F-FBBCBA3169F9}"/>
              </a:ext>
            </a:extLst>
          </p:cNvPr>
          <p:cNvSpPr txBox="1"/>
          <p:nvPr/>
        </p:nvSpPr>
        <p:spPr>
          <a:xfrm>
            <a:off x="7759214" y="1857819"/>
            <a:ext cx="11049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ar-AE" sz="3200" dirty="0"/>
              <a:t>الربيـع</a:t>
            </a:r>
            <a:endParaRPr lang="en-US" sz="3200" dirty="0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A3D849B9-DC4F-4B18-84BC-BCD9F32045E3}"/>
              </a:ext>
            </a:extLst>
          </p:cNvPr>
          <p:cNvSpPr txBox="1"/>
          <p:nvPr/>
        </p:nvSpPr>
        <p:spPr>
          <a:xfrm>
            <a:off x="5583021" y="1857818"/>
            <a:ext cx="13518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ar-AE" sz="3200" dirty="0"/>
              <a:t>الصّيـف</a:t>
            </a:r>
            <a:endParaRPr lang="en-US" sz="3200" dirty="0"/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978A2FAE-6A30-40C6-9DC7-E531B0D23156}"/>
              </a:ext>
            </a:extLst>
          </p:cNvPr>
          <p:cNvSpPr txBox="1"/>
          <p:nvPr/>
        </p:nvSpPr>
        <p:spPr>
          <a:xfrm>
            <a:off x="3600969" y="1857820"/>
            <a:ext cx="13518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ar-AE" sz="3200" dirty="0"/>
              <a:t>الخريف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5753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00" y="196481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السلام الوطني">
            <a:hlinkClick r:id="" action="ppaction://media"/>
            <a:extLst>
              <a:ext uri="{FF2B5EF4-FFF2-40B4-BE49-F238E27FC236}">
                <a16:creationId xmlns:a16="http://schemas.microsoft.com/office/drawing/2014/main" id="{EFCF3F53-60EC-44AA-B4C0-9A7EAB579D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52078" y="606824"/>
            <a:ext cx="8568174" cy="4731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929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800"/>
              <a:t>واحَةٌ</a:t>
            </a:r>
            <a:endParaRPr lang="en-US" sz="1800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97176E41-7AF4-4DA2-B916-DE26DA6278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204" t="35211" r="34029" b="22589"/>
          <a:stretch/>
        </p:blipFill>
        <p:spPr>
          <a:xfrm>
            <a:off x="1610478" y="435007"/>
            <a:ext cx="10407843" cy="614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8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949E3AC-82FC-4FFA-A538-A219BDA369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461" t="19980" r="37233" b="28285"/>
          <a:stretch/>
        </p:blipFill>
        <p:spPr>
          <a:xfrm>
            <a:off x="2077375" y="382571"/>
            <a:ext cx="9365942" cy="620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535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589" y="1328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47" y="1268960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21663" y="791309"/>
            <a:ext cx="2155531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46" y="254263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74" y="-112078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427A89-0EDB-47E9-918A-B1E045E777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0589" y="132895"/>
            <a:ext cx="9010650" cy="6725105"/>
          </a:xfrm>
          <a:prstGeom prst="rect">
            <a:avLst/>
          </a:prstGeom>
        </p:spPr>
      </p:pic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85116E40-9A36-41E6-8DD1-0B343A27B544}"/>
              </a:ext>
            </a:extLst>
          </p:cNvPr>
          <p:cNvSpPr/>
          <p:nvPr/>
        </p:nvSpPr>
        <p:spPr>
          <a:xfrm>
            <a:off x="8117450" y="459473"/>
            <a:ext cx="3088433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الواجب الـمنزلي 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779DD130-47EF-492E-8919-24DEEACBC418}"/>
              </a:ext>
            </a:extLst>
          </p:cNvPr>
          <p:cNvSpPr/>
          <p:nvPr/>
        </p:nvSpPr>
        <p:spPr>
          <a:xfrm>
            <a:off x="7572652" y="1236304"/>
            <a:ext cx="3633231" cy="12713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3200" b="1" dirty="0">
                <a:solidFill>
                  <a:srgbClr val="FF0000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استعد في الحصة القادمة</a:t>
            </a:r>
            <a:endParaRPr lang="en-US" sz="32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F281425C-2E2E-4C80-98BF-A9F0CCEDD24B}"/>
              </a:ext>
            </a:extLst>
          </p:cNvPr>
          <p:cNvCxnSpPr>
            <a:cxnSpLocks/>
          </p:cNvCxnSpPr>
          <p:nvPr/>
        </p:nvCxnSpPr>
        <p:spPr>
          <a:xfrm flipH="1">
            <a:off x="6905048" y="2542631"/>
            <a:ext cx="1" cy="393806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231D9A71-708F-41F4-AD82-7E5C14F47459}"/>
              </a:ext>
            </a:extLst>
          </p:cNvPr>
          <p:cNvSpPr/>
          <p:nvPr/>
        </p:nvSpPr>
        <p:spPr>
          <a:xfrm>
            <a:off x="3090908" y="1203650"/>
            <a:ext cx="3633231" cy="12713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3200" b="1" dirty="0">
                <a:solidFill>
                  <a:srgbClr val="FF0000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نفذ النشاط في الكتاب المدرسي ص 39 و سوف تعرض المهمة أمام زملائك </a:t>
            </a:r>
            <a:endParaRPr lang="en-US" sz="32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B1B7242-5A91-43E9-8EDC-C2C5100F09E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242" t="23171" r="54053" b="39935"/>
          <a:stretch/>
        </p:blipFill>
        <p:spPr>
          <a:xfrm>
            <a:off x="7177570" y="2832785"/>
            <a:ext cx="3602905" cy="30264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3B0EC886-61AA-4A84-A569-9013B96318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694" t="26796" r="25219" b="36089"/>
          <a:stretch/>
        </p:blipFill>
        <p:spPr>
          <a:xfrm>
            <a:off x="2665521" y="2832785"/>
            <a:ext cx="3892169" cy="29998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3464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videoplayback (17)">
            <a:hlinkClick r:id="" action="ppaction://media"/>
            <a:extLst>
              <a:ext uri="{FF2B5EF4-FFF2-40B4-BE49-F238E27FC236}">
                <a16:creationId xmlns:a16="http://schemas.microsoft.com/office/drawing/2014/main" id="{06E5BD15-82D3-499D-AF86-9D0F63883D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12027" y="925388"/>
            <a:ext cx="8682836" cy="4739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269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2D13B879-5059-4564-9F27-7CA840E3BE64}"/>
              </a:ext>
            </a:extLst>
          </p:cNvPr>
          <p:cNvSpPr/>
          <p:nvPr/>
        </p:nvSpPr>
        <p:spPr>
          <a:xfrm>
            <a:off x="2329210" y="749267"/>
            <a:ext cx="9362047" cy="589412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90E97545-4374-46C6-AA5C-D2FB6B58D682}"/>
              </a:ext>
            </a:extLst>
          </p:cNvPr>
          <p:cNvSpPr/>
          <p:nvPr/>
        </p:nvSpPr>
        <p:spPr>
          <a:xfrm>
            <a:off x="5279150" y="1063004"/>
            <a:ext cx="34563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بسم الله الرحمن الرحيم 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3DD5879A-8E60-4BA4-9E6F-AB45CD444BBC}"/>
              </a:ext>
            </a:extLst>
          </p:cNvPr>
          <p:cNvSpPr/>
          <p:nvPr/>
        </p:nvSpPr>
        <p:spPr>
          <a:xfrm>
            <a:off x="8820001" y="1955556"/>
            <a:ext cx="27815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اليـوم : ...............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30A318FF-A5BC-49C4-8DCF-DF960CA42AA7}"/>
              </a:ext>
            </a:extLst>
          </p:cNvPr>
          <p:cNvSpPr/>
          <p:nvPr/>
        </p:nvSpPr>
        <p:spPr>
          <a:xfrm>
            <a:off x="8727027" y="2666743"/>
            <a:ext cx="28745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التاريخ : ...............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6F0B6D78-8684-4A03-A169-C80161440BB3}"/>
              </a:ext>
            </a:extLst>
          </p:cNvPr>
          <p:cNvSpPr/>
          <p:nvPr/>
        </p:nvSpPr>
        <p:spPr>
          <a:xfrm>
            <a:off x="8128008" y="3449665"/>
            <a:ext cx="34820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عدد الحضور : ...............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F4AB93BF-FF8D-4AFF-916D-A5C8A619C762}"/>
              </a:ext>
            </a:extLst>
          </p:cNvPr>
          <p:cNvSpPr/>
          <p:nvPr/>
        </p:nvSpPr>
        <p:spPr>
          <a:xfrm>
            <a:off x="8153656" y="4246101"/>
            <a:ext cx="34563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عدد الغياب : ...............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7C8AFF-D9AA-43E5-A123-63CF0656DBD3}"/>
              </a:ext>
            </a:extLst>
          </p:cNvPr>
          <p:cNvSpPr/>
          <p:nvPr/>
        </p:nvSpPr>
        <p:spPr>
          <a:xfrm>
            <a:off x="8092742" y="5013191"/>
            <a:ext cx="34916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المادة : ........................</a:t>
            </a:r>
            <a:endParaRPr lang="ar-SA" sz="2800" dirty="0"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29371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998173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998173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265382" y="273028"/>
            <a:ext cx="10752939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BFD98E08-0939-458A-B157-BF802994CB41}"/>
              </a:ext>
            </a:extLst>
          </p:cNvPr>
          <p:cNvSpPr txBox="1"/>
          <p:nvPr/>
        </p:nvSpPr>
        <p:spPr>
          <a:xfrm>
            <a:off x="2245505" y="2967335"/>
            <a:ext cx="8792692" cy="923330"/>
          </a:xfrm>
          <a:prstGeom prst="rect">
            <a:avLst/>
          </a:prstGeom>
          <a:solidFill>
            <a:srgbClr val="FBD8BD"/>
          </a:solidFill>
        </p:spPr>
        <p:txBody>
          <a:bodyPr wrap="square">
            <a:spAutoFit/>
          </a:bodyPr>
          <a:lstStyle/>
          <a:p>
            <a:pPr algn="r" rtl="1"/>
            <a:r>
              <a:rPr lang="ar-AE" sz="5400" dirty="0">
                <a:latin typeface="Segoe UI" panose="020B0502040204020203" pitchFamily="34" charset="0"/>
                <a:cs typeface="Segoe UI" panose="020B0502040204020203" pitchFamily="34" charset="0"/>
              </a:rPr>
              <a:t>ماذا نقول قبل بداية كل عمل ؟</a:t>
            </a:r>
            <a:endParaRPr lang="en-US" sz="5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80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5">
            <a:extLst>
              <a:ext uri="{FF2B5EF4-FFF2-40B4-BE49-F238E27FC236}">
                <a16:creationId xmlns:a16="http://schemas.microsoft.com/office/drawing/2014/main" id="{B1253263-5F2B-4770-AA30-3342B363BCFB}"/>
              </a:ext>
            </a:extLst>
          </p:cNvPr>
          <p:cNvSpPr/>
          <p:nvPr/>
        </p:nvSpPr>
        <p:spPr>
          <a:xfrm>
            <a:off x="8506110" y="459258"/>
            <a:ext cx="3137398" cy="769441"/>
          </a:xfrm>
          <a:prstGeom prst="rect">
            <a:avLst/>
          </a:prstGeom>
          <a:solidFill>
            <a:srgbClr val="FFCCCC"/>
          </a:solidFill>
        </p:spPr>
        <p:txBody>
          <a:bodyPr wrap="none">
            <a:spAutoFit/>
          </a:bodyPr>
          <a:lstStyle/>
          <a:p>
            <a:pPr algn="r" rtl="1"/>
            <a:r>
              <a:rPr lang="ar-AE" sz="4400" dirty="0">
                <a:cs typeface="PT Bold Heading" panose="02010400000000000000" pitchFamily="2" charset="-78"/>
              </a:rPr>
              <a:t>أتسلى و أتعلم</a:t>
            </a:r>
            <a:endParaRPr lang="ar-SA" sz="4400" dirty="0">
              <a:cs typeface="PT Bold Heading" panose="02010400000000000000" pitchFamily="2" charset="-78"/>
            </a:endParaRP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3F95AC6D-5BB6-46FD-9C9B-6D10EE37B991}"/>
              </a:ext>
            </a:extLst>
          </p:cNvPr>
          <p:cNvSpPr/>
          <p:nvPr/>
        </p:nvSpPr>
        <p:spPr>
          <a:xfrm>
            <a:off x="2127380" y="1471951"/>
            <a:ext cx="97569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AE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استمع ثم اضغط على الصورة الدالة على الكلمات المسموعة :   </a:t>
            </a:r>
            <a:endParaRPr lang="ar-SA" sz="4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9" name="Picture 2" descr="احترس.. مشكلات صحية ونفسية تصاحب &quot;ضربة الشمس&quot; | الكونسلتو">
            <a:extLst>
              <a:ext uri="{FF2B5EF4-FFF2-40B4-BE49-F238E27FC236}">
                <a16:creationId xmlns:a16="http://schemas.microsoft.com/office/drawing/2014/main" id="{9CF158EE-AD7B-4059-A902-24D3A1FBE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225" y="3044391"/>
            <a:ext cx="2528256" cy="184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الأرصاد .. تحذر من تشكل الصقيع :: وكالة نيروز الاخبارية">
            <a:extLst>
              <a:ext uri="{FF2B5EF4-FFF2-40B4-BE49-F238E27FC236}">
                <a16:creationId xmlns:a16="http://schemas.microsoft.com/office/drawing/2014/main" id="{F6A0F406-C64B-48F4-BB65-A3699BE22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901" y="3138669"/>
            <a:ext cx="2520109" cy="162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طقس - التطبيقات على Google Play">
            <a:extLst>
              <a:ext uri="{FF2B5EF4-FFF2-40B4-BE49-F238E27FC236}">
                <a16:creationId xmlns:a16="http://schemas.microsoft.com/office/drawing/2014/main" id="{6D925A28-2034-4A86-A38C-3A891CCE3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996" y="2991252"/>
            <a:ext cx="2703326" cy="191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Drought - Wikipedia">
            <a:extLst>
              <a:ext uri="{FF2B5EF4-FFF2-40B4-BE49-F238E27FC236}">
                <a16:creationId xmlns:a16="http://schemas.microsoft.com/office/drawing/2014/main" id="{3D5C9686-D704-4531-8C23-8AE5F3273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562" y="2639145"/>
            <a:ext cx="1904113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احترس.. مشكلات صحية ونفسية تصاحب &quot;ضربة الشمس&quot; | الكونسلتو">
            <a:extLst>
              <a:ext uri="{FF2B5EF4-FFF2-40B4-BE49-F238E27FC236}">
                <a16:creationId xmlns:a16="http://schemas.microsoft.com/office/drawing/2014/main" id="{3971EDDE-8102-4987-85F5-FA9E1BC02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088" y="3040422"/>
            <a:ext cx="2528256" cy="184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الأرصاد .. تحذر من تشكل الصقيع :: وكالة نيروز الاخبارية">
            <a:extLst>
              <a:ext uri="{FF2B5EF4-FFF2-40B4-BE49-F238E27FC236}">
                <a16:creationId xmlns:a16="http://schemas.microsoft.com/office/drawing/2014/main" id="{E2AFCD63-9816-494A-A825-F7CB594F0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262" y="3143652"/>
            <a:ext cx="2520109" cy="162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طقس - التطبيقات على Google Play">
            <a:extLst>
              <a:ext uri="{FF2B5EF4-FFF2-40B4-BE49-F238E27FC236}">
                <a16:creationId xmlns:a16="http://schemas.microsoft.com/office/drawing/2014/main" id="{4F877A8F-D5D4-4CE8-96F5-C9F7D875B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504" y="2973040"/>
            <a:ext cx="2703326" cy="193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Drought - Wikipedia">
            <a:extLst>
              <a:ext uri="{FF2B5EF4-FFF2-40B4-BE49-F238E27FC236}">
                <a16:creationId xmlns:a16="http://schemas.microsoft.com/office/drawing/2014/main" id="{293DA1D4-9511-42EE-ADF9-8821AA84C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200" y="2638196"/>
            <a:ext cx="1904113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84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998173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998173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265382" y="273028"/>
            <a:ext cx="10752939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462A2886-C7BA-4668-9FE3-289D233AC698}"/>
              </a:ext>
            </a:extLst>
          </p:cNvPr>
          <p:cNvSpPr/>
          <p:nvPr/>
        </p:nvSpPr>
        <p:spPr>
          <a:xfrm>
            <a:off x="9169030" y="1228700"/>
            <a:ext cx="2026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عنوان الدرس 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1B0F0DF5-BE5F-44D8-BB66-A74EC6F142FA}"/>
              </a:ext>
            </a:extLst>
          </p:cNvPr>
          <p:cNvSpPr/>
          <p:nvPr/>
        </p:nvSpPr>
        <p:spPr>
          <a:xfrm>
            <a:off x="1703164" y="2713720"/>
            <a:ext cx="10110461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13800" dirty="0">
                <a:cs typeface="PT Bold Heading" panose="02010400000000000000" pitchFamily="2" charset="-78"/>
              </a:rPr>
              <a:t>الفصول الأربعة </a:t>
            </a:r>
            <a:endParaRPr lang="ar-SA" sz="13800" dirty="0"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21889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998173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998173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265382" y="273028"/>
            <a:ext cx="10752939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BFD98E08-0939-458A-B157-BF802994CB41}"/>
              </a:ext>
            </a:extLst>
          </p:cNvPr>
          <p:cNvSpPr txBox="1"/>
          <p:nvPr/>
        </p:nvSpPr>
        <p:spPr>
          <a:xfrm>
            <a:off x="2041505" y="1613420"/>
            <a:ext cx="987367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AE" sz="3200" dirty="0">
                <a:latin typeface="Segoe UI" panose="020B0502040204020203" pitchFamily="34" charset="0"/>
                <a:cs typeface="Segoe UI" panose="020B0502040204020203" pitchFamily="34" charset="0"/>
              </a:rPr>
              <a:t>يَرْسِمَ صُوَرًا وَيَكْتُبَ تَعْليقاتٍ تَصِفُ التَّجْرِبَةَ الشَّخْصِيَّةَ المُرْتَبِطَةَ بِمَواضيعَ مُخْتَلِفَةٍ في مَجالِ الدِّراساتِ الِاجْتِماعِيَّةِ. </a:t>
            </a:r>
          </a:p>
          <a:p>
            <a:pPr algn="r" rtl="1"/>
            <a:endParaRPr lang="ar-AE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r" rtl="1"/>
            <a:r>
              <a:rPr lang="ar-AE" sz="3200" dirty="0">
                <a:latin typeface="Segoe UI" panose="020B0502040204020203" pitchFamily="34" charset="0"/>
                <a:cs typeface="Segoe UI" panose="020B0502040204020203" pitchFamily="34" charset="0"/>
              </a:rPr>
              <a:t>يُشارِكَ في نِقاشاتٍ صَفِّيَّةٍ بِشَأْنِ أَحْداثٍ/ أَشْخاصٍ/ أَماكِنَ في الماضي أَو الحاضِرِ.</a:t>
            </a: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FA2B74C2-0495-46C6-93F8-BC0AA94C022D}"/>
              </a:ext>
            </a:extLst>
          </p:cNvPr>
          <p:cNvSpPr/>
          <p:nvPr/>
        </p:nvSpPr>
        <p:spPr>
          <a:xfrm>
            <a:off x="8555767" y="843979"/>
            <a:ext cx="29722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4400" dirty="0">
                <a:solidFill>
                  <a:srgbClr val="FF0000"/>
                </a:solidFill>
                <a:cs typeface="PT Bold Heading" panose="02010400000000000000" pitchFamily="2" charset="-78"/>
              </a:rPr>
              <a:t>نواتج التعلم </a:t>
            </a:r>
            <a:endParaRPr lang="ar-SA" sz="4400" dirty="0">
              <a:solidFill>
                <a:srgbClr val="FF0000"/>
              </a:solidFill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29505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512920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5">
            <a:extLst>
              <a:ext uri="{FF2B5EF4-FFF2-40B4-BE49-F238E27FC236}">
                <a16:creationId xmlns:a16="http://schemas.microsoft.com/office/drawing/2014/main" id="{50356C51-84BA-4DE7-A5FA-5A30D48B97F7}"/>
              </a:ext>
            </a:extLst>
          </p:cNvPr>
          <p:cNvSpPr/>
          <p:nvPr/>
        </p:nvSpPr>
        <p:spPr>
          <a:xfrm>
            <a:off x="7964260" y="340199"/>
            <a:ext cx="35637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4400" dirty="0">
                <a:solidFill>
                  <a:srgbClr val="FF0000"/>
                </a:solidFill>
                <a:cs typeface="PT Bold Heading" panose="02010400000000000000" pitchFamily="2" charset="-78"/>
              </a:rPr>
              <a:t>كلمات مفتاحيـة</a:t>
            </a:r>
            <a:endParaRPr lang="ar-SA" sz="4400" dirty="0">
              <a:solidFill>
                <a:srgbClr val="FF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B7405FF7-9F0C-429F-9B1E-A7FD5700E91A}"/>
              </a:ext>
            </a:extLst>
          </p:cNvPr>
          <p:cNvSpPr/>
          <p:nvPr/>
        </p:nvSpPr>
        <p:spPr>
          <a:xfrm>
            <a:off x="9943968" y="4567765"/>
            <a:ext cx="15840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4400" dirty="0">
                <a:cs typeface="PT Bold Heading" panose="02010400000000000000" pitchFamily="2" charset="-78"/>
              </a:rPr>
              <a:t>الطَّقْسُ</a:t>
            </a:r>
            <a:endParaRPr lang="ar-SA" sz="4400" dirty="0">
              <a:cs typeface="PT Bold Heading" panose="02010400000000000000" pitchFamily="2" charset="-78"/>
            </a:endParaRP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732B9698-B69F-4739-9F5B-685F676F93A2}"/>
              </a:ext>
            </a:extLst>
          </p:cNvPr>
          <p:cNvSpPr/>
          <p:nvPr/>
        </p:nvSpPr>
        <p:spPr>
          <a:xfrm>
            <a:off x="4672753" y="4565647"/>
            <a:ext cx="16914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4400" dirty="0">
                <a:cs typeface="PT Bold Heading" panose="02010400000000000000" pitchFamily="2" charset="-78"/>
              </a:rPr>
              <a:t>الصَّقيعُ</a:t>
            </a:r>
            <a:endParaRPr lang="ar-SA" sz="4400" dirty="0">
              <a:cs typeface="PT Bold Heading" panose="02010400000000000000" pitchFamily="2" charset="-78"/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D7CE6700-542E-462C-B2EF-C2A6A18CF0D4}"/>
              </a:ext>
            </a:extLst>
          </p:cNvPr>
          <p:cNvSpPr/>
          <p:nvPr/>
        </p:nvSpPr>
        <p:spPr>
          <a:xfrm>
            <a:off x="7185511" y="4567766"/>
            <a:ext cx="15728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4400" dirty="0">
                <a:cs typeface="PT Bold Heading" panose="02010400000000000000" pitchFamily="2" charset="-78"/>
              </a:rPr>
              <a:t>الْجَفافُ</a:t>
            </a:r>
            <a:endParaRPr lang="ar-SA" sz="4400" dirty="0">
              <a:cs typeface="PT Bold Heading" panose="02010400000000000000" pitchFamily="2" charset="-78"/>
            </a:endParaRPr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F25B17C5-0983-4C5F-8F3A-412783D0EB94}"/>
              </a:ext>
            </a:extLst>
          </p:cNvPr>
          <p:cNvSpPr/>
          <p:nvPr/>
        </p:nvSpPr>
        <p:spPr>
          <a:xfrm>
            <a:off x="1601811" y="4567766"/>
            <a:ext cx="25282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3600" dirty="0">
                <a:cs typeface="PT Bold Heading" panose="02010400000000000000" pitchFamily="2" charset="-78"/>
              </a:rPr>
              <a:t>ضَرْبَةُ الشَّمْسِ</a:t>
            </a:r>
            <a:endParaRPr lang="ar-SA" sz="3600" dirty="0">
              <a:cs typeface="PT Bold Heading" panose="02010400000000000000" pitchFamily="2" charset="-78"/>
            </a:endParaRPr>
          </a:p>
        </p:txBody>
      </p:sp>
      <p:pic>
        <p:nvPicPr>
          <p:cNvPr id="1026" name="Picture 2" descr="احترس.. مشكلات صحية ونفسية تصاحب &quot;ضربة الشمس&quot; | الكونسلتو">
            <a:extLst>
              <a:ext uri="{FF2B5EF4-FFF2-40B4-BE49-F238E27FC236}">
                <a16:creationId xmlns:a16="http://schemas.microsoft.com/office/drawing/2014/main" id="{7F64FD36-9AA1-4B3C-A04E-2FF532252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768" y="1908575"/>
            <a:ext cx="2528256" cy="184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الأرصاد .. تحذر من تشكل الصقيع :: وكالة نيروز الاخبارية">
            <a:extLst>
              <a:ext uri="{FF2B5EF4-FFF2-40B4-BE49-F238E27FC236}">
                <a16:creationId xmlns:a16="http://schemas.microsoft.com/office/drawing/2014/main" id="{35399081-1045-4051-B4D8-720233D8C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444" y="2002853"/>
            <a:ext cx="2520109" cy="162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طقس - التطبيقات على Google Play">
            <a:extLst>
              <a:ext uri="{FF2B5EF4-FFF2-40B4-BE49-F238E27FC236}">
                <a16:creationId xmlns:a16="http://schemas.microsoft.com/office/drawing/2014/main" id="{7C597587-4EFC-492C-9A37-34FBA6C56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539" y="1855436"/>
            <a:ext cx="2703326" cy="191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Drought - Wikipedia">
            <a:extLst>
              <a:ext uri="{FF2B5EF4-FFF2-40B4-BE49-F238E27FC236}">
                <a16:creationId xmlns:a16="http://schemas.microsoft.com/office/drawing/2014/main" id="{976ADDAC-2E21-4710-8E3C-FCE712919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105" y="1503329"/>
            <a:ext cx="1904113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931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2707</TotalTime>
  <Words>336</Words>
  <Application>Microsoft Office PowerPoint</Application>
  <PresentationFormat>شاشة عريضة</PresentationFormat>
  <Paragraphs>108</Paragraphs>
  <Slides>22</Slides>
  <Notes>1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29" baseType="lpstr">
      <vt:lpstr>Arabic Typesetting</vt:lpstr>
      <vt:lpstr>Arial</vt:lpstr>
      <vt:lpstr>Calibri</vt:lpstr>
      <vt:lpstr>Calibri Light</vt:lpstr>
      <vt:lpstr>Sakkal Majalla</vt:lpstr>
      <vt:lpstr>Segoe UI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Nadine Madkour</dc:creator>
  <cp:lastModifiedBy>فاطمة عبد الله الشحي</cp:lastModifiedBy>
  <cp:revision>215</cp:revision>
  <dcterms:created xsi:type="dcterms:W3CDTF">2020-08-22T21:07:06Z</dcterms:created>
  <dcterms:modified xsi:type="dcterms:W3CDTF">2022-04-16T14:18:23Z</dcterms:modified>
</cp:coreProperties>
</file>