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4193" r:id="rId2"/>
    <p:sldId id="4194" r:id="rId3"/>
    <p:sldId id="298" r:id="rId4"/>
    <p:sldId id="530" r:id="rId5"/>
    <p:sldId id="257" r:id="rId6"/>
    <p:sldId id="400" r:id="rId7"/>
    <p:sldId id="4364" r:id="rId8"/>
    <p:sldId id="4416" r:id="rId9"/>
    <p:sldId id="4506" r:id="rId10"/>
    <p:sldId id="4365" r:id="rId11"/>
    <p:sldId id="610" r:id="rId12"/>
    <p:sldId id="4474" r:id="rId13"/>
    <p:sldId id="4475" r:id="rId14"/>
    <p:sldId id="4476" r:id="rId15"/>
    <p:sldId id="4477" r:id="rId16"/>
    <p:sldId id="4486" r:id="rId17"/>
    <p:sldId id="4478" r:id="rId18"/>
    <p:sldId id="4507" r:id="rId19"/>
    <p:sldId id="4512" r:id="rId20"/>
    <p:sldId id="4480" r:id="rId21"/>
    <p:sldId id="4508" r:id="rId22"/>
    <p:sldId id="4509" r:id="rId23"/>
    <p:sldId id="4510" r:id="rId24"/>
    <p:sldId id="4527" r:id="rId25"/>
    <p:sldId id="4515" r:id="rId26"/>
    <p:sldId id="4511" r:id="rId27"/>
    <p:sldId id="4479" r:id="rId28"/>
    <p:sldId id="4481" r:id="rId29"/>
    <p:sldId id="4513" r:id="rId30"/>
    <p:sldId id="4514" r:id="rId31"/>
    <p:sldId id="4517" r:id="rId32"/>
    <p:sldId id="4457" r:id="rId33"/>
    <p:sldId id="4518" r:id="rId34"/>
    <p:sldId id="4454" r:id="rId35"/>
    <p:sldId id="4519" r:id="rId36"/>
    <p:sldId id="4524" r:id="rId37"/>
    <p:sldId id="4526" r:id="rId38"/>
    <p:sldId id="4520" r:id="rId39"/>
    <p:sldId id="4523" r:id="rId40"/>
    <p:sldId id="4521" r:id="rId41"/>
    <p:sldId id="4522" r:id="rId42"/>
    <p:sldId id="4460" r:id="rId43"/>
    <p:sldId id="45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A7"/>
    <a:srgbClr val="92D050"/>
    <a:srgbClr val="96CFDA"/>
    <a:srgbClr val="CC168F"/>
    <a:srgbClr val="4C307A"/>
    <a:srgbClr val="44387F"/>
    <a:srgbClr val="562F78"/>
    <a:srgbClr val="5A3481"/>
    <a:srgbClr val="DE42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85" autoAdjust="0"/>
    <p:restoredTop sz="86973" autoAdjust="0"/>
  </p:normalViewPr>
  <p:slideViewPr>
    <p:cSldViewPr snapToGrid="0">
      <p:cViewPr varScale="1">
        <p:scale>
          <a:sx n="61" d="100"/>
          <a:sy n="61" d="100"/>
        </p:scale>
        <p:origin x="10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041CF1-C578-4DCE-999A-E255A7ACA7FC}"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74EDD-F3C2-4B3B-8927-E8F7E60622A2}" type="slidenum">
              <a:rPr lang="en-US" smtClean="0"/>
              <a:t>‹#›</a:t>
            </a:fld>
            <a:endParaRPr lang="en-US"/>
          </a:p>
        </p:txBody>
      </p:sp>
    </p:spTree>
    <p:extLst>
      <p:ext uri="{BB962C8B-B14F-4D97-AF65-F5344CB8AC3E}">
        <p14:creationId xmlns:p14="http://schemas.microsoft.com/office/powerpoint/2010/main" val="3845019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6</a:t>
            </a:fld>
            <a:endParaRPr lang="en-US"/>
          </a:p>
        </p:txBody>
      </p:sp>
    </p:spTree>
    <p:extLst>
      <p:ext uri="{BB962C8B-B14F-4D97-AF65-F5344CB8AC3E}">
        <p14:creationId xmlns:p14="http://schemas.microsoft.com/office/powerpoint/2010/main" val="3595187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17</a:t>
            </a:fld>
            <a:endParaRPr lang="en-US"/>
          </a:p>
        </p:txBody>
      </p:sp>
    </p:spTree>
    <p:extLst>
      <p:ext uri="{BB962C8B-B14F-4D97-AF65-F5344CB8AC3E}">
        <p14:creationId xmlns:p14="http://schemas.microsoft.com/office/powerpoint/2010/main" val="71669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18</a:t>
            </a:fld>
            <a:endParaRPr lang="en-US"/>
          </a:p>
        </p:txBody>
      </p:sp>
    </p:spTree>
    <p:extLst>
      <p:ext uri="{BB962C8B-B14F-4D97-AF65-F5344CB8AC3E}">
        <p14:creationId xmlns:p14="http://schemas.microsoft.com/office/powerpoint/2010/main" val="401123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19</a:t>
            </a:fld>
            <a:endParaRPr lang="en-US"/>
          </a:p>
        </p:txBody>
      </p:sp>
    </p:spTree>
    <p:extLst>
      <p:ext uri="{BB962C8B-B14F-4D97-AF65-F5344CB8AC3E}">
        <p14:creationId xmlns:p14="http://schemas.microsoft.com/office/powerpoint/2010/main" val="1356023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20</a:t>
            </a:fld>
            <a:endParaRPr lang="en-US"/>
          </a:p>
        </p:txBody>
      </p:sp>
    </p:spTree>
    <p:extLst>
      <p:ext uri="{BB962C8B-B14F-4D97-AF65-F5344CB8AC3E}">
        <p14:creationId xmlns:p14="http://schemas.microsoft.com/office/powerpoint/2010/main" val="2527371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21</a:t>
            </a:fld>
            <a:endParaRPr lang="en-US"/>
          </a:p>
        </p:txBody>
      </p:sp>
    </p:spTree>
    <p:extLst>
      <p:ext uri="{BB962C8B-B14F-4D97-AF65-F5344CB8AC3E}">
        <p14:creationId xmlns:p14="http://schemas.microsoft.com/office/powerpoint/2010/main" val="374608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22</a:t>
            </a:fld>
            <a:endParaRPr lang="en-US"/>
          </a:p>
        </p:txBody>
      </p:sp>
    </p:spTree>
    <p:extLst>
      <p:ext uri="{BB962C8B-B14F-4D97-AF65-F5344CB8AC3E}">
        <p14:creationId xmlns:p14="http://schemas.microsoft.com/office/powerpoint/2010/main" val="372815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23</a:t>
            </a:fld>
            <a:endParaRPr lang="en-US"/>
          </a:p>
        </p:txBody>
      </p:sp>
    </p:spTree>
    <p:extLst>
      <p:ext uri="{BB962C8B-B14F-4D97-AF65-F5344CB8AC3E}">
        <p14:creationId xmlns:p14="http://schemas.microsoft.com/office/powerpoint/2010/main" val="404438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24</a:t>
            </a:fld>
            <a:endParaRPr lang="en-US"/>
          </a:p>
        </p:txBody>
      </p:sp>
    </p:spTree>
    <p:extLst>
      <p:ext uri="{BB962C8B-B14F-4D97-AF65-F5344CB8AC3E}">
        <p14:creationId xmlns:p14="http://schemas.microsoft.com/office/powerpoint/2010/main" val="215104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25</a:t>
            </a:fld>
            <a:endParaRPr lang="en-US"/>
          </a:p>
        </p:txBody>
      </p:sp>
    </p:spTree>
    <p:extLst>
      <p:ext uri="{BB962C8B-B14F-4D97-AF65-F5344CB8AC3E}">
        <p14:creationId xmlns:p14="http://schemas.microsoft.com/office/powerpoint/2010/main" val="90561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26</a:t>
            </a:fld>
            <a:endParaRPr lang="en-US"/>
          </a:p>
        </p:txBody>
      </p:sp>
    </p:spTree>
    <p:extLst>
      <p:ext uri="{BB962C8B-B14F-4D97-AF65-F5344CB8AC3E}">
        <p14:creationId xmlns:p14="http://schemas.microsoft.com/office/powerpoint/2010/main" val="3182403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8</a:t>
            </a:fld>
            <a:endParaRPr lang="en-US"/>
          </a:p>
        </p:txBody>
      </p:sp>
    </p:spTree>
    <p:extLst>
      <p:ext uri="{BB962C8B-B14F-4D97-AF65-F5344CB8AC3E}">
        <p14:creationId xmlns:p14="http://schemas.microsoft.com/office/powerpoint/2010/main" val="99024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27</a:t>
            </a:fld>
            <a:endParaRPr lang="en-US"/>
          </a:p>
        </p:txBody>
      </p:sp>
    </p:spTree>
    <p:extLst>
      <p:ext uri="{BB962C8B-B14F-4D97-AF65-F5344CB8AC3E}">
        <p14:creationId xmlns:p14="http://schemas.microsoft.com/office/powerpoint/2010/main" val="3976689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28</a:t>
            </a:fld>
            <a:endParaRPr lang="en-US"/>
          </a:p>
        </p:txBody>
      </p:sp>
    </p:spTree>
    <p:extLst>
      <p:ext uri="{BB962C8B-B14F-4D97-AF65-F5344CB8AC3E}">
        <p14:creationId xmlns:p14="http://schemas.microsoft.com/office/powerpoint/2010/main" val="100988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29</a:t>
            </a:fld>
            <a:endParaRPr lang="en-US"/>
          </a:p>
        </p:txBody>
      </p:sp>
    </p:spTree>
    <p:extLst>
      <p:ext uri="{BB962C8B-B14F-4D97-AF65-F5344CB8AC3E}">
        <p14:creationId xmlns:p14="http://schemas.microsoft.com/office/powerpoint/2010/main" val="146703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30</a:t>
            </a:fld>
            <a:endParaRPr lang="en-US"/>
          </a:p>
        </p:txBody>
      </p:sp>
    </p:spTree>
    <p:extLst>
      <p:ext uri="{BB962C8B-B14F-4D97-AF65-F5344CB8AC3E}">
        <p14:creationId xmlns:p14="http://schemas.microsoft.com/office/powerpoint/2010/main" val="3822943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31</a:t>
            </a:fld>
            <a:endParaRPr lang="en-US"/>
          </a:p>
        </p:txBody>
      </p:sp>
    </p:spTree>
    <p:extLst>
      <p:ext uri="{BB962C8B-B14F-4D97-AF65-F5344CB8AC3E}">
        <p14:creationId xmlns:p14="http://schemas.microsoft.com/office/powerpoint/2010/main" val="2003488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32</a:t>
            </a:fld>
            <a:endParaRPr lang="en-US"/>
          </a:p>
        </p:txBody>
      </p:sp>
    </p:spTree>
    <p:extLst>
      <p:ext uri="{BB962C8B-B14F-4D97-AF65-F5344CB8AC3E}">
        <p14:creationId xmlns:p14="http://schemas.microsoft.com/office/powerpoint/2010/main" val="195309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33</a:t>
            </a:fld>
            <a:endParaRPr lang="en-US"/>
          </a:p>
        </p:txBody>
      </p:sp>
    </p:spTree>
    <p:extLst>
      <p:ext uri="{BB962C8B-B14F-4D97-AF65-F5344CB8AC3E}">
        <p14:creationId xmlns:p14="http://schemas.microsoft.com/office/powerpoint/2010/main" val="100089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34</a:t>
            </a:fld>
            <a:endParaRPr lang="en-US"/>
          </a:p>
        </p:txBody>
      </p:sp>
    </p:spTree>
    <p:extLst>
      <p:ext uri="{BB962C8B-B14F-4D97-AF65-F5344CB8AC3E}">
        <p14:creationId xmlns:p14="http://schemas.microsoft.com/office/powerpoint/2010/main" val="978470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35</a:t>
            </a:fld>
            <a:endParaRPr lang="en-US"/>
          </a:p>
        </p:txBody>
      </p:sp>
    </p:spTree>
    <p:extLst>
      <p:ext uri="{BB962C8B-B14F-4D97-AF65-F5344CB8AC3E}">
        <p14:creationId xmlns:p14="http://schemas.microsoft.com/office/powerpoint/2010/main" val="1606837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36</a:t>
            </a:fld>
            <a:endParaRPr lang="en-US"/>
          </a:p>
        </p:txBody>
      </p:sp>
    </p:spTree>
    <p:extLst>
      <p:ext uri="{BB962C8B-B14F-4D97-AF65-F5344CB8AC3E}">
        <p14:creationId xmlns:p14="http://schemas.microsoft.com/office/powerpoint/2010/main" val="66561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9</a:t>
            </a:fld>
            <a:endParaRPr lang="en-US"/>
          </a:p>
        </p:txBody>
      </p:sp>
    </p:spTree>
    <p:extLst>
      <p:ext uri="{BB962C8B-B14F-4D97-AF65-F5344CB8AC3E}">
        <p14:creationId xmlns:p14="http://schemas.microsoft.com/office/powerpoint/2010/main" val="134210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37</a:t>
            </a:fld>
            <a:endParaRPr lang="en-US"/>
          </a:p>
        </p:txBody>
      </p:sp>
    </p:spTree>
    <p:extLst>
      <p:ext uri="{BB962C8B-B14F-4D97-AF65-F5344CB8AC3E}">
        <p14:creationId xmlns:p14="http://schemas.microsoft.com/office/powerpoint/2010/main" val="2673219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38</a:t>
            </a:fld>
            <a:endParaRPr lang="en-US"/>
          </a:p>
        </p:txBody>
      </p:sp>
    </p:spTree>
    <p:extLst>
      <p:ext uri="{BB962C8B-B14F-4D97-AF65-F5344CB8AC3E}">
        <p14:creationId xmlns:p14="http://schemas.microsoft.com/office/powerpoint/2010/main" val="744829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39</a:t>
            </a:fld>
            <a:endParaRPr lang="en-US"/>
          </a:p>
        </p:txBody>
      </p:sp>
    </p:spTree>
    <p:extLst>
      <p:ext uri="{BB962C8B-B14F-4D97-AF65-F5344CB8AC3E}">
        <p14:creationId xmlns:p14="http://schemas.microsoft.com/office/powerpoint/2010/main" val="318446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40</a:t>
            </a:fld>
            <a:endParaRPr lang="en-US"/>
          </a:p>
        </p:txBody>
      </p:sp>
    </p:spTree>
    <p:extLst>
      <p:ext uri="{BB962C8B-B14F-4D97-AF65-F5344CB8AC3E}">
        <p14:creationId xmlns:p14="http://schemas.microsoft.com/office/powerpoint/2010/main" val="643579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41</a:t>
            </a:fld>
            <a:endParaRPr lang="en-US"/>
          </a:p>
        </p:txBody>
      </p:sp>
    </p:spTree>
    <p:extLst>
      <p:ext uri="{BB962C8B-B14F-4D97-AF65-F5344CB8AC3E}">
        <p14:creationId xmlns:p14="http://schemas.microsoft.com/office/powerpoint/2010/main" val="4063178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42</a:t>
            </a:fld>
            <a:endParaRPr lang="en-US"/>
          </a:p>
        </p:txBody>
      </p:sp>
    </p:spTree>
    <p:extLst>
      <p:ext uri="{BB962C8B-B14F-4D97-AF65-F5344CB8AC3E}">
        <p14:creationId xmlns:p14="http://schemas.microsoft.com/office/powerpoint/2010/main" val="2395214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43</a:t>
            </a:fld>
            <a:endParaRPr lang="en-US"/>
          </a:p>
        </p:txBody>
      </p:sp>
    </p:spTree>
    <p:extLst>
      <p:ext uri="{BB962C8B-B14F-4D97-AF65-F5344CB8AC3E}">
        <p14:creationId xmlns:p14="http://schemas.microsoft.com/office/powerpoint/2010/main" val="2586469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11</a:t>
            </a:fld>
            <a:endParaRPr lang="en-US"/>
          </a:p>
        </p:txBody>
      </p:sp>
    </p:spTree>
    <p:extLst>
      <p:ext uri="{BB962C8B-B14F-4D97-AF65-F5344CB8AC3E}">
        <p14:creationId xmlns:p14="http://schemas.microsoft.com/office/powerpoint/2010/main" val="3837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12</a:t>
            </a:fld>
            <a:endParaRPr lang="en-US"/>
          </a:p>
        </p:txBody>
      </p:sp>
    </p:spTree>
    <p:extLst>
      <p:ext uri="{BB962C8B-B14F-4D97-AF65-F5344CB8AC3E}">
        <p14:creationId xmlns:p14="http://schemas.microsoft.com/office/powerpoint/2010/main" val="18353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13</a:t>
            </a:fld>
            <a:endParaRPr lang="en-US"/>
          </a:p>
        </p:txBody>
      </p:sp>
    </p:spTree>
    <p:extLst>
      <p:ext uri="{BB962C8B-B14F-4D97-AF65-F5344CB8AC3E}">
        <p14:creationId xmlns:p14="http://schemas.microsoft.com/office/powerpoint/2010/main" val="12766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14</a:t>
            </a:fld>
            <a:endParaRPr lang="en-US"/>
          </a:p>
        </p:txBody>
      </p:sp>
    </p:spTree>
    <p:extLst>
      <p:ext uri="{BB962C8B-B14F-4D97-AF65-F5344CB8AC3E}">
        <p14:creationId xmlns:p14="http://schemas.microsoft.com/office/powerpoint/2010/main" val="801356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15</a:t>
            </a:fld>
            <a:endParaRPr lang="en-US"/>
          </a:p>
        </p:txBody>
      </p:sp>
    </p:spTree>
    <p:extLst>
      <p:ext uri="{BB962C8B-B14F-4D97-AF65-F5344CB8AC3E}">
        <p14:creationId xmlns:p14="http://schemas.microsoft.com/office/powerpoint/2010/main" val="296942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74EDD-F3C2-4B3B-8927-E8F7E60622A2}" type="slidenum">
              <a:rPr lang="en-US" smtClean="0"/>
              <a:t>16</a:t>
            </a:fld>
            <a:endParaRPr lang="en-US"/>
          </a:p>
        </p:txBody>
      </p:sp>
    </p:spTree>
    <p:extLst>
      <p:ext uri="{BB962C8B-B14F-4D97-AF65-F5344CB8AC3E}">
        <p14:creationId xmlns:p14="http://schemas.microsoft.com/office/powerpoint/2010/main" val="26030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4/20/2022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67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31BED6-FF95-4974-9427-05210008BF07}"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933E-DFC6-43E4-BD04-999FDF80DB94}" type="slidenum">
              <a:rPr lang="en-US" smtClean="0"/>
              <a:t>‹#›</a:t>
            </a:fld>
            <a:endParaRPr lang="en-US"/>
          </a:p>
        </p:txBody>
      </p:sp>
    </p:spTree>
    <p:extLst>
      <p:ext uri="{BB962C8B-B14F-4D97-AF65-F5344CB8AC3E}">
        <p14:creationId xmlns:p14="http://schemas.microsoft.com/office/powerpoint/2010/main" val="591952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4/20/2022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3212772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2.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97E48-E996-403D-AA6B-1B3A5493E8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19665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BB404-39E0-4B0B-98C1-47183350F7A4}"/>
              </a:ext>
            </a:extLst>
          </p:cNvPr>
          <p:cNvSpPr txBox="1"/>
          <p:nvPr/>
        </p:nvSpPr>
        <p:spPr>
          <a:xfrm>
            <a:off x="2414381" y="69520"/>
            <a:ext cx="959684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r>
              <a:rPr lang="ar-BH" sz="4000" b="1" i="0" u="none" strike="noStrike" baseline="0" dirty="0">
                <a:solidFill>
                  <a:srgbClr val="FF0000"/>
                </a:solidFill>
                <a:latin typeface="TraditionalArabic-Bold"/>
              </a:rPr>
              <a:t>العمل ضمن فريق لنجاح العمل الجماعي</a:t>
            </a:r>
            <a:endParaRPr lang="ar-BH" sz="4000" b="0" i="0" dirty="0">
              <a:solidFill>
                <a:srgbClr val="FF0000"/>
              </a:solidFill>
              <a:effectLst/>
              <a:latin typeface="Roboto" panose="02000000000000000000" pitchFamily="2" charset="0"/>
            </a:endParaRPr>
          </a:p>
        </p:txBody>
      </p:sp>
      <p:pic>
        <p:nvPicPr>
          <p:cNvPr id="9" name="Picture 8">
            <a:extLst>
              <a:ext uri="{FF2B5EF4-FFF2-40B4-BE49-F238E27FC236}">
                <a16:creationId xmlns:a16="http://schemas.microsoft.com/office/drawing/2014/main" id="{CBE420AE-2616-4812-8A0E-8799FAC252DB}"/>
              </a:ext>
            </a:extLst>
          </p:cNvPr>
          <p:cNvPicPr>
            <a:picLocks noChangeAspect="1"/>
          </p:cNvPicPr>
          <p:nvPr/>
        </p:nvPicPr>
        <p:blipFill>
          <a:blip r:embed="rId4"/>
          <a:stretch>
            <a:fillRect/>
          </a:stretch>
        </p:blipFill>
        <p:spPr>
          <a:xfrm>
            <a:off x="94954" y="69520"/>
            <a:ext cx="2233610" cy="6206007"/>
          </a:xfrm>
          <a:prstGeom prst="rect">
            <a:avLst/>
          </a:prstGeom>
        </p:spPr>
      </p:pic>
      <p:pic>
        <p:nvPicPr>
          <p:cNvPr id="2" name="العمل الجماعي01">
            <a:hlinkClick r:id="" action="ppaction://media"/>
            <a:extLst>
              <a:ext uri="{FF2B5EF4-FFF2-40B4-BE49-F238E27FC236}">
                <a16:creationId xmlns:a16="http://schemas.microsoft.com/office/drawing/2014/main" id="{7ED8B92E-9420-4335-A246-1E31302AC6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4380" y="1186245"/>
            <a:ext cx="9596847" cy="5089282"/>
          </a:xfrm>
          <a:prstGeom prst="rect">
            <a:avLst/>
          </a:prstGeom>
        </p:spPr>
      </p:pic>
    </p:spTree>
    <p:extLst>
      <p:ext uri="{BB962C8B-B14F-4D97-AF65-F5344CB8AC3E}">
        <p14:creationId xmlns:p14="http://schemas.microsoft.com/office/powerpoint/2010/main" val="181100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7316420"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dirty="0">
                <a:solidFill>
                  <a:srgbClr val="FF0000"/>
                </a:solidFill>
                <a:latin typeface="+mj-lt"/>
                <a:ea typeface="+mj-ea"/>
                <a:cs typeface="+mj-cs"/>
              </a:rPr>
              <a:t>ماذا نقصد بـ "العمل الجماعي" ؟</a:t>
            </a:r>
            <a:endParaRPr lang="en-US" sz="4000" b="1" dirty="0">
              <a:solidFill>
                <a:srgbClr val="FF0000"/>
              </a:solidFill>
              <a:latin typeface="+mj-lt"/>
              <a:ea typeface="+mj-ea"/>
              <a:cs typeface="+mj-cs"/>
            </a:endParaRPr>
          </a:p>
        </p:txBody>
      </p:sp>
      <p:sp>
        <p:nvSpPr>
          <p:cNvPr id="6" name="Rectangle 5">
            <a:extLst>
              <a:ext uri="{FF2B5EF4-FFF2-40B4-BE49-F238E27FC236}">
                <a16:creationId xmlns:a16="http://schemas.microsoft.com/office/drawing/2014/main" id="{824A7533-1A63-46A2-A357-8B0F15D96A6E}"/>
              </a:ext>
            </a:extLst>
          </p:cNvPr>
          <p:cNvSpPr/>
          <p:nvPr/>
        </p:nvSpPr>
        <p:spPr>
          <a:xfrm>
            <a:off x="7662041" y="69520"/>
            <a:ext cx="4349188" cy="829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000" dirty="0">
                <a:solidFill>
                  <a:schemeClr val="bg1"/>
                </a:solidFill>
              </a:rPr>
              <a:t>أولاً: العمل الجماعي.</a:t>
            </a:r>
            <a:endParaRPr lang="en-US" sz="4000" dirty="0">
              <a:solidFill>
                <a:schemeClr val="bg1"/>
              </a:solidFill>
            </a:endParaRPr>
          </a:p>
        </p:txBody>
      </p:sp>
      <p:pic>
        <p:nvPicPr>
          <p:cNvPr id="27" name="Picture 26">
            <a:extLst>
              <a:ext uri="{FF2B5EF4-FFF2-40B4-BE49-F238E27FC236}">
                <a16:creationId xmlns:a16="http://schemas.microsoft.com/office/drawing/2014/main" id="{A1F41C5A-99DA-492E-B287-E4C1B3ADA058}"/>
              </a:ext>
            </a:extLst>
          </p:cNvPr>
          <p:cNvPicPr>
            <a:picLocks noChangeAspect="1"/>
          </p:cNvPicPr>
          <p:nvPr/>
        </p:nvPicPr>
        <p:blipFill>
          <a:blip r:embed="rId3"/>
          <a:stretch>
            <a:fillRect/>
          </a:stretch>
        </p:blipFill>
        <p:spPr>
          <a:xfrm>
            <a:off x="7839327" y="1180406"/>
            <a:ext cx="4171902" cy="5608074"/>
          </a:xfrm>
          <a:prstGeom prst="rect">
            <a:avLst/>
          </a:prstGeom>
        </p:spPr>
      </p:pic>
      <p:sp>
        <p:nvSpPr>
          <p:cNvPr id="28" name="TextBox 27">
            <a:extLst>
              <a:ext uri="{FF2B5EF4-FFF2-40B4-BE49-F238E27FC236}">
                <a16:creationId xmlns:a16="http://schemas.microsoft.com/office/drawing/2014/main" id="{ACCDDFAC-FFD1-4DEE-9168-67A27ECAF3C5}"/>
              </a:ext>
            </a:extLst>
          </p:cNvPr>
          <p:cNvSpPr txBox="1"/>
          <p:nvPr/>
        </p:nvSpPr>
        <p:spPr>
          <a:xfrm>
            <a:off x="8340471" y="2835874"/>
            <a:ext cx="3280919"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1- ............</a:t>
            </a:r>
            <a:endParaRPr lang="en-US" sz="4800" dirty="0">
              <a:solidFill>
                <a:srgbClr val="FF0000"/>
              </a:solidFill>
              <a:latin typeface="+mj-lt"/>
              <a:ea typeface="+mj-ea"/>
              <a:cs typeface="+mj-cs"/>
            </a:endParaRPr>
          </a:p>
        </p:txBody>
      </p:sp>
      <p:sp>
        <p:nvSpPr>
          <p:cNvPr id="29" name="TextBox 28">
            <a:extLst>
              <a:ext uri="{FF2B5EF4-FFF2-40B4-BE49-F238E27FC236}">
                <a16:creationId xmlns:a16="http://schemas.microsoft.com/office/drawing/2014/main" id="{62F9F8DD-9C8B-4B13-A546-2587B3A4F7EB}"/>
              </a:ext>
            </a:extLst>
          </p:cNvPr>
          <p:cNvSpPr txBox="1"/>
          <p:nvPr/>
        </p:nvSpPr>
        <p:spPr>
          <a:xfrm>
            <a:off x="8340471" y="3662744"/>
            <a:ext cx="3280919"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2- ............</a:t>
            </a:r>
            <a:endParaRPr lang="en-US" sz="4800" dirty="0">
              <a:solidFill>
                <a:srgbClr val="FF0000"/>
              </a:solidFill>
              <a:latin typeface="+mj-lt"/>
              <a:ea typeface="+mj-ea"/>
              <a:cs typeface="+mj-cs"/>
            </a:endParaRPr>
          </a:p>
        </p:txBody>
      </p:sp>
      <p:sp>
        <p:nvSpPr>
          <p:cNvPr id="30" name="TextBox 29">
            <a:extLst>
              <a:ext uri="{FF2B5EF4-FFF2-40B4-BE49-F238E27FC236}">
                <a16:creationId xmlns:a16="http://schemas.microsoft.com/office/drawing/2014/main" id="{2F03DBC5-79C9-4C32-9F59-57FBC4EC2C98}"/>
              </a:ext>
            </a:extLst>
          </p:cNvPr>
          <p:cNvSpPr txBox="1"/>
          <p:nvPr/>
        </p:nvSpPr>
        <p:spPr>
          <a:xfrm>
            <a:off x="8340470" y="5318212"/>
            <a:ext cx="3280920"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4- ............</a:t>
            </a:r>
            <a:endParaRPr lang="en-US" sz="4800" dirty="0">
              <a:solidFill>
                <a:srgbClr val="FF0000"/>
              </a:solidFill>
              <a:latin typeface="+mj-lt"/>
              <a:ea typeface="+mj-ea"/>
              <a:cs typeface="+mj-cs"/>
            </a:endParaRPr>
          </a:p>
        </p:txBody>
      </p:sp>
      <p:sp>
        <p:nvSpPr>
          <p:cNvPr id="31" name="TextBox 30">
            <a:extLst>
              <a:ext uri="{FF2B5EF4-FFF2-40B4-BE49-F238E27FC236}">
                <a16:creationId xmlns:a16="http://schemas.microsoft.com/office/drawing/2014/main" id="{50F9103F-96F1-4A10-86FE-8AC491EABF74}"/>
              </a:ext>
            </a:extLst>
          </p:cNvPr>
          <p:cNvSpPr txBox="1"/>
          <p:nvPr/>
        </p:nvSpPr>
        <p:spPr>
          <a:xfrm>
            <a:off x="8340470" y="4491342"/>
            <a:ext cx="3280920"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3- ............</a:t>
            </a:r>
            <a:endParaRPr lang="en-US" sz="4800" dirty="0">
              <a:solidFill>
                <a:srgbClr val="FF0000"/>
              </a:solidFill>
              <a:latin typeface="+mj-lt"/>
              <a:ea typeface="+mj-ea"/>
              <a:cs typeface="+mj-cs"/>
            </a:endParaRPr>
          </a:p>
        </p:txBody>
      </p:sp>
      <p:pic>
        <p:nvPicPr>
          <p:cNvPr id="7" name="Picture 6">
            <a:extLst>
              <a:ext uri="{FF2B5EF4-FFF2-40B4-BE49-F238E27FC236}">
                <a16:creationId xmlns:a16="http://schemas.microsoft.com/office/drawing/2014/main" id="{F49339E0-3A1D-4097-A4A4-D0477692C8A9}"/>
              </a:ext>
            </a:extLst>
          </p:cNvPr>
          <p:cNvPicPr>
            <a:picLocks noChangeAspect="1"/>
          </p:cNvPicPr>
          <p:nvPr/>
        </p:nvPicPr>
        <p:blipFill>
          <a:blip r:embed="rId4"/>
          <a:stretch>
            <a:fillRect/>
          </a:stretch>
        </p:blipFill>
        <p:spPr>
          <a:xfrm>
            <a:off x="321729" y="1180406"/>
            <a:ext cx="7319292" cy="5314987"/>
          </a:xfrm>
          <a:prstGeom prst="rect">
            <a:avLst/>
          </a:prstGeom>
        </p:spPr>
      </p:pic>
    </p:spTree>
    <p:extLst>
      <p:ext uri="{BB962C8B-B14F-4D97-AF65-F5344CB8AC3E}">
        <p14:creationId xmlns:p14="http://schemas.microsoft.com/office/powerpoint/2010/main" val="2069070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90000"/>
              </a:lnSpc>
              <a:spcBef>
                <a:spcPct val="0"/>
              </a:spcBef>
              <a:spcAft>
                <a:spcPts val="600"/>
              </a:spcAft>
            </a:pPr>
            <a:r>
              <a:rPr lang="ar-BH" sz="4000" b="1" i="0" u="none" strike="noStrike" baseline="0" dirty="0">
                <a:solidFill>
                  <a:srgbClr val="FF0000"/>
                </a:solidFill>
                <a:latin typeface="TraditionalArabic-Bold"/>
              </a:rPr>
              <a:t>اتحاد دولة الامارات العربية المتحدة</a:t>
            </a:r>
            <a:endParaRPr lang="en-US" sz="4000" b="1" dirty="0">
              <a:solidFill>
                <a:srgbClr val="FF0000"/>
              </a:solidFill>
              <a:latin typeface="+mj-lt"/>
              <a:ea typeface="+mj-ea"/>
              <a:cs typeface="+mj-cs"/>
            </a:endParaRPr>
          </a:p>
        </p:txBody>
      </p:sp>
      <p:sp>
        <p:nvSpPr>
          <p:cNvPr id="19" name="TextBox 18">
            <a:extLst>
              <a:ext uri="{FF2B5EF4-FFF2-40B4-BE49-F238E27FC236}">
                <a16:creationId xmlns:a16="http://schemas.microsoft.com/office/drawing/2014/main" id="{E7D6C61F-3288-4FB6-9BB2-E5DDB573837D}"/>
              </a:ext>
            </a:extLst>
          </p:cNvPr>
          <p:cNvSpPr txBox="1"/>
          <p:nvPr/>
        </p:nvSpPr>
        <p:spPr>
          <a:xfrm>
            <a:off x="5912069" y="1024758"/>
            <a:ext cx="6099160" cy="829368"/>
          </a:xfrm>
          <a:prstGeom prst="rect">
            <a:avLst/>
          </a:prstGeom>
          <a:solidFill>
            <a:srgbClr val="FFE2A7"/>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Autofit/>
          </a:bodyPr>
          <a:lstStyle/>
          <a:p>
            <a:pPr algn="ctr" rtl="1">
              <a:lnSpc>
                <a:spcPct val="150000"/>
              </a:lnSpc>
              <a:spcBef>
                <a:spcPct val="0"/>
              </a:spcBef>
              <a:spcAft>
                <a:spcPts val="600"/>
              </a:spcAft>
            </a:pPr>
            <a:r>
              <a:rPr lang="ar-BH" sz="3600" b="1" dirty="0">
                <a:solidFill>
                  <a:schemeClr val="tx1"/>
                </a:solidFill>
                <a:latin typeface="+mj-lt"/>
                <a:ea typeface="+mj-ea"/>
                <a:cs typeface="+mj-cs"/>
              </a:rPr>
              <a:t>وماذا تعني لك شعار روح الاتحاد؟</a:t>
            </a:r>
            <a:endParaRPr lang="en-US" sz="3600" b="1" dirty="0">
              <a:solidFill>
                <a:schemeClr val="tx1"/>
              </a:solidFill>
              <a:latin typeface="+mj-lt"/>
              <a:ea typeface="+mj-ea"/>
              <a:cs typeface="+mj-cs"/>
            </a:endParaRPr>
          </a:p>
        </p:txBody>
      </p:sp>
      <p:pic>
        <p:nvPicPr>
          <p:cNvPr id="11" name="Picture 10">
            <a:extLst>
              <a:ext uri="{FF2B5EF4-FFF2-40B4-BE49-F238E27FC236}">
                <a16:creationId xmlns:a16="http://schemas.microsoft.com/office/drawing/2014/main" id="{2769ECBA-7FB6-4521-82D9-3FB373E65954}"/>
              </a:ext>
            </a:extLst>
          </p:cNvPr>
          <p:cNvPicPr>
            <a:picLocks noChangeAspect="1"/>
          </p:cNvPicPr>
          <p:nvPr/>
        </p:nvPicPr>
        <p:blipFill>
          <a:blip r:embed="rId3"/>
          <a:stretch>
            <a:fillRect/>
          </a:stretch>
        </p:blipFill>
        <p:spPr>
          <a:xfrm>
            <a:off x="6004034" y="1979996"/>
            <a:ext cx="5915229" cy="4657287"/>
          </a:xfrm>
          <a:prstGeom prst="rect">
            <a:avLst/>
          </a:prstGeom>
        </p:spPr>
      </p:pic>
      <p:sp>
        <p:nvSpPr>
          <p:cNvPr id="12" name="TextBox 11">
            <a:extLst>
              <a:ext uri="{FF2B5EF4-FFF2-40B4-BE49-F238E27FC236}">
                <a16:creationId xmlns:a16="http://schemas.microsoft.com/office/drawing/2014/main" id="{E5A613B0-E564-47E0-9599-9E581EDA80E4}"/>
              </a:ext>
            </a:extLst>
          </p:cNvPr>
          <p:cNvSpPr txBox="1"/>
          <p:nvPr/>
        </p:nvSpPr>
        <p:spPr>
          <a:xfrm>
            <a:off x="7819696" y="2817134"/>
            <a:ext cx="3254171"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solidFill>
                  <a:schemeClr val="tx1"/>
                </a:solidFill>
                <a:latin typeface="+mj-lt"/>
                <a:ea typeface="+mj-ea"/>
                <a:cs typeface="+mj-cs"/>
              </a:rPr>
              <a:t>1- ............</a:t>
            </a:r>
            <a:endParaRPr lang="en-US" sz="4800" dirty="0">
              <a:solidFill>
                <a:schemeClr val="tx1"/>
              </a:solidFill>
              <a:latin typeface="+mj-lt"/>
              <a:ea typeface="+mj-ea"/>
              <a:cs typeface="+mj-cs"/>
            </a:endParaRPr>
          </a:p>
        </p:txBody>
      </p:sp>
      <p:sp>
        <p:nvSpPr>
          <p:cNvPr id="13" name="TextBox 12">
            <a:extLst>
              <a:ext uri="{FF2B5EF4-FFF2-40B4-BE49-F238E27FC236}">
                <a16:creationId xmlns:a16="http://schemas.microsoft.com/office/drawing/2014/main" id="{AC634DD8-E613-46EE-A6D7-B7DD4488852A}"/>
              </a:ext>
            </a:extLst>
          </p:cNvPr>
          <p:cNvSpPr txBox="1"/>
          <p:nvPr/>
        </p:nvSpPr>
        <p:spPr>
          <a:xfrm>
            <a:off x="6964769" y="4787863"/>
            <a:ext cx="2928691"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solidFill>
                  <a:schemeClr val="tx1"/>
                </a:solidFill>
                <a:latin typeface="+mj-lt"/>
                <a:ea typeface="+mj-ea"/>
                <a:cs typeface="+mj-cs"/>
              </a:rPr>
              <a:t>2- ............</a:t>
            </a:r>
            <a:endParaRPr lang="en-US" sz="4800" dirty="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4896FC7A-E7D2-4013-8CB7-56FB9C77333F}"/>
              </a:ext>
            </a:extLst>
          </p:cNvPr>
          <p:cNvPicPr>
            <a:picLocks noChangeAspect="1"/>
          </p:cNvPicPr>
          <p:nvPr/>
        </p:nvPicPr>
        <p:blipFill>
          <a:blip r:embed="rId4"/>
          <a:stretch>
            <a:fillRect/>
          </a:stretch>
        </p:blipFill>
        <p:spPr>
          <a:xfrm>
            <a:off x="272738" y="1114497"/>
            <a:ext cx="5450146" cy="5391150"/>
          </a:xfrm>
          <a:prstGeom prst="rect">
            <a:avLst/>
          </a:prstGeom>
        </p:spPr>
      </p:pic>
    </p:spTree>
    <p:extLst>
      <p:ext uri="{BB962C8B-B14F-4D97-AF65-F5344CB8AC3E}">
        <p14:creationId xmlns:p14="http://schemas.microsoft.com/office/powerpoint/2010/main" val="3337291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267293"/>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5400" b="1" i="0" u="none" strike="noStrike" baseline="0" dirty="0">
                <a:solidFill>
                  <a:srgbClr val="FF0000"/>
                </a:solidFill>
                <a:latin typeface="TraditionalArabic-Bold"/>
              </a:rPr>
              <a:t>العمل الجماعي</a:t>
            </a:r>
            <a:endParaRPr lang="en-US" sz="54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4887310" y="1261240"/>
            <a:ext cx="7123919" cy="4859735"/>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600" b="0" i="0" u="none" strike="noStrike" baseline="0" dirty="0">
                <a:latin typeface="TraditionalArabic"/>
              </a:rPr>
              <a:t>في الْحَياةِ أَنْشِطَةٌ كَثيرَةٌ، وَأَعْمالٌ مُخْتَلِفَةٌ لا يُمْكِنُ أَنْ يُؤَدِّيَها الْانْسانُ وَحْدَهُ وَبِشَكْلٍ فَرْدِيٍّ، فَيَلْجَأُ إِلى مَجْموعَةٍ أَوْ إِلى فَريقٍ يَعْمَلُ مَعَهُ، يَتَشارَكونَ الْاَفْكارَ وَالْمَعْلوماتِ وَالْمَهاراتِ مِنْ أَجْلِ تَحْقيقِ الْاِنْجازِ، وَيَتَعاوَنونَ بِشَكْلٍ جَميلٍ وَمُنَظَّمٍ لأداء الْمَهَمَّةِ أَوِ الْمَشْروعِ الْمَطْلوبِ مِنْهُمْ. إِنَّ الْعَمَلَ ضِمْنَ </a:t>
            </a:r>
            <a:r>
              <a:rPr lang="ar-BH" sz="3600" b="1" i="0" u="none" strike="noStrike" baseline="0" dirty="0">
                <a:latin typeface="TraditionalArabic-Bold"/>
              </a:rPr>
              <a:t>فَريقٍ</a:t>
            </a:r>
            <a:r>
              <a:rPr lang="ar-BH" sz="3600" b="0" i="0" u="none" strike="noStrike" baseline="0" dirty="0">
                <a:latin typeface="TraditionalArabic"/>
              </a:rPr>
              <a:t>، أَوْ مَجْموعَةٍ، يُسَمّى </a:t>
            </a:r>
            <a:r>
              <a:rPr lang="ar-BH" sz="3600" b="1" i="0" u="none" strike="noStrike" baseline="0" dirty="0">
                <a:latin typeface="TraditionalArabic-Bold"/>
              </a:rPr>
              <a:t>الْعَمَلَ الْجَماعِيَّ</a:t>
            </a:r>
            <a:r>
              <a:rPr lang="ar-BH" sz="3600" b="0" i="0" u="none" strike="noStrike" baseline="0" dirty="0">
                <a:latin typeface="TraditionalArabic"/>
              </a:rPr>
              <a:t>، أَوِ التَّعاوُنِيَّ.</a:t>
            </a:r>
            <a:endParaRPr lang="en-US" sz="3600" dirty="0">
              <a:solidFill>
                <a:srgbClr val="FF0000"/>
              </a:solidFill>
              <a:latin typeface="+mj-lt"/>
              <a:ea typeface="+mj-ea"/>
              <a:cs typeface="+mj-cs"/>
            </a:endParaRPr>
          </a:p>
        </p:txBody>
      </p:sp>
      <p:sp>
        <p:nvSpPr>
          <p:cNvPr id="12" name="Rectangle: Rounded Corners 11">
            <a:extLst>
              <a:ext uri="{FF2B5EF4-FFF2-40B4-BE49-F238E27FC236}">
                <a16:creationId xmlns:a16="http://schemas.microsoft.com/office/drawing/2014/main" id="{680BEE65-74C2-4BB8-BC21-EA7796C00DE5}"/>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91</a:t>
            </a:r>
            <a:endParaRPr lang="en-US" sz="3600" dirty="0"/>
          </a:p>
        </p:txBody>
      </p:sp>
      <p:pic>
        <p:nvPicPr>
          <p:cNvPr id="4" name="Picture 3">
            <a:extLst>
              <a:ext uri="{FF2B5EF4-FFF2-40B4-BE49-F238E27FC236}">
                <a16:creationId xmlns:a16="http://schemas.microsoft.com/office/drawing/2014/main" id="{43B455F2-66CB-473A-A811-46E056204510}"/>
              </a:ext>
            </a:extLst>
          </p:cNvPr>
          <p:cNvPicPr>
            <a:picLocks noChangeAspect="1"/>
          </p:cNvPicPr>
          <p:nvPr/>
        </p:nvPicPr>
        <p:blipFill>
          <a:blip r:embed="rId3"/>
          <a:stretch>
            <a:fillRect/>
          </a:stretch>
        </p:blipFill>
        <p:spPr>
          <a:xfrm>
            <a:off x="441365" y="1824006"/>
            <a:ext cx="4445946" cy="3371850"/>
          </a:xfrm>
          <a:prstGeom prst="rect">
            <a:avLst/>
          </a:prstGeom>
        </p:spPr>
      </p:pic>
      <p:sp>
        <p:nvSpPr>
          <p:cNvPr id="6" name="TextBox 5">
            <a:extLst>
              <a:ext uri="{FF2B5EF4-FFF2-40B4-BE49-F238E27FC236}">
                <a16:creationId xmlns:a16="http://schemas.microsoft.com/office/drawing/2014/main" id="{6E2ABF49-04DF-45B8-9D8F-84AFAEB6D04B}"/>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3154069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955369-6972-478E-A280-CEB035C32880}"/>
              </a:ext>
            </a:extLst>
          </p:cNvPr>
          <p:cNvSpPr txBox="1"/>
          <p:nvPr/>
        </p:nvSpPr>
        <p:spPr>
          <a:xfrm>
            <a:off x="345621" y="267293"/>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400" b="1" i="0" u="none" strike="noStrike" baseline="0" dirty="0">
                <a:solidFill>
                  <a:srgbClr val="FF0000"/>
                </a:solidFill>
                <a:latin typeface="TraditionalArabic-Bold"/>
              </a:rPr>
              <a:t>العمل الجماعي يحقق الأهداف والنجاح</a:t>
            </a:r>
            <a:endParaRPr lang="en-US" sz="4400" b="1" dirty="0">
              <a:solidFill>
                <a:srgbClr val="FF0000"/>
              </a:solidFill>
              <a:latin typeface="+mj-lt"/>
              <a:ea typeface="+mj-ea"/>
              <a:cs typeface="+mj-cs"/>
            </a:endParaRPr>
          </a:p>
        </p:txBody>
      </p:sp>
      <p:pic>
        <p:nvPicPr>
          <p:cNvPr id="3" name="العمل الجماعي02">
            <a:hlinkClick r:id="" action="ppaction://media"/>
            <a:extLst>
              <a:ext uri="{FF2B5EF4-FFF2-40B4-BE49-F238E27FC236}">
                <a16:creationId xmlns:a16="http://schemas.microsoft.com/office/drawing/2014/main" id="{A7A0599C-33DE-4932-940F-2C82D39791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621" y="1238907"/>
            <a:ext cx="9097924" cy="5003858"/>
          </a:xfrm>
          <a:prstGeom prst="rect">
            <a:avLst/>
          </a:prstGeom>
        </p:spPr>
      </p:pic>
      <p:pic>
        <p:nvPicPr>
          <p:cNvPr id="6" name="Picture 5">
            <a:extLst>
              <a:ext uri="{FF2B5EF4-FFF2-40B4-BE49-F238E27FC236}">
                <a16:creationId xmlns:a16="http://schemas.microsoft.com/office/drawing/2014/main" id="{C4289152-EB39-4B0C-8A7A-FD41F7CE16C5}"/>
              </a:ext>
            </a:extLst>
          </p:cNvPr>
          <p:cNvPicPr>
            <a:picLocks noChangeAspect="1"/>
          </p:cNvPicPr>
          <p:nvPr/>
        </p:nvPicPr>
        <p:blipFill>
          <a:blip r:embed="rId6"/>
          <a:stretch>
            <a:fillRect/>
          </a:stretch>
        </p:blipFill>
        <p:spPr>
          <a:xfrm>
            <a:off x="9777619" y="1238908"/>
            <a:ext cx="2233610" cy="5003858"/>
          </a:xfrm>
          <a:prstGeom prst="rect">
            <a:avLst/>
          </a:prstGeom>
        </p:spPr>
      </p:pic>
    </p:spTree>
    <p:extLst>
      <p:ext uri="{BB962C8B-B14F-4D97-AF65-F5344CB8AC3E}">
        <p14:creationId xmlns:p14="http://schemas.microsoft.com/office/powerpoint/2010/main" val="31650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أمثله للعمل الجماعي</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968359" y="1105486"/>
            <a:ext cx="5042870" cy="4834311"/>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600" b="1" i="0" u="none" strike="noStrike" baseline="0" dirty="0">
                <a:latin typeface="TraditionalArabic-Bold"/>
              </a:rPr>
              <a:t>الْعَمَلَ الْجَماعِيَّ</a:t>
            </a:r>
            <a:r>
              <a:rPr lang="ar-BH" sz="3600" b="0" i="0" u="none" strike="noStrike" baseline="0" dirty="0">
                <a:latin typeface="TraditionalArabic"/>
              </a:rPr>
              <a:t>، أَوِ التَّعاوُنِيَّ، مِثْلَ تَقْديمِ مَشْهَدٍ تَمْثيلِيٍّ عَلى مَسْرَحِ الْمَدْرَسَةِ، إِذْ لا يُمْكِنُ أَنْ تُؤَدِّيَهُ وَحْدَكَ دونَ الْاسْتِعانَةِ بِمَجْموعَةٍ مِنْ زُمَلائِكَ وَالتَّعاوُنِ مَعَهُمْ، وَكَذلِكَ لَعِبُ كُرَةِ الْقَدَمِ يُعَدُّ عَمَلً جَماعِيًّا، وَلا يُمْكِنُ أَنْ يَنْجَحَ إِلّا إِذا اتَّفَقَ اللّاعِبونَ وَتَعاوَنوا فيهِ.</a:t>
            </a:r>
            <a:endParaRPr lang="en-US" sz="3600" dirty="0">
              <a:solidFill>
                <a:srgbClr val="FF0000"/>
              </a:solidFill>
              <a:latin typeface="+mj-lt"/>
              <a:ea typeface="+mj-ea"/>
              <a:cs typeface="+mj-cs"/>
            </a:endParaRPr>
          </a:p>
        </p:txBody>
      </p:sp>
      <p:sp>
        <p:nvSpPr>
          <p:cNvPr id="12" name="Rectangle: Rounded Corners 11">
            <a:extLst>
              <a:ext uri="{FF2B5EF4-FFF2-40B4-BE49-F238E27FC236}">
                <a16:creationId xmlns:a16="http://schemas.microsoft.com/office/drawing/2014/main" id="{680BEE65-74C2-4BB8-BC21-EA7796C00DE5}"/>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91</a:t>
            </a:r>
            <a:endParaRPr lang="en-US" sz="3600" dirty="0"/>
          </a:p>
        </p:txBody>
      </p:sp>
      <p:pic>
        <p:nvPicPr>
          <p:cNvPr id="3" name="Picture 2">
            <a:extLst>
              <a:ext uri="{FF2B5EF4-FFF2-40B4-BE49-F238E27FC236}">
                <a16:creationId xmlns:a16="http://schemas.microsoft.com/office/drawing/2014/main" id="{C299CE01-50F2-4008-A137-D720E5691155}"/>
              </a:ext>
            </a:extLst>
          </p:cNvPr>
          <p:cNvPicPr>
            <a:picLocks noChangeAspect="1"/>
          </p:cNvPicPr>
          <p:nvPr/>
        </p:nvPicPr>
        <p:blipFill>
          <a:blip r:embed="rId3"/>
          <a:stretch>
            <a:fillRect/>
          </a:stretch>
        </p:blipFill>
        <p:spPr>
          <a:xfrm>
            <a:off x="300859" y="1512866"/>
            <a:ext cx="6462548" cy="4019550"/>
          </a:xfrm>
          <a:prstGeom prst="rect">
            <a:avLst/>
          </a:prstGeom>
        </p:spPr>
      </p:pic>
      <p:sp>
        <p:nvSpPr>
          <p:cNvPr id="6" name="TextBox 5">
            <a:extLst>
              <a:ext uri="{FF2B5EF4-FFF2-40B4-BE49-F238E27FC236}">
                <a16:creationId xmlns:a16="http://schemas.microsoft.com/office/drawing/2014/main" id="{BBFA57C2-8215-412A-AC2A-F496AF41D466}"/>
              </a:ext>
            </a:extLst>
          </p:cNvPr>
          <p:cNvSpPr txBox="1"/>
          <p:nvPr/>
        </p:nvSpPr>
        <p:spPr>
          <a:xfrm>
            <a:off x="1429595" y="5805959"/>
            <a:ext cx="4941082"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ماذا نحتاج لتقديم مسرحية ؟</a:t>
            </a:r>
            <a:endParaRPr lang="en-US" sz="36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69B2810B-E0EF-443D-BC80-80F09C8579E4}"/>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134539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6096000" y="69519"/>
            <a:ext cx="5915229" cy="687226"/>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r>
              <a:rPr lang="ar-BH" sz="4000" b="1" dirty="0">
                <a:solidFill>
                  <a:srgbClr val="FF0000"/>
                </a:solidFill>
                <a:latin typeface="+mj-lt"/>
                <a:ea typeface="+mj-ea"/>
                <a:cs typeface="+mj-cs"/>
              </a:rPr>
              <a:t>العمل ضمن فريق</a:t>
            </a:r>
            <a:endParaRPr lang="en-US" sz="4000" b="1"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422B9CB5-C187-48F2-BD97-D0C02C0AD532}"/>
              </a:ext>
            </a:extLst>
          </p:cNvPr>
          <p:cNvPicPr>
            <a:picLocks noChangeAspect="1"/>
          </p:cNvPicPr>
          <p:nvPr/>
        </p:nvPicPr>
        <p:blipFill>
          <a:blip r:embed="rId5"/>
          <a:stretch>
            <a:fillRect/>
          </a:stretch>
        </p:blipFill>
        <p:spPr>
          <a:xfrm>
            <a:off x="377715" y="146181"/>
            <a:ext cx="5392463" cy="6233489"/>
          </a:xfrm>
          <a:prstGeom prst="rect">
            <a:avLst/>
          </a:prstGeom>
        </p:spPr>
      </p:pic>
      <p:sp>
        <p:nvSpPr>
          <p:cNvPr id="9" name="Rectangle: Rounded Corners 8">
            <a:extLst>
              <a:ext uri="{FF2B5EF4-FFF2-40B4-BE49-F238E27FC236}">
                <a16:creationId xmlns:a16="http://schemas.microsoft.com/office/drawing/2014/main" id="{2854B566-B52E-4500-9A67-A84804EDE376}"/>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90</a:t>
            </a:r>
            <a:endParaRPr lang="en-US" sz="3600" dirty="0"/>
          </a:p>
        </p:txBody>
      </p:sp>
      <p:pic>
        <p:nvPicPr>
          <p:cNvPr id="6" name="العمل الجماعي03">
            <a:hlinkClick r:id="" action="ppaction://media"/>
            <a:extLst>
              <a:ext uri="{FF2B5EF4-FFF2-40B4-BE49-F238E27FC236}">
                <a16:creationId xmlns:a16="http://schemas.microsoft.com/office/drawing/2014/main" id="{39885CE5-1D17-455B-8FF8-09D00E3E7C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0" y="1386479"/>
            <a:ext cx="5918120" cy="4734496"/>
          </a:xfrm>
          <a:prstGeom prst="rect">
            <a:avLst/>
          </a:prstGeom>
        </p:spPr>
      </p:pic>
    </p:spTree>
    <p:extLst>
      <p:ext uri="{BB962C8B-B14F-4D97-AF65-F5344CB8AC3E}">
        <p14:creationId xmlns:p14="http://schemas.microsoft.com/office/powerpoint/2010/main" val="200135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نقاش : كيف تم بناء برج خليفة ؟</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227379" y="1202731"/>
            <a:ext cx="5783850"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1-...................................</a:t>
            </a:r>
            <a:endParaRPr lang="en-US" sz="40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42DBA11E-39C7-411F-8BC0-0883EC23DBB4}"/>
              </a:ext>
            </a:extLst>
          </p:cNvPr>
          <p:cNvSpPr txBox="1"/>
          <p:nvPr/>
        </p:nvSpPr>
        <p:spPr>
          <a:xfrm>
            <a:off x="6227379" y="2396855"/>
            <a:ext cx="5783850"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2-...................................</a:t>
            </a:r>
            <a:endParaRPr lang="en-US" sz="40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9C30CAEA-4A8A-4697-9F6B-BD61472B142F}"/>
              </a:ext>
            </a:extLst>
          </p:cNvPr>
          <p:cNvSpPr txBox="1"/>
          <p:nvPr/>
        </p:nvSpPr>
        <p:spPr>
          <a:xfrm>
            <a:off x="6227379" y="3563008"/>
            <a:ext cx="5783850"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3-...................................</a:t>
            </a:r>
            <a:endParaRPr lang="en-US" sz="4000" dirty="0">
              <a:solidFill>
                <a:srgbClr val="FF0000"/>
              </a:solidFill>
              <a:latin typeface="+mj-lt"/>
              <a:ea typeface="+mj-ea"/>
              <a:cs typeface="+mj-cs"/>
            </a:endParaRPr>
          </a:p>
        </p:txBody>
      </p:sp>
      <p:sp>
        <p:nvSpPr>
          <p:cNvPr id="9" name="TextBox 8">
            <a:extLst>
              <a:ext uri="{FF2B5EF4-FFF2-40B4-BE49-F238E27FC236}">
                <a16:creationId xmlns:a16="http://schemas.microsoft.com/office/drawing/2014/main" id="{A96DA115-D307-4260-A9BA-0FA0EA885CD8}"/>
              </a:ext>
            </a:extLst>
          </p:cNvPr>
          <p:cNvSpPr txBox="1"/>
          <p:nvPr/>
        </p:nvSpPr>
        <p:spPr>
          <a:xfrm>
            <a:off x="6227379" y="4735163"/>
            <a:ext cx="5783850"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4-...................................</a:t>
            </a:r>
            <a:endParaRPr lang="en-US" sz="4000" dirty="0">
              <a:solidFill>
                <a:srgbClr val="FF0000"/>
              </a:solidFill>
              <a:latin typeface="+mj-lt"/>
              <a:ea typeface="+mj-ea"/>
              <a:cs typeface="+mj-cs"/>
            </a:endParaRPr>
          </a:p>
        </p:txBody>
      </p:sp>
      <p:sp>
        <p:nvSpPr>
          <p:cNvPr id="11" name="TextBox 10">
            <a:extLst>
              <a:ext uri="{FF2B5EF4-FFF2-40B4-BE49-F238E27FC236}">
                <a16:creationId xmlns:a16="http://schemas.microsoft.com/office/drawing/2014/main" id="{F8ECDF94-449A-430C-B447-D98332E54843}"/>
              </a:ext>
            </a:extLst>
          </p:cNvPr>
          <p:cNvSpPr txBox="1"/>
          <p:nvPr/>
        </p:nvSpPr>
        <p:spPr>
          <a:xfrm>
            <a:off x="6227379" y="5907318"/>
            <a:ext cx="5783850"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5-...................................</a:t>
            </a:r>
            <a:endParaRPr lang="en-US" sz="4000"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B036968D-6047-4706-9838-3E9DA869B979}"/>
              </a:ext>
            </a:extLst>
          </p:cNvPr>
          <p:cNvPicPr>
            <a:picLocks noChangeAspect="1"/>
          </p:cNvPicPr>
          <p:nvPr/>
        </p:nvPicPr>
        <p:blipFill>
          <a:blip r:embed="rId3"/>
          <a:stretch>
            <a:fillRect/>
          </a:stretch>
        </p:blipFill>
        <p:spPr>
          <a:xfrm>
            <a:off x="345621" y="1202731"/>
            <a:ext cx="5750379" cy="5433356"/>
          </a:xfrm>
          <a:prstGeom prst="rect">
            <a:avLst/>
          </a:prstGeom>
        </p:spPr>
      </p:pic>
    </p:spTree>
    <p:extLst>
      <p:ext uri="{BB962C8B-B14F-4D97-AF65-F5344CB8AC3E}">
        <p14:creationId xmlns:p14="http://schemas.microsoft.com/office/powerpoint/2010/main" val="131125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العمل الجماعي</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968359" y="1105486"/>
            <a:ext cx="5042870" cy="5606332"/>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400" b="0" i="0" u="none" strike="noStrike" baseline="0" dirty="0">
                <a:latin typeface="TraditionalArabic"/>
              </a:rPr>
              <a:t>إِنَّ في الْحَياةِ حَوْلَكَ أَمْثِلَةً كَثيرَةً عَلى أَعْمالٍ وَوَظائِفَ لا يُمْكِنُ أَنْ تَتَحَقَّقَ إِلّا إِذا عَمَلَ الْفَرْدُ ضِمْنَ فَريقٍ كَبيرٍ، كَبِناءِ الْمَنازِلِ مَثَلً، فَلا يَرْتَفِعُ الْبِناءُ بِجُهْدِ عامِلٍ واحِدٍ، بَلْ هُوَ نِتاجُ جُهودِ فَريقٍ مِنَ الْعُمّالِ وَالْمُهَنْدِسينَ. كَما أَنَّ الْعَمَلِيَّةَ الْجِراحِيَّةَ الَّتي تُجْرى لِمَريضٍ في الْمُسْتَشْفى لَيْسَتْ جُهْدَ طَبيبٍ واحِدٍ، بَلْ هِيَ نِتاجُ جُهودِ الْفَريقِ الطِّبِّيِّ كامِلً.</a:t>
            </a:r>
            <a:endParaRPr lang="en-US" sz="3400" dirty="0">
              <a:solidFill>
                <a:srgbClr val="FF0000"/>
              </a:solidFill>
              <a:latin typeface="+mj-lt"/>
              <a:ea typeface="+mj-ea"/>
              <a:cs typeface="+mj-cs"/>
            </a:endParaRPr>
          </a:p>
        </p:txBody>
      </p:sp>
      <p:sp>
        <p:nvSpPr>
          <p:cNvPr id="12" name="Rectangle: Rounded Corners 11">
            <a:extLst>
              <a:ext uri="{FF2B5EF4-FFF2-40B4-BE49-F238E27FC236}">
                <a16:creationId xmlns:a16="http://schemas.microsoft.com/office/drawing/2014/main" id="{680BEE65-74C2-4BB8-BC21-EA7796C00DE5}"/>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91</a:t>
            </a:r>
            <a:endParaRPr lang="en-US" sz="3600" dirty="0"/>
          </a:p>
        </p:txBody>
      </p:sp>
      <p:pic>
        <p:nvPicPr>
          <p:cNvPr id="4" name="Picture 3">
            <a:extLst>
              <a:ext uri="{FF2B5EF4-FFF2-40B4-BE49-F238E27FC236}">
                <a16:creationId xmlns:a16="http://schemas.microsoft.com/office/drawing/2014/main" id="{17479B69-8E4C-43F7-B40B-01807F31A37C}"/>
              </a:ext>
            </a:extLst>
          </p:cNvPr>
          <p:cNvPicPr>
            <a:picLocks noChangeAspect="1"/>
          </p:cNvPicPr>
          <p:nvPr/>
        </p:nvPicPr>
        <p:blipFill>
          <a:blip r:embed="rId3"/>
          <a:stretch>
            <a:fillRect/>
          </a:stretch>
        </p:blipFill>
        <p:spPr>
          <a:xfrm>
            <a:off x="345621" y="1602745"/>
            <a:ext cx="6420906" cy="3652510"/>
          </a:xfrm>
          <a:prstGeom prst="rect">
            <a:avLst/>
          </a:prstGeom>
        </p:spPr>
      </p:pic>
      <p:sp>
        <p:nvSpPr>
          <p:cNvPr id="6" name="TextBox 5">
            <a:extLst>
              <a:ext uri="{FF2B5EF4-FFF2-40B4-BE49-F238E27FC236}">
                <a16:creationId xmlns:a16="http://schemas.microsoft.com/office/drawing/2014/main" id="{939F7321-0DE6-4EEC-A5FB-BF3433CA06FC}"/>
              </a:ext>
            </a:extLst>
          </p:cNvPr>
          <p:cNvSpPr txBox="1"/>
          <p:nvPr/>
        </p:nvSpPr>
        <p:spPr>
          <a:xfrm>
            <a:off x="1426475" y="5440106"/>
            <a:ext cx="4941082"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فريق طبي كامل</a:t>
            </a:r>
            <a:endParaRPr lang="en-US" sz="36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08BB4803-4AFD-4FA8-824C-73324E679E53}"/>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1521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العمل الجماعي</a:t>
            </a:r>
            <a:endParaRPr lang="en-US" sz="4000" b="1"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6AE4CEE0-0D09-43BA-BB44-0278141889A7}"/>
              </a:ext>
            </a:extLst>
          </p:cNvPr>
          <p:cNvPicPr>
            <a:picLocks noChangeAspect="1"/>
          </p:cNvPicPr>
          <p:nvPr/>
        </p:nvPicPr>
        <p:blipFill>
          <a:blip r:embed="rId3"/>
          <a:stretch>
            <a:fillRect/>
          </a:stretch>
        </p:blipFill>
        <p:spPr>
          <a:xfrm>
            <a:off x="519041" y="961696"/>
            <a:ext cx="5042870" cy="5806761"/>
          </a:xfrm>
          <a:prstGeom prst="rect">
            <a:avLst/>
          </a:prstGeom>
        </p:spPr>
      </p:pic>
      <p:sp>
        <p:nvSpPr>
          <p:cNvPr id="8" name="Rectangle: Rounded Corners 7">
            <a:extLst>
              <a:ext uri="{FF2B5EF4-FFF2-40B4-BE49-F238E27FC236}">
                <a16:creationId xmlns:a16="http://schemas.microsoft.com/office/drawing/2014/main" id="{4747C34D-45B8-4A2E-A378-219D225348F0}"/>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90</a:t>
            </a:r>
            <a:endParaRPr lang="en-US" sz="3600" dirty="0"/>
          </a:p>
        </p:txBody>
      </p:sp>
      <p:pic>
        <p:nvPicPr>
          <p:cNvPr id="7" name="Picture 6">
            <a:extLst>
              <a:ext uri="{FF2B5EF4-FFF2-40B4-BE49-F238E27FC236}">
                <a16:creationId xmlns:a16="http://schemas.microsoft.com/office/drawing/2014/main" id="{11F1AB88-A3BF-4779-82F2-D8E428B2AB4D}"/>
              </a:ext>
            </a:extLst>
          </p:cNvPr>
          <p:cNvPicPr>
            <a:picLocks noChangeAspect="1"/>
          </p:cNvPicPr>
          <p:nvPr/>
        </p:nvPicPr>
        <p:blipFill>
          <a:blip r:embed="rId4"/>
          <a:stretch>
            <a:fillRect/>
          </a:stretch>
        </p:blipFill>
        <p:spPr>
          <a:xfrm>
            <a:off x="5691352" y="1223518"/>
            <a:ext cx="6132786" cy="4410963"/>
          </a:xfrm>
          <a:prstGeom prst="rect">
            <a:avLst/>
          </a:prstGeom>
        </p:spPr>
      </p:pic>
      <p:sp>
        <p:nvSpPr>
          <p:cNvPr id="6" name="TextBox 5">
            <a:extLst>
              <a:ext uri="{FF2B5EF4-FFF2-40B4-BE49-F238E27FC236}">
                <a16:creationId xmlns:a16="http://schemas.microsoft.com/office/drawing/2014/main" id="{8DDCA443-9393-49DD-BE2E-C3E9C9107AB1}"/>
              </a:ext>
            </a:extLst>
          </p:cNvPr>
          <p:cNvSpPr txBox="1"/>
          <p:nvPr/>
        </p:nvSpPr>
        <p:spPr>
          <a:xfrm>
            <a:off x="6630091" y="5959111"/>
            <a:ext cx="4941082"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فريق لرواد الفضاء</a:t>
            </a:r>
            <a:endParaRPr lang="en-US" sz="3600" dirty="0">
              <a:solidFill>
                <a:srgbClr val="FF0000"/>
              </a:solidFill>
              <a:latin typeface="+mj-lt"/>
              <a:ea typeface="+mj-ea"/>
              <a:cs typeface="+mj-cs"/>
            </a:endParaRPr>
          </a:p>
        </p:txBody>
      </p:sp>
    </p:spTree>
    <p:extLst>
      <p:ext uri="{BB962C8B-B14F-4D97-AF65-F5344CB8AC3E}">
        <p14:creationId xmlns:p14="http://schemas.microsoft.com/office/powerpoint/2010/main" val="136444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A picture containing computer&#10;&#10;Description automatically generated"/>
          <p:cNvPicPr>
            <a:picLocks noChangeAspect="1"/>
          </p:cNvPicPr>
          <p:nvPr/>
        </p:nvPicPr>
        <p:blipFill>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 name="Group 10"/>
          <p:cNvGrpSpPr>
            <a:grpSpLocks/>
          </p:cNvGrpSpPr>
          <p:nvPr/>
        </p:nvGrpSpPr>
        <p:grpSpPr bwMode="auto">
          <a:xfrm>
            <a:off x="355600" y="1577976"/>
            <a:ext cx="11480800" cy="4470797"/>
            <a:chOff x="668391" y="1373199"/>
            <a:chExt cx="11032221" cy="5503552"/>
          </a:xfrm>
        </p:grpSpPr>
        <p:grpSp>
          <p:nvGrpSpPr>
            <p:cNvPr id="3077" name="Group 1"/>
            <p:cNvGrpSpPr>
              <a:grpSpLocks/>
            </p:cNvGrpSpPr>
            <p:nvPr/>
          </p:nvGrpSpPr>
          <p:grpSpPr bwMode="auto">
            <a:xfrm>
              <a:off x="8370325" y="1381136"/>
              <a:ext cx="3330287" cy="2554870"/>
              <a:chOff x="8370325" y="1381136"/>
              <a:chExt cx="3330287" cy="2554870"/>
            </a:xfrm>
          </p:grpSpPr>
          <p:sp>
            <p:nvSpPr>
              <p:cNvPr id="38" name="Rectangle 37"/>
              <p:cNvSpPr/>
              <p:nvPr/>
            </p:nvSpPr>
            <p:spPr>
              <a:xfrm>
                <a:off x="8916115" y="1381015"/>
                <a:ext cx="2255666" cy="1516469"/>
              </a:xfrm>
              <a:prstGeom prst="rect">
                <a:avLst/>
              </a:prstGeom>
              <a:noFill/>
              <a:ln w="38100">
                <a:solidFill>
                  <a:srgbClr val="9157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39" name="Picture 38" descr="A close up of a clip&#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4381" b="74769"/>
              <a:stretch/>
            </p:blipFill>
            <p:spPr>
              <a:xfrm>
                <a:off x="8370325" y="2787191"/>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110" name="Picture 7" descr="A close up of a clock&#10;&#10;Description automatically generated"/>
              <p:cNvPicPr>
                <a:picLocks noChangeAspect="1"/>
              </p:cNvPicPr>
              <p:nvPr/>
            </p:nvPicPr>
            <p:blipFill>
              <a:blip r:embed="rId4">
                <a:extLst>
                  <a:ext uri="{28A0092B-C50C-407E-A947-70E740481C1C}">
                    <a14:useLocalDpi xmlns:a14="http://schemas.microsoft.com/office/drawing/2010/main" val="0"/>
                  </a:ext>
                </a:extLst>
              </a:blip>
              <a:srcRect l="10152" t="9102" r="7925" b="10997"/>
              <a:stretch>
                <a:fillRect/>
              </a:stretch>
            </p:blipFill>
            <p:spPr bwMode="auto">
              <a:xfrm>
                <a:off x="9275057" y="1415095"/>
                <a:ext cx="1483011" cy="144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1" name="TextBox 8"/>
              <p:cNvSpPr txBox="1">
                <a:spLocks noChangeArrowheads="1"/>
              </p:cNvSpPr>
              <p:nvPr/>
            </p:nvSpPr>
            <p:spPr bwMode="auto">
              <a:xfrm>
                <a:off x="10815351" y="2673394"/>
                <a:ext cx="463826" cy="12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1</a:t>
                </a:r>
              </a:p>
            </p:txBody>
          </p:sp>
          <p:sp>
            <p:nvSpPr>
              <p:cNvPr id="3112" name="TextBox 9"/>
              <p:cNvSpPr txBox="1">
                <a:spLocks noChangeArrowheads="1"/>
              </p:cNvSpPr>
              <p:nvPr/>
            </p:nvSpPr>
            <p:spPr bwMode="auto">
              <a:xfrm>
                <a:off x="8755747" y="2952109"/>
                <a:ext cx="2093843" cy="85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1900" b="1">
                    <a:solidFill>
                      <a:srgbClr val="000000"/>
                    </a:solidFill>
                    <a:latin typeface="Calibri" pitchFamily="34" charset="0"/>
                    <a:cs typeface="Calibri" pitchFamily="34" charset="0"/>
                  </a:rPr>
                  <a:t>الالتزام بالوقت المحدد للحصص</a:t>
                </a:r>
                <a:endParaRPr lang="en-US" altLang="ar-AE" sz="1900" b="1">
                  <a:solidFill>
                    <a:srgbClr val="000000"/>
                  </a:solidFill>
                  <a:latin typeface="Calibri" pitchFamily="34" charset="0"/>
                  <a:cs typeface="Calibri" pitchFamily="34" charset="0"/>
                </a:endParaRPr>
              </a:p>
            </p:txBody>
          </p:sp>
        </p:grpSp>
        <p:grpSp>
          <p:nvGrpSpPr>
            <p:cNvPr id="3078" name="Group 3"/>
            <p:cNvGrpSpPr>
              <a:grpSpLocks/>
            </p:cNvGrpSpPr>
            <p:nvPr/>
          </p:nvGrpSpPr>
          <p:grpSpPr bwMode="auto">
            <a:xfrm>
              <a:off x="668391" y="1392248"/>
              <a:ext cx="3330287" cy="2596463"/>
              <a:chOff x="668391" y="1392248"/>
              <a:chExt cx="3330287" cy="2596463"/>
            </a:xfrm>
          </p:grpSpPr>
          <p:sp>
            <p:nvSpPr>
              <p:cNvPr id="33" name="Rectangle 32"/>
              <p:cNvSpPr/>
              <p:nvPr/>
            </p:nvSpPr>
            <p:spPr>
              <a:xfrm>
                <a:off x="1215528" y="1392742"/>
                <a:ext cx="2253632" cy="1516469"/>
              </a:xfrm>
              <a:prstGeom prst="rect">
                <a:avLst/>
              </a:prstGeom>
              <a:noFill/>
              <a:ln w="38100">
                <a:solidFill>
                  <a:srgbClr val="4057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34" name="Picture 33" descr="A close up of a clip&#10;&#10;Description automatically generated"/>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34381" b="74769"/>
              <a:stretch/>
            </p:blipFill>
            <p:spPr>
              <a:xfrm>
                <a:off x="668391" y="2798461"/>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105" name="TextBox 18"/>
              <p:cNvSpPr txBox="1">
                <a:spLocks noChangeArrowheads="1"/>
              </p:cNvSpPr>
              <p:nvPr/>
            </p:nvSpPr>
            <p:spPr bwMode="auto">
              <a:xfrm>
                <a:off x="3137165" y="2640435"/>
                <a:ext cx="463826" cy="12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3</a:t>
                </a:r>
              </a:p>
            </p:txBody>
          </p:sp>
          <p:pic>
            <p:nvPicPr>
              <p:cNvPr id="3106" name="Picture 19"/>
              <p:cNvPicPr>
                <a:picLocks noChangeAspect="1"/>
              </p:cNvPicPr>
              <p:nvPr/>
            </p:nvPicPr>
            <p:blipFill>
              <a:blip r:embed="rId5">
                <a:extLst>
                  <a:ext uri="{28A0092B-C50C-407E-A947-70E740481C1C}">
                    <a14:useLocalDpi xmlns:a14="http://schemas.microsoft.com/office/drawing/2010/main" val="0"/>
                  </a:ext>
                </a:extLst>
              </a:blip>
              <a:srcRect b="9460"/>
              <a:stretch>
                <a:fillRect/>
              </a:stretch>
            </p:blipFill>
            <p:spPr bwMode="auto">
              <a:xfrm>
                <a:off x="1538988" y="1449337"/>
                <a:ext cx="1503917" cy="135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7" name="TextBox 20"/>
              <p:cNvSpPr txBox="1">
                <a:spLocks noChangeArrowheads="1"/>
              </p:cNvSpPr>
              <p:nvPr/>
            </p:nvSpPr>
            <p:spPr bwMode="auto">
              <a:xfrm>
                <a:off x="949062" y="2928116"/>
                <a:ext cx="2124961" cy="106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2400" b="1">
                    <a:solidFill>
                      <a:srgbClr val="000000"/>
                    </a:solidFill>
                    <a:latin typeface="Calibri" pitchFamily="34" charset="0"/>
                    <a:cs typeface="Calibri" pitchFamily="34" charset="0"/>
                  </a:rPr>
                  <a:t>الانتباه للدرس</a:t>
                </a:r>
              </a:p>
              <a:p>
                <a:pPr algn="ctr">
                  <a:buFont typeface="Arial" pitchFamily="34" charset="0"/>
                  <a:buNone/>
                </a:pPr>
                <a:r>
                  <a:rPr lang="ar-AE" altLang="ar-AE" sz="2400" b="1">
                    <a:solidFill>
                      <a:srgbClr val="000000"/>
                    </a:solidFill>
                    <a:latin typeface="Calibri" pitchFamily="34" charset="0"/>
                    <a:cs typeface="Calibri" pitchFamily="34" charset="0"/>
                  </a:rPr>
                  <a:t> جيدا</a:t>
                </a:r>
                <a:endParaRPr lang="en-US" altLang="ar-AE" sz="2400" b="1">
                  <a:solidFill>
                    <a:srgbClr val="000000"/>
                  </a:solidFill>
                  <a:latin typeface="Calibri" pitchFamily="34" charset="0"/>
                  <a:cs typeface="Calibri" pitchFamily="34" charset="0"/>
                </a:endParaRPr>
              </a:p>
            </p:txBody>
          </p:sp>
        </p:grpSp>
        <p:grpSp>
          <p:nvGrpSpPr>
            <p:cNvPr id="3079" name="Group 6"/>
            <p:cNvGrpSpPr>
              <a:grpSpLocks/>
            </p:cNvGrpSpPr>
            <p:nvPr/>
          </p:nvGrpSpPr>
          <p:grpSpPr bwMode="auto">
            <a:xfrm>
              <a:off x="695115" y="4232150"/>
              <a:ext cx="3330287" cy="2574074"/>
              <a:chOff x="695115" y="4232150"/>
              <a:chExt cx="3330287" cy="2574074"/>
            </a:xfrm>
          </p:grpSpPr>
          <p:sp>
            <p:nvSpPr>
              <p:cNvPr id="28" name="Rectangle 27"/>
              <p:cNvSpPr/>
              <p:nvPr/>
            </p:nvSpPr>
            <p:spPr>
              <a:xfrm>
                <a:off x="1241969" y="4232213"/>
                <a:ext cx="2253632" cy="1516469"/>
              </a:xfrm>
              <a:prstGeom prst="rect">
                <a:avLst/>
              </a:prstGeom>
              <a:noFill/>
              <a:ln w="38100">
                <a:solidFill>
                  <a:srgbClr val="6848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29" name="Picture 28" descr="A close up of a clip&#10;&#10;Description automatically generated"/>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34381" b="74769"/>
              <a:stretch/>
            </p:blipFill>
            <p:spPr>
              <a:xfrm>
                <a:off x="695115" y="5637895"/>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100" name="TextBox 23"/>
              <p:cNvSpPr txBox="1">
                <a:spLocks noChangeArrowheads="1"/>
              </p:cNvSpPr>
              <p:nvPr/>
            </p:nvSpPr>
            <p:spPr bwMode="auto">
              <a:xfrm>
                <a:off x="3196048" y="5543612"/>
                <a:ext cx="338886" cy="12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6</a:t>
                </a:r>
              </a:p>
            </p:txBody>
          </p:sp>
          <p:sp>
            <p:nvSpPr>
              <p:cNvPr id="3101" name="TextBox 25"/>
              <p:cNvSpPr txBox="1">
                <a:spLocks noChangeArrowheads="1"/>
              </p:cNvSpPr>
              <p:nvPr/>
            </p:nvSpPr>
            <p:spPr bwMode="auto">
              <a:xfrm>
                <a:off x="997083" y="5843181"/>
                <a:ext cx="2093843" cy="87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2000" b="1">
                    <a:solidFill>
                      <a:srgbClr val="000000"/>
                    </a:solidFill>
                    <a:latin typeface="Calibri" pitchFamily="34" charset="0"/>
                    <a:cs typeface="Calibri" pitchFamily="34" charset="0"/>
                  </a:rPr>
                  <a:t>عدم فتح الكاميرا أو تصوير الشاشة</a:t>
                </a:r>
                <a:endParaRPr lang="en-US" altLang="ar-AE" sz="2000" b="1">
                  <a:solidFill>
                    <a:srgbClr val="000000"/>
                  </a:solidFill>
                  <a:latin typeface="Calibri" pitchFamily="34" charset="0"/>
                  <a:cs typeface="Calibri" pitchFamily="34" charset="0"/>
                </a:endParaRPr>
              </a:p>
            </p:txBody>
          </p:sp>
          <p:pic>
            <p:nvPicPr>
              <p:cNvPr id="3102" name="صورة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7177" y="4393095"/>
                <a:ext cx="1235549" cy="123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0" name="Group 4"/>
            <p:cNvGrpSpPr>
              <a:grpSpLocks/>
            </p:cNvGrpSpPr>
            <p:nvPr/>
          </p:nvGrpSpPr>
          <p:grpSpPr bwMode="auto">
            <a:xfrm>
              <a:off x="8325761" y="4279773"/>
              <a:ext cx="3330287" cy="2596978"/>
              <a:chOff x="8325761" y="4279773"/>
              <a:chExt cx="3330287" cy="2596978"/>
            </a:xfrm>
          </p:grpSpPr>
          <p:sp>
            <p:nvSpPr>
              <p:cNvPr id="23" name="Rectangle 22"/>
              <p:cNvSpPr/>
              <p:nvPr/>
            </p:nvSpPr>
            <p:spPr>
              <a:xfrm>
                <a:off x="8871368" y="4279114"/>
                <a:ext cx="2253632" cy="1518423"/>
              </a:xfrm>
              <a:prstGeom prst="rect">
                <a:avLst/>
              </a:prstGeom>
              <a:noFill/>
              <a:ln w="38100">
                <a:solidFill>
                  <a:srgbClr val="6E68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24" name="Picture 23" descr="A close up of a clip&#10;&#10;Description automatically generated"/>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34381" b="74769"/>
              <a:stretch/>
            </p:blipFill>
            <p:spPr>
              <a:xfrm>
                <a:off x="8325761" y="5686573"/>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95"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80284" y="4414014"/>
                <a:ext cx="1272559" cy="127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6" name="TextBox 38"/>
              <p:cNvSpPr txBox="1">
                <a:spLocks noChangeArrowheads="1"/>
              </p:cNvSpPr>
              <p:nvPr/>
            </p:nvSpPr>
            <p:spPr bwMode="auto">
              <a:xfrm>
                <a:off x="10823980" y="5614138"/>
                <a:ext cx="404463" cy="12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4</a:t>
                </a:r>
              </a:p>
            </p:txBody>
          </p:sp>
          <p:sp>
            <p:nvSpPr>
              <p:cNvPr id="3097" name="TextBox 39"/>
              <p:cNvSpPr txBox="1">
                <a:spLocks noChangeArrowheads="1"/>
              </p:cNvSpPr>
              <p:nvPr/>
            </p:nvSpPr>
            <p:spPr bwMode="auto">
              <a:xfrm>
                <a:off x="8864127" y="5911370"/>
                <a:ext cx="1825863" cy="87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2000" b="1">
                    <a:solidFill>
                      <a:srgbClr val="000000"/>
                    </a:solidFill>
                    <a:latin typeface="Calibri" pitchFamily="34" charset="0"/>
                    <a:cs typeface="Calibri" pitchFamily="34" charset="0"/>
                  </a:rPr>
                  <a:t>اتباع تعليمات المعلم</a:t>
                </a:r>
                <a:endParaRPr lang="en-US" altLang="ar-AE" sz="2000" b="1">
                  <a:solidFill>
                    <a:srgbClr val="000000"/>
                  </a:solidFill>
                  <a:latin typeface="Calibri" pitchFamily="34" charset="0"/>
                  <a:cs typeface="Calibri" pitchFamily="34" charset="0"/>
                </a:endParaRPr>
              </a:p>
            </p:txBody>
          </p:sp>
        </p:grpSp>
        <p:grpSp>
          <p:nvGrpSpPr>
            <p:cNvPr id="3081" name="Group 5"/>
            <p:cNvGrpSpPr>
              <a:grpSpLocks/>
            </p:cNvGrpSpPr>
            <p:nvPr/>
          </p:nvGrpSpPr>
          <p:grpSpPr bwMode="auto">
            <a:xfrm>
              <a:off x="4509206" y="4236121"/>
              <a:ext cx="3330287" cy="2575555"/>
              <a:chOff x="4509206" y="4236121"/>
              <a:chExt cx="3330287" cy="2575555"/>
            </a:xfrm>
          </p:grpSpPr>
          <p:sp>
            <p:nvSpPr>
              <p:cNvPr id="18" name="Rectangle 17"/>
              <p:cNvSpPr/>
              <p:nvPr/>
            </p:nvSpPr>
            <p:spPr>
              <a:xfrm>
                <a:off x="5055652" y="4236121"/>
                <a:ext cx="2255666" cy="1516469"/>
              </a:xfrm>
              <a:prstGeom prst="rect">
                <a:avLst/>
              </a:prstGeom>
              <a:noFill/>
              <a:ln w="38100">
                <a:solidFill>
                  <a:srgbClr val="92B57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19" name="Picture 18" descr="A close up of a clip&#10;&#10;Description automatically generated"/>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381" b="74769"/>
              <a:stretch/>
            </p:blipFill>
            <p:spPr>
              <a:xfrm>
                <a:off x="4509206" y="5641753"/>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90" name="TextBox 32"/>
              <p:cNvSpPr txBox="1">
                <a:spLocks noChangeArrowheads="1"/>
              </p:cNvSpPr>
              <p:nvPr/>
            </p:nvSpPr>
            <p:spPr bwMode="auto">
              <a:xfrm>
                <a:off x="4839954" y="5855253"/>
                <a:ext cx="1955178" cy="87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2000" b="1">
                    <a:solidFill>
                      <a:srgbClr val="000000"/>
                    </a:solidFill>
                    <a:latin typeface="Calibri" pitchFamily="34" charset="0"/>
                    <a:cs typeface="Calibri" pitchFamily="34" charset="0"/>
                  </a:rPr>
                  <a:t>عدم فتح المايكرفون بدون إذن المعلمة</a:t>
                </a:r>
                <a:endParaRPr lang="en-US" altLang="ar-AE" sz="2000" b="1">
                  <a:solidFill>
                    <a:srgbClr val="000000"/>
                  </a:solidFill>
                  <a:latin typeface="Calibri" pitchFamily="34" charset="0"/>
                  <a:cs typeface="Calibri" pitchFamily="34" charset="0"/>
                </a:endParaRPr>
              </a:p>
            </p:txBody>
          </p:sp>
          <p:pic>
            <p:nvPicPr>
              <p:cNvPr id="3091" name="صورة 11"/>
              <p:cNvPicPr>
                <a:picLocks noChangeAspect="1"/>
              </p:cNvPicPr>
              <p:nvPr/>
            </p:nvPicPr>
            <p:blipFill>
              <a:blip r:embed="rId8">
                <a:extLst>
                  <a:ext uri="{28A0092B-C50C-407E-A947-70E740481C1C}">
                    <a14:useLocalDpi xmlns:a14="http://schemas.microsoft.com/office/drawing/2010/main" val="0"/>
                  </a:ext>
                </a:extLst>
              </a:blip>
              <a:srcRect t="3990" r="4140" b="6235"/>
              <a:stretch>
                <a:fillRect/>
              </a:stretch>
            </p:blipFill>
            <p:spPr bwMode="auto">
              <a:xfrm>
                <a:off x="5472430" y="4283507"/>
                <a:ext cx="1419605" cy="135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 name="TextBox 51"/>
              <p:cNvSpPr txBox="1">
                <a:spLocks noChangeArrowheads="1"/>
              </p:cNvSpPr>
              <p:nvPr/>
            </p:nvSpPr>
            <p:spPr bwMode="auto">
              <a:xfrm>
                <a:off x="7005372" y="5549063"/>
                <a:ext cx="338886" cy="12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5</a:t>
                </a:r>
              </a:p>
            </p:txBody>
          </p:sp>
        </p:grpSp>
        <p:grpSp>
          <p:nvGrpSpPr>
            <p:cNvPr id="3082" name="Group 2"/>
            <p:cNvGrpSpPr>
              <a:grpSpLocks/>
            </p:cNvGrpSpPr>
            <p:nvPr/>
          </p:nvGrpSpPr>
          <p:grpSpPr bwMode="auto">
            <a:xfrm>
              <a:off x="4585525" y="1373199"/>
              <a:ext cx="3330287" cy="2630148"/>
              <a:chOff x="4585525" y="1373199"/>
              <a:chExt cx="3330287" cy="2630148"/>
            </a:xfrm>
          </p:grpSpPr>
          <p:sp>
            <p:nvSpPr>
              <p:cNvPr id="13" name="Rectangle 12"/>
              <p:cNvSpPr/>
              <p:nvPr/>
            </p:nvSpPr>
            <p:spPr>
              <a:xfrm>
                <a:off x="5132943" y="1373199"/>
                <a:ext cx="2253632" cy="1518424"/>
              </a:xfrm>
              <a:prstGeom prst="rect">
                <a:avLst/>
              </a:prstGeom>
              <a:noFill/>
              <a:ln w="38100">
                <a:solidFill>
                  <a:srgbClr val="E0BC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solidFill>
                    <a:prstClr val="white"/>
                  </a:solidFill>
                  <a:latin typeface="Calibri" panose="020F0502020204030204"/>
                </a:endParaRPr>
              </a:p>
            </p:txBody>
          </p:sp>
          <p:pic>
            <p:nvPicPr>
              <p:cNvPr id="14" name="Picture 13" descr="A close up of a clip&#10;&#10;Description automatically generated"/>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34381" b="74769"/>
              <a:stretch/>
            </p:blipFill>
            <p:spPr>
              <a:xfrm>
                <a:off x="4585525" y="2779320"/>
                <a:ext cx="3330287" cy="1142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085" name="TextBox 12"/>
              <p:cNvSpPr txBox="1">
                <a:spLocks noChangeArrowheads="1"/>
              </p:cNvSpPr>
              <p:nvPr/>
            </p:nvSpPr>
            <p:spPr bwMode="auto">
              <a:xfrm>
                <a:off x="7012423" y="2740735"/>
                <a:ext cx="463826" cy="126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buFont typeface="Arial" pitchFamily="34" charset="0"/>
                  <a:buNone/>
                </a:pPr>
                <a:r>
                  <a:rPr lang="en-US" altLang="ar-AE" sz="5900" b="1">
                    <a:solidFill>
                      <a:srgbClr val="FFFFFF"/>
                    </a:solidFill>
                    <a:latin typeface="Tw Cen MT" pitchFamily="34" charset="0"/>
                  </a:rPr>
                  <a:t>2</a:t>
                </a:r>
              </a:p>
            </p:txBody>
          </p:sp>
          <p:sp>
            <p:nvSpPr>
              <p:cNvPr id="3086" name="TextBox 13"/>
              <p:cNvSpPr txBox="1">
                <a:spLocks noChangeArrowheads="1"/>
              </p:cNvSpPr>
              <p:nvPr/>
            </p:nvSpPr>
            <p:spPr bwMode="auto">
              <a:xfrm>
                <a:off x="4855440" y="3138391"/>
                <a:ext cx="2093843" cy="56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Font typeface="Arial" pitchFamily="34" charset="0"/>
                  <a:buNone/>
                </a:pPr>
                <a:r>
                  <a:rPr lang="ar-AE" altLang="ar-AE" sz="2400" b="1">
                    <a:solidFill>
                      <a:srgbClr val="000000"/>
                    </a:solidFill>
                    <a:latin typeface="Calibri" pitchFamily="34" charset="0"/>
                    <a:cs typeface="Calibri" pitchFamily="34" charset="0"/>
                  </a:rPr>
                  <a:t>التفاعل الإيجابي</a:t>
                </a:r>
                <a:endParaRPr lang="en-US" altLang="ar-AE" sz="2400" b="1">
                  <a:solidFill>
                    <a:srgbClr val="000000"/>
                  </a:solidFill>
                  <a:latin typeface="Calibri" pitchFamily="34" charset="0"/>
                  <a:cs typeface="Calibri" pitchFamily="34" charset="0"/>
                </a:endParaRPr>
              </a:p>
            </p:txBody>
          </p:sp>
          <p:pic>
            <p:nvPicPr>
              <p:cNvPr id="3087" name="Picture 54" descr="A picture containing table&#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371744" y="1444819"/>
                <a:ext cx="1738902" cy="14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5" name="Thought Bubble: Cloud 44"/>
          <p:cNvSpPr/>
          <p:nvPr/>
        </p:nvSpPr>
        <p:spPr>
          <a:xfrm>
            <a:off x="1710267" y="141288"/>
            <a:ext cx="6580717" cy="1389062"/>
          </a:xfrm>
          <a:prstGeom prst="cloudCallout">
            <a:avLst>
              <a:gd name="adj1" fmla="val -23114"/>
              <a:gd name="adj2" fmla="val 860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a:defRPr/>
            </a:pPr>
            <a:r>
              <a:rPr lang="ar-AE" altLang="ar-AE" sz="4400" b="1" dirty="0">
                <a:solidFill>
                  <a:srgbClr val="C00000"/>
                </a:solidFill>
                <a:latin typeface="Calibri" panose="020F0502020204030204" pitchFamily="34" charset="0"/>
                <a:cs typeface="Calibri" panose="020F0502020204030204" pitchFamily="34" charset="0"/>
              </a:rPr>
              <a:t>قواعد التعلم عن بعد</a:t>
            </a:r>
          </a:p>
        </p:txBody>
      </p:sp>
    </p:spTree>
    <p:extLst>
      <p:ext uri="{BB962C8B-B14F-4D97-AF65-F5344CB8AC3E}">
        <p14:creationId xmlns:p14="http://schemas.microsoft.com/office/powerpoint/2010/main" val="2576726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ناقش : صور للعمل الجماعي</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97539"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1-.............................</a:t>
            </a:r>
            <a:endParaRPr lang="en-US" sz="40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1F2626AF-BCAF-4FA1-91A4-20C400B127C6}"/>
              </a:ext>
            </a:extLst>
          </p:cNvPr>
          <p:cNvSpPr txBox="1"/>
          <p:nvPr/>
        </p:nvSpPr>
        <p:spPr>
          <a:xfrm>
            <a:off x="483578"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2-.............................</a:t>
            </a:r>
            <a:endParaRPr lang="en-US" sz="4000"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0B3F0A35-5EF8-41D4-AAB9-9DCF488D3441}"/>
              </a:ext>
            </a:extLst>
          </p:cNvPr>
          <p:cNvPicPr>
            <a:picLocks noChangeAspect="1"/>
          </p:cNvPicPr>
          <p:nvPr/>
        </p:nvPicPr>
        <p:blipFill>
          <a:blip r:embed="rId3"/>
          <a:stretch>
            <a:fillRect/>
          </a:stretch>
        </p:blipFill>
        <p:spPr>
          <a:xfrm>
            <a:off x="6178425" y="991802"/>
            <a:ext cx="5749112" cy="4210819"/>
          </a:xfrm>
          <a:prstGeom prst="rect">
            <a:avLst/>
          </a:prstGeom>
        </p:spPr>
      </p:pic>
      <p:pic>
        <p:nvPicPr>
          <p:cNvPr id="9" name="Picture 8">
            <a:extLst>
              <a:ext uri="{FF2B5EF4-FFF2-40B4-BE49-F238E27FC236}">
                <a16:creationId xmlns:a16="http://schemas.microsoft.com/office/drawing/2014/main" id="{CF6A7F0B-50F8-462A-978B-AB11F9D7E207}"/>
              </a:ext>
            </a:extLst>
          </p:cNvPr>
          <p:cNvPicPr>
            <a:picLocks noChangeAspect="1"/>
          </p:cNvPicPr>
          <p:nvPr/>
        </p:nvPicPr>
        <p:blipFill>
          <a:blip r:embed="rId4"/>
          <a:stretch>
            <a:fillRect/>
          </a:stretch>
        </p:blipFill>
        <p:spPr>
          <a:xfrm>
            <a:off x="483578" y="1029516"/>
            <a:ext cx="5310884" cy="4210820"/>
          </a:xfrm>
          <a:prstGeom prst="rect">
            <a:avLst/>
          </a:prstGeom>
        </p:spPr>
      </p:pic>
    </p:spTree>
    <p:extLst>
      <p:ext uri="{BB962C8B-B14F-4D97-AF65-F5344CB8AC3E}">
        <p14:creationId xmlns:p14="http://schemas.microsoft.com/office/powerpoint/2010/main" val="389488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ناقش : صور للعمل الجماعي</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97539"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3-.............................</a:t>
            </a:r>
            <a:endParaRPr lang="en-US" sz="40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1F2626AF-BCAF-4FA1-91A4-20C400B127C6}"/>
              </a:ext>
            </a:extLst>
          </p:cNvPr>
          <p:cNvSpPr txBox="1"/>
          <p:nvPr/>
        </p:nvSpPr>
        <p:spPr>
          <a:xfrm>
            <a:off x="483578"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4-.............................</a:t>
            </a:r>
            <a:endParaRPr lang="en-US" sz="40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7E4F61D2-40DB-4F5A-940E-85BAAB40EE64}"/>
              </a:ext>
            </a:extLst>
          </p:cNvPr>
          <p:cNvPicPr>
            <a:picLocks noChangeAspect="1"/>
          </p:cNvPicPr>
          <p:nvPr/>
        </p:nvPicPr>
        <p:blipFill>
          <a:blip r:embed="rId3"/>
          <a:stretch>
            <a:fillRect/>
          </a:stretch>
        </p:blipFill>
        <p:spPr>
          <a:xfrm>
            <a:off x="6096000" y="1029516"/>
            <a:ext cx="5915229" cy="4210820"/>
          </a:xfrm>
          <a:prstGeom prst="rect">
            <a:avLst/>
          </a:prstGeom>
        </p:spPr>
      </p:pic>
      <p:pic>
        <p:nvPicPr>
          <p:cNvPr id="8" name="Picture 7">
            <a:extLst>
              <a:ext uri="{FF2B5EF4-FFF2-40B4-BE49-F238E27FC236}">
                <a16:creationId xmlns:a16="http://schemas.microsoft.com/office/drawing/2014/main" id="{BA84F141-F0EE-4734-AF90-191FBD9359EA}"/>
              </a:ext>
            </a:extLst>
          </p:cNvPr>
          <p:cNvPicPr>
            <a:picLocks noChangeAspect="1"/>
          </p:cNvPicPr>
          <p:nvPr/>
        </p:nvPicPr>
        <p:blipFill>
          <a:blip r:embed="rId4"/>
          <a:stretch>
            <a:fillRect/>
          </a:stretch>
        </p:blipFill>
        <p:spPr>
          <a:xfrm>
            <a:off x="260465" y="1029516"/>
            <a:ext cx="5765225" cy="4210820"/>
          </a:xfrm>
          <a:prstGeom prst="rect">
            <a:avLst/>
          </a:prstGeom>
        </p:spPr>
      </p:pic>
    </p:spTree>
    <p:extLst>
      <p:ext uri="{BB962C8B-B14F-4D97-AF65-F5344CB8AC3E}">
        <p14:creationId xmlns:p14="http://schemas.microsoft.com/office/powerpoint/2010/main" val="248298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ناقش : صور للعمل الجماعي</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97539"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5-.............................</a:t>
            </a:r>
            <a:endParaRPr lang="en-US" sz="4000"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11CCFC88-743E-46B9-A3FE-3CFBF95E770A}"/>
              </a:ext>
            </a:extLst>
          </p:cNvPr>
          <p:cNvPicPr>
            <a:picLocks noChangeAspect="1"/>
          </p:cNvPicPr>
          <p:nvPr/>
        </p:nvPicPr>
        <p:blipFill>
          <a:blip r:embed="rId3"/>
          <a:stretch>
            <a:fillRect/>
          </a:stretch>
        </p:blipFill>
        <p:spPr>
          <a:xfrm>
            <a:off x="6166309" y="1258501"/>
            <a:ext cx="5765226" cy="3752850"/>
          </a:xfrm>
          <a:prstGeom prst="rect">
            <a:avLst/>
          </a:prstGeom>
        </p:spPr>
      </p:pic>
      <p:sp>
        <p:nvSpPr>
          <p:cNvPr id="13" name="TextBox 12">
            <a:extLst>
              <a:ext uri="{FF2B5EF4-FFF2-40B4-BE49-F238E27FC236}">
                <a16:creationId xmlns:a16="http://schemas.microsoft.com/office/drawing/2014/main" id="{E015C417-8E7E-43E4-888C-E5B203BF6625}"/>
              </a:ext>
            </a:extLst>
          </p:cNvPr>
          <p:cNvSpPr txBox="1"/>
          <p:nvPr/>
        </p:nvSpPr>
        <p:spPr>
          <a:xfrm>
            <a:off x="483578"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6-.............................</a:t>
            </a:r>
            <a:endParaRPr lang="en-US" sz="4000" dirty="0">
              <a:solidFill>
                <a:srgbClr val="FF0000"/>
              </a:solidFill>
              <a:latin typeface="+mj-lt"/>
              <a:ea typeface="+mj-ea"/>
              <a:cs typeface="+mj-cs"/>
            </a:endParaRPr>
          </a:p>
        </p:txBody>
      </p:sp>
      <p:pic>
        <p:nvPicPr>
          <p:cNvPr id="14" name="Picture 13">
            <a:extLst>
              <a:ext uri="{FF2B5EF4-FFF2-40B4-BE49-F238E27FC236}">
                <a16:creationId xmlns:a16="http://schemas.microsoft.com/office/drawing/2014/main" id="{A89133D8-9BDB-4D3D-8D45-486EA63D4D62}"/>
              </a:ext>
            </a:extLst>
          </p:cNvPr>
          <p:cNvPicPr>
            <a:picLocks noChangeAspect="1"/>
          </p:cNvPicPr>
          <p:nvPr/>
        </p:nvPicPr>
        <p:blipFill>
          <a:blip r:embed="rId4"/>
          <a:stretch>
            <a:fillRect/>
          </a:stretch>
        </p:blipFill>
        <p:spPr>
          <a:xfrm>
            <a:off x="281520" y="1258501"/>
            <a:ext cx="5715000" cy="3752850"/>
          </a:xfrm>
          <a:prstGeom prst="rect">
            <a:avLst/>
          </a:prstGeom>
        </p:spPr>
      </p:pic>
    </p:spTree>
    <p:extLst>
      <p:ext uri="{BB962C8B-B14F-4D97-AF65-F5344CB8AC3E}">
        <p14:creationId xmlns:p14="http://schemas.microsoft.com/office/powerpoint/2010/main" val="53565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dirty="0">
                <a:solidFill>
                  <a:srgbClr val="FF0000"/>
                </a:solidFill>
                <a:latin typeface="TraditionalArabic-Bold"/>
                <a:ea typeface="+mj-ea"/>
                <a:cs typeface="+mj-cs"/>
              </a:rPr>
              <a:t>التعاون والعمل الجماعي في الاسلام</a:t>
            </a:r>
            <a:endParaRPr lang="en-US" sz="4000" b="1" dirty="0">
              <a:solidFill>
                <a:srgbClr val="FF0000"/>
              </a:solidFill>
              <a:latin typeface="+mj-lt"/>
              <a:ea typeface="+mj-ea"/>
              <a:cs typeface="+mj-cs"/>
            </a:endParaRPr>
          </a:p>
        </p:txBody>
      </p:sp>
      <p:pic>
        <p:nvPicPr>
          <p:cNvPr id="9" name="Picture 8">
            <a:extLst>
              <a:ext uri="{FF2B5EF4-FFF2-40B4-BE49-F238E27FC236}">
                <a16:creationId xmlns:a16="http://schemas.microsoft.com/office/drawing/2014/main" id="{8AAC8939-ACCD-4E31-89D4-37367095DF77}"/>
              </a:ext>
            </a:extLst>
          </p:cNvPr>
          <p:cNvPicPr>
            <a:picLocks noChangeAspect="1"/>
          </p:cNvPicPr>
          <p:nvPr/>
        </p:nvPicPr>
        <p:blipFill>
          <a:blip r:embed="rId3"/>
          <a:stretch>
            <a:fillRect/>
          </a:stretch>
        </p:blipFill>
        <p:spPr>
          <a:xfrm>
            <a:off x="5454869" y="1305798"/>
            <a:ext cx="6375162" cy="4448616"/>
          </a:xfrm>
          <a:prstGeom prst="rect">
            <a:avLst/>
          </a:prstGeom>
        </p:spPr>
      </p:pic>
      <p:pic>
        <p:nvPicPr>
          <p:cNvPr id="3" name="Picture 2">
            <a:extLst>
              <a:ext uri="{FF2B5EF4-FFF2-40B4-BE49-F238E27FC236}">
                <a16:creationId xmlns:a16="http://schemas.microsoft.com/office/drawing/2014/main" id="{000F3A44-3036-468D-AC76-5DC58A2042A4}"/>
              </a:ext>
            </a:extLst>
          </p:cNvPr>
          <p:cNvPicPr>
            <a:picLocks noChangeAspect="1"/>
          </p:cNvPicPr>
          <p:nvPr/>
        </p:nvPicPr>
        <p:blipFill>
          <a:blip r:embed="rId4"/>
          <a:stretch>
            <a:fillRect/>
          </a:stretch>
        </p:blipFill>
        <p:spPr>
          <a:xfrm>
            <a:off x="126124" y="1525668"/>
            <a:ext cx="5150491" cy="4008876"/>
          </a:xfrm>
          <a:prstGeom prst="rect">
            <a:avLst/>
          </a:prstGeom>
        </p:spPr>
      </p:pic>
    </p:spTree>
    <p:extLst>
      <p:ext uri="{BB962C8B-B14F-4D97-AF65-F5344CB8AC3E}">
        <p14:creationId xmlns:p14="http://schemas.microsoft.com/office/powerpoint/2010/main" val="2680148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صور للعمل الجماعي في الكائنات الحية</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97539"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7-.............................</a:t>
            </a:r>
            <a:endParaRPr lang="en-US" sz="4000" dirty="0">
              <a:solidFill>
                <a:srgbClr val="FF0000"/>
              </a:solidFill>
              <a:latin typeface="+mj-lt"/>
              <a:ea typeface="+mj-ea"/>
              <a:cs typeface="+mj-cs"/>
            </a:endParaRPr>
          </a:p>
        </p:txBody>
      </p:sp>
      <p:sp>
        <p:nvSpPr>
          <p:cNvPr id="13" name="TextBox 12">
            <a:extLst>
              <a:ext uri="{FF2B5EF4-FFF2-40B4-BE49-F238E27FC236}">
                <a16:creationId xmlns:a16="http://schemas.microsoft.com/office/drawing/2014/main" id="{E015C417-8E7E-43E4-888C-E5B203BF6625}"/>
              </a:ext>
            </a:extLst>
          </p:cNvPr>
          <p:cNvSpPr txBox="1"/>
          <p:nvPr/>
        </p:nvSpPr>
        <p:spPr>
          <a:xfrm>
            <a:off x="483578" y="5427890"/>
            <a:ext cx="5310884" cy="829368"/>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8-.............................</a:t>
            </a:r>
            <a:endParaRPr lang="en-US" sz="40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94F115A0-1D1F-41EC-8FBF-CFB50FE38164}"/>
              </a:ext>
            </a:extLst>
          </p:cNvPr>
          <p:cNvPicPr>
            <a:picLocks noChangeAspect="1"/>
          </p:cNvPicPr>
          <p:nvPr/>
        </p:nvPicPr>
        <p:blipFill>
          <a:blip r:embed="rId3"/>
          <a:stretch>
            <a:fillRect/>
          </a:stretch>
        </p:blipFill>
        <p:spPr>
          <a:xfrm>
            <a:off x="6397537" y="1258501"/>
            <a:ext cx="5310885" cy="3952650"/>
          </a:xfrm>
          <a:prstGeom prst="rect">
            <a:avLst/>
          </a:prstGeom>
        </p:spPr>
      </p:pic>
      <p:pic>
        <p:nvPicPr>
          <p:cNvPr id="7" name="Picture 6">
            <a:extLst>
              <a:ext uri="{FF2B5EF4-FFF2-40B4-BE49-F238E27FC236}">
                <a16:creationId xmlns:a16="http://schemas.microsoft.com/office/drawing/2014/main" id="{446D23EB-4C1E-495B-81A3-567EC9119F2A}"/>
              </a:ext>
            </a:extLst>
          </p:cNvPr>
          <p:cNvPicPr>
            <a:picLocks noChangeAspect="1"/>
          </p:cNvPicPr>
          <p:nvPr/>
        </p:nvPicPr>
        <p:blipFill>
          <a:blip r:embed="rId4"/>
          <a:stretch>
            <a:fillRect/>
          </a:stretch>
        </p:blipFill>
        <p:spPr>
          <a:xfrm>
            <a:off x="807406" y="1207458"/>
            <a:ext cx="4987056" cy="4003693"/>
          </a:xfrm>
          <a:prstGeom prst="rect">
            <a:avLst/>
          </a:prstGeom>
        </p:spPr>
      </p:pic>
    </p:spTree>
    <p:extLst>
      <p:ext uri="{BB962C8B-B14F-4D97-AF65-F5344CB8AC3E}">
        <p14:creationId xmlns:p14="http://schemas.microsoft.com/office/powerpoint/2010/main" val="1499963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75B4B3-DEC9-41D0-B64F-FC3B74B46C6D}"/>
              </a:ext>
            </a:extLst>
          </p:cNvPr>
          <p:cNvSpPr txBox="1"/>
          <p:nvPr/>
        </p:nvSpPr>
        <p:spPr>
          <a:xfrm>
            <a:off x="282633" y="214923"/>
            <a:ext cx="9223974" cy="1030553"/>
          </a:xfrm>
          <a:prstGeom prst="rect">
            <a:avLst/>
          </a:prstGeom>
          <a:solidFill>
            <a:schemeClr val="accent3">
              <a:lumMod val="50000"/>
            </a:schemeClr>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2800" dirty="0">
                <a:solidFill>
                  <a:schemeClr val="bg1"/>
                </a:solidFill>
                <a:latin typeface="TraditionalArabic"/>
                <a:ea typeface="+mj-ea"/>
                <a:cs typeface="+mj-cs"/>
              </a:rPr>
              <a:t>أبطالي لنفكر معنا لتوصل إلى هذه المشكلة وأسبابها ووضع الحلول لها.</a:t>
            </a:r>
            <a:endParaRPr lang="en-US" sz="28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BB09A01-8233-4F9A-84D4-438544C60238}"/>
              </a:ext>
            </a:extLst>
          </p:cNvPr>
          <p:cNvSpPr txBox="1"/>
          <p:nvPr/>
        </p:nvSpPr>
        <p:spPr>
          <a:xfrm>
            <a:off x="9506607" y="214923"/>
            <a:ext cx="2548758" cy="1030553"/>
          </a:xfrm>
          <a:prstGeom prst="rect">
            <a:avLst/>
          </a:prstGeom>
          <a:solidFill>
            <a:srgbClr val="00B050"/>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2800" dirty="0">
                <a:solidFill>
                  <a:schemeClr val="bg1"/>
                </a:solidFill>
                <a:latin typeface="TraditionalArabic"/>
                <a:ea typeface="+mj-ea"/>
                <a:cs typeface="+mj-cs"/>
              </a:rPr>
              <a:t>استراتيجية حل المشكلات</a:t>
            </a:r>
            <a:endParaRPr lang="en-US" sz="2800" dirty="0">
              <a:solidFill>
                <a:schemeClr val="bg1"/>
              </a:solidFill>
              <a:latin typeface="+mj-lt"/>
              <a:ea typeface="+mj-ea"/>
              <a:cs typeface="+mj-cs"/>
            </a:endParaRPr>
          </a:p>
        </p:txBody>
      </p:sp>
      <p:graphicFrame>
        <p:nvGraphicFramePr>
          <p:cNvPr id="3" name="Table 4">
            <a:extLst>
              <a:ext uri="{FF2B5EF4-FFF2-40B4-BE49-F238E27FC236}">
                <a16:creationId xmlns:a16="http://schemas.microsoft.com/office/drawing/2014/main" id="{58ADDDB6-F54D-4AD1-B805-2829D2C7DFF3}"/>
              </a:ext>
            </a:extLst>
          </p:cNvPr>
          <p:cNvGraphicFramePr>
            <a:graphicFrameLocks noGrp="1"/>
          </p:cNvGraphicFramePr>
          <p:nvPr>
            <p:extLst>
              <p:ext uri="{D42A27DB-BD31-4B8C-83A1-F6EECF244321}">
                <p14:modId xmlns:p14="http://schemas.microsoft.com/office/powerpoint/2010/main" val="94951737"/>
              </p:ext>
            </p:extLst>
          </p:nvPr>
        </p:nvGraphicFramePr>
        <p:xfrm>
          <a:off x="282633" y="1466191"/>
          <a:ext cx="11772732" cy="5176886"/>
        </p:xfrm>
        <a:graphic>
          <a:graphicData uri="http://schemas.openxmlformats.org/drawingml/2006/table">
            <a:tbl>
              <a:tblPr firstRow="1" bandRow="1">
                <a:tableStyleId>{5C22544A-7EE6-4342-B048-85BDC9FD1C3A}</a:tableStyleId>
              </a:tblPr>
              <a:tblGrid>
                <a:gridCol w="3924244">
                  <a:extLst>
                    <a:ext uri="{9D8B030D-6E8A-4147-A177-3AD203B41FA5}">
                      <a16:colId xmlns:a16="http://schemas.microsoft.com/office/drawing/2014/main" val="1120688109"/>
                    </a:ext>
                  </a:extLst>
                </a:gridCol>
                <a:gridCol w="3924244">
                  <a:extLst>
                    <a:ext uri="{9D8B030D-6E8A-4147-A177-3AD203B41FA5}">
                      <a16:colId xmlns:a16="http://schemas.microsoft.com/office/drawing/2014/main" val="92363899"/>
                    </a:ext>
                  </a:extLst>
                </a:gridCol>
                <a:gridCol w="3924244">
                  <a:extLst>
                    <a:ext uri="{9D8B030D-6E8A-4147-A177-3AD203B41FA5}">
                      <a16:colId xmlns:a16="http://schemas.microsoft.com/office/drawing/2014/main" val="3658045687"/>
                    </a:ext>
                  </a:extLst>
                </a:gridCol>
              </a:tblGrid>
              <a:tr h="1594976">
                <a:tc>
                  <a:txBody>
                    <a:bodyPr/>
                    <a:lstStyle/>
                    <a:p>
                      <a:pPr algn="ctr" rtl="1">
                        <a:lnSpc>
                          <a:spcPct val="150000"/>
                        </a:lnSpc>
                      </a:pPr>
                      <a:r>
                        <a:rPr lang="ar-BH" sz="6000" dirty="0"/>
                        <a:t>الحل</a:t>
                      </a:r>
                      <a:endParaRPr lang="en-US" sz="6000" dirty="0"/>
                    </a:p>
                  </a:txBody>
                  <a:tcPr>
                    <a:solidFill>
                      <a:schemeClr val="accent3">
                        <a:lumMod val="50000"/>
                      </a:schemeClr>
                    </a:solidFill>
                  </a:tcPr>
                </a:tc>
                <a:tc>
                  <a:txBody>
                    <a:bodyPr/>
                    <a:lstStyle/>
                    <a:p>
                      <a:pPr algn="ctr" rtl="1">
                        <a:lnSpc>
                          <a:spcPct val="150000"/>
                        </a:lnSpc>
                      </a:pPr>
                      <a:r>
                        <a:rPr lang="ar-BH" sz="6000" dirty="0"/>
                        <a:t>السبب</a:t>
                      </a:r>
                      <a:endParaRPr lang="en-US" sz="6000" dirty="0"/>
                    </a:p>
                  </a:txBody>
                  <a:tcPr>
                    <a:solidFill>
                      <a:schemeClr val="accent3">
                        <a:lumMod val="50000"/>
                      </a:schemeClr>
                    </a:solidFill>
                  </a:tcPr>
                </a:tc>
                <a:tc>
                  <a:txBody>
                    <a:bodyPr/>
                    <a:lstStyle/>
                    <a:p>
                      <a:pPr algn="ctr" rtl="1">
                        <a:lnSpc>
                          <a:spcPct val="150000"/>
                        </a:lnSpc>
                      </a:pPr>
                      <a:r>
                        <a:rPr lang="ar-BH" sz="6000" dirty="0"/>
                        <a:t>المشكلة</a:t>
                      </a:r>
                      <a:endParaRPr lang="en-US" sz="6000" dirty="0"/>
                    </a:p>
                  </a:txBody>
                  <a:tcPr>
                    <a:solidFill>
                      <a:schemeClr val="accent3">
                        <a:lumMod val="50000"/>
                      </a:schemeClr>
                    </a:solidFill>
                  </a:tcPr>
                </a:tc>
                <a:extLst>
                  <a:ext uri="{0D108BD9-81ED-4DB2-BD59-A6C34878D82A}">
                    <a16:rowId xmlns:a16="http://schemas.microsoft.com/office/drawing/2014/main" val="2136770297"/>
                  </a:ext>
                </a:extLst>
              </a:tr>
              <a:tr h="358191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4400" dirty="0">
                          <a:solidFill>
                            <a:schemeClr val="bg1"/>
                          </a:solidFill>
                        </a:rPr>
                        <a:t>................................................</a:t>
                      </a:r>
                      <a:endParaRPr lang="en-US" sz="4400" dirty="0">
                        <a:solidFill>
                          <a:schemeClr val="bg1"/>
                        </a:solidFill>
                      </a:endParaRPr>
                    </a:p>
                    <a:p>
                      <a:pPr algn="ctr" rtl="1"/>
                      <a:endParaRPr lang="en-US" sz="4400" dirty="0"/>
                    </a:p>
                  </a:txBody>
                  <a:tcPr>
                    <a:solidFill>
                      <a:srgbClr val="00B050"/>
                    </a:solidFill>
                  </a:tcPr>
                </a:tc>
                <a:tc>
                  <a:txBody>
                    <a:bodyPr/>
                    <a:lstStyle/>
                    <a:p>
                      <a:pPr algn="ctr" rtl="1"/>
                      <a:r>
                        <a:rPr lang="ar-BH" sz="4400" dirty="0">
                          <a:solidFill>
                            <a:schemeClr val="bg1"/>
                          </a:solidFill>
                        </a:rPr>
                        <a:t>................................................</a:t>
                      </a:r>
                      <a:endParaRPr lang="en-US" sz="4400" dirty="0">
                        <a:solidFill>
                          <a:schemeClr val="bg1"/>
                        </a:solidFill>
                      </a:endParaRPr>
                    </a:p>
                  </a:txBody>
                  <a:tcPr>
                    <a:solidFill>
                      <a:srgbClr val="00B050"/>
                    </a:solidFill>
                  </a:tcPr>
                </a:tc>
                <a:tc>
                  <a:txBody>
                    <a:bodyPr/>
                    <a:lstStyle/>
                    <a:p>
                      <a:pPr algn="ctr" rtl="1"/>
                      <a:r>
                        <a:rPr lang="ar-BH" sz="4000" b="0" i="0" u="none" strike="noStrike" kern="1200" baseline="0" dirty="0">
                          <a:solidFill>
                            <a:schemeClr val="bg1"/>
                          </a:solidFill>
                          <a:latin typeface="+mn-lt"/>
                          <a:ea typeface="+mn-ea"/>
                          <a:cs typeface="+mn-cs"/>
                        </a:rPr>
                        <a:t>زميلي يرفص التعاون معنا في نظافة الصف الدراسي.</a:t>
                      </a:r>
                      <a:endParaRPr lang="en-US" sz="4000" dirty="0">
                        <a:solidFill>
                          <a:schemeClr val="bg1"/>
                        </a:solidFill>
                      </a:endParaRPr>
                    </a:p>
                  </a:txBody>
                  <a:tcPr>
                    <a:solidFill>
                      <a:srgbClr val="00B050"/>
                    </a:solidFill>
                  </a:tcPr>
                </a:tc>
                <a:extLst>
                  <a:ext uri="{0D108BD9-81ED-4DB2-BD59-A6C34878D82A}">
                    <a16:rowId xmlns:a16="http://schemas.microsoft.com/office/drawing/2014/main" val="3873315614"/>
                  </a:ext>
                </a:extLst>
              </a:tr>
            </a:tbl>
          </a:graphicData>
        </a:graphic>
      </p:graphicFrame>
      <p:pic>
        <p:nvPicPr>
          <p:cNvPr id="5" name="Picture 4">
            <a:extLst>
              <a:ext uri="{FF2B5EF4-FFF2-40B4-BE49-F238E27FC236}">
                <a16:creationId xmlns:a16="http://schemas.microsoft.com/office/drawing/2014/main" id="{71318D4A-5C2E-49D2-BA8B-F3CA4911E35A}"/>
              </a:ext>
            </a:extLst>
          </p:cNvPr>
          <p:cNvPicPr>
            <a:picLocks noChangeAspect="1"/>
          </p:cNvPicPr>
          <p:nvPr/>
        </p:nvPicPr>
        <p:blipFill>
          <a:blip r:embed="rId3"/>
          <a:stretch>
            <a:fillRect/>
          </a:stretch>
        </p:blipFill>
        <p:spPr>
          <a:xfrm>
            <a:off x="9422524" y="5005387"/>
            <a:ext cx="1619250" cy="1419225"/>
          </a:xfrm>
          <a:prstGeom prst="rect">
            <a:avLst/>
          </a:prstGeom>
        </p:spPr>
      </p:pic>
    </p:spTree>
    <p:extLst>
      <p:ext uri="{BB962C8B-B14F-4D97-AF65-F5344CB8AC3E}">
        <p14:creationId xmlns:p14="http://schemas.microsoft.com/office/powerpoint/2010/main" val="296385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6654269"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dirty="0">
                <a:solidFill>
                  <a:srgbClr val="FF0000"/>
                </a:solidFill>
                <a:latin typeface="+mj-lt"/>
                <a:ea typeface="+mj-ea"/>
                <a:cs typeface="+mj-cs"/>
              </a:rPr>
              <a:t>ما أهمية العمل الجماعي ؟</a:t>
            </a:r>
            <a:endParaRPr lang="en-US" sz="4000" b="1" dirty="0">
              <a:solidFill>
                <a:srgbClr val="FF0000"/>
              </a:solidFill>
              <a:latin typeface="+mj-lt"/>
              <a:ea typeface="+mj-ea"/>
              <a:cs typeface="+mj-cs"/>
            </a:endParaRPr>
          </a:p>
        </p:txBody>
      </p:sp>
      <p:sp>
        <p:nvSpPr>
          <p:cNvPr id="6" name="Rectangle 5">
            <a:extLst>
              <a:ext uri="{FF2B5EF4-FFF2-40B4-BE49-F238E27FC236}">
                <a16:creationId xmlns:a16="http://schemas.microsoft.com/office/drawing/2014/main" id="{824A7533-1A63-46A2-A357-8B0F15D96A6E}"/>
              </a:ext>
            </a:extLst>
          </p:cNvPr>
          <p:cNvSpPr/>
          <p:nvPr/>
        </p:nvSpPr>
        <p:spPr>
          <a:xfrm>
            <a:off x="6999890" y="69520"/>
            <a:ext cx="5011339" cy="829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000" dirty="0">
                <a:solidFill>
                  <a:schemeClr val="bg1"/>
                </a:solidFill>
              </a:rPr>
              <a:t>ثانياً: فائدة العمل الجماعي.</a:t>
            </a:r>
            <a:endParaRPr lang="en-US" sz="4000" dirty="0">
              <a:solidFill>
                <a:schemeClr val="bg1"/>
              </a:solidFill>
            </a:endParaRPr>
          </a:p>
        </p:txBody>
      </p:sp>
      <p:pic>
        <p:nvPicPr>
          <p:cNvPr id="27" name="Picture 26">
            <a:extLst>
              <a:ext uri="{FF2B5EF4-FFF2-40B4-BE49-F238E27FC236}">
                <a16:creationId xmlns:a16="http://schemas.microsoft.com/office/drawing/2014/main" id="{A1F41C5A-99DA-492E-B287-E4C1B3ADA058}"/>
              </a:ext>
            </a:extLst>
          </p:cNvPr>
          <p:cNvPicPr>
            <a:picLocks noChangeAspect="1"/>
          </p:cNvPicPr>
          <p:nvPr/>
        </p:nvPicPr>
        <p:blipFill>
          <a:blip r:embed="rId3"/>
          <a:stretch>
            <a:fillRect/>
          </a:stretch>
        </p:blipFill>
        <p:spPr>
          <a:xfrm>
            <a:off x="7839327" y="1180406"/>
            <a:ext cx="4171902" cy="5608074"/>
          </a:xfrm>
          <a:prstGeom prst="rect">
            <a:avLst/>
          </a:prstGeom>
        </p:spPr>
      </p:pic>
      <p:sp>
        <p:nvSpPr>
          <p:cNvPr id="28" name="TextBox 27">
            <a:extLst>
              <a:ext uri="{FF2B5EF4-FFF2-40B4-BE49-F238E27FC236}">
                <a16:creationId xmlns:a16="http://schemas.microsoft.com/office/drawing/2014/main" id="{ACCDDFAC-FFD1-4DEE-9168-67A27ECAF3C5}"/>
              </a:ext>
            </a:extLst>
          </p:cNvPr>
          <p:cNvSpPr txBox="1"/>
          <p:nvPr/>
        </p:nvSpPr>
        <p:spPr>
          <a:xfrm>
            <a:off x="8340471" y="2835874"/>
            <a:ext cx="3280919"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1- ............</a:t>
            </a:r>
            <a:endParaRPr lang="en-US" sz="4800" dirty="0">
              <a:solidFill>
                <a:srgbClr val="FF0000"/>
              </a:solidFill>
              <a:latin typeface="+mj-lt"/>
              <a:ea typeface="+mj-ea"/>
              <a:cs typeface="+mj-cs"/>
            </a:endParaRPr>
          </a:p>
        </p:txBody>
      </p:sp>
      <p:sp>
        <p:nvSpPr>
          <p:cNvPr id="29" name="TextBox 28">
            <a:extLst>
              <a:ext uri="{FF2B5EF4-FFF2-40B4-BE49-F238E27FC236}">
                <a16:creationId xmlns:a16="http://schemas.microsoft.com/office/drawing/2014/main" id="{62F9F8DD-9C8B-4B13-A546-2587B3A4F7EB}"/>
              </a:ext>
            </a:extLst>
          </p:cNvPr>
          <p:cNvSpPr txBox="1"/>
          <p:nvPr/>
        </p:nvSpPr>
        <p:spPr>
          <a:xfrm>
            <a:off x="8340471" y="3662744"/>
            <a:ext cx="3280919"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2- ............</a:t>
            </a:r>
            <a:endParaRPr lang="en-US" sz="4800" dirty="0">
              <a:solidFill>
                <a:srgbClr val="FF0000"/>
              </a:solidFill>
              <a:latin typeface="+mj-lt"/>
              <a:ea typeface="+mj-ea"/>
              <a:cs typeface="+mj-cs"/>
            </a:endParaRPr>
          </a:p>
        </p:txBody>
      </p:sp>
      <p:sp>
        <p:nvSpPr>
          <p:cNvPr id="30" name="TextBox 29">
            <a:extLst>
              <a:ext uri="{FF2B5EF4-FFF2-40B4-BE49-F238E27FC236}">
                <a16:creationId xmlns:a16="http://schemas.microsoft.com/office/drawing/2014/main" id="{2F03DBC5-79C9-4C32-9F59-57FBC4EC2C98}"/>
              </a:ext>
            </a:extLst>
          </p:cNvPr>
          <p:cNvSpPr txBox="1"/>
          <p:nvPr/>
        </p:nvSpPr>
        <p:spPr>
          <a:xfrm>
            <a:off x="8340470" y="5318212"/>
            <a:ext cx="3280920"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4- ............</a:t>
            </a:r>
            <a:endParaRPr lang="en-US" sz="4800" dirty="0">
              <a:solidFill>
                <a:srgbClr val="FF0000"/>
              </a:solidFill>
              <a:latin typeface="+mj-lt"/>
              <a:ea typeface="+mj-ea"/>
              <a:cs typeface="+mj-cs"/>
            </a:endParaRPr>
          </a:p>
        </p:txBody>
      </p:sp>
      <p:sp>
        <p:nvSpPr>
          <p:cNvPr id="31" name="TextBox 30">
            <a:extLst>
              <a:ext uri="{FF2B5EF4-FFF2-40B4-BE49-F238E27FC236}">
                <a16:creationId xmlns:a16="http://schemas.microsoft.com/office/drawing/2014/main" id="{50F9103F-96F1-4A10-86FE-8AC491EABF74}"/>
              </a:ext>
            </a:extLst>
          </p:cNvPr>
          <p:cNvSpPr txBox="1"/>
          <p:nvPr/>
        </p:nvSpPr>
        <p:spPr>
          <a:xfrm>
            <a:off x="8340470" y="4491342"/>
            <a:ext cx="3280920" cy="64339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fontScale="92500" lnSpcReduction="10000"/>
          </a:bodyPr>
          <a:lstStyle/>
          <a:p>
            <a:pPr algn="r" rtl="1">
              <a:lnSpc>
                <a:spcPct val="90000"/>
              </a:lnSpc>
              <a:spcBef>
                <a:spcPct val="0"/>
              </a:spcBef>
              <a:spcAft>
                <a:spcPts val="600"/>
              </a:spcAft>
            </a:pPr>
            <a:r>
              <a:rPr lang="ar-BH" sz="4800" dirty="0">
                <a:latin typeface="+mj-lt"/>
                <a:ea typeface="+mj-ea"/>
                <a:cs typeface="+mj-cs"/>
              </a:rPr>
              <a:t>3- ............</a:t>
            </a:r>
            <a:endParaRPr lang="en-US" sz="48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1AB5F14C-BDC1-4582-A832-A9B8526A1007}"/>
              </a:ext>
            </a:extLst>
          </p:cNvPr>
          <p:cNvPicPr>
            <a:picLocks noChangeAspect="1"/>
          </p:cNvPicPr>
          <p:nvPr/>
        </p:nvPicPr>
        <p:blipFill>
          <a:blip r:embed="rId4"/>
          <a:stretch>
            <a:fillRect/>
          </a:stretch>
        </p:blipFill>
        <p:spPr>
          <a:xfrm>
            <a:off x="687207" y="1204201"/>
            <a:ext cx="5950076" cy="5180833"/>
          </a:xfrm>
          <a:prstGeom prst="rect">
            <a:avLst/>
          </a:prstGeom>
        </p:spPr>
      </p:pic>
    </p:spTree>
    <p:extLst>
      <p:ext uri="{BB962C8B-B14F-4D97-AF65-F5344CB8AC3E}">
        <p14:creationId xmlns:p14="http://schemas.microsoft.com/office/powerpoint/2010/main" val="421947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إِنَّ لِلْعَمَلِ الْجَماعِيِّ فَوائِدَ كَثيرَةً،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69269" y="1407682"/>
            <a:ext cx="5641961" cy="1319751"/>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1-</a:t>
            </a:r>
            <a:r>
              <a:rPr lang="ar-BH" sz="4000" b="0" i="0" u="none" strike="noStrike" baseline="0" dirty="0">
                <a:latin typeface="TraditionalArabic"/>
              </a:rPr>
              <a:t>إِنْجازُ الْعَمَلِ بِسُرْعَةٍ وَدِقَّةٍ، وَبِجُهْدٍ وَوَقْتٍ أَقَلَّ.</a:t>
            </a:r>
            <a:endParaRPr lang="en-US" sz="40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3D1CF17A-0306-4AAF-BE56-FF520CD6FBC2}"/>
              </a:ext>
            </a:extLst>
          </p:cNvPr>
          <p:cNvPicPr>
            <a:picLocks noChangeAspect="1"/>
          </p:cNvPicPr>
          <p:nvPr/>
        </p:nvPicPr>
        <p:blipFill>
          <a:blip r:embed="rId3"/>
          <a:stretch>
            <a:fillRect/>
          </a:stretch>
        </p:blipFill>
        <p:spPr>
          <a:xfrm>
            <a:off x="180770" y="2084451"/>
            <a:ext cx="5969251" cy="3628368"/>
          </a:xfrm>
          <a:prstGeom prst="rect">
            <a:avLst/>
          </a:prstGeom>
        </p:spPr>
      </p:pic>
      <p:sp>
        <p:nvSpPr>
          <p:cNvPr id="9" name="Rectangle: Rounded Corners 8">
            <a:extLst>
              <a:ext uri="{FF2B5EF4-FFF2-40B4-BE49-F238E27FC236}">
                <a16:creationId xmlns:a16="http://schemas.microsoft.com/office/drawing/2014/main" id="{F445D52B-E2EA-4659-9E02-F8326A734460}"/>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92</a:t>
            </a:r>
            <a:endParaRPr lang="en-US" sz="3600" dirty="0"/>
          </a:p>
        </p:txBody>
      </p:sp>
      <p:pic>
        <p:nvPicPr>
          <p:cNvPr id="6" name="Picture 5">
            <a:extLst>
              <a:ext uri="{FF2B5EF4-FFF2-40B4-BE49-F238E27FC236}">
                <a16:creationId xmlns:a16="http://schemas.microsoft.com/office/drawing/2014/main" id="{FB9AAB8C-244B-4A9F-9F24-64A7EBFD6B50}"/>
              </a:ext>
            </a:extLst>
          </p:cNvPr>
          <p:cNvPicPr>
            <a:picLocks noChangeAspect="1"/>
          </p:cNvPicPr>
          <p:nvPr/>
        </p:nvPicPr>
        <p:blipFill>
          <a:blip r:embed="rId4"/>
          <a:stretch>
            <a:fillRect/>
          </a:stretch>
        </p:blipFill>
        <p:spPr>
          <a:xfrm>
            <a:off x="6537434" y="2865382"/>
            <a:ext cx="5270937" cy="3953203"/>
          </a:xfrm>
          <a:prstGeom prst="rect">
            <a:avLst/>
          </a:prstGeom>
        </p:spPr>
      </p:pic>
    </p:spTree>
    <p:extLst>
      <p:ext uri="{BB962C8B-B14F-4D97-AF65-F5344CB8AC3E}">
        <p14:creationId xmlns:p14="http://schemas.microsoft.com/office/powerpoint/2010/main" val="3706067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إِنَّ لِلْعَمَلِ الْجَماعِيِّ فَوائِدَ كَثيرَةً،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8103476" y="1407683"/>
            <a:ext cx="3907754" cy="1887310"/>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latin typeface="TraditionalArabic"/>
              </a:rPr>
              <a:t>2-</a:t>
            </a:r>
            <a:r>
              <a:rPr lang="ar-BH" sz="4000" b="0" i="0" u="none" strike="noStrike" baseline="0" dirty="0">
                <a:latin typeface="TraditionalArabic"/>
              </a:rPr>
              <a:t>الاسْتِفادَةُ مِنْ أَفْكارِ الْفَريقِ وَمَهاراتِهِ الْمُخْتَلِفَةِ.</a:t>
            </a:r>
            <a:endParaRPr lang="en-US" sz="40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1267C981-1762-4520-933B-C5426A830E8D}"/>
              </a:ext>
            </a:extLst>
          </p:cNvPr>
          <p:cNvPicPr>
            <a:picLocks noChangeAspect="1"/>
          </p:cNvPicPr>
          <p:nvPr/>
        </p:nvPicPr>
        <p:blipFill>
          <a:blip r:embed="rId3"/>
          <a:stretch>
            <a:fillRect/>
          </a:stretch>
        </p:blipFill>
        <p:spPr>
          <a:xfrm>
            <a:off x="232115" y="1375622"/>
            <a:ext cx="7805056" cy="5412858"/>
          </a:xfrm>
          <a:prstGeom prst="rect">
            <a:avLst/>
          </a:prstGeom>
        </p:spPr>
      </p:pic>
      <p:pic>
        <p:nvPicPr>
          <p:cNvPr id="13" name="Picture 12">
            <a:extLst>
              <a:ext uri="{FF2B5EF4-FFF2-40B4-BE49-F238E27FC236}">
                <a16:creationId xmlns:a16="http://schemas.microsoft.com/office/drawing/2014/main" id="{E6FC5E37-7613-4572-ACBE-C339622D7466}"/>
              </a:ext>
            </a:extLst>
          </p:cNvPr>
          <p:cNvPicPr>
            <a:picLocks noChangeAspect="1"/>
          </p:cNvPicPr>
          <p:nvPr/>
        </p:nvPicPr>
        <p:blipFill>
          <a:blip r:embed="rId4"/>
          <a:stretch>
            <a:fillRect/>
          </a:stretch>
        </p:blipFill>
        <p:spPr>
          <a:xfrm>
            <a:off x="8103476" y="3429000"/>
            <a:ext cx="3907753" cy="3359480"/>
          </a:xfrm>
          <a:prstGeom prst="rect">
            <a:avLst/>
          </a:prstGeom>
        </p:spPr>
      </p:pic>
      <p:sp>
        <p:nvSpPr>
          <p:cNvPr id="15" name="Rectangle: Rounded Corners 14">
            <a:extLst>
              <a:ext uri="{FF2B5EF4-FFF2-40B4-BE49-F238E27FC236}">
                <a16:creationId xmlns:a16="http://schemas.microsoft.com/office/drawing/2014/main" id="{D22299FD-4838-4172-A37D-1E1E8A5FE04A}"/>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92</a:t>
            </a:r>
            <a:endParaRPr lang="en-US" sz="3600" dirty="0"/>
          </a:p>
        </p:txBody>
      </p:sp>
    </p:spTree>
    <p:extLst>
      <p:ext uri="{BB962C8B-B14F-4D97-AF65-F5344CB8AC3E}">
        <p14:creationId xmlns:p14="http://schemas.microsoft.com/office/powerpoint/2010/main" val="1538763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إِنَّ لِلْعَمَلِ الْجَماعِيِّ فَوائِدَ كَثيرَةً،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7930055" y="1407682"/>
            <a:ext cx="4081175" cy="2691351"/>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solidFill>
                  <a:schemeClr val="tx1"/>
                </a:solidFill>
                <a:latin typeface="TraditionalArabic"/>
              </a:rPr>
              <a:t>3-</a:t>
            </a:r>
            <a:r>
              <a:rPr lang="ar-BH" sz="4000" b="0" i="0" u="none" strike="noStrike" baseline="0" dirty="0">
                <a:solidFill>
                  <a:schemeClr val="tx1"/>
                </a:solidFill>
                <a:latin typeface="TraditionalArabic"/>
              </a:rPr>
              <a:t>تَقْوِيَةُ الْعَلاقَةِ بَيْنَ الْافْرادِ</a:t>
            </a:r>
            <a:r>
              <a:rPr lang="ar-BH" sz="4000" dirty="0">
                <a:solidFill>
                  <a:schemeClr val="tx1"/>
                </a:solidFill>
                <a:latin typeface="TraditionalArabic"/>
              </a:rPr>
              <a:t>،</a:t>
            </a:r>
            <a:r>
              <a:rPr lang="ar-BH" sz="4000" b="0" i="0" u="none" strike="noStrike" baseline="0" dirty="0">
                <a:solidFill>
                  <a:schemeClr val="tx1"/>
                </a:solidFill>
                <a:latin typeface="Wingdings-Regular"/>
              </a:rPr>
              <a:t> و</a:t>
            </a:r>
            <a:r>
              <a:rPr lang="ar-BH" sz="4000" b="0" i="0" u="none" strike="noStrike" baseline="0" dirty="0">
                <a:solidFill>
                  <a:schemeClr val="tx1"/>
                </a:solidFill>
                <a:latin typeface="TraditionalArabic"/>
              </a:rPr>
              <a:t>اِكْتِسابُ مَهاراتٍ وَمَعارِفَ جَديدَةٍ.</a:t>
            </a:r>
            <a:endParaRPr lang="en-US" sz="40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471BC9E4-E92E-464A-8FA8-9B96D510F21C}"/>
              </a:ext>
            </a:extLst>
          </p:cNvPr>
          <p:cNvPicPr>
            <a:picLocks noChangeAspect="1"/>
          </p:cNvPicPr>
          <p:nvPr/>
        </p:nvPicPr>
        <p:blipFill>
          <a:blip r:embed="rId3"/>
          <a:stretch>
            <a:fillRect/>
          </a:stretch>
        </p:blipFill>
        <p:spPr>
          <a:xfrm>
            <a:off x="289204" y="1119477"/>
            <a:ext cx="7451665" cy="5454744"/>
          </a:xfrm>
          <a:prstGeom prst="rect">
            <a:avLst/>
          </a:prstGeom>
        </p:spPr>
      </p:pic>
      <p:pic>
        <p:nvPicPr>
          <p:cNvPr id="8" name="Picture 7">
            <a:extLst>
              <a:ext uri="{FF2B5EF4-FFF2-40B4-BE49-F238E27FC236}">
                <a16:creationId xmlns:a16="http://schemas.microsoft.com/office/drawing/2014/main" id="{938294D9-0662-4884-A5CE-EE88DD641206}"/>
              </a:ext>
            </a:extLst>
          </p:cNvPr>
          <p:cNvPicPr>
            <a:picLocks noChangeAspect="1"/>
          </p:cNvPicPr>
          <p:nvPr/>
        </p:nvPicPr>
        <p:blipFill>
          <a:blip r:embed="rId4"/>
          <a:stretch>
            <a:fillRect/>
          </a:stretch>
        </p:blipFill>
        <p:spPr>
          <a:xfrm>
            <a:off x="8374570" y="4209393"/>
            <a:ext cx="3192143" cy="2364828"/>
          </a:xfrm>
          <a:prstGeom prst="rect">
            <a:avLst/>
          </a:prstGeom>
        </p:spPr>
      </p:pic>
      <p:sp>
        <p:nvSpPr>
          <p:cNvPr id="9" name="Rectangle: Rounded Corners 8">
            <a:extLst>
              <a:ext uri="{FF2B5EF4-FFF2-40B4-BE49-F238E27FC236}">
                <a16:creationId xmlns:a16="http://schemas.microsoft.com/office/drawing/2014/main" id="{3B65DF69-E2A3-4618-A209-45F245E12B19}"/>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92</a:t>
            </a:r>
            <a:endParaRPr lang="en-US" sz="3600" dirty="0"/>
          </a:p>
        </p:txBody>
      </p:sp>
    </p:spTree>
    <p:extLst>
      <p:ext uri="{BB962C8B-B14F-4D97-AF65-F5344CB8AC3E}">
        <p14:creationId xmlns:p14="http://schemas.microsoft.com/office/powerpoint/2010/main" val="404992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BDD5D-3688-4B69-AFDB-824B47F01D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739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إِنَّ لِلْعَمَلِ الْجَماعِيِّ فَوائِدَ كَثيرَةً،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7930055" y="1407682"/>
            <a:ext cx="4081175" cy="213955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4000" dirty="0">
                <a:solidFill>
                  <a:schemeClr val="tx1"/>
                </a:solidFill>
                <a:latin typeface="TraditionalArabic"/>
              </a:rPr>
              <a:t>3-</a:t>
            </a:r>
            <a:r>
              <a:rPr lang="ar-BH" sz="4000" b="0" i="0" u="none" strike="noStrike" baseline="0" dirty="0">
                <a:solidFill>
                  <a:schemeClr val="tx1"/>
                </a:solidFill>
                <a:latin typeface="TraditionalArabic"/>
              </a:rPr>
              <a:t>اِكْتِسابُ قِيَمٍ أَخْلاقِيَّةٍ مِثْلِ الِاحْتِرامِ، وَالتَّعاوُنِ، وَآدابِ التَّحاوُرِ.</a:t>
            </a:r>
            <a:endParaRPr lang="en-US" sz="40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643AF33C-7440-4382-81CC-FBE34D4DB58D}"/>
              </a:ext>
            </a:extLst>
          </p:cNvPr>
          <p:cNvPicPr>
            <a:picLocks noChangeAspect="1"/>
          </p:cNvPicPr>
          <p:nvPr/>
        </p:nvPicPr>
        <p:blipFill>
          <a:blip r:embed="rId3"/>
          <a:stretch>
            <a:fillRect/>
          </a:stretch>
        </p:blipFill>
        <p:spPr>
          <a:xfrm>
            <a:off x="345620" y="1073480"/>
            <a:ext cx="7419583" cy="5358851"/>
          </a:xfrm>
          <a:prstGeom prst="rect">
            <a:avLst/>
          </a:prstGeom>
        </p:spPr>
      </p:pic>
      <p:sp>
        <p:nvSpPr>
          <p:cNvPr id="10" name="Rectangle: Rounded Corners 9">
            <a:extLst>
              <a:ext uri="{FF2B5EF4-FFF2-40B4-BE49-F238E27FC236}">
                <a16:creationId xmlns:a16="http://schemas.microsoft.com/office/drawing/2014/main" id="{0B64A2CE-9608-4C86-9FFC-0C892E582365}"/>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92</a:t>
            </a:r>
            <a:endParaRPr lang="en-US" sz="3600" dirty="0"/>
          </a:p>
        </p:txBody>
      </p:sp>
      <p:pic>
        <p:nvPicPr>
          <p:cNvPr id="7" name="Picture 6">
            <a:extLst>
              <a:ext uri="{FF2B5EF4-FFF2-40B4-BE49-F238E27FC236}">
                <a16:creationId xmlns:a16="http://schemas.microsoft.com/office/drawing/2014/main" id="{683E9C4E-A014-4E4F-9E83-16158AD4B900}"/>
              </a:ext>
            </a:extLst>
          </p:cNvPr>
          <p:cNvPicPr>
            <a:picLocks noChangeAspect="1"/>
          </p:cNvPicPr>
          <p:nvPr/>
        </p:nvPicPr>
        <p:blipFill>
          <a:blip r:embed="rId4"/>
          <a:stretch>
            <a:fillRect/>
          </a:stretch>
        </p:blipFill>
        <p:spPr>
          <a:xfrm>
            <a:off x="7930055" y="3721374"/>
            <a:ext cx="4143165" cy="2710957"/>
          </a:xfrm>
          <a:prstGeom prst="rect">
            <a:avLst/>
          </a:prstGeom>
        </p:spPr>
      </p:pic>
    </p:spTree>
    <p:extLst>
      <p:ext uri="{BB962C8B-B14F-4D97-AF65-F5344CB8AC3E}">
        <p14:creationId xmlns:p14="http://schemas.microsoft.com/office/powerpoint/2010/main" val="3883014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dirty="0">
                <a:solidFill>
                  <a:srgbClr val="FF0000"/>
                </a:solidFill>
                <a:latin typeface="TraditionalArabic-Bold"/>
                <a:ea typeface="+mj-ea"/>
                <a:cs typeface="+mj-cs"/>
              </a:rPr>
              <a:t>فوائد العمل الجماعي</a:t>
            </a:r>
            <a:endParaRPr lang="en-US" sz="4000" b="1"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8243881E-70FF-4E0E-A43C-88BADA06B421}"/>
              </a:ext>
            </a:extLst>
          </p:cNvPr>
          <p:cNvPicPr>
            <a:picLocks noChangeAspect="1"/>
          </p:cNvPicPr>
          <p:nvPr/>
        </p:nvPicPr>
        <p:blipFill>
          <a:blip r:embed="rId5"/>
          <a:stretch>
            <a:fillRect/>
          </a:stretch>
        </p:blipFill>
        <p:spPr>
          <a:xfrm>
            <a:off x="345621" y="1042987"/>
            <a:ext cx="4873921" cy="5745493"/>
          </a:xfrm>
          <a:prstGeom prst="rect">
            <a:avLst/>
          </a:prstGeom>
        </p:spPr>
      </p:pic>
      <p:sp>
        <p:nvSpPr>
          <p:cNvPr id="9" name="Rectangle: Rounded Corners 8">
            <a:extLst>
              <a:ext uri="{FF2B5EF4-FFF2-40B4-BE49-F238E27FC236}">
                <a16:creationId xmlns:a16="http://schemas.microsoft.com/office/drawing/2014/main" id="{83602BA9-DD8E-440A-871F-F971E8C092B0}"/>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90</a:t>
            </a:r>
            <a:endParaRPr lang="en-US" sz="3600" dirty="0"/>
          </a:p>
        </p:txBody>
      </p:sp>
      <p:pic>
        <p:nvPicPr>
          <p:cNvPr id="10" name="العمل الجماعي05">
            <a:hlinkClick r:id="" action="ppaction://media"/>
            <a:extLst>
              <a:ext uri="{FF2B5EF4-FFF2-40B4-BE49-F238E27FC236}">
                <a16:creationId xmlns:a16="http://schemas.microsoft.com/office/drawing/2014/main" id="{8F4EC2DA-296F-4F20-984C-D026A09E7D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78425" y="1182414"/>
            <a:ext cx="4682357" cy="5119748"/>
          </a:xfrm>
          <a:prstGeom prst="rect">
            <a:avLst/>
          </a:prstGeom>
        </p:spPr>
      </p:pic>
    </p:spTree>
    <p:extLst>
      <p:ext uri="{BB962C8B-B14F-4D97-AF65-F5344CB8AC3E}">
        <p14:creationId xmlns:p14="http://schemas.microsoft.com/office/powerpoint/2010/main" val="160685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75B4B3-DEC9-41D0-B64F-FC3B74B46C6D}"/>
              </a:ext>
            </a:extLst>
          </p:cNvPr>
          <p:cNvSpPr txBox="1"/>
          <p:nvPr/>
        </p:nvSpPr>
        <p:spPr>
          <a:xfrm>
            <a:off x="282633" y="214923"/>
            <a:ext cx="9223974" cy="1030553"/>
          </a:xfrm>
          <a:prstGeom prst="rect">
            <a:avLst/>
          </a:prstGeom>
          <a:solidFill>
            <a:schemeClr val="accent3">
              <a:lumMod val="50000"/>
            </a:schemeClr>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2800" dirty="0">
                <a:solidFill>
                  <a:schemeClr val="bg1"/>
                </a:solidFill>
                <a:latin typeface="TraditionalArabic"/>
                <a:ea typeface="+mj-ea"/>
                <a:cs typeface="+mj-cs"/>
              </a:rPr>
              <a:t>أبطالي لنفكر معنا لتوصل إلى هذه المشكلة وأسبابها ووضع الحلول لها.</a:t>
            </a:r>
            <a:endParaRPr lang="en-US" sz="28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8BB09A01-8233-4F9A-84D4-438544C60238}"/>
              </a:ext>
            </a:extLst>
          </p:cNvPr>
          <p:cNvSpPr txBox="1"/>
          <p:nvPr/>
        </p:nvSpPr>
        <p:spPr>
          <a:xfrm>
            <a:off x="9506607" y="214923"/>
            <a:ext cx="2548758" cy="1030553"/>
          </a:xfrm>
          <a:prstGeom prst="rect">
            <a:avLst/>
          </a:prstGeom>
          <a:solidFill>
            <a:srgbClr val="00B050"/>
          </a:solidFill>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2800" dirty="0">
                <a:solidFill>
                  <a:schemeClr val="bg1"/>
                </a:solidFill>
                <a:latin typeface="TraditionalArabic"/>
                <a:ea typeface="+mj-ea"/>
                <a:cs typeface="+mj-cs"/>
              </a:rPr>
              <a:t>استراتيجية حل المشكلات</a:t>
            </a:r>
            <a:endParaRPr lang="en-US" sz="2800" dirty="0">
              <a:solidFill>
                <a:schemeClr val="bg1"/>
              </a:solidFill>
              <a:latin typeface="+mj-lt"/>
              <a:ea typeface="+mj-ea"/>
              <a:cs typeface="+mj-cs"/>
            </a:endParaRPr>
          </a:p>
        </p:txBody>
      </p:sp>
      <p:graphicFrame>
        <p:nvGraphicFramePr>
          <p:cNvPr id="3" name="Table 4">
            <a:extLst>
              <a:ext uri="{FF2B5EF4-FFF2-40B4-BE49-F238E27FC236}">
                <a16:creationId xmlns:a16="http://schemas.microsoft.com/office/drawing/2014/main" id="{58ADDDB6-F54D-4AD1-B805-2829D2C7DFF3}"/>
              </a:ext>
            </a:extLst>
          </p:cNvPr>
          <p:cNvGraphicFramePr>
            <a:graphicFrameLocks noGrp="1"/>
          </p:cNvGraphicFramePr>
          <p:nvPr>
            <p:extLst>
              <p:ext uri="{D42A27DB-BD31-4B8C-83A1-F6EECF244321}">
                <p14:modId xmlns:p14="http://schemas.microsoft.com/office/powerpoint/2010/main" val="206450153"/>
              </p:ext>
            </p:extLst>
          </p:nvPr>
        </p:nvGraphicFramePr>
        <p:xfrm>
          <a:off x="209634" y="1466191"/>
          <a:ext cx="11772732" cy="5176886"/>
        </p:xfrm>
        <a:graphic>
          <a:graphicData uri="http://schemas.openxmlformats.org/drawingml/2006/table">
            <a:tbl>
              <a:tblPr firstRow="1" bandRow="1">
                <a:tableStyleId>{5C22544A-7EE6-4342-B048-85BDC9FD1C3A}</a:tableStyleId>
              </a:tblPr>
              <a:tblGrid>
                <a:gridCol w="3924244">
                  <a:extLst>
                    <a:ext uri="{9D8B030D-6E8A-4147-A177-3AD203B41FA5}">
                      <a16:colId xmlns:a16="http://schemas.microsoft.com/office/drawing/2014/main" val="1120688109"/>
                    </a:ext>
                  </a:extLst>
                </a:gridCol>
                <a:gridCol w="3924244">
                  <a:extLst>
                    <a:ext uri="{9D8B030D-6E8A-4147-A177-3AD203B41FA5}">
                      <a16:colId xmlns:a16="http://schemas.microsoft.com/office/drawing/2014/main" val="92363899"/>
                    </a:ext>
                  </a:extLst>
                </a:gridCol>
                <a:gridCol w="3924244">
                  <a:extLst>
                    <a:ext uri="{9D8B030D-6E8A-4147-A177-3AD203B41FA5}">
                      <a16:colId xmlns:a16="http://schemas.microsoft.com/office/drawing/2014/main" val="3658045687"/>
                    </a:ext>
                  </a:extLst>
                </a:gridCol>
              </a:tblGrid>
              <a:tr h="1594976">
                <a:tc>
                  <a:txBody>
                    <a:bodyPr/>
                    <a:lstStyle/>
                    <a:p>
                      <a:pPr algn="ctr" rtl="1">
                        <a:lnSpc>
                          <a:spcPct val="150000"/>
                        </a:lnSpc>
                      </a:pPr>
                      <a:r>
                        <a:rPr lang="ar-BH" sz="6000" dirty="0"/>
                        <a:t>الحل</a:t>
                      </a:r>
                      <a:endParaRPr lang="en-US" sz="6000" dirty="0"/>
                    </a:p>
                  </a:txBody>
                  <a:tcPr>
                    <a:solidFill>
                      <a:schemeClr val="accent3">
                        <a:lumMod val="50000"/>
                      </a:schemeClr>
                    </a:solidFill>
                  </a:tcPr>
                </a:tc>
                <a:tc>
                  <a:txBody>
                    <a:bodyPr/>
                    <a:lstStyle/>
                    <a:p>
                      <a:pPr algn="ctr" rtl="1">
                        <a:lnSpc>
                          <a:spcPct val="150000"/>
                        </a:lnSpc>
                      </a:pPr>
                      <a:r>
                        <a:rPr lang="ar-BH" sz="6000"/>
                        <a:t>السبب</a:t>
                      </a:r>
                      <a:endParaRPr lang="en-US" sz="6000" dirty="0"/>
                    </a:p>
                  </a:txBody>
                  <a:tcPr>
                    <a:solidFill>
                      <a:schemeClr val="accent3">
                        <a:lumMod val="50000"/>
                      </a:schemeClr>
                    </a:solidFill>
                  </a:tcPr>
                </a:tc>
                <a:tc>
                  <a:txBody>
                    <a:bodyPr/>
                    <a:lstStyle/>
                    <a:p>
                      <a:pPr algn="ctr" rtl="1">
                        <a:lnSpc>
                          <a:spcPct val="150000"/>
                        </a:lnSpc>
                      </a:pPr>
                      <a:r>
                        <a:rPr lang="ar-BH" sz="6000" dirty="0"/>
                        <a:t>المشكلة</a:t>
                      </a:r>
                      <a:endParaRPr lang="en-US" sz="6000" dirty="0"/>
                    </a:p>
                  </a:txBody>
                  <a:tcPr>
                    <a:solidFill>
                      <a:schemeClr val="accent3">
                        <a:lumMod val="50000"/>
                      </a:schemeClr>
                    </a:solidFill>
                  </a:tcPr>
                </a:tc>
                <a:extLst>
                  <a:ext uri="{0D108BD9-81ED-4DB2-BD59-A6C34878D82A}">
                    <a16:rowId xmlns:a16="http://schemas.microsoft.com/office/drawing/2014/main" val="2136770297"/>
                  </a:ext>
                </a:extLst>
              </a:tr>
              <a:tr h="358191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BH" sz="4400" dirty="0">
                          <a:solidFill>
                            <a:schemeClr val="bg1"/>
                          </a:solidFill>
                        </a:rPr>
                        <a:t>................................................</a:t>
                      </a:r>
                      <a:endParaRPr lang="en-US" sz="4400" dirty="0">
                        <a:solidFill>
                          <a:schemeClr val="bg1"/>
                        </a:solidFill>
                      </a:endParaRPr>
                    </a:p>
                    <a:p>
                      <a:pPr algn="ctr" rtl="1"/>
                      <a:endParaRPr lang="en-US" sz="4400" dirty="0"/>
                    </a:p>
                  </a:txBody>
                  <a:tcPr>
                    <a:solidFill>
                      <a:srgbClr val="00B050"/>
                    </a:solidFill>
                  </a:tcPr>
                </a:tc>
                <a:tc>
                  <a:txBody>
                    <a:bodyPr/>
                    <a:lstStyle/>
                    <a:p>
                      <a:pPr algn="ctr" rtl="1"/>
                      <a:r>
                        <a:rPr lang="ar-BH" sz="4400" dirty="0">
                          <a:solidFill>
                            <a:schemeClr val="bg1"/>
                          </a:solidFill>
                        </a:rPr>
                        <a:t>................................................</a:t>
                      </a:r>
                      <a:endParaRPr lang="en-US" sz="4400" dirty="0">
                        <a:solidFill>
                          <a:schemeClr val="bg1"/>
                        </a:solidFill>
                      </a:endParaRPr>
                    </a:p>
                  </a:txBody>
                  <a:tcPr>
                    <a:solidFill>
                      <a:srgbClr val="00B050"/>
                    </a:solidFill>
                  </a:tcPr>
                </a:tc>
                <a:tc>
                  <a:txBody>
                    <a:bodyPr/>
                    <a:lstStyle/>
                    <a:p>
                      <a:pPr algn="ctr" rtl="1"/>
                      <a:r>
                        <a:rPr lang="ar-BH" sz="4000" b="0" i="0" u="none" strike="noStrike" kern="1200" baseline="0" dirty="0">
                          <a:solidFill>
                            <a:schemeClr val="bg1"/>
                          </a:solidFill>
                          <a:latin typeface="+mn-lt"/>
                          <a:ea typeface="+mn-ea"/>
                          <a:cs typeface="+mn-cs"/>
                        </a:rPr>
                        <a:t>صديقي لا يحترم آراء الآخرين في الفريق.</a:t>
                      </a:r>
                      <a:endParaRPr lang="en-US" sz="4000" dirty="0">
                        <a:solidFill>
                          <a:schemeClr val="bg1"/>
                        </a:solidFill>
                      </a:endParaRPr>
                    </a:p>
                  </a:txBody>
                  <a:tcPr>
                    <a:solidFill>
                      <a:srgbClr val="00B050"/>
                    </a:solidFill>
                  </a:tcPr>
                </a:tc>
                <a:extLst>
                  <a:ext uri="{0D108BD9-81ED-4DB2-BD59-A6C34878D82A}">
                    <a16:rowId xmlns:a16="http://schemas.microsoft.com/office/drawing/2014/main" val="3873315614"/>
                  </a:ext>
                </a:extLst>
              </a:tr>
            </a:tbl>
          </a:graphicData>
        </a:graphic>
      </p:graphicFrame>
      <p:pic>
        <p:nvPicPr>
          <p:cNvPr id="5" name="Picture 4">
            <a:extLst>
              <a:ext uri="{FF2B5EF4-FFF2-40B4-BE49-F238E27FC236}">
                <a16:creationId xmlns:a16="http://schemas.microsoft.com/office/drawing/2014/main" id="{8050F0D0-10D4-4C0D-80A5-65AF330ECC98}"/>
              </a:ext>
            </a:extLst>
          </p:cNvPr>
          <p:cNvPicPr>
            <a:picLocks noChangeAspect="1"/>
          </p:cNvPicPr>
          <p:nvPr/>
        </p:nvPicPr>
        <p:blipFill>
          <a:blip r:embed="rId3"/>
          <a:stretch>
            <a:fillRect/>
          </a:stretch>
        </p:blipFill>
        <p:spPr>
          <a:xfrm>
            <a:off x="8590069" y="4382813"/>
            <a:ext cx="3067050" cy="2175643"/>
          </a:xfrm>
          <a:prstGeom prst="rect">
            <a:avLst/>
          </a:prstGeom>
        </p:spPr>
      </p:pic>
    </p:spTree>
    <p:extLst>
      <p:ext uri="{BB962C8B-B14F-4D97-AF65-F5344CB8AC3E}">
        <p14:creationId xmlns:p14="http://schemas.microsoft.com/office/powerpoint/2010/main" val="2253676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4A7533-1A63-46A2-A357-8B0F15D96A6E}"/>
              </a:ext>
            </a:extLst>
          </p:cNvPr>
          <p:cNvSpPr/>
          <p:nvPr/>
        </p:nvSpPr>
        <p:spPr>
          <a:xfrm>
            <a:off x="6999890" y="69520"/>
            <a:ext cx="5011339" cy="8293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4000" dirty="0">
                <a:solidFill>
                  <a:schemeClr val="bg1"/>
                </a:solidFill>
              </a:rPr>
              <a:t>ثالثاً: مهارات العمل الجماعي.</a:t>
            </a:r>
            <a:endParaRPr lang="en-US" sz="4000" dirty="0">
              <a:solidFill>
                <a:schemeClr val="bg1"/>
              </a:solidFill>
            </a:endParaRPr>
          </a:p>
        </p:txBody>
      </p:sp>
      <p:pic>
        <p:nvPicPr>
          <p:cNvPr id="10" name="Picture 9">
            <a:extLst>
              <a:ext uri="{FF2B5EF4-FFF2-40B4-BE49-F238E27FC236}">
                <a16:creationId xmlns:a16="http://schemas.microsoft.com/office/drawing/2014/main" id="{514CF2F5-E2B9-414B-B526-533F58E67246}"/>
              </a:ext>
            </a:extLst>
          </p:cNvPr>
          <p:cNvPicPr>
            <a:picLocks noChangeAspect="1"/>
          </p:cNvPicPr>
          <p:nvPr/>
        </p:nvPicPr>
        <p:blipFill>
          <a:blip r:embed="rId3"/>
          <a:stretch>
            <a:fillRect/>
          </a:stretch>
        </p:blipFill>
        <p:spPr>
          <a:xfrm>
            <a:off x="1224643" y="3111436"/>
            <a:ext cx="3550534" cy="3614810"/>
          </a:xfrm>
          <a:prstGeom prst="rect">
            <a:avLst/>
          </a:prstGeom>
        </p:spPr>
      </p:pic>
      <p:sp>
        <p:nvSpPr>
          <p:cNvPr id="11" name="Speech Bubble: Rectangle with Corners Rounded 10">
            <a:extLst>
              <a:ext uri="{FF2B5EF4-FFF2-40B4-BE49-F238E27FC236}">
                <a16:creationId xmlns:a16="http://schemas.microsoft.com/office/drawing/2014/main" id="{B5584490-3E14-4F62-ADF2-F6F8763FE5E3}"/>
              </a:ext>
            </a:extLst>
          </p:cNvPr>
          <p:cNvSpPr/>
          <p:nvPr/>
        </p:nvSpPr>
        <p:spPr>
          <a:xfrm>
            <a:off x="4775177" y="1074821"/>
            <a:ext cx="6955418" cy="3844020"/>
          </a:xfrm>
          <a:prstGeom prst="wedgeRoundRectCallout">
            <a:avLst>
              <a:gd name="adj1" fmla="val -57707"/>
              <a:gd name="adj2" fmla="val 43170"/>
              <a:gd name="adj3" fmla="val 16667"/>
            </a:avLst>
          </a:prstGeom>
          <a:solidFill>
            <a:srgbClr val="FFE2A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BH" sz="4000" b="1" i="0" u="none" strike="noStrike" baseline="0" dirty="0">
                <a:solidFill>
                  <a:schemeClr val="tx1"/>
                </a:solidFill>
                <a:latin typeface="TraditionalArabic-Bold"/>
              </a:rPr>
              <a:t>يَحْتاجُ مِنْكَ الْعَمَلُ ضِمْنَ فَريقٍ أَنْ تُتْقِنَ بَعْضَ الْمَهاراتِ الْاساسِيَّةِ الَّتي تُعَدُّ مِفْتاحَ نَجاحِ أَيِّ عَمَلٍ جَماعِيٍّ، وَأَهَمُّها:</a:t>
            </a:r>
            <a:endParaRPr lang="en-US" sz="4000" b="1" dirty="0">
              <a:solidFill>
                <a:schemeClr val="tx1"/>
              </a:solidFill>
              <a:latin typeface="+mj-lt"/>
              <a:ea typeface="+mj-ea"/>
              <a:cs typeface="+mj-cs"/>
            </a:endParaRPr>
          </a:p>
          <a:p>
            <a:pPr algn="ctr" rtl="1"/>
            <a:endParaRPr lang="ar-BH" sz="4000" b="0" i="0" u="none" strike="noStrike" baseline="0" dirty="0">
              <a:solidFill>
                <a:schemeClr val="tx1"/>
              </a:solidFill>
              <a:latin typeface="TraditionalArabic"/>
            </a:endParaRPr>
          </a:p>
        </p:txBody>
      </p:sp>
      <p:sp>
        <p:nvSpPr>
          <p:cNvPr id="12" name="Rectangle: Rounded Corners 11">
            <a:extLst>
              <a:ext uri="{FF2B5EF4-FFF2-40B4-BE49-F238E27FC236}">
                <a16:creationId xmlns:a16="http://schemas.microsoft.com/office/drawing/2014/main" id="{5E6BDA66-3C21-4FE9-B1CF-A2B696DC80A7}"/>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93</a:t>
            </a:r>
            <a:endParaRPr lang="en-US" sz="3600" dirty="0"/>
          </a:p>
        </p:txBody>
      </p:sp>
      <p:sp>
        <p:nvSpPr>
          <p:cNvPr id="13" name="Star: 5 Points 12">
            <a:extLst>
              <a:ext uri="{FF2B5EF4-FFF2-40B4-BE49-F238E27FC236}">
                <a16:creationId xmlns:a16="http://schemas.microsoft.com/office/drawing/2014/main" id="{B2269509-2249-4280-B900-7522EEC24D91}"/>
              </a:ext>
            </a:extLst>
          </p:cNvPr>
          <p:cNvSpPr/>
          <p:nvPr/>
        </p:nvSpPr>
        <p:spPr>
          <a:xfrm>
            <a:off x="1224643" y="1074821"/>
            <a:ext cx="994610" cy="9946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A6284663-AD85-4B4A-829E-8694D5D3A39F}"/>
              </a:ext>
            </a:extLst>
          </p:cNvPr>
          <p:cNvSpPr/>
          <p:nvPr/>
        </p:nvSpPr>
        <p:spPr>
          <a:xfrm>
            <a:off x="5977069" y="5516631"/>
            <a:ext cx="994610" cy="9946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92962D1-BDFD-4E8A-A881-64C07CF35346}"/>
              </a:ext>
            </a:extLst>
          </p:cNvPr>
          <p:cNvSpPr/>
          <p:nvPr/>
        </p:nvSpPr>
        <p:spPr>
          <a:xfrm>
            <a:off x="10186462" y="5117872"/>
            <a:ext cx="994610" cy="9946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F0DF23F4-599C-40EE-BB6F-48CE5A1D52E8}"/>
              </a:ext>
            </a:extLst>
          </p:cNvPr>
          <p:cNvSpPr/>
          <p:nvPr/>
        </p:nvSpPr>
        <p:spPr>
          <a:xfrm>
            <a:off x="3533413" y="131754"/>
            <a:ext cx="994610" cy="99461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2990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23A6BE-14D2-4197-BD03-C74BB1CE5BE8}"/>
              </a:ext>
            </a:extLst>
          </p:cNvPr>
          <p:cNvSpPr txBox="1"/>
          <p:nvPr/>
        </p:nvSpPr>
        <p:spPr>
          <a:xfrm>
            <a:off x="457198" y="190866"/>
            <a:ext cx="11538490" cy="11313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Autofit/>
          </a:bodyPr>
          <a:lstStyle/>
          <a:p>
            <a:pPr algn="ctr" rtl="1">
              <a:lnSpc>
                <a:spcPct val="90000"/>
              </a:lnSpc>
              <a:spcBef>
                <a:spcPct val="0"/>
              </a:spcBef>
              <a:spcAft>
                <a:spcPts val="600"/>
              </a:spcAft>
            </a:pPr>
            <a:r>
              <a:rPr lang="ar-BH" sz="3600" b="1" dirty="0">
                <a:solidFill>
                  <a:schemeClr val="bg1"/>
                </a:solidFill>
                <a:latin typeface="TraditionalArabic-Bold"/>
              </a:rPr>
              <a:t>م</a:t>
            </a:r>
            <a:r>
              <a:rPr lang="ar-BH" sz="3600" b="1" i="0" u="none" strike="noStrike" baseline="0" dirty="0">
                <a:solidFill>
                  <a:schemeClr val="bg1"/>
                </a:solidFill>
                <a:latin typeface="TraditionalArabic-Bold"/>
              </a:rPr>
              <a:t>فتاح التفكير : أُنْظُرْ إلى الصُّورَتَينِ وتَحَدَّثْ مَعَ مُعَلِّمِكَ وزُمَلائِكَ عَنْ الصُورَة التي تًدلُ على التَعاون ثُم عَلق عَليها:</a:t>
            </a:r>
            <a:endParaRPr lang="en-US" sz="3600" b="1"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E831C97C-BE54-4CC7-B9A7-34C266BD8A11}"/>
              </a:ext>
            </a:extLst>
          </p:cNvPr>
          <p:cNvPicPr>
            <a:picLocks noChangeAspect="1"/>
          </p:cNvPicPr>
          <p:nvPr/>
        </p:nvPicPr>
        <p:blipFill>
          <a:blip r:embed="rId3"/>
          <a:stretch>
            <a:fillRect/>
          </a:stretch>
        </p:blipFill>
        <p:spPr>
          <a:xfrm>
            <a:off x="11256579" y="2695527"/>
            <a:ext cx="739109" cy="1034674"/>
          </a:xfrm>
          <a:prstGeom prst="rect">
            <a:avLst/>
          </a:prstGeom>
        </p:spPr>
      </p:pic>
      <p:pic>
        <p:nvPicPr>
          <p:cNvPr id="4" name="Picture 3">
            <a:extLst>
              <a:ext uri="{FF2B5EF4-FFF2-40B4-BE49-F238E27FC236}">
                <a16:creationId xmlns:a16="http://schemas.microsoft.com/office/drawing/2014/main" id="{D8B0454D-05D1-4EDF-9F30-7FF6E4890CB4}"/>
              </a:ext>
            </a:extLst>
          </p:cNvPr>
          <p:cNvPicPr>
            <a:picLocks noChangeAspect="1"/>
          </p:cNvPicPr>
          <p:nvPr/>
        </p:nvPicPr>
        <p:blipFill>
          <a:blip r:embed="rId4"/>
          <a:stretch>
            <a:fillRect/>
          </a:stretch>
        </p:blipFill>
        <p:spPr>
          <a:xfrm>
            <a:off x="5903529" y="1552575"/>
            <a:ext cx="5353050" cy="3752850"/>
          </a:xfrm>
          <a:prstGeom prst="rect">
            <a:avLst/>
          </a:prstGeom>
        </p:spPr>
      </p:pic>
      <p:sp>
        <p:nvSpPr>
          <p:cNvPr id="11" name="TextBox 10">
            <a:extLst>
              <a:ext uri="{FF2B5EF4-FFF2-40B4-BE49-F238E27FC236}">
                <a16:creationId xmlns:a16="http://schemas.microsoft.com/office/drawing/2014/main" id="{95DC3E48-0995-4EAD-AC38-5D617372D64E}"/>
              </a:ext>
            </a:extLst>
          </p:cNvPr>
          <p:cNvSpPr txBox="1"/>
          <p:nvPr/>
        </p:nvSpPr>
        <p:spPr>
          <a:xfrm>
            <a:off x="326755" y="5631678"/>
            <a:ext cx="11538490" cy="8166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Autofit/>
          </a:bodyPr>
          <a:lstStyle/>
          <a:p>
            <a:pPr algn="ctr" rtl="1">
              <a:lnSpc>
                <a:spcPct val="90000"/>
              </a:lnSpc>
              <a:spcBef>
                <a:spcPct val="0"/>
              </a:spcBef>
              <a:spcAft>
                <a:spcPts val="600"/>
              </a:spcAft>
            </a:pPr>
            <a:r>
              <a:rPr lang="ar-BH" sz="3600" b="1" dirty="0">
                <a:solidFill>
                  <a:schemeClr val="bg1"/>
                </a:solidFill>
                <a:latin typeface="TraditionalArabic-Bold"/>
              </a:rPr>
              <a:t>.........................................................................</a:t>
            </a:r>
            <a:endParaRPr lang="en-US" sz="3600" b="1" dirty="0">
              <a:solidFill>
                <a:schemeClr val="bg1"/>
              </a:solidFill>
              <a:latin typeface="+mj-lt"/>
              <a:ea typeface="+mj-ea"/>
              <a:cs typeface="+mj-cs"/>
            </a:endParaRPr>
          </a:p>
        </p:txBody>
      </p:sp>
      <p:pic>
        <p:nvPicPr>
          <p:cNvPr id="12" name="Picture 11">
            <a:extLst>
              <a:ext uri="{FF2B5EF4-FFF2-40B4-BE49-F238E27FC236}">
                <a16:creationId xmlns:a16="http://schemas.microsoft.com/office/drawing/2014/main" id="{7293F5E2-E962-4A30-B5D0-0E29C4D4DBBC}"/>
              </a:ext>
            </a:extLst>
          </p:cNvPr>
          <p:cNvPicPr>
            <a:picLocks noChangeAspect="1"/>
          </p:cNvPicPr>
          <p:nvPr/>
        </p:nvPicPr>
        <p:blipFill>
          <a:blip r:embed="rId5"/>
          <a:stretch>
            <a:fillRect/>
          </a:stretch>
        </p:blipFill>
        <p:spPr>
          <a:xfrm>
            <a:off x="935421" y="1434662"/>
            <a:ext cx="3933825" cy="3984406"/>
          </a:xfrm>
          <a:prstGeom prst="rect">
            <a:avLst/>
          </a:prstGeom>
        </p:spPr>
      </p:pic>
    </p:spTree>
    <p:extLst>
      <p:ext uri="{BB962C8B-B14F-4D97-AF65-F5344CB8AC3E}">
        <p14:creationId xmlns:p14="http://schemas.microsoft.com/office/powerpoint/2010/main" val="2989733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مهارات العمل الجماعي ،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6385034" y="1407682"/>
            <a:ext cx="5626196" cy="4551683"/>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600" dirty="0">
                <a:latin typeface="TraditionalArabic"/>
              </a:rPr>
              <a:t>1-</a:t>
            </a:r>
            <a:r>
              <a:rPr lang="ar-BH" sz="4400" b="1" i="0" u="none" strike="noStrike" baseline="0" dirty="0">
                <a:solidFill>
                  <a:srgbClr val="FF0000"/>
                </a:solidFill>
                <a:latin typeface="TraditionalArabic"/>
              </a:rPr>
              <a:t>التَّعاوُنُ</a:t>
            </a:r>
            <a:r>
              <a:rPr lang="ar-BH" sz="3600" b="0" i="0" u="none" strike="noStrike" baseline="0" dirty="0">
                <a:latin typeface="TraditionalArabic"/>
              </a:rPr>
              <a:t> : لا يُمْكِنُ أَنْ يَنْجَحَ أَيُّ عَمَلٍ جَماعِيٍّ دونَ تَعاوُنِ أَفْرادِ الْفَريقِ، وَيَكونُ ذلِكَ بِتَقْديمِ الْمُساعَدَةِ وَالتَّفْكيرِ بِالْمَجْموعَةِ، وَتَرْكِ الْانانِيَّةِ في الْعَمَلِ، وَحُبِّ الظُّهورِ الْفَرْدِيِّ. وَالتَّحَلّي بِالتَّواضُعِ مَعَ أَفْرادِ الْفَريقِ وَعَدَمِ التَّعالي عَلَيْهِمْ.</a:t>
            </a:r>
            <a:endParaRPr lang="en-US" sz="3600" dirty="0">
              <a:solidFill>
                <a:srgbClr val="FF0000"/>
              </a:solidFill>
              <a:latin typeface="+mj-lt"/>
              <a:ea typeface="+mj-ea"/>
              <a:cs typeface="+mj-cs"/>
            </a:endParaRPr>
          </a:p>
        </p:txBody>
      </p:sp>
      <p:sp>
        <p:nvSpPr>
          <p:cNvPr id="15" name="Rectangle: Rounded Corners 14">
            <a:extLst>
              <a:ext uri="{FF2B5EF4-FFF2-40B4-BE49-F238E27FC236}">
                <a16:creationId xmlns:a16="http://schemas.microsoft.com/office/drawing/2014/main" id="{D22299FD-4838-4172-A37D-1E1E8A5FE04A}"/>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93</a:t>
            </a:r>
            <a:endParaRPr lang="en-US" sz="3600" dirty="0"/>
          </a:p>
        </p:txBody>
      </p:sp>
      <p:pic>
        <p:nvPicPr>
          <p:cNvPr id="4" name="Picture 3">
            <a:extLst>
              <a:ext uri="{FF2B5EF4-FFF2-40B4-BE49-F238E27FC236}">
                <a16:creationId xmlns:a16="http://schemas.microsoft.com/office/drawing/2014/main" id="{CC7ADCFB-B218-46F9-A98D-95D6978F3747}"/>
              </a:ext>
            </a:extLst>
          </p:cNvPr>
          <p:cNvPicPr>
            <a:picLocks noChangeAspect="1"/>
          </p:cNvPicPr>
          <p:nvPr/>
        </p:nvPicPr>
        <p:blipFill>
          <a:blip r:embed="rId3"/>
          <a:stretch>
            <a:fillRect/>
          </a:stretch>
        </p:blipFill>
        <p:spPr>
          <a:xfrm>
            <a:off x="133555" y="1407682"/>
            <a:ext cx="5962446" cy="4220608"/>
          </a:xfrm>
          <a:prstGeom prst="rect">
            <a:avLst/>
          </a:prstGeom>
        </p:spPr>
      </p:pic>
      <p:sp>
        <p:nvSpPr>
          <p:cNvPr id="6" name="TextBox 5">
            <a:extLst>
              <a:ext uri="{FF2B5EF4-FFF2-40B4-BE49-F238E27FC236}">
                <a16:creationId xmlns:a16="http://schemas.microsoft.com/office/drawing/2014/main" id="{BADBDC67-1E09-4630-BA60-E5053B5E37A2}"/>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1695387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4524701" y="69520"/>
            <a:ext cx="7486527" cy="986770"/>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5400" b="0" i="0" u="none" strike="noStrike" baseline="0" dirty="0">
                <a:latin typeface="TraditionalArabic"/>
              </a:rPr>
              <a:t>اختبر نفسك</a:t>
            </a:r>
            <a:endParaRPr lang="en-US" sz="5400" b="1" dirty="0">
              <a:solidFill>
                <a:srgbClr val="FF0000"/>
              </a:solidFill>
              <a:latin typeface="+mj-lt"/>
              <a:ea typeface="+mj-ea"/>
              <a:cs typeface="+mj-cs"/>
            </a:endParaRPr>
          </a:p>
        </p:txBody>
      </p:sp>
      <p:sp>
        <p:nvSpPr>
          <p:cNvPr id="11" name="TextBox 10">
            <a:extLst>
              <a:ext uri="{FF2B5EF4-FFF2-40B4-BE49-F238E27FC236}">
                <a16:creationId xmlns:a16="http://schemas.microsoft.com/office/drawing/2014/main" id="{86B481C0-3621-4C2D-B974-E16FA7A088AA}"/>
              </a:ext>
            </a:extLst>
          </p:cNvPr>
          <p:cNvSpPr txBox="1"/>
          <p:nvPr/>
        </p:nvSpPr>
        <p:spPr>
          <a:xfrm>
            <a:off x="4524703" y="1310213"/>
            <a:ext cx="7486526" cy="5232477"/>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Low" rtl="1"/>
            <a:r>
              <a:rPr lang="ar-BH" sz="3600" b="1" i="0" u="none" strike="noStrike" baseline="0" dirty="0">
                <a:solidFill>
                  <a:srgbClr val="0070C0"/>
                </a:solidFill>
                <a:latin typeface="TraditionalArabic"/>
              </a:rPr>
              <a:t>أتحدث مع معلمك وزملائك عن  </a:t>
            </a:r>
            <a:r>
              <a:rPr lang="ar-BH" sz="3600" b="1" dirty="0">
                <a:solidFill>
                  <a:srgbClr val="0070C0"/>
                </a:solidFill>
                <a:latin typeface="TraditionalArabic"/>
              </a:rPr>
              <a:t>المواقف التالية :</a:t>
            </a:r>
          </a:p>
          <a:p>
            <a:pPr algn="justLow" rtl="1"/>
            <a:endParaRPr lang="ar-BH" sz="3600" dirty="0">
              <a:latin typeface="TraditionalArabic"/>
            </a:endParaRPr>
          </a:p>
          <a:p>
            <a:pPr algn="justLow" rtl="1"/>
            <a:r>
              <a:rPr lang="ar-BH" sz="3600" b="0" i="0" u="none" strike="noStrike" baseline="0" dirty="0">
                <a:latin typeface="TraditionalArabic"/>
              </a:rPr>
              <a:t>1- أحمد يريد أن يسجل الهدف بمفرده.</a:t>
            </a:r>
          </a:p>
          <a:p>
            <a:pPr algn="justLow" rtl="1"/>
            <a:r>
              <a:rPr lang="ar-BH" sz="3600" dirty="0">
                <a:solidFill>
                  <a:srgbClr val="FF0000"/>
                </a:solidFill>
                <a:latin typeface="TraditionalArabic"/>
                <a:ea typeface="+mj-ea"/>
                <a:cs typeface="+mj-cs"/>
              </a:rPr>
              <a:t>.....................................................</a:t>
            </a:r>
          </a:p>
          <a:p>
            <a:pPr algn="justLow" rtl="1"/>
            <a:endParaRPr lang="ar-BH" sz="3600" dirty="0">
              <a:solidFill>
                <a:srgbClr val="FF0000"/>
              </a:solidFill>
              <a:latin typeface="TraditionalArabic"/>
              <a:ea typeface="+mj-ea"/>
              <a:cs typeface="+mj-cs"/>
            </a:endParaRPr>
          </a:p>
          <a:p>
            <a:pPr algn="justLow" rtl="1"/>
            <a:endParaRPr lang="ar-BH" sz="3600" dirty="0">
              <a:solidFill>
                <a:srgbClr val="FF0000"/>
              </a:solidFill>
              <a:latin typeface="TraditionalArabic"/>
              <a:ea typeface="+mj-ea"/>
              <a:cs typeface="+mj-cs"/>
            </a:endParaRPr>
          </a:p>
          <a:p>
            <a:pPr algn="justLow" rtl="1"/>
            <a:r>
              <a:rPr lang="ar-BH" sz="3600" dirty="0">
                <a:solidFill>
                  <a:schemeClr val="tx1"/>
                </a:solidFill>
                <a:latin typeface="TraditionalArabic"/>
                <a:ea typeface="+mj-ea"/>
                <a:cs typeface="+mj-cs"/>
              </a:rPr>
              <a:t>2- يقاطع سالم زملاءه في الفريق أثناء الحوار.</a:t>
            </a:r>
          </a:p>
          <a:p>
            <a:pPr algn="justLow" rtl="1"/>
            <a:r>
              <a:rPr lang="ar-BH" sz="3600" dirty="0">
                <a:solidFill>
                  <a:srgbClr val="FF0000"/>
                </a:solidFill>
                <a:latin typeface="TraditionalArabic"/>
                <a:ea typeface="+mj-ea"/>
                <a:cs typeface="+mj-cs"/>
              </a:rPr>
              <a:t>.....................................................</a:t>
            </a:r>
          </a:p>
          <a:p>
            <a:pPr algn="justLow" rtl="1"/>
            <a:endParaRPr lang="en-US" sz="3600"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18411751-40B7-4422-9792-191A703E90CD}"/>
              </a:ext>
            </a:extLst>
          </p:cNvPr>
          <p:cNvPicPr>
            <a:picLocks noChangeAspect="1"/>
          </p:cNvPicPr>
          <p:nvPr/>
        </p:nvPicPr>
        <p:blipFill>
          <a:blip r:embed="rId3"/>
          <a:stretch>
            <a:fillRect/>
          </a:stretch>
        </p:blipFill>
        <p:spPr>
          <a:xfrm>
            <a:off x="180771" y="2000250"/>
            <a:ext cx="4225159" cy="2857500"/>
          </a:xfrm>
          <a:prstGeom prst="rect">
            <a:avLst/>
          </a:prstGeom>
        </p:spPr>
      </p:pic>
    </p:spTree>
    <p:extLst>
      <p:ext uri="{BB962C8B-B14F-4D97-AF65-F5344CB8AC3E}">
        <p14:creationId xmlns:p14="http://schemas.microsoft.com/office/powerpoint/2010/main" val="3427793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224393" y="164114"/>
            <a:ext cx="11743214" cy="750287"/>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5400" b="0" i="0" u="none" strike="noStrike" baseline="0" dirty="0">
                <a:solidFill>
                  <a:srgbClr val="FF0000"/>
                </a:solidFill>
                <a:latin typeface="TraditionalArabic"/>
              </a:rPr>
              <a:t>شاهد</a:t>
            </a:r>
            <a:endParaRPr lang="en-US" sz="5400" b="1" dirty="0">
              <a:solidFill>
                <a:srgbClr val="FF0000"/>
              </a:solidFill>
              <a:latin typeface="+mj-lt"/>
              <a:ea typeface="+mj-ea"/>
              <a:cs typeface="+mj-cs"/>
            </a:endParaRPr>
          </a:p>
        </p:txBody>
      </p:sp>
      <p:pic>
        <p:nvPicPr>
          <p:cNvPr id="2" name="التعاون">
            <a:hlinkClick r:id="" action="ppaction://media"/>
            <a:extLst>
              <a:ext uri="{FF2B5EF4-FFF2-40B4-BE49-F238E27FC236}">
                <a16:creationId xmlns:a16="http://schemas.microsoft.com/office/drawing/2014/main" id="{2FA92E7F-263D-40EA-A650-4A0385EA4A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793" y="1229711"/>
            <a:ext cx="11289846" cy="5139558"/>
          </a:xfrm>
          <a:prstGeom prst="rect">
            <a:avLst/>
          </a:prstGeom>
        </p:spPr>
      </p:pic>
    </p:spTree>
    <p:extLst>
      <p:ext uri="{BB962C8B-B14F-4D97-AF65-F5344CB8AC3E}">
        <p14:creationId xmlns:p14="http://schemas.microsoft.com/office/powerpoint/2010/main" val="87577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مهارات العمل الجماعي ،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4855779" y="1407682"/>
            <a:ext cx="7155451" cy="516653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600" dirty="0">
                <a:latin typeface="TraditionalArabic"/>
              </a:rPr>
              <a:t>2-</a:t>
            </a:r>
            <a:r>
              <a:rPr lang="ar-BH" sz="4400" b="1" i="0" u="none" strike="noStrike" baseline="0" dirty="0">
                <a:solidFill>
                  <a:srgbClr val="FF0000"/>
                </a:solidFill>
                <a:latin typeface="TraditionalArabic-Bold"/>
              </a:rPr>
              <a:t>التَّواصُلُ</a:t>
            </a:r>
            <a:r>
              <a:rPr lang="ar-BH" sz="3600" b="1" i="0" u="none" strike="noStrike" baseline="0" dirty="0">
                <a:latin typeface="TraditionalArabic-Bold"/>
              </a:rPr>
              <a:t> : </a:t>
            </a:r>
            <a:r>
              <a:rPr lang="ar-BH" sz="3600" b="0" i="0" u="none" strike="noStrike" baseline="0" dirty="0">
                <a:latin typeface="TraditionalArabic"/>
              </a:rPr>
              <a:t>طَريقَةُ تَواصُلِكَ مَعَ أَفْرادِ الْفَريقِ مُهِمَّةٌ جِدًّا، فَمِنْ خِلالِها تَتَبادَلونَ الْاَفْكارَ وَالْمَعْلوماتِ، فَاجْعَلْ تَواصُلَكَ فاعِلً مَعَ زُمَلائِكَ، لِتَفْهَمَهُمْ وَيَفْهَموكَ، وَالْتَزِمْ بِآدابِ الْحِوارِ وَالِاسْتِماعِ، وَأَظْهِرِ احْتِرامَكَ لَهُمْ، وَاهْتِمامَكَ بِهِمْ وَبِما يَقولونَهُ، وَتَعاطَفْ مَعَهُمْ إِذا واجَهوا أَيَّ مُشْكِلَةٍ، وَبِذلِكَ يَسْتَطيعُ كُلُّ واحِدٍ مِنْكُمْ أَنْ يُبْدِيَ رَأْيَهُ، وَيُناقِشَ زُمَلاءَهُ بِثِقَةٍ وَراحَةٍ.</a:t>
            </a:r>
            <a:endParaRPr lang="en-US" sz="3600" dirty="0">
              <a:solidFill>
                <a:srgbClr val="FF0000"/>
              </a:solidFill>
              <a:latin typeface="+mj-lt"/>
              <a:ea typeface="+mj-ea"/>
              <a:cs typeface="+mj-cs"/>
            </a:endParaRPr>
          </a:p>
        </p:txBody>
      </p:sp>
      <p:sp>
        <p:nvSpPr>
          <p:cNvPr id="15" name="Rectangle: Rounded Corners 14">
            <a:extLst>
              <a:ext uri="{FF2B5EF4-FFF2-40B4-BE49-F238E27FC236}">
                <a16:creationId xmlns:a16="http://schemas.microsoft.com/office/drawing/2014/main" id="{D22299FD-4838-4172-A37D-1E1E8A5FE04A}"/>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93</a:t>
            </a:r>
            <a:endParaRPr lang="en-US" sz="3600" dirty="0"/>
          </a:p>
        </p:txBody>
      </p:sp>
      <p:pic>
        <p:nvPicPr>
          <p:cNvPr id="7" name="Picture 6">
            <a:extLst>
              <a:ext uri="{FF2B5EF4-FFF2-40B4-BE49-F238E27FC236}">
                <a16:creationId xmlns:a16="http://schemas.microsoft.com/office/drawing/2014/main" id="{11B0FE6D-8EFF-436F-9EC3-F023430E6AAB}"/>
              </a:ext>
            </a:extLst>
          </p:cNvPr>
          <p:cNvPicPr>
            <a:picLocks noChangeAspect="1"/>
          </p:cNvPicPr>
          <p:nvPr/>
        </p:nvPicPr>
        <p:blipFill>
          <a:blip r:embed="rId3"/>
          <a:stretch>
            <a:fillRect/>
          </a:stretch>
        </p:blipFill>
        <p:spPr>
          <a:xfrm>
            <a:off x="180770" y="2081048"/>
            <a:ext cx="4485823" cy="3785530"/>
          </a:xfrm>
          <a:prstGeom prst="rect">
            <a:avLst/>
          </a:prstGeom>
        </p:spPr>
      </p:pic>
      <p:sp>
        <p:nvSpPr>
          <p:cNvPr id="6" name="TextBox 5">
            <a:extLst>
              <a:ext uri="{FF2B5EF4-FFF2-40B4-BE49-F238E27FC236}">
                <a16:creationId xmlns:a16="http://schemas.microsoft.com/office/drawing/2014/main" id="{A85B3CDF-1D34-452B-A385-685B08A326A9}"/>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2983917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dirty="0">
                <a:solidFill>
                  <a:srgbClr val="FF0000"/>
                </a:solidFill>
                <a:latin typeface="TraditionalArabic-Bold"/>
                <a:ea typeface="+mj-ea"/>
                <a:cs typeface="+mj-cs"/>
              </a:rPr>
              <a:t>مهارات العمل الجماعي</a:t>
            </a:r>
            <a:endParaRPr lang="en-US" sz="4000" b="1"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92A12597-B365-48D2-BC21-AE7B9B28B13E}"/>
              </a:ext>
            </a:extLst>
          </p:cNvPr>
          <p:cNvPicPr>
            <a:picLocks noChangeAspect="1"/>
          </p:cNvPicPr>
          <p:nvPr/>
        </p:nvPicPr>
        <p:blipFill>
          <a:blip r:embed="rId3"/>
          <a:stretch>
            <a:fillRect/>
          </a:stretch>
        </p:blipFill>
        <p:spPr>
          <a:xfrm>
            <a:off x="345621" y="1080759"/>
            <a:ext cx="4755623" cy="5550066"/>
          </a:xfrm>
          <a:prstGeom prst="rect">
            <a:avLst/>
          </a:prstGeom>
        </p:spPr>
      </p:pic>
      <p:sp>
        <p:nvSpPr>
          <p:cNvPr id="8" name="Rectangle: Rounded Corners 7">
            <a:extLst>
              <a:ext uri="{FF2B5EF4-FFF2-40B4-BE49-F238E27FC236}">
                <a16:creationId xmlns:a16="http://schemas.microsoft.com/office/drawing/2014/main" id="{DB0AB8D8-A92F-4993-A223-4083128CADA0}"/>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90</a:t>
            </a:r>
            <a:endParaRPr lang="en-US" sz="3600" dirty="0"/>
          </a:p>
        </p:txBody>
      </p:sp>
      <p:pic>
        <p:nvPicPr>
          <p:cNvPr id="7" name="Picture 6">
            <a:extLst>
              <a:ext uri="{FF2B5EF4-FFF2-40B4-BE49-F238E27FC236}">
                <a16:creationId xmlns:a16="http://schemas.microsoft.com/office/drawing/2014/main" id="{ED0F9DD8-8CF9-4C24-BDD4-E3622B58000D}"/>
              </a:ext>
            </a:extLst>
          </p:cNvPr>
          <p:cNvPicPr>
            <a:picLocks noChangeAspect="1"/>
          </p:cNvPicPr>
          <p:nvPr/>
        </p:nvPicPr>
        <p:blipFill>
          <a:blip r:embed="rId4"/>
          <a:stretch>
            <a:fillRect/>
          </a:stretch>
        </p:blipFill>
        <p:spPr>
          <a:xfrm>
            <a:off x="5328085" y="1544583"/>
            <a:ext cx="6541384" cy="4622417"/>
          </a:xfrm>
          <a:prstGeom prst="rect">
            <a:avLst/>
          </a:prstGeom>
        </p:spPr>
      </p:pic>
    </p:spTree>
    <p:extLst>
      <p:ext uri="{BB962C8B-B14F-4D97-AF65-F5344CB8AC3E}">
        <p14:creationId xmlns:p14="http://schemas.microsoft.com/office/powerpoint/2010/main" val="134300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5DD4-A49C-41B7-960F-FCF29A7C48BF}"/>
              </a:ext>
            </a:extLst>
          </p:cNvPr>
          <p:cNvSpPr>
            <a:spLocks noGrp="1"/>
          </p:cNvSpPr>
          <p:nvPr>
            <p:ph type="title"/>
          </p:nvPr>
        </p:nvSpPr>
        <p:spPr>
          <a:xfrm>
            <a:off x="291547" y="133902"/>
            <a:ext cx="11648661" cy="860012"/>
          </a:xfrm>
          <a:solidFill>
            <a:srgbClr val="4C307A"/>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p>
            <a:pPr algn="ctr" rtl="1">
              <a:spcBef>
                <a:spcPts val="1000"/>
              </a:spcBef>
              <a:buFont typeface="Arial" panose="020B0604020202020204" pitchFamily="34" charset="0"/>
            </a:pPr>
            <a:r>
              <a:rPr lang="ar-BH" dirty="0">
                <a:solidFill>
                  <a:schemeClr val="bg1"/>
                </a:solidFill>
              </a:rPr>
              <a:t>قواعد التعلم عن بعد</a:t>
            </a:r>
            <a:endParaRPr lang="en-US" dirty="0">
              <a:solidFill>
                <a:schemeClr val="bg1"/>
              </a:solidFill>
            </a:endParaRPr>
          </a:p>
        </p:txBody>
      </p:sp>
      <p:pic>
        <p:nvPicPr>
          <p:cNvPr id="3" name="taalom3anbo3d">
            <a:hlinkClick r:id="" action="ppaction://media"/>
            <a:extLst>
              <a:ext uri="{FF2B5EF4-FFF2-40B4-BE49-F238E27FC236}">
                <a16:creationId xmlns:a16="http://schemas.microsoft.com/office/drawing/2014/main" id="{4541B181-71CE-48F9-8405-BB509708CF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471" y="1224643"/>
            <a:ext cx="10809515" cy="5176157"/>
          </a:xfrm>
          <a:prstGeom prst="rect">
            <a:avLst/>
          </a:prstGeom>
        </p:spPr>
      </p:pic>
    </p:spTree>
    <p:extLst>
      <p:ext uri="{BB962C8B-B14F-4D97-AF65-F5344CB8AC3E}">
        <p14:creationId xmlns:p14="http://schemas.microsoft.com/office/powerpoint/2010/main" val="267984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مهارات العمل الجماعي ،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7462347" y="1407683"/>
            <a:ext cx="4548883" cy="4472856"/>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4000" dirty="0">
                <a:latin typeface="TraditionalArabic"/>
              </a:rPr>
              <a:t>3- </a:t>
            </a:r>
            <a:r>
              <a:rPr lang="ar-BH" sz="4000" b="1" dirty="0">
                <a:solidFill>
                  <a:srgbClr val="FF0000"/>
                </a:solidFill>
                <a:latin typeface="TraditionalArabic-Bold"/>
              </a:rPr>
              <a:t>حَ</a:t>
            </a:r>
            <a:r>
              <a:rPr lang="ar-BH" sz="4000" b="1" i="0" u="none" strike="noStrike" baseline="0" dirty="0">
                <a:solidFill>
                  <a:srgbClr val="FF0000"/>
                </a:solidFill>
                <a:latin typeface="TraditionalArabic-Bold"/>
              </a:rPr>
              <a:t>لُّ الْمُشْكِلاتِ </a:t>
            </a:r>
            <a:r>
              <a:rPr lang="ar-BH" sz="4000" b="1" i="0" u="none" strike="noStrike" baseline="0" dirty="0">
                <a:latin typeface="TraditionalArabic-Bold"/>
              </a:rPr>
              <a:t>:</a:t>
            </a:r>
            <a:r>
              <a:rPr lang="ar-BH" sz="3600" b="1" i="0" u="none" strike="noStrike" baseline="0" dirty="0">
                <a:latin typeface="TraditionalArabic-Bold"/>
              </a:rPr>
              <a:t> </a:t>
            </a:r>
            <a:r>
              <a:rPr lang="ar-BH" sz="3600" b="0" i="0" u="none" strike="noStrike" baseline="0" dirty="0">
                <a:latin typeface="TraditionalArabic"/>
              </a:rPr>
              <a:t>مِنَ الطَّبيعِيِّ أَنْ تُواجِهَ الْعَمَلَ بَعْضُ الْمُشْكِلاتِ، لكِنَّ الْفَريقَ النّاجِحَ لا يَتَوَقَّفُ عِنْدَها، وَلا يَسْمَحُ لَها أَنْ تُعَرْقِلَ سَيْرَهُ، بَلْ إِنَّهُ يُفَكِّرُ وَيَتَحاوَرُ مَعَ جَميعِ الْاَعْضاءِ لِلْبَحْثِ عَنْ حُلولٍ مُناسِبَةٍ.</a:t>
            </a:r>
            <a:endParaRPr lang="en-US" sz="3600" dirty="0">
              <a:solidFill>
                <a:srgbClr val="FF0000"/>
              </a:solidFill>
              <a:latin typeface="+mj-lt"/>
              <a:ea typeface="+mj-ea"/>
              <a:cs typeface="+mj-cs"/>
            </a:endParaRPr>
          </a:p>
        </p:txBody>
      </p:sp>
      <p:sp>
        <p:nvSpPr>
          <p:cNvPr id="15" name="Rectangle: Rounded Corners 14">
            <a:extLst>
              <a:ext uri="{FF2B5EF4-FFF2-40B4-BE49-F238E27FC236}">
                <a16:creationId xmlns:a16="http://schemas.microsoft.com/office/drawing/2014/main" id="{D22299FD-4838-4172-A37D-1E1E8A5FE04A}"/>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93</a:t>
            </a:r>
            <a:endParaRPr lang="en-US" sz="3600" dirty="0"/>
          </a:p>
        </p:txBody>
      </p:sp>
      <p:pic>
        <p:nvPicPr>
          <p:cNvPr id="6" name="Picture 5">
            <a:extLst>
              <a:ext uri="{FF2B5EF4-FFF2-40B4-BE49-F238E27FC236}">
                <a16:creationId xmlns:a16="http://schemas.microsoft.com/office/drawing/2014/main" id="{28A6F2A3-A264-4C3F-A136-A14FF70521D0}"/>
              </a:ext>
            </a:extLst>
          </p:cNvPr>
          <p:cNvPicPr>
            <a:picLocks noChangeAspect="1"/>
          </p:cNvPicPr>
          <p:nvPr/>
        </p:nvPicPr>
        <p:blipFill>
          <a:blip r:embed="rId3"/>
          <a:stretch>
            <a:fillRect/>
          </a:stretch>
        </p:blipFill>
        <p:spPr>
          <a:xfrm>
            <a:off x="471488" y="1119352"/>
            <a:ext cx="6796416" cy="4761187"/>
          </a:xfrm>
          <a:prstGeom prst="rect">
            <a:avLst/>
          </a:prstGeom>
        </p:spPr>
      </p:pic>
      <p:sp>
        <p:nvSpPr>
          <p:cNvPr id="7" name="TextBox 6">
            <a:extLst>
              <a:ext uri="{FF2B5EF4-FFF2-40B4-BE49-F238E27FC236}">
                <a16:creationId xmlns:a16="http://schemas.microsoft.com/office/drawing/2014/main" id="{CC390842-EC91-44BF-A1B1-C3A247424F40}"/>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255002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537BFC-9408-419A-A6F4-C054A8FB05F9}"/>
              </a:ext>
            </a:extLst>
          </p:cNvPr>
          <p:cNvSpPr txBox="1"/>
          <p:nvPr/>
        </p:nvSpPr>
        <p:spPr>
          <a:xfrm>
            <a:off x="345621" y="69520"/>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rgbClr val="FF0000"/>
                </a:solidFill>
                <a:latin typeface="TraditionalArabic-Bold"/>
              </a:rPr>
              <a:t>مهارات العمل الجماعي ، أَهَمُّها:</a:t>
            </a:r>
            <a:endParaRPr lang="en-US" sz="4000" b="1" dirty="0">
              <a:solidFill>
                <a:srgbClr val="FF0000"/>
              </a:solidFill>
              <a:latin typeface="+mj-lt"/>
              <a:ea typeface="+mj-ea"/>
              <a:cs typeface="+mj-cs"/>
            </a:endParaRPr>
          </a:p>
        </p:txBody>
      </p:sp>
      <p:sp>
        <p:nvSpPr>
          <p:cNvPr id="28" name="TextBox 27">
            <a:extLst>
              <a:ext uri="{FF2B5EF4-FFF2-40B4-BE49-F238E27FC236}">
                <a16:creationId xmlns:a16="http://schemas.microsoft.com/office/drawing/2014/main" id="{ACCDDFAC-FFD1-4DEE-9168-67A27ECAF3C5}"/>
              </a:ext>
            </a:extLst>
          </p:cNvPr>
          <p:cNvSpPr txBox="1"/>
          <p:nvPr/>
        </p:nvSpPr>
        <p:spPr>
          <a:xfrm>
            <a:off x="5905749" y="1560787"/>
            <a:ext cx="6286251" cy="4087223"/>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Autofit/>
          </a:bodyPr>
          <a:lstStyle/>
          <a:p>
            <a:pPr algn="just" rtl="1"/>
            <a:r>
              <a:rPr lang="ar-BH" sz="3600" dirty="0">
                <a:latin typeface="TraditionalArabic"/>
              </a:rPr>
              <a:t>4- </a:t>
            </a:r>
            <a:r>
              <a:rPr lang="ar-BH" sz="4400" b="1" i="0" u="none" strike="noStrike" baseline="0" dirty="0">
                <a:solidFill>
                  <a:srgbClr val="FF0000"/>
                </a:solidFill>
                <a:latin typeface="TraditionalArabic-Bold"/>
              </a:rPr>
              <a:t>التَّنْظيمُ</a:t>
            </a:r>
            <a:r>
              <a:rPr lang="ar-BH" sz="3600" b="1" i="0" u="none" strike="noStrike" baseline="0" dirty="0">
                <a:latin typeface="TraditionalArabic-Bold"/>
              </a:rPr>
              <a:t> : </a:t>
            </a:r>
            <a:r>
              <a:rPr lang="ar-BH" sz="3600" b="0" i="0" u="none" strike="noStrike" baseline="0" dirty="0">
                <a:latin typeface="TraditionalArabic"/>
              </a:rPr>
              <a:t>إِنَّ الْعَمَلَ الْجَماعِيَّ يَحْتاجُ مِنَ الْفَريقِ حُسْنَ التَّنْظيمِ، وَتَوْزيعَ الْاَدْوارِ عَلى الْاَفْرادِ حَسْبَ قُدْراتِ كُلِّ فَرْدٍ وَمَهاراتِهِ، وَبِهذا يُنْجَزُ الْعَمَلُ في الْوَقْتِ الْمُحَدَّدِ لَهُ، خاصَّةً حينَ يَتَحَمَّلُ كُلُّ فَرْدٍ مَسْؤولِيَّةَ أَداءِ الْمَهَمَّةِ الْمَطْلوبَةِ مِنْهُ.</a:t>
            </a:r>
            <a:endParaRPr lang="en-US" sz="3600" dirty="0">
              <a:solidFill>
                <a:srgbClr val="FF0000"/>
              </a:solidFill>
              <a:latin typeface="+mj-lt"/>
              <a:ea typeface="+mj-ea"/>
              <a:cs typeface="+mj-cs"/>
            </a:endParaRPr>
          </a:p>
        </p:txBody>
      </p:sp>
      <p:sp>
        <p:nvSpPr>
          <p:cNvPr id="15" name="Rectangle: Rounded Corners 14">
            <a:extLst>
              <a:ext uri="{FF2B5EF4-FFF2-40B4-BE49-F238E27FC236}">
                <a16:creationId xmlns:a16="http://schemas.microsoft.com/office/drawing/2014/main" id="{D22299FD-4838-4172-A37D-1E1E8A5FE04A}"/>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93</a:t>
            </a:r>
            <a:endParaRPr lang="en-US" sz="3600" dirty="0"/>
          </a:p>
        </p:txBody>
      </p:sp>
      <p:pic>
        <p:nvPicPr>
          <p:cNvPr id="3" name="Picture 2">
            <a:extLst>
              <a:ext uri="{FF2B5EF4-FFF2-40B4-BE49-F238E27FC236}">
                <a16:creationId xmlns:a16="http://schemas.microsoft.com/office/drawing/2014/main" id="{9CAF7FC4-0EA7-4ACB-BAEF-1127E202ABC9}"/>
              </a:ext>
            </a:extLst>
          </p:cNvPr>
          <p:cNvPicPr>
            <a:picLocks noChangeAspect="1"/>
          </p:cNvPicPr>
          <p:nvPr/>
        </p:nvPicPr>
        <p:blipFill>
          <a:blip r:embed="rId3"/>
          <a:stretch>
            <a:fillRect/>
          </a:stretch>
        </p:blipFill>
        <p:spPr>
          <a:xfrm>
            <a:off x="345621" y="1560787"/>
            <a:ext cx="5300272" cy="2846826"/>
          </a:xfrm>
          <a:prstGeom prst="rect">
            <a:avLst/>
          </a:prstGeom>
        </p:spPr>
      </p:pic>
      <p:sp>
        <p:nvSpPr>
          <p:cNvPr id="6" name="TextBox 5">
            <a:extLst>
              <a:ext uri="{FF2B5EF4-FFF2-40B4-BE49-F238E27FC236}">
                <a16:creationId xmlns:a16="http://schemas.microsoft.com/office/drawing/2014/main" id="{163FBC49-0107-411E-A877-5E3794E9DAE3}"/>
              </a:ext>
            </a:extLst>
          </p:cNvPr>
          <p:cNvSpPr txBox="1"/>
          <p:nvPr/>
        </p:nvSpPr>
        <p:spPr>
          <a:xfrm>
            <a:off x="671711" y="331972"/>
            <a:ext cx="1504200" cy="829368"/>
          </a:xfrm>
          <a:prstGeom prst="rect">
            <a:avLst/>
          </a:prstGeom>
          <a:solidFill>
            <a:schemeClr val="accent2"/>
          </a:solidFill>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150000"/>
              </a:lnSpc>
              <a:spcBef>
                <a:spcPct val="0"/>
              </a:spcBef>
              <a:spcAft>
                <a:spcPts val="600"/>
              </a:spcAft>
            </a:pPr>
            <a:r>
              <a:rPr lang="ar-BH" sz="4000" b="1" i="0" u="none" strike="noStrike" baseline="0" dirty="0">
                <a:solidFill>
                  <a:schemeClr val="bg1"/>
                </a:solidFill>
                <a:latin typeface="TraditionalArabic-Bold"/>
              </a:rPr>
              <a:t>هيّا نقرأ</a:t>
            </a:r>
            <a:endParaRPr lang="en-US" sz="4000" b="1" dirty="0">
              <a:solidFill>
                <a:schemeClr val="bg1"/>
              </a:solidFill>
              <a:latin typeface="+mj-lt"/>
              <a:ea typeface="+mj-ea"/>
              <a:cs typeface="+mj-cs"/>
            </a:endParaRPr>
          </a:p>
        </p:txBody>
      </p:sp>
    </p:spTree>
    <p:extLst>
      <p:ext uri="{BB962C8B-B14F-4D97-AF65-F5344CB8AC3E}">
        <p14:creationId xmlns:p14="http://schemas.microsoft.com/office/powerpoint/2010/main" val="3705422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475B4B3-DEC9-41D0-B64F-FC3B74B46C6D}"/>
              </a:ext>
            </a:extLst>
          </p:cNvPr>
          <p:cNvSpPr txBox="1"/>
          <p:nvPr/>
        </p:nvSpPr>
        <p:spPr>
          <a:xfrm>
            <a:off x="282633" y="214923"/>
            <a:ext cx="9223974" cy="1030553"/>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4400" dirty="0">
                <a:solidFill>
                  <a:schemeClr val="tx1"/>
                </a:solidFill>
                <a:latin typeface="TraditionalArabic"/>
                <a:ea typeface="+mj-ea"/>
                <a:cs typeface="+mj-cs"/>
              </a:rPr>
              <a:t>الصدق والتعاون والاحترام </a:t>
            </a:r>
            <a:endParaRPr lang="en-US" sz="44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8BB09A01-8233-4F9A-84D4-438544C60238}"/>
              </a:ext>
            </a:extLst>
          </p:cNvPr>
          <p:cNvSpPr txBox="1"/>
          <p:nvPr/>
        </p:nvSpPr>
        <p:spPr>
          <a:xfrm>
            <a:off x="9506607" y="214923"/>
            <a:ext cx="2548758" cy="1030553"/>
          </a:xfrm>
          <a:prstGeom prst="rect">
            <a:avLst/>
          </a:prstGeom>
          <a:solidFill>
            <a:schemeClr val="tx1">
              <a:lumMod val="95000"/>
              <a:lumOff val="5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pPr algn="ctr" rtl="1"/>
            <a:r>
              <a:rPr lang="ar-BH" sz="2800" dirty="0">
                <a:solidFill>
                  <a:schemeClr val="bg1"/>
                </a:solidFill>
                <a:latin typeface="TraditionalArabic"/>
                <a:ea typeface="+mj-ea"/>
                <a:cs typeface="+mj-cs"/>
              </a:rPr>
              <a:t>استراتيجية التفكير</a:t>
            </a:r>
            <a:endParaRPr lang="en-US" sz="2800" dirty="0">
              <a:solidFill>
                <a:schemeClr val="bg1"/>
              </a:solidFill>
              <a:latin typeface="+mj-lt"/>
              <a:ea typeface="+mj-ea"/>
              <a:cs typeface="+mj-cs"/>
            </a:endParaRPr>
          </a:p>
        </p:txBody>
      </p:sp>
      <p:graphicFrame>
        <p:nvGraphicFramePr>
          <p:cNvPr id="3" name="Table 4">
            <a:extLst>
              <a:ext uri="{FF2B5EF4-FFF2-40B4-BE49-F238E27FC236}">
                <a16:creationId xmlns:a16="http://schemas.microsoft.com/office/drawing/2014/main" id="{58ADDDB6-F54D-4AD1-B805-2829D2C7DFF3}"/>
              </a:ext>
            </a:extLst>
          </p:cNvPr>
          <p:cNvGraphicFramePr>
            <a:graphicFrameLocks noGrp="1"/>
          </p:cNvGraphicFramePr>
          <p:nvPr>
            <p:extLst>
              <p:ext uri="{D42A27DB-BD31-4B8C-83A1-F6EECF244321}">
                <p14:modId xmlns:p14="http://schemas.microsoft.com/office/powerpoint/2010/main" val="887857845"/>
              </p:ext>
            </p:extLst>
          </p:nvPr>
        </p:nvGraphicFramePr>
        <p:xfrm>
          <a:off x="282633" y="1408923"/>
          <a:ext cx="11772732" cy="5587729"/>
        </p:xfrm>
        <a:graphic>
          <a:graphicData uri="http://schemas.openxmlformats.org/drawingml/2006/table">
            <a:tbl>
              <a:tblPr firstRow="1" bandRow="1">
                <a:tableStyleId>{5C22544A-7EE6-4342-B048-85BDC9FD1C3A}</a:tableStyleId>
              </a:tblPr>
              <a:tblGrid>
                <a:gridCol w="7694719">
                  <a:extLst>
                    <a:ext uri="{9D8B030D-6E8A-4147-A177-3AD203B41FA5}">
                      <a16:colId xmlns:a16="http://schemas.microsoft.com/office/drawing/2014/main" val="92363899"/>
                    </a:ext>
                  </a:extLst>
                </a:gridCol>
                <a:gridCol w="4078013">
                  <a:extLst>
                    <a:ext uri="{9D8B030D-6E8A-4147-A177-3AD203B41FA5}">
                      <a16:colId xmlns:a16="http://schemas.microsoft.com/office/drawing/2014/main" val="3658045687"/>
                    </a:ext>
                  </a:extLst>
                </a:gridCol>
              </a:tblGrid>
              <a:tr h="1116895">
                <a:tc>
                  <a:txBody>
                    <a:bodyPr/>
                    <a:lstStyle/>
                    <a:p>
                      <a:pPr algn="ctr" rtl="1">
                        <a:lnSpc>
                          <a:spcPct val="150000"/>
                        </a:lnSpc>
                      </a:pPr>
                      <a:r>
                        <a:rPr lang="ar-BH" sz="4800" b="0" dirty="0">
                          <a:solidFill>
                            <a:schemeClr val="tx1"/>
                          </a:solidFill>
                        </a:rPr>
                        <a:t>نتائج</a:t>
                      </a:r>
                      <a:endParaRPr lang="en-US" sz="4800" b="0" dirty="0">
                        <a:solidFill>
                          <a:schemeClr val="tx1"/>
                        </a:solidFill>
                      </a:endParaRPr>
                    </a:p>
                  </a:txBody>
                  <a:tcPr>
                    <a:solidFill>
                      <a:srgbClr val="FFC000"/>
                    </a:solidFill>
                  </a:tcPr>
                </a:tc>
                <a:tc>
                  <a:txBody>
                    <a:bodyPr/>
                    <a:lstStyle/>
                    <a:p>
                      <a:pPr algn="ctr" rtl="1">
                        <a:lnSpc>
                          <a:spcPct val="150000"/>
                        </a:lnSpc>
                      </a:pPr>
                      <a:r>
                        <a:rPr lang="ar-BH" sz="3200" dirty="0">
                          <a:solidFill>
                            <a:schemeClr val="tx1"/>
                          </a:solidFill>
                        </a:rPr>
                        <a:t>أنا صادق ومتعاون وأحترم الآخرين في العمل الجماعي</a:t>
                      </a:r>
                      <a:endParaRPr lang="en-US" sz="3200" dirty="0">
                        <a:solidFill>
                          <a:schemeClr val="tx1"/>
                        </a:solidFill>
                      </a:endParaRPr>
                    </a:p>
                  </a:txBody>
                  <a:tcPr>
                    <a:solidFill>
                      <a:srgbClr val="FFC000"/>
                    </a:solidFill>
                  </a:tcPr>
                </a:tc>
                <a:extLst>
                  <a:ext uri="{0D108BD9-81ED-4DB2-BD59-A6C34878D82A}">
                    <a16:rowId xmlns:a16="http://schemas.microsoft.com/office/drawing/2014/main" val="2136770297"/>
                  </a:ext>
                </a:extLst>
              </a:tr>
              <a:tr h="411725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BH" sz="3200" kern="1200" dirty="0">
                        <a:solidFill>
                          <a:schemeClr val="tx1"/>
                        </a:solidFill>
                        <a:latin typeface="+mn-lt"/>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BH" sz="3200" kern="1200" dirty="0">
                          <a:solidFill>
                            <a:schemeClr val="tx1"/>
                          </a:solidFill>
                          <a:latin typeface="+mn-lt"/>
                          <a:ea typeface="+mn-ea"/>
                          <a:cs typeface="+mn-cs"/>
                        </a:rPr>
                        <a:t>1-................................................</a:t>
                      </a:r>
                      <a:endParaRPr lang="en-US" sz="3200" kern="1200" dirty="0">
                        <a:solidFill>
                          <a:schemeClr val="tx1"/>
                        </a:solidFill>
                        <a:latin typeface="+mn-lt"/>
                        <a:ea typeface="+mn-ea"/>
                        <a:cs typeface="+mn-cs"/>
                      </a:endParaRPr>
                    </a:p>
                    <a:p>
                      <a:pPr marL="0" algn="ctr" defTabSz="914400" rtl="1" eaLnBrk="1" latinLnBrk="0" hangingPunct="1"/>
                      <a:endParaRPr lang="ar-BH" sz="3200" kern="1200" dirty="0">
                        <a:solidFill>
                          <a:schemeClr val="tx1"/>
                        </a:solidFill>
                        <a:latin typeface="+mn-lt"/>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BH" sz="3200" kern="1200" dirty="0">
                          <a:solidFill>
                            <a:schemeClr val="tx1"/>
                          </a:solidFill>
                          <a:latin typeface="+mn-lt"/>
                          <a:ea typeface="+mn-ea"/>
                          <a:cs typeface="+mn-cs"/>
                        </a:rPr>
                        <a:t>2-................................................</a:t>
                      </a:r>
                      <a:endParaRPr lang="en-US" sz="3200" kern="1200" dirty="0">
                        <a:solidFill>
                          <a:schemeClr val="tx1"/>
                        </a:solidFill>
                        <a:latin typeface="+mn-lt"/>
                        <a:ea typeface="+mn-ea"/>
                        <a:cs typeface="+mn-cs"/>
                      </a:endParaRPr>
                    </a:p>
                    <a:p>
                      <a:pPr marL="0" algn="ctr" defTabSz="914400" rtl="1" eaLnBrk="1" latinLnBrk="0" hangingPunct="1"/>
                      <a:endParaRPr lang="ar-BH" sz="3200" kern="1200" dirty="0">
                        <a:solidFill>
                          <a:schemeClr val="tx1"/>
                        </a:solidFill>
                        <a:latin typeface="+mn-lt"/>
                        <a:ea typeface="+mn-ea"/>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BH" sz="3200" kern="1200" dirty="0">
                          <a:solidFill>
                            <a:schemeClr val="tx1"/>
                          </a:solidFill>
                          <a:latin typeface="+mn-lt"/>
                          <a:ea typeface="+mn-ea"/>
                          <a:cs typeface="+mn-cs"/>
                        </a:rPr>
                        <a:t>3-................................................</a:t>
                      </a:r>
                      <a:endParaRPr lang="en-US" sz="3200" kern="1200" dirty="0">
                        <a:solidFill>
                          <a:schemeClr val="tx1"/>
                        </a:solidFill>
                        <a:latin typeface="+mn-lt"/>
                        <a:ea typeface="+mn-ea"/>
                        <a:cs typeface="+mn-cs"/>
                      </a:endParaRPr>
                    </a:p>
                    <a:p>
                      <a:pPr marL="0" algn="ctr" defTabSz="914400" rtl="1" eaLnBrk="1" latinLnBrk="0" hangingPunct="1"/>
                      <a:endParaRPr lang="ar-BH" sz="3200" kern="1200" dirty="0">
                        <a:solidFill>
                          <a:schemeClr val="tx1"/>
                        </a:solidFill>
                        <a:latin typeface="+mn-lt"/>
                        <a:ea typeface="+mn-ea"/>
                        <a:cs typeface="+mn-cs"/>
                      </a:endParaRPr>
                    </a:p>
                    <a:p>
                      <a:pPr algn="ctr" rtl="1"/>
                      <a:endParaRPr lang="en-US" sz="3200" dirty="0">
                        <a:solidFill>
                          <a:schemeClr val="tx1"/>
                        </a:solidFill>
                      </a:endParaRPr>
                    </a:p>
                  </a:txBody>
                  <a:tcPr>
                    <a:solidFill>
                      <a:srgbClr val="FFC000"/>
                    </a:solidFill>
                  </a:tcPr>
                </a:tc>
                <a:tc>
                  <a:txBody>
                    <a:bodyPr/>
                    <a:lstStyle/>
                    <a:p>
                      <a:pPr algn="ctr" rtl="1"/>
                      <a:endParaRPr lang="en-US" sz="3200" dirty="0">
                        <a:solidFill>
                          <a:schemeClr val="tx1"/>
                        </a:solidFill>
                      </a:endParaRPr>
                    </a:p>
                  </a:txBody>
                  <a:tcPr>
                    <a:solidFill>
                      <a:srgbClr val="FFC000"/>
                    </a:solidFill>
                  </a:tcPr>
                </a:tc>
                <a:extLst>
                  <a:ext uri="{0D108BD9-81ED-4DB2-BD59-A6C34878D82A}">
                    <a16:rowId xmlns:a16="http://schemas.microsoft.com/office/drawing/2014/main" val="3873315614"/>
                  </a:ext>
                </a:extLst>
              </a:tr>
            </a:tbl>
          </a:graphicData>
        </a:graphic>
      </p:graphicFrame>
      <p:pic>
        <p:nvPicPr>
          <p:cNvPr id="6" name="Picture 5">
            <a:extLst>
              <a:ext uri="{FF2B5EF4-FFF2-40B4-BE49-F238E27FC236}">
                <a16:creationId xmlns:a16="http://schemas.microsoft.com/office/drawing/2014/main" id="{7AB9B95B-AAB1-4118-B19F-A53AA64CC62D}"/>
              </a:ext>
            </a:extLst>
          </p:cNvPr>
          <p:cNvPicPr>
            <a:picLocks noChangeAspect="1"/>
          </p:cNvPicPr>
          <p:nvPr/>
        </p:nvPicPr>
        <p:blipFill>
          <a:blip r:embed="rId3"/>
          <a:stretch>
            <a:fillRect/>
          </a:stretch>
        </p:blipFill>
        <p:spPr>
          <a:xfrm>
            <a:off x="8093645" y="3200398"/>
            <a:ext cx="3815722" cy="3657601"/>
          </a:xfrm>
          <a:prstGeom prst="rect">
            <a:avLst/>
          </a:prstGeom>
        </p:spPr>
      </p:pic>
    </p:spTree>
    <p:extLst>
      <p:ext uri="{BB962C8B-B14F-4D97-AF65-F5344CB8AC3E}">
        <p14:creationId xmlns:p14="http://schemas.microsoft.com/office/powerpoint/2010/main" val="1842268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C4AFE-FEF8-490B-B564-83A8D4DD91CB}"/>
              </a:ext>
            </a:extLst>
          </p:cNvPr>
          <p:cNvSpPr>
            <a:spLocks noGrp="1"/>
          </p:cNvSpPr>
          <p:nvPr>
            <p:ph type="ctrTitle"/>
          </p:nvPr>
        </p:nvSpPr>
        <p:spPr>
          <a:xfrm>
            <a:off x="306364" y="2937420"/>
            <a:ext cx="4134591" cy="3020952"/>
          </a:xfrm>
        </p:spPr>
        <p:txBody>
          <a:bodyPr>
            <a:normAutofit fontScale="90000"/>
          </a:bodyPr>
          <a:lstStyle/>
          <a:p>
            <a:pPr algn="r" rtl="1"/>
            <a:br>
              <a:rPr lang="ar-BH" sz="4000" dirty="0">
                <a:solidFill>
                  <a:srgbClr val="FF0000"/>
                </a:solidFill>
              </a:rPr>
            </a:br>
            <a:r>
              <a:rPr lang="ar-BH" sz="4000" dirty="0"/>
              <a:t>أولاً : </a:t>
            </a:r>
            <a:r>
              <a:rPr lang="ar-BH" sz="4000" dirty="0">
                <a:solidFill>
                  <a:srgbClr val="FF0000"/>
                </a:solidFill>
              </a:rPr>
              <a:t>العمل الجماعي.</a:t>
            </a:r>
            <a:br>
              <a:rPr lang="ar-BH" sz="4000" dirty="0">
                <a:solidFill>
                  <a:srgbClr val="FF0000"/>
                </a:solidFill>
              </a:rPr>
            </a:br>
            <a:r>
              <a:rPr lang="ar-BH" sz="4000" dirty="0"/>
              <a:t>ثانياً : </a:t>
            </a:r>
            <a:r>
              <a:rPr lang="ar-BH" sz="4000" dirty="0">
                <a:solidFill>
                  <a:srgbClr val="FF0000"/>
                </a:solidFill>
              </a:rPr>
              <a:t>فائدة العمل الجماعي.</a:t>
            </a:r>
            <a:br>
              <a:rPr lang="ar-BH" sz="4000" dirty="0">
                <a:solidFill>
                  <a:srgbClr val="FF0000"/>
                </a:solidFill>
              </a:rPr>
            </a:br>
            <a:r>
              <a:rPr lang="ar-BH" sz="4000" dirty="0"/>
              <a:t>ثالثاً : </a:t>
            </a:r>
            <a:r>
              <a:rPr lang="ar-BH" sz="4000" dirty="0">
                <a:solidFill>
                  <a:srgbClr val="FF0000"/>
                </a:solidFill>
              </a:rPr>
              <a:t>مهارات العمل الجماعي.</a:t>
            </a:r>
            <a:br>
              <a:rPr lang="ar-BH" sz="4000" dirty="0">
                <a:solidFill>
                  <a:srgbClr val="FF0000"/>
                </a:solidFill>
              </a:rPr>
            </a:br>
            <a:endParaRPr lang="en-US" sz="4000" dirty="0">
              <a:solidFill>
                <a:srgbClr val="FF0000"/>
              </a:solidFill>
            </a:endParaRPr>
          </a:p>
        </p:txBody>
      </p:sp>
      <p:sp>
        <p:nvSpPr>
          <p:cNvPr id="6" name="TextBox 5">
            <a:extLst>
              <a:ext uri="{FF2B5EF4-FFF2-40B4-BE49-F238E27FC236}">
                <a16:creationId xmlns:a16="http://schemas.microsoft.com/office/drawing/2014/main" id="{FEAB4359-4DAB-4ED5-8A9B-AF906E20CAA9}"/>
              </a:ext>
            </a:extLst>
          </p:cNvPr>
          <p:cNvSpPr txBox="1"/>
          <p:nvPr/>
        </p:nvSpPr>
        <p:spPr>
          <a:xfrm>
            <a:off x="646500" y="6443351"/>
            <a:ext cx="2901566" cy="369332"/>
          </a:xfrm>
          <a:prstGeom prst="rect">
            <a:avLst/>
          </a:prstGeom>
          <a:noFill/>
        </p:spPr>
        <p:txBody>
          <a:bodyPr wrap="square" rtlCol="0">
            <a:spAutoFit/>
          </a:bodyPr>
          <a:lstStyle/>
          <a:p>
            <a:pPr algn="r" rtl="1">
              <a:spcAft>
                <a:spcPts val="600"/>
              </a:spcAft>
            </a:pPr>
            <a:r>
              <a:rPr lang="ar-AE" b="1" dirty="0"/>
              <a:t>إعداد </a:t>
            </a:r>
            <a:r>
              <a:rPr lang="ar-BH" b="1" dirty="0"/>
              <a:t>معلمين الدراسات الاجتماعية</a:t>
            </a:r>
            <a:endParaRPr lang="en-US" b="1" dirty="0"/>
          </a:p>
        </p:txBody>
      </p:sp>
      <p:sp>
        <p:nvSpPr>
          <p:cNvPr id="15" name="TextBox 14">
            <a:extLst>
              <a:ext uri="{FF2B5EF4-FFF2-40B4-BE49-F238E27FC236}">
                <a16:creationId xmlns:a16="http://schemas.microsoft.com/office/drawing/2014/main" id="{9A152F95-CF73-470C-9B7A-C536EE27AFF5}"/>
              </a:ext>
            </a:extLst>
          </p:cNvPr>
          <p:cNvSpPr txBox="1"/>
          <p:nvPr/>
        </p:nvSpPr>
        <p:spPr>
          <a:xfrm>
            <a:off x="504491" y="6003689"/>
            <a:ext cx="2901566" cy="369332"/>
          </a:xfrm>
          <a:prstGeom prst="rect">
            <a:avLst/>
          </a:prstGeom>
          <a:noFill/>
        </p:spPr>
        <p:txBody>
          <a:bodyPr wrap="square" rtlCol="0">
            <a:spAutoFit/>
          </a:bodyPr>
          <a:lstStyle/>
          <a:p>
            <a:pPr algn="r" rtl="1">
              <a:spcAft>
                <a:spcPts val="600"/>
              </a:spcAft>
            </a:pPr>
            <a:r>
              <a:rPr lang="ar-BH" b="1" dirty="0"/>
              <a:t>من صفحة 88</a:t>
            </a:r>
            <a:endParaRPr lang="en-US" b="1" dirty="0"/>
          </a:p>
        </p:txBody>
      </p:sp>
      <p:pic>
        <p:nvPicPr>
          <p:cNvPr id="16" name="Picture 15">
            <a:extLst>
              <a:ext uri="{FF2B5EF4-FFF2-40B4-BE49-F238E27FC236}">
                <a16:creationId xmlns:a16="http://schemas.microsoft.com/office/drawing/2014/main" id="{88898AA4-04D5-4656-8A6D-B20C505FC4D4}"/>
              </a:ext>
            </a:extLst>
          </p:cNvPr>
          <p:cNvPicPr>
            <a:picLocks noChangeAspect="1"/>
          </p:cNvPicPr>
          <p:nvPr/>
        </p:nvPicPr>
        <p:blipFill>
          <a:blip r:embed="rId3"/>
          <a:stretch>
            <a:fillRect/>
          </a:stretch>
        </p:blipFill>
        <p:spPr>
          <a:xfrm>
            <a:off x="8212888" y="101067"/>
            <a:ext cx="3868361" cy="2775808"/>
          </a:xfrm>
          <a:prstGeom prst="rect">
            <a:avLst/>
          </a:prstGeom>
        </p:spPr>
      </p:pic>
      <p:pic>
        <p:nvPicPr>
          <p:cNvPr id="17" name="Picture 16">
            <a:extLst>
              <a:ext uri="{FF2B5EF4-FFF2-40B4-BE49-F238E27FC236}">
                <a16:creationId xmlns:a16="http://schemas.microsoft.com/office/drawing/2014/main" id="{00685EBD-20E6-40A4-8E30-9CF8603B6A2B}"/>
              </a:ext>
            </a:extLst>
          </p:cNvPr>
          <p:cNvPicPr>
            <a:picLocks noChangeAspect="1"/>
          </p:cNvPicPr>
          <p:nvPr/>
        </p:nvPicPr>
        <p:blipFill>
          <a:blip r:embed="rId4"/>
          <a:stretch>
            <a:fillRect/>
          </a:stretch>
        </p:blipFill>
        <p:spPr>
          <a:xfrm>
            <a:off x="4592872" y="154352"/>
            <a:ext cx="3620016" cy="2628716"/>
          </a:xfrm>
          <a:prstGeom prst="rect">
            <a:avLst/>
          </a:prstGeom>
        </p:spPr>
      </p:pic>
      <p:pic>
        <p:nvPicPr>
          <p:cNvPr id="18" name="Picture 17">
            <a:extLst>
              <a:ext uri="{FF2B5EF4-FFF2-40B4-BE49-F238E27FC236}">
                <a16:creationId xmlns:a16="http://schemas.microsoft.com/office/drawing/2014/main" id="{1AFF7EE3-F857-4F50-A3C5-283786D612C7}"/>
              </a:ext>
            </a:extLst>
          </p:cNvPr>
          <p:cNvPicPr>
            <a:picLocks noChangeAspect="1"/>
          </p:cNvPicPr>
          <p:nvPr/>
        </p:nvPicPr>
        <p:blipFill>
          <a:blip r:embed="rId5"/>
          <a:stretch>
            <a:fillRect/>
          </a:stretch>
        </p:blipFill>
        <p:spPr>
          <a:xfrm>
            <a:off x="8387255" y="2977942"/>
            <a:ext cx="3693994" cy="3341794"/>
          </a:xfrm>
          <a:prstGeom prst="rect">
            <a:avLst/>
          </a:prstGeom>
        </p:spPr>
      </p:pic>
      <p:pic>
        <p:nvPicPr>
          <p:cNvPr id="19" name="Picture 18">
            <a:extLst>
              <a:ext uri="{FF2B5EF4-FFF2-40B4-BE49-F238E27FC236}">
                <a16:creationId xmlns:a16="http://schemas.microsoft.com/office/drawing/2014/main" id="{8D9E8835-EE47-4764-9CAA-9B88A5181F12}"/>
              </a:ext>
            </a:extLst>
          </p:cNvPr>
          <p:cNvPicPr>
            <a:picLocks noChangeAspect="1"/>
          </p:cNvPicPr>
          <p:nvPr/>
        </p:nvPicPr>
        <p:blipFill>
          <a:blip r:embed="rId6"/>
          <a:stretch>
            <a:fillRect/>
          </a:stretch>
        </p:blipFill>
        <p:spPr>
          <a:xfrm>
            <a:off x="4603934" y="3031227"/>
            <a:ext cx="3620017" cy="3459104"/>
          </a:xfrm>
          <a:prstGeom prst="rect">
            <a:avLst/>
          </a:prstGeom>
        </p:spPr>
      </p:pic>
      <p:sp>
        <p:nvSpPr>
          <p:cNvPr id="20" name="TextBox 19">
            <a:extLst>
              <a:ext uri="{FF2B5EF4-FFF2-40B4-BE49-F238E27FC236}">
                <a16:creationId xmlns:a16="http://schemas.microsoft.com/office/drawing/2014/main" id="{0BE13DB1-4D0E-406E-8B93-5D6B36E46A81}"/>
              </a:ext>
            </a:extLst>
          </p:cNvPr>
          <p:cNvSpPr txBox="1"/>
          <p:nvPr/>
        </p:nvSpPr>
        <p:spPr>
          <a:xfrm>
            <a:off x="724511" y="975770"/>
            <a:ext cx="3464832" cy="1938992"/>
          </a:xfrm>
          <a:prstGeom prst="rect">
            <a:avLst/>
          </a:prstGeom>
          <a:noFill/>
        </p:spPr>
        <p:txBody>
          <a:bodyPr wrap="square">
            <a:spAutoFit/>
          </a:bodyPr>
          <a:lstStyle/>
          <a:p>
            <a:pPr algn="r" rtl="1"/>
            <a:r>
              <a:rPr lang="ar-BH" sz="4000" dirty="0">
                <a:solidFill>
                  <a:srgbClr val="FF0000"/>
                </a:solidFill>
              </a:rPr>
              <a:t>تعلمنا اليوم</a:t>
            </a:r>
          </a:p>
          <a:p>
            <a:pPr algn="r" rtl="1"/>
            <a:r>
              <a:rPr lang="ar-BH" sz="4000" dirty="0"/>
              <a:t> (العمل الجماعي)</a:t>
            </a:r>
          </a:p>
          <a:p>
            <a:pPr algn="r" rtl="1"/>
            <a:r>
              <a:rPr lang="ar-BH" sz="4000" dirty="0"/>
              <a:t> </a:t>
            </a:r>
            <a:r>
              <a:rPr lang="ar-BH" sz="4000" dirty="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3025874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1184B85-E0F1-4420-BFA1-1776B6E53B93}"/>
              </a:ext>
            </a:extLst>
          </p:cNvPr>
          <p:cNvSpPr>
            <a:spLocks noGrp="1"/>
          </p:cNvSpPr>
          <p:nvPr>
            <p:ph type="subTitle" idx="1"/>
          </p:nvPr>
        </p:nvSpPr>
        <p:spPr>
          <a:xfrm>
            <a:off x="138815" y="2074141"/>
            <a:ext cx="11911319" cy="4547376"/>
          </a:xfrm>
        </p:spPr>
        <p:txBody>
          <a:bodyPr>
            <a:noAutofit/>
          </a:bodyPr>
          <a:lstStyle/>
          <a:p>
            <a:pPr algn="r" rtl="1"/>
            <a:r>
              <a:rPr lang="ar-BH" sz="3200" b="0" i="0" u="none" strike="noStrike" baseline="0" dirty="0">
                <a:latin typeface="TraditionalArabic"/>
              </a:rPr>
              <a:t>1-أَنْ يَعْمَلَ بِثِقَةٍ ضِمْنَ فَريقٍ، وَأَنْ يُطَبِّقَ مَهاراتِ التَّواصُلِ وَحَلِّ الْمُشْكِلاتِ لِتَحْقيقِ الْهْدافِ مَعَ تَجَنُّبِ </a:t>
            </a:r>
            <a:r>
              <a:rPr lang="ar-BH" sz="3200" b="0" i="0" u="none" strike="noStrike" baseline="0" dirty="0" err="1">
                <a:latin typeface="TraditionalArabic"/>
              </a:rPr>
              <a:t>السلوكات</a:t>
            </a:r>
            <a:r>
              <a:rPr lang="ar-BH" sz="3200" dirty="0">
                <a:latin typeface="TraditionalArabic"/>
              </a:rPr>
              <a:t> </a:t>
            </a:r>
            <a:r>
              <a:rPr lang="ar-BH" sz="3200" b="0" i="0" u="none" strike="noStrike" baseline="0" dirty="0">
                <a:latin typeface="TraditionalArabic"/>
              </a:rPr>
              <a:t>الْمُعيقَةِ لِنَجاحِ الْعَمَلِ الْجَماعِيِّ.</a:t>
            </a:r>
          </a:p>
          <a:p>
            <a:pPr algn="r" rtl="1"/>
            <a:r>
              <a:rPr lang="ar-BH" sz="3200" dirty="0">
                <a:latin typeface="TraditionalArabic"/>
              </a:rPr>
              <a:t>2-</a:t>
            </a:r>
            <a:r>
              <a:rPr lang="ar-BH" sz="3200" b="0" i="0" u="none" strike="noStrike" baseline="0" dirty="0">
                <a:latin typeface="TraditionalArabic"/>
              </a:rPr>
              <a:t>أَنْ يُقَدِّمَ الدَّعْمَ لِزُمَلائِهِ بِأَساليبَ مُناسِبَةٍ مِنْ خِلالِ حِواراتٍ بَسيطَةٍ مُتَنَوِّعَةٍ، مُظْهِرًا الْاحْتِرامَ لِمُخْتَلَفِ الْراءِ، وَالتَّعاطُفَ مَعَ مَشاعِرِ الْخَرينَ.</a:t>
            </a:r>
          </a:p>
          <a:p>
            <a:pPr algn="r" rtl="1"/>
            <a:r>
              <a:rPr lang="ar-BH" sz="3200" b="0" i="0" u="none" strike="noStrike" baseline="0" dirty="0">
                <a:latin typeface="TraditionalArabic"/>
              </a:rPr>
              <a:t>3-أَنْ يُقَدِّمَ شَفَهِيًّا مُلَخَّصًا لِرَأْيٍ أَوْ وِجْهَةِ نَظَرٍ مُسْتَخْدِمًا التِّقَنِيّاتِ الْمُناسِبَةَ.</a:t>
            </a:r>
          </a:p>
          <a:p>
            <a:pPr algn="r" rtl="1"/>
            <a:r>
              <a:rPr lang="ar-BH" sz="3200" b="0" i="0" u="none" strike="noStrike" baseline="0" dirty="0">
                <a:latin typeface="TraditionalArabic"/>
              </a:rPr>
              <a:t>4-أنْ يَجْمَعَ الْمَعْلوماتِ مِنْ شَبَكَةِ الْ</a:t>
            </a:r>
            <a:r>
              <a:rPr lang="ar-BH" sz="3200" dirty="0">
                <a:latin typeface="TraditionalArabic"/>
              </a:rPr>
              <a:t>ا</a:t>
            </a:r>
            <a:r>
              <a:rPr lang="ar-BH" sz="3200" b="0" i="0" u="none" strike="noStrike" baseline="0" dirty="0">
                <a:latin typeface="TraditionalArabic"/>
              </a:rPr>
              <a:t>نْتَرْنتْ وَمِنَ الْكُتُبِ بِتَوْجيهٍ مِنَ الْمُعَلِّمِ.</a:t>
            </a:r>
          </a:p>
          <a:p>
            <a:pPr algn="r" rtl="1"/>
            <a:r>
              <a:rPr lang="ar-BH" sz="3200" b="0" i="0" u="none" strike="noStrike" baseline="0" dirty="0">
                <a:latin typeface="TraditionalArabic"/>
              </a:rPr>
              <a:t>5-أَنْ يُشارِكَ بِشَكْلٍ فاعِلٍ في النِّقاشاتِ الْجَماعِيَّةِ مَعَ الْمُعَلِّمينَ وَالْاقْرانِ.</a:t>
            </a:r>
            <a:endParaRPr lang="ar-BH" sz="3200" dirty="0"/>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168219DB-99E3-400F-A060-4E84F7B729A1}"/>
              </a:ext>
            </a:extLst>
          </p:cNvPr>
          <p:cNvSpPr txBox="1">
            <a:spLocks/>
          </p:cNvSpPr>
          <p:nvPr/>
        </p:nvSpPr>
        <p:spPr>
          <a:xfrm>
            <a:off x="138816" y="75307"/>
            <a:ext cx="11911319" cy="978054"/>
          </a:xfrm>
          <a:prstGeom prst="rect">
            <a:avLst/>
          </a:prstGeom>
          <a:solidFill>
            <a:schemeClr val="accent2">
              <a:lumMod val="75000"/>
            </a:scheme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fontScale="97500"/>
          </a:bodyPr>
          <a:lstStyle>
            <a:lvl1pPr algn="l" defTabSz="914400" rtl="0" eaLnBrk="1" latinLnBrk="0" hangingPunct="1">
              <a:lnSpc>
                <a:spcPct val="90000"/>
              </a:lnSpc>
              <a:spcBef>
                <a:spcPct val="0"/>
              </a:spcBef>
              <a:buNone/>
              <a:defRPr sz="8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rtl="1">
              <a:spcAft>
                <a:spcPts val="600"/>
              </a:spcAft>
            </a:pPr>
            <a:r>
              <a:rPr lang="ar-BH" sz="5400" dirty="0">
                <a:solidFill>
                  <a:schemeClr val="bg1"/>
                </a:solidFill>
              </a:rPr>
              <a:t>التربية الأخلاقية (العمل الجماعي)</a:t>
            </a:r>
          </a:p>
        </p:txBody>
      </p:sp>
      <p:sp>
        <p:nvSpPr>
          <p:cNvPr id="11" name="Title 1">
            <a:extLst>
              <a:ext uri="{FF2B5EF4-FFF2-40B4-BE49-F238E27FC236}">
                <a16:creationId xmlns:a16="http://schemas.microsoft.com/office/drawing/2014/main" id="{585B7E39-AE52-4938-B9F3-B852F5F10045}"/>
              </a:ext>
            </a:extLst>
          </p:cNvPr>
          <p:cNvSpPr txBox="1">
            <a:spLocks/>
          </p:cNvSpPr>
          <p:nvPr/>
        </p:nvSpPr>
        <p:spPr>
          <a:xfrm>
            <a:off x="138815" y="1156637"/>
            <a:ext cx="11911319" cy="814228"/>
          </a:xfrm>
          <a:prstGeom prst="rect">
            <a:avLst/>
          </a:prstGeom>
          <a:solidFill>
            <a:schemeClr val="accent2">
              <a:lumMod val="75000"/>
            </a:scheme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8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r" rtl="1"/>
            <a:r>
              <a:rPr lang="ar-BH" sz="5400" dirty="0">
                <a:solidFill>
                  <a:schemeClr val="bg1"/>
                </a:solidFill>
              </a:rPr>
              <a:t>   </a:t>
            </a:r>
            <a:r>
              <a:rPr lang="ar-AE" sz="5400" dirty="0">
                <a:solidFill>
                  <a:schemeClr val="bg1"/>
                </a:solidFill>
              </a:rPr>
              <a:t>نواتج التعلم</a:t>
            </a:r>
            <a:endParaRPr lang="en-US" sz="5400" dirty="0">
              <a:solidFill>
                <a:schemeClr val="bg1"/>
              </a:solidFill>
            </a:endParaRPr>
          </a:p>
        </p:txBody>
      </p:sp>
    </p:spTree>
    <p:extLst>
      <p:ext uri="{BB962C8B-B14F-4D97-AF65-F5344CB8AC3E}">
        <p14:creationId xmlns:p14="http://schemas.microsoft.com/office/powerpoint/2010/main" val="1939956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Freeform: Shape 136">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Freeform: Shape 138">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5C4AFE-FEF8-490B-B564-83A8D4DD91CB}"/>
              </a:ext>
            </a:extLst>
          </p:cNvPr>
          <p:cNvSpPr>
            <a:spLocks noGrp="1"/>
          </p:cNvSpPr>
          <p:nvPr>
            <p:ph type="ctrTitle"/>
          </p:nvPr>
        </p:nvSpPr>
        <p:spPr>
          <a:xfrm>
            <a:off x="306364" y="2937420"/>
            <a:ext cx="4134591" cy="3020952"/>
          </a:xfrm>
        </p:spPr>
        <p:txBody>
          <a:bodyPr>
            <a:normAutofit fontScale="90000"/>
          </a:bodyPr>
          <a:lstStyle/>
          <a:p>
            <a:pPr algn="r" rtl="1"/>
            <a:br>
              <a:rPr lang="ar-BH" sz="4000" dirty="0">
                <a:solidFill>
                  <a:srgbClr val="FF0000"/>
                </a:solidFill>
              </a:rPr>
            </a:br>
            <a:r>
              <a:rPr lang="ar-BH" sz="4000" dirty="0"/>
              <a:t>أولاً : </a:t>
            </a:r>
            <a:r>
              <a:rPr lang="ar-BH" sz="4000" dirty="0">
                <a:solidFill>
                  <a:srgbClr val="FF0000"/>
                </a:solidFill>
              </a:rPr>
              <a:t>العمل الجماعي.</a:t>
            </a:r>
            <a:br>
              <a:rPr lang="ar-BH" sz="4000" dirty="0">
                <a:solidFill>
                  <a:srgbClr val="FF0000"/>
                </a:solidFill>
              </a:rPr>
            </a:br>
            <a:r>
              <a:rPr lang="ar-BH" sz="4000" dirty="0"/>
              <a:t>ثانياً : </a:t>
            </a:r>
            <a:r>
              <a:rPr lang="ar-BH" sz="4000" dirty="0">
                <a:solidFill>
                  <a:srgbClr val="FF0000"/>
                </a:solidFill>
              </a:rPr>
              <a:t>فائدة العمل الجماعي.</a:t>
            </a:r>
            <a:br>
              <a:rPr lang="ar-BH" sz="4000" dirty="0">
                <a:solidFill>
                  <a:srgbClr val="FF0000"/>
                </a:solidFill>
              </a:rPr>
            </a:br>
            <a:r>
              <a:rPr lang="ar-BH" sz="4000" dirty="0"/>
              <a:t>ثالثاً : </a:t>
            </a:r>
            <a:r>
              <a:rPr lang="ar-BH" sz="4000" dirty="0">
                <a:solidFill>
                  <a:srgbClr val="FF0000"/>
                </a:solidFill>
              </a:rPr>
              <a:t>مهارات العمل الجماعي.</a:t>
            </a:r>
            <a:br>
              <a:rPr lang="ar-BH" sz="4000" dirty="0">
                <a:solidFill>
                  <a:srgbClr val="FF0000"/>
                </a:solidFill>
              </a:rPr>
            </a:br>
            <a:endParaRPr lang="en-US" sz="4000" dirty="0">
              <a:solidFill>
                <a:srgbClr val="FF0000"/>
              </a:solidFill>
            </a:endParaRPr>
          </a:p>
        </p:txBody>
      </p:sp>
      <p:sp>
        <p:nvSpPr>
          <p:cNvPr id="141" name="Rectangle 140">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EAB4359-4DAB-4ED5-8A9B-AF906E20CAA9}"/>
              </a:ext>
            </a:extLst>
          </p:cNvPr>
          <p:cNvSpPr txBox="1"/>
          <p:nvPr/>
        </p:nvSpPr>
        <p:spPr>
          <a:xfrm>
            <a:off x="646500" y="6443351"/>
            <a:ext cx="2901566" cy="369332"/>
          </a:xfrm>
          <a:prstGeom prst="rect">
            <a:avLst/>
          </a:prstGeom>
          <a:noFill/>
        </p:spPr>
        <p:txBody>
          <a:bodyPr wrap="square" rtlCol="0">
            <a:spAutoFit/>
          </a:bodyPr>
          <a:lstStyle/>
          <a:p>
            <a:pPr algn="r" rtl="1">
              <a:spcAft>
                <a:spcPts val="600"/>
              </a:spcAft>
            </a:pPr>
            <a:r>
              <a:rPr lang="ar-AE" b="1" dirty="0"/>
              <a:t>إعداد </a:t>
            </a:r>
            <a:r>
              <a:rPr lang="ar-BH" b="1" dirty="0"/>
              <a:t>معلمين الدراسات الاجتماعية</a:t>
            </a:r>
            <a:endParaRPr lang="en-US" b="1" dirty="0"/>
          </a:p>
        </p:txBody>
      </p:sp>
      <p:sp>
        <p:nvSpPr>
          <p:cNvPr id="15" name="TextBox 14">
            <a:extLst>
              <a:ext uri="{FF2B5EF4-FFF2-40B4-BE49-F238E27FC236}">
                <a16:creationId xmlns:a16="http://schemas.microsoft.com/office/drawing/2014/main" id="{9A152F95-CF73-470C-9B7A-C536EE27AFF5}"/>
              </a:ext>
            </a:extLst>
          </p:cNvPr>
          <p:cNvSpPr txBox="1"/>
          <p:nvPr/>
        </p:nvSpPr>
        <p:spPr>
          <a:xfrm>
            <a:off x="504491" y="6003689"/>
            <a:ext cx="2901566" cy="369332"/>
          </a:xfrm>
          <a:prstGeom prst="rect">
            <a:avLst/>
          </a:prstGeom>
          <a:noFill/>
        </p:spPr>
        <p:txBody>
          <a:bodyPr wrap="square" rtlCol="0">
            <a:spAutoFit/>
          </a:bodyPr>
          <a:lstStyle/>
          <a:p>
            <a:pPr algn="r" rtl="1">
              <a:spcAft>
                <a:spcPts val="600"/>
              </a:spcAft>
            </a:pPr>
            <a:r>
              <a:rPr lang="ar-BH" b="1" dirty="0"/>
              <a:t>من صفحة 88</a:t>
            </a:r>
            <a:endParaRPr lang="en-US" b="1" dirty="0"/>
          </a:p>
        </p:txBody>
      </p:sp>
      <p:sp>
        <p:nvSpPr>
          <p:cNvPr id="14" name="Rectangle 13">
            <a:extLst>
              <a:ext uri="{FF2B5EF4-FFF2-40B4-BE49-F238E27FC236}">
                <a16:creationId xmlns:a16="http://schemas.microsoft.com/office/drawing/2014/main" id="{95497604-30BC-4CF5-99D8-E1494A3CF344}"/>
              </a:ext>
            </a:extLst>
          </p:cNvPr>
          <p:cNvSpPr/>
          <p:nvPr/>
        </p:nvSpPr>
        <p:spPr>
          <a:xfrm>
            <a:off x="143180" y="154352"/>
            <a:ext cx="4243324" cy="262871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spcAft>
                <a:spcPts val="600"/>
              </a:spcAft>
            </a:pPr>
            <a:r>
              <a:rPr lang="ar-BH" sz="4000" dirty="0">
                <a:solidFill>
                  <a:schemeClr val="bg1"/>
                </a:solidFill>
              </a:rPr>
              <a:t>الدرس الأول:</a:t>
            </a:r>
          </a:p>
          <a:p>
            <a:pPr algn="r" rtl="1">
              <a:spcAft>
                <a:spcPts val="600"/>
              </a:spcAft>
            </a:pPr>
            <a:r>
              <a:rPr lang="ar-BH" sz="4000" dirty="0">
                <a:solidFill>
                  <a:schemeClr val="bg1"/>
                </a:solidFill>
              </a:rPr>
              <a:t>التربية الأخلاقية</a:t>
            </a:r>
          </a:p>
          <a:p>
            <a:pPr algn="r" rtl="1">
              <a:spcAft>
                <a:spcPts val="600"/>
              </a:spcAft>
            </a:pPr>
            <a:r>
              <a:rPr lang="ar-BH" sz="4000" dirty="0">
                <a:solidFill>
                  <a:schemeClr val="bg1"/>
                </a:solidFill>
              </a:rPr>
              <a:t>(العمل الجماعي)</a:t>
            </a:r>
          </a:p>
        </p:txBody>
      </p:sp>
      <p:pic>
        <p:nvPicPr>
          <p:cNvPr id="16" name="Picture 15">
            <a:extLst>
              <a:ext uri="{FF2B5EF4-FFF2-40B4-BE49-F238E27FC236}">
                <a16:creationId xmlns:a16="http://schemas.microsoft.com/office/drawing/2014/main" id="{88898AA4-04D5-4656-8A6D-B20C505FC4D4}"/>
              </a:ext>
            </a:extLst>
          </p:cNvPr>
          <p:cNvPicPr>
            <a:picLocks noChangeAspect="1"/>
          </p:cNvPicPr>
          <p:nvPr/>
        </p:nvPicPr>
        <p:blipFill>
          <a:blip r:embed="rId3"/>
          <a:stretch>
            <a:fillRect/>
          </a:stretch>
        </p:blipFill>
        <p:spPr>
          <a:xfrm>
            <a:off x="8212888" y="101067"/>
            <a:ext cx="3868361" cy="2775808"/>
          </a:xfrm>
          <a:prstGeom prst="rect">
            <a:avLst/>
          </a:prstGeom>
        </p:spPr>
      </p:pic>
      <p:pic>
        <p:nvPicPr>
          <p:cNvPr id="17" name="Picture 16">
            <a:extLst>
              <a:ext uri="{FF2B5EF4-FFF2-40B4-BE49-F238E27FC236}">
                <a16:creationId xmlns:a16="http://schemas.microsoft.com/office/drawing/2014/main" id="{00685EBD-20E6-40A4-8E30-9CF8603B6A2B}"/>
              </a:ext>
            </a:extLst>
          </p:cNvPr>
          <p:cNvPicPr>
            <a:picLocks noChangeAspect="1"/>
          </p:cNvPicPr>
          <p:nvPr/>
        </p:nvPicPr>
        <p:blipFill>
          <a:blip r:embed="rId4"/>
          <a:stretch>
            <a:fillRect/>
          </a:stretch>
        </p:blipFill>
        <p:spPr>
          <a:xfrm>
            <a:off x="4592872" y="154352"/>
            <a:ext cx="3620016" cy="2628716"/>
          </a:xfrm>
          <a:prstGeom prst="rect">
            <a:avLst/>
          </a:prstGeom>
        </p:spPr>
      </p:pic>
      <p:pic>
        <p:nvPicPr>
          <p:cNvPr id="18" name="Picture 17">
            <a:extLst>
              <a:ext uri="{FF2B5EF4-FFF2-40B4-BE49-F238E27FC236}">
                <a16:creationId xmlns:a16="http://schemas.microsoft.com/office/drawing/2014/main" id="{1AFF7EE3-F857-4F50-A3C5-283786D612C7}"/>
              </a:ext>
            </a:extLst>
          </p:cNvPr>
          <p:cNvPicPr>
            <a:picLocks noChangeAspect="1"/>
          </p:cNvPicPr>
          <p:nvPr/>
        </p:nvPicPr>
        <p:blipFill>
          <a:blip r:embed="rId5"/>
          <a:stretch>
            <a:fillRect/>
          </a:stretch>
        </p:blipFill>
        <p:spPr>
          <a:xfrm>
            <a:off x="8387255" y="2977942"/>
            <a:ext cx="3693994" cy="3341794"/>
          </a:xfrm>
          <a:prstGeom prst="rect">
            <a:avLst/>
          </a:prstGeom>
        </p:spPr>
      </p:pic>
      <p:pic>
        <p:nvPicPr>
          <p:cNvPr id="19" name="Picture 18">
            <a:extLst>
              <a:ext uri="{FF2B5EF4-FFF2-40B4-BE49-F238E27FC236}">
                <a16:creationId xmlns:a16="http://schemas.microsoft.com/office/drawing/2014/main" id="{8D9E8835-EE47-4764-9CAA-9B88A5181F12}"/>
              </a:ext>
            </a:extLst>
          </p:cNvPr>
          <p:cNvPicPr>
            <a:picLocks noChangeAspect="1"/>
          </p:cNvPicPr>
          <p:nvPr/>
        </p:nvPicPr>
        <p:blipFill>
          <a:blip r:embed="rId6"/>
          <a:stretch>
            <a:fillRect/>
          </a:stretch>
        </p:blipFill>
        <p:spPr>
          <a:xfrm>
            <a:off x="4603934" y="3031227"/>
            <a:ext cx="3620017" cy="3459104"/>
          </a:xfrm>
          <a:prstGeom prst="rect">
            <a:avLst/>
          </a:prstGeom>
        </p:spPr>
      </p:pic>
    </p:spTree>
    <p:extLst>
      <p:ext uri="{BB962C8B-B14F-4D97-AF65-F5344CB8AC3E}">
        <p14:creationId xmlns:p14="http://schemas.microsoft.com/office/powerpoint/2010/main" val="209164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59517D-C78E-41DF-A8A1-AC041E7A3402}"/>
              </a:ext>
            </a:extLst>
          </p:cNvPr>
          <p:cNvSpPr/>
          <p:nvPr/>
        </p:nvSpPr>
        <p:spPr>
          <a:xfrm>
            <a:off x="578652" y="5651574"/>
            <a:ext cx="11293309" cy="7287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90000"/>
              </a:lnSpc>
              <a:spcBef>
                <a:spcPct val="0"/>
              </a:spcBef>
              <a:spcAft>
                <a:spcPts val="600"/>
              </a:spcAft>
            </a:pPr>
            <a:r>
              <a:rPr lang="ar-BH" sz="4000" b="0" i="0" u="none" strike="noStrike" baseline="0" dirty="0">
                <a:solidFill>
                  <a:schemeClr val="tx1"/>
                </a:solidFill>
                <a:latin typeface="TraditionalArabic"/>
              </a:rPr>
              <a:t>الفريق – العمل الجماعي – المهارة – التواصل</a:t>
            </a:r>
            <a:endParaRPr lang="en-US" sz="4000" dirty="0">
              <a:solidFill>
                <a:schemeClr val="tx1"/>
              </a:solidFill>
            </a:endParaRPr>
          </a:p>
        </p:txBody>
      </p:sp>
      <p:sp>
        <p:nvSpPr>
          <p:cNvPr id="6" name="Rectangle 5">
            <a:extLst>
              <a:ext uri="{FF2B5EF4-FFF2-40B4-BE49-F238E27FC236}">
                <a16:creationId xmlns:a16="http://schemas.microsoft.com/office/drawing/2014/main" id="{39A8F6D8-632B-4853-93E2-FC4FDB8BE399}"/>
              </a:ext>
            </a:extLst>
          </p:cNvPr>
          <p:cNvSpPr/>
          <p:nvPr/>
        </p:nvSpPr>
        <p:spPr>
          <a:xfrm>
            <a:off x="8715413" y="4822207"/>
            <a:ext cx="3156548" cy="78364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ar-BH" sz="4000" b="1" dirty="0"/>
              <a:t>كلمات مفتاحية</a:t>
            </a:r>
            <a:endParaRPr lang="en-US" sz="4000" b="1" dirty="0"/>
          </a:p>
        </p:txBody>
      </p:sp>
      <p:sp>
        <p:nvSpPr>
          <p:cNvPr id="8" name="Rectangle 7">
            <a:extLst>
              <a:ext uri="{FF2B5EF4-FFF2-40B4-BE49-F238E27FC236}">
                <a16:creationId xmlns:a16="http://schemas.microsoft.com/office/drawing/2014/main" id="{BFF1602E-8DFC-4FF0-9525-0E132457B096}"/>
              </a:ext>
            </a:extLst>
          </p:cNvPr>
          <p:cNvSpPr/>
          <p:nvPr/>
        </p:nvSpPr>
        <p:spPr>
          <a:xfrm>
            <a:off x="578652" y="154352"/>
            <a:ext cx="11293309" cy="9019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spcAft>
                <a:spcPts val="600"/>
              </a:spcAft>
            </a:pPr>
            <a:r>
              <a:rPr lang="ar-BH" sz="4000" dirty="0">
                <a:solidFill>
                  <a:schemeClr val="bg1"/>
                </a:solidFill>
              </a:rPr>
              <a:t>التربية الأخلاقية (العمل الجماعي)</a:t>
            </a:r>
          </a:p>
        </p:txBody>
      </p:sp>
      <p:pic>
        <p:nvPicPr>
          <p:cNvPr id="12" name="Picture 11">
            <a:extLst>
              <a:ext uri="{FF2B5EF4-FFF2-40B4-BE49-F238E27FC236}">
                <a16:creationId xmlns:a16="http://schemas.microsoft.com/office/drawing/2014/main" id="{583B8BE8-48FF-4144-926A-05DBADC7D1A4}"/>
              </a:ext>
            </a:extLst>
          </p:cNvPr>
          <p:cNvPicPr>
            <a:picLocks noChangeAspect="1"/>
          </p:cNvPicPr>
          <p:nvPr/>
        </p:nvPicPr>
        <p:blipFill>
          <a:blip r:embed="rId2"/>
          <a:stretch>
            <a:fillRect/>
          </a:stretch>
        </p:blipFill>
        <p:spPr>
          <a:xfrm>
            <a:off x="9668039" y="1909252"/>
            <a:ext cx="2361051" cy="2824163"/>
          </a:xfrm>
          <a:prstGeom prst="rect">
            <a:avLst/>
          </a:prstGeom>
        </p:spPr>
      </p:pic>
      <p:pic>
        <p:nvPicPr>
          <p:cNvPr id="9" name="Picture 8">
            <a:extLst>
              <a:ext uri="{FF2B5EF4-FFF2-40B4-BE49-F238E27FC236}">
                <a16:creationId xmlns:a16="http://schemas.microsoft.com/office/drawing/2014/main" id="{01970BF5-B2B2-4B54-A76C-B6F31F5A737C}"/>
              </a:ext>
            </a:extLst>
          </p:cNvPr>
          <p:cNvPicPr>
            <a:picLocks noChangeAspect="1"/>
          </p:cNvPicPr>
          <p:nvPr/>
        </p:nvPicPr>
        <p:blipFill>
          <a:blip r:embed="rId3"/>
          <a:stretch>
            <a:fillRect/>
          </a:stretch>
        </p:blipFill>
        <p:spPr>
          <a:xfrm>
            <a:off x="7441324" y="1457765"/>
            <a:ext cx="2142632" cy="3275650"/>
          </a:xfrm>
          <a:prstGeom prst="rect">
            <a:avLst/>
          </a:prstGeom>
        </p:spPr>
      </p:pic>
      <p:pic>
        <p:nvPicPr>
          <p:cNvPr id="4" name="Picture 3">
            <a:extLst>
              <a:ext uri="{FF2B5EF4-FFF2-40B4-BE49-F238E27FC236}">
                <a16:creationId xmlns:a16="http://schemas.microsoft.com/office/drawing/2014/main" id="{AF0781FF-A9CB-4F20-94F3-45B8D957CD2E}"/>
              </a:ext>
            </a:extLst>
          </p:cNvPr>
          <p:cNvPicPr>
            <a:picLocks noChangeAspect="1"/>
          </p:cNvPicPr>
          <p:nvPr/>
        </p:nvPicPr>
        <p:blipFill>
          <a:blip r:embed="rId4"/>
          <a:stretch>
            <a:fillRect/>
          </a:stretch>
        </p:blipFill>
        <p:spPr>
          <a:xfrm>
            <a:off x="578652" y="1261077"/>
            <a:ext cx="6696112" cy="4139158"/>
          </a:xfrm>
          <a:prstGeom prst="rect">
            <a:avLst/>
          </a:prstGeom>
        </p:spPr>
      </p:pic>
    </p:spTree>
    <p:extLst>
      <p:ext uri="{BB962C8B-B14F-4D97-AF65-F5344CB8AC3E}">
        <p14:creationId xmlns:p14="http://schemas.microsoft.com/office/powerpoint/2010/main" val="2834949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BB404-39E0-4B0B-98C1-47183350F7A4}"/>
              </a:ext>
            </a:extLst>
          </p:cNvPr>
          <p:cNvSpPr txBox="1"/>
          <p:nvPr/>
        </p:nvSpPr>
        <p:spPr>
          <a:xfrm>
            <a:off x="345621" y="117363"/>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90000"/>
              </a:lnSpc>
              <a:spcBef>
                <a:spcPct val="0"/>
              </a:spcBef>
              <a:spcAft>
                <a:spcPts val="600"/>
              </a:spcAft>
            </a:pPr>
            <a:r>
              <a:rPr lang="ar-BH" sz="4000" b="1" dirty="0">
                <a:solidFill>
                  <a:srgbClr val="FF0000"/>
                </a:solidFill>
                <a:latin typeface="TraditionalArabic-Bold"/>
              </a:rPr>
              <a:t>اُنْظُرْ إِلى الصُّوَرِ الْآتِيَةِ وَتَحَدَّثْ مَعَ مُعَلِّمِكَ وَزُمَلائِكَ عَنْها:</a:t>
            </a:r>
            <a:endParaRPr lang="en-US" sz="4000" b="1" dirty="0">
              <a:solidFill>
                <a:srgbClr val="FF0000"/>
              </a:solidFill>
              <a:latin typeface="+mj-lt"/>
              <a:ea typeface="+mj-ea"/>
              <a:cs typeface="+mj-cs"/>
            </a:endParaRPr>
          </a:p>
        </p:txBody>
      </p:sp>
      <p:sp>
        <p:nvSpPr>
          <p:cNvPr id="11" name="Rectangle: Rounded Corners 10">
            <a:extLst>
              <a:ext uri="{FF2B5EF4-FFF2-40B4-BE49-F238E27FC236}">
                <a16:creationId xmlns:a16="http://schemas.microsoft.com/office/drawing/2014/main" id="{B333D698-2159-4259-B810-D7D579131B37}"/>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89</a:t>
            </a:r>
            <a:endParaRPr lang="en-US" sz="3600" dirty="0"/>
          </a:p>
        </p:txBody>
      </p:sp>
      <p:sp>
        <p:nvSpPr>
          <p:cNvPr id="6" name="TextBox 5">
            <a:extLst>
              <a:ext uri="{FF2B5EF4-FFF2-40B4-BE49-F238E27FC236}">
                <a16:creationId xmlns:a16="http://schemas.microsoft.com/office/drawing/2014/main" id="{5EA46058-38F6-4C27-80A8-AF947711A4D5}"/>
              </a:ext>
            </a:extLst>
          </p:cNvPr>
          <p:cNvSpPr txBox="1"/>
          <p:nvPr/>
        </p:nvSpPr>
        <p:spPr>
          <a:xfrm>
            <a:off x="6548064" y="5645084"/>
            <a:ext cx="4941082"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1-............................</a:t>
            </a:r>
            <a:endParaRPr lang="en-US" sz="3600" dirty="0">
              <a:solidFill>
                <a:srgbClr val="FF0000"/>
              </a:solidFill>
              <a:latin typeface="+mj-lt"/>
              <a:ea typeface="+mj-ea"/>
              <a:cs typeface="+mj-cs"/>
            </a:endParaRPr>
          </a:p>
        </p:txBody>
      </p:sp>
      <p:sp>
        <p:nvSpPr>
          <p:cNvPr id="7" name="TextBox 6">
            <a:extLst>
              <a:ext uri="{FF2B5EF4-FFF2-40B4-BE49-F238E27FC236}">
                <a16:creationId xmlns:a16="http://schemas.microsoft.com/office/drawing/2014/main" id="{A7DD6776-8E36-458F-9BFE-7A3DAD608C5C}"/>
              </a:ext>
            </a:extLst>
          </p:cNvPr>
          <p:cNvSpPr txBox="1"/>
          <p:nvPr/>
        </p:nvSpPr>
        <p:spPr>
          <a:xfrm>
            <a:off x="1387365" y="5598816"/>
            <a:ext cx="4430110"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2-........................</a:t>
            </a:r>
            <a:endParaRPr lang="en-US" sz="3600" dirty="0">
              <a:solidFill>
                <a:srgbClr val="FF0000"/>
              </a:solidFill>
              <a:latin typeface="+mj-lt"/>
              <a:ea typeface="+mj-ea"/>
              <a:cs typeface="+mj-cs"/>
            </a:endParaRPr>
          </a:p>
        </p:txBody>
      </p:sp>
      <p:pic>
        <p:nvPicPr>
          <p:cNvPr id="5" name="Picture 4">
            <a:extLst>
              <a:ext uri="{FF2B5EF4-FFF2-40B4-BE49-F238E27FC236}">
                <a16:creationId xmlns:a16="http://schemas.microsoft.com/office/drawing/2014/main" id="{FDED17BF-9815-41D3-81BC-75BC587337C5}"/>
              </a:ext>
            </a:extLst>
          </p:cNvPr>
          <p:cNvPicPr>
            <a:picLocks noChangeAspect="1"/>
          </p:cNvPicPr>
          <p:nvPr/>
        </p:nvPicPr>
        <p:blipFill>
          <a:blip r:embed="rId3"/>
          <a:stretch>
            <a:fillRect/>
          </a:stretch>
        </p:blipFill>
        <p:spPr>
          <a:xfrm>
            <a:off x="6025980" y="1127348"/>
            <a:ext cx="5985250" cy="4294818"/>
          </a:xfrm>
          <a:prstGeom prst="rect">
            <a:avLst/>
          </a:prstGeom>
        </p:spPr>
      </p:pic>
      <p:pic>
        <p:nvPicPr>
          <p:cNvPr id="9" name="Picture 8">
            <a:extLst>
              <a:ext uri="{FF2B5EF4-FFF2-40B4-BE49-F238E27FC236}">
                <a16:creationId xmlns:a16="http://schemas.microsoft.com/office/drawing/2014/main" id="{3069F86E-70C5-403D-82B4-087707F608E1}"/>
              </a:ext>
            </a:extLst>
          </p:cNvPr>
          <p:cNvPicPr>
            <a:picLocks noChangeAspect="1"/>
          </p:cNvPicPr>
          <p:nvPr/>
        </p:nvPicPr>
        <p:blipFill>
          <a:blip r:embed="rId4"/>
          <a:stretch>
            <a:fillRect/>
          </a:stretch>
        </p:blipFill>
        <p:spPr>
          <a:xfrm>
            <a:off x="345621" y="1219078"/>
            <a:ext cx="5582214" cy="4203088"/>
          </a:xfrm>
          <a:prstGeom prst="rect">
            <a:avLst/>
          </a:prstGeom>
        </p:spPr>
      </p:pic>
    </p:spTree>
    <p:extLst>
      <p:ext uri="{BB962C8B-B14F-4D97-AF65-F5344CB8AC3E}">
        <p14:creationId xmlns:p14="http://schemas.microsoft.com/office/powerpoint/2010/main" val="651284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7BB404-39E0-4B0B-98C1-47183350F7A4}"/>
              </a:ext>
            </a:extLst>
          </p:cNvPr>
          <p:cNvSpPr txBox="1"/>
          <p:nvPr/>
        </p:nvSpPr>
        <p:spPr>
          <a:xfrm>
            <a:off x="345621" y="117363"/>
            <a:ext cx="11665608" cy="829368"/>
          </a:xfrm>
          <a:prstGeom prst="rect">
            <a:avLst/>
          </a:prstGeom>
          <a:solidFill>
            <a:srgbClr val="FFE2A7"/>
          </a:solidFill>
          <a:ln>
            <a:solidFill>
              <a:srgbClr val="FF0000"/>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Autofit/>
          </a:bodyPr>
          <a:lstStyle/>
          <a:p>
            <a:pPr algn="ctr" rtl="1">
              <a:lnSpc>
                <a:spcPct val="90000"/>
              </a:lnSpc>
              <a:spcBef>
                <a:spcPct val="0"/>
              </a:spcBef>
              <a:spcAft>
                <a:spcPts val="600"/>
              </a:spcAft>
            </a:pPr>
            <a:r>
              <a:rPr lang="ar-BH" sz="4000" b="1" dirty="0">
                <a:solidFill>
                  <a:srgbClr val="FF0000"/>
                </a:solidFill>
                <a:latin typeface="TraditionalArabic-Bold"/>
              </a:rPr>
              <a:t>اُنْظُرْ إِلى الصُّوَرِ الْآتِيَةِ وَتَحَدَّثْ مَعَ مُعَلِّمِكَ وَزُمَلائِكَ عَنْها:</a:t>
            </a:r>
            <a:endParaRPr lang="en-US" sz="4000" b="1" dirty="0">
              <a:solidFill>
                <a:srgbClr val="FF0000"/>
              </a:solidFill>
              <a:latin typeface="+mj-lt"/>
              <a:ea typeface="+mj-ea"/>
              <a:cs typeface="+mj-cs"/>
            </a:endParaRPr>
          </a:p>
        </p:txBody>
      </p:sp>
      <p:sp>
        <p:nvSpPr>
          <p:cNvPr id="11" name="Rectangle: Rounded Corners 10">
            <a:extLst>
              <a:ext uri="{FF2B5EF4-FFF2-40B4-BE49-F238E27FC236}">
                <a16:creationId xmlns:a16="http://schemas.microsoft.com/office/drawing/2014/main" id="{B333D698-2159-4259-B810-D7D579131B37}"/>
              </a:ext>
            </a:extLst>
          </p:cNvPr>
          <p:cNvSpPr/>
          <p:nvPr/>
        </p:nvSpPr>
        <p:spPr>
          <a:xfrm>
            <a:off x="118780" y="6120975"/>
            <a:ext cx="1105863" cy="590843"/>
          </a:xfrm>
          <a:prstGeom prst="roundRect">
            <a:avLst/>
          </a:prstGeom>
          <a:solidFill>
            <a:srgbClr val="4C3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600" dirty="0"/>
              <a:t>89</a:t>
            </a:r>
            <a:endParaRPr lang="en-US" sz="3600" dirty="0"/>
          </a:p>
        </p:txBody>
      </p:sp>
      <p:sp>
        <p:nvSpPr>
          <p:cNvPr id="6" name="TextBox 5">
            <a:extLst>
              <a:ext uri="{FF2B5EF4-FFF2-40B4-BE49-F238E27FC236}">
                <a16:creationId xmlns:a16="http://schemas.microsoft.com/office/drawing/2014/main" id="{5EA46058-38F6-4C27-80A8-AF947711A4D5}"/>
              </a:ext>
            </a:extLst>
          </p:cNvPr>
          <p:cNvSpPr txBox="1"/>
          <p:nvPr/>
        </p:nvSpPr>
        <p:spPr>
          <a:xfrm>
            <a:off x="6548064" y="5645084"/>
            <a:ext cx="4941082" cy="680869"/>
          </a:xfrm>
          <a:prstGeom prst="rect">
            <a:avLst/>
          </a:prstGeom>
          <a:solidFill>
            <a:srgbClr val="FFE2A7"/>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chor="b">
            <a:normAutofit/>
          </a:bodyPr>
          <a:lstStyle/>
          <a:p>
            <a:pPr algn="ctr" rtl="1">
              <a:lnSpc>
                <a:spcPct val="90000"/>
              </a:lnSpc>
              <a:spcBef>
                <a:spcPct val="0"/>
              </a:spcBef>
              <a:spcAft>
                <a:spcPts val="600"/>
              </a:spcAft>
            </a:pPr>
            <a:r>
              <a:rPr lang="ar-BH" sz="3600" dirty="0">
                <a:solidFill>
                  <a:srgbClr val="FF0000"/>
                </a:solidFill>
                <a:latin typeface="+mj-lt"/>
                <a:ea typeface="+mj-ea"/>
                <a:cs typeface="+mj-cs"/>
              </a:rPr>
              <a:t>3-............................</a:t>
            </a:r>
            <a:endParaRPr lang="en-US" sz="3600" dirty="0">
              <a:solidFill>
                <a:srgbClr val="FF0000"/>
              </a:solidFill>
              <a:latin typeface="+mj-lt"/>
              <a:ea typeface="+mj-ea"/>
              <a:cs typeface="+mj-cs"/>
            </a:endParaRPr>
          </a:p>
        </p:txBody>
      </p:sp>
      <p:pic>
        <p:nvPicPr>
          <p:cNvPr id="3" name="Picture 2">
            <a:extLst>
              <a:ext uri="{FF2B5EF4-FFF2-40B4-BE49-F238E27FC236}">
                <a16:creationId xmlns:a16="http://schemas.microsoft.com/office/drawing/2014/main" id="{4D597043-4888-437D-9D92-B7CA62D08E6A}"/>
              </a:ext>
            </a:extLst>
          </p:cNvPr>
          <p:cNvPicPr>
            <a:picLocks noChangeAspect="1"/>
          </p:cNvPicPr>
          <p:nvPr/>
        </p:nvPicPr>
        <p:blipFill>
          <a:blip r:embed="rId3"/>
          <a:stretch>
            <a:fillRect/>
          </a:stretch>
        </p:blipFill>
        <p:spPr>
          <a:xfrm>
            <a:off x="5496434" y="1197029"/>
            <a:ext cx="6514795" cy="4320901"/>
          </a:xfrm>
          <a:prstGeom prst="rect">
            <a:avLst/>
          </a:prstGeom>
        </p:spPr>
      </p:pic>
      <p:pic>
        <p:nvPicPr>
          <p:cNvPr id="12" name="Picture 11">
            <a:extLst>
              <a:ext uri="{FF2B5EF4-FFF2-40B4-BE49-F238E27FC236}">
                <a16:creationId xmlns:a16="http://schemas.microsoft.com/office/drawing/2014/main" id="{3508BB2C-81AE-4F2F-9F15-E04BA25EB766}"/>
              </a:ext>
            </a:extLst>
          </p:cNvPr>
          <p:cNvPicPr>
            <a:picLocks noChangeAspect="1"/>
          </p:cNvPicPr>
          <p:nvPr/>
        </p:nvPicPr>
        <p:blipFill>
          <a:blip r:embed="rId4"/>
          <a:stretch>
            <a:fillRect/>
          </a:stretch>
        </p:blipFill>
        <p:spPr>
          <a:xfrm>
            <a:off x="151425" y="2370708"/>
            <a:ext cx="3550534" cy="3614810"/>
          </a:xfrm>
          <a:prstGeom prst="rect">
            <a:avLst/>
          </a:prstGeom>
        </p:spPr>
      </p:pic>
      <p:sp>
        <p:nvSpPr>
          <p:cNvPr id="13" name="Speech Bubble: Rectangle with Corners Rounded 12">
            <a:extLst>
              <a:ext uri="{FF2B5EF4-FFF2-40B4-BE49-F238E27FC236}">
                <a16:creationId xmlns:a16="http://schemas.microsoft.com/office/drawing/2014/main" id="{46B690F4-A994-41BF-A7AD-5A867B2A0683}"/>
              </a:ext>
            </a:extLst>
          </p:cNvPr>
          <p:cNvSpPr/>
          <p:nvPr/>
        </p:nvSpPr>
        <p:spPr>
          <a:xfrm>
            <a:off x="3087625" y="3429000"/>
            <a:ext cx="2146527" cy="1111470"/>
          </a:xfrm>
          <a:prstGeom prst="wedgeRoundRectCallout">
            <a:avLst>
              <a:gd name="adj1" fmla="val -57904"/>
              <a:gd name="adj2" fmla="val 29226"/>
              <a:gd name="adj3" fmla="val 16667"/>
            </a:avLst>
          </a:prstGeom>
          <a:solidFill>
            <a:srgbClr val="FFE2A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BH" sz="4000" b="0" i="0" u="none" strike="noStrike" baseline="0" dirty="0">
                <a:solidFill>
                  <a:schemeClr val="tx1"/>
                </a:solidFill>
                <a:latin typeface="TraditionalArabic"/>
              </a:rPr>
              <a:t>.............</a:t>
            </a:r>
          </a:p>
        </p:txBody>
      </p:sp>
    </p:spTree>
    <p:extLst>
      <p:ext uri="{BB962C8B-B14F-4D97-AF65-F5344CB8AC3E}">
        <p14:creationId xmlns:p14="http://schemas.microsoft.com/office/powerpoint/2010/main" val="394936520"/>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TotalTime>
  <Words>1063</Words>
  <Application>Microsoft Office PowerPoint</Application>
  <PresentationFormat>Widescreen</PresentationFormat>
  <Paragraphs>210</Paragraphs>
  <Slides>43</Slides>
  <Notes>36</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Avenir Next LT Pro</vt:lpstr>
      <vt:lpstr>Calibri</vt:lpstr>
      <vt:lpstr>Roboto</vt:lpstr>
      <vt:lpstr>TraditionalArabic</vt:lpstr>
      <vt:lpstr>TraditionalArabic-Bold</vt:lpstr>
      <vt:lpstr>Tw Cen MT</vt:lpstr>
      <vt:lpstr>Wingdings-Regular</vt:lpstr>
      <vt:lpstr>AccentBoxVTI</vt:lpstr>
      <vt:lpstr>PowerPoint Presentation</vt:lpstr>
      <vt:lpstr>PowerPoint Presentation</vt:lpstr>
      <vt:lpstr>PowerPoint Presentation</vt:lpstr>
      <vt:lpstr>قواعد التعلم عن بعد</vt:lpstr>
      <vt:lpstr>PowerPoint Presentation</vt:lpstr>
      <vt:lpstr> أولاً : العمل الجماعي. ثانياً : فائدة العمل الجماعي. ثالثاً : مهارات العمل الجماعي.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أولاً : العمل الجماعي. ثانياً : فائدة العمل الجماعي. ثالثاً : مهارات العمل الجماعي.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Waleed Yousif Mohamed Alali</dc:creator>
  <cp:lastModifiedBy>Waleed Yousif Mohamed Abdalla Al Ali</cp:lastModifiedBy>
  <cp:revision>652</cp:revision>
  <dcterms:created xsi:type="dcterms:W3CDTF">2020-09-16T09:43:19Z</dcterms:created>
  <dcterms:modified xsi:type="dcterms:W3CDTF">2022-04-19T20:35:43Z</dcterms:modified>
</cp:coreProperties>
</file>