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51"/>
  </p:notesMasterIdLst>
  <p:sldIdLst>
    <p:sldId id="391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558" r:id="rId11"/>
    <p:sldId id="557" r:id="rId12"/>
    <p:sldId id="265" r:id="rId13"/>
    <p:sldId id="559" r:id="rId14"/>
    <p:sldId id="545" r:id="rId15"/>
    <p:sldId id="518" r:id="rId16"/>
    <p:sldId id="517" r:id="rId17"/>
    <p:sldId id="561" r:id="rId18"/>
    <p:sldId id="266" r:id="rId19"/>
    <p:sldId id="423" r:id="rId20"/>
    <p:sldId id="268" r:id="rId21"/>
    <p:sldId id="546" r:id="rId22"/>
    <p:sldId id="457" r:id="rId23"/>
    <p:sldId id="435" r:id="rId24"/>
    <p:sldId id="547" r:id="rId25"/>
    <p:sldId id="437" r:id="rId26"/>
    <p:sldId id="386" r:id="rId27"/>
    <p:sldId id="532" r:id="rId28"/>
    <p:sldId id="439" r:id="rId29"/>
    <p:sldId id="549" r:id="rId30"/>
    <p:sldId id="440" r:id="rId31"/>
    <p:sldId id="459" r:id="rId32"/>
    <p:sldId id="458" r:id="rId33"/>
    <p:sldId id="476" r:id="rId34"/>
    <p:sldId id="475" r:id="rId35"/>
    <p:sldId id="552" r:id="rId36"/>
    <p:sldId id="460" r:id="rId37"/>
    <p:sldId id="473" r:id="rId38"/>
    <p:sldId id="471" r:id="rId39"/>
    <p:sldId id="470" r:id="rId40"/>
    <p:sldId id="454" r:id="rId41"/>
    <p:sldId id="450" r:id="rId42"/>
    <p:sldId id="449" r:id="rId43"/>
    <p:sldId id="442" r:id="rId44"/>
    <p:sldId id="448" r:id="rId45"/>
    <p:sldId id="443" r:id="rId46"/>
    <p:sldId id="451" r:id="rId47"/>
    <p:sldId id="444" r:id="rId48"/>
    <p:sldId id="446" r:id="rId49"/>
    <p:sldId id="445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24" units="cm"/>
          <inkml:channel name="Y" type="integer" max="1680" units="cm"/>
          <inkml:channel name="T" type="integer" max="2.14748E9" units="dev"/>
        </inkml:traceFormat>
        <inkml:channelProperties>
          <inkml:channelProperty channel="X" name="resolution" value="102.85714" units="1/cm"/>
          <inkml:channelProperty channel="Y" name="resolution" value="101.20482" units="1/cm"/>
          <inkml:channelProperty channel="T" name="resolution" value="1" units="1/dev"/>
        </inkml:channelProperties>
      </inkml:inkSource>
      <inkml:timestamp xml:id="ts0" timeString="2021-05-18T08:27:58.36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19464 11634 0,'0'0'16,"0"0"-16,0 0 16,0 0-16,0 0 15,12 0 1,-12 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4C474-C8C2-49E5-AC6A-EE335B1BBED2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AD069-B99E-4B58-A88D-8B4E3DA36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20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41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162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162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162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933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01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162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25BD1-9A0F-4E3B-80EE-01E384FB8F3B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26975175-BF95-44D9-B3FE-76ECFCDA63E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490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25BD1-9A0F-4E3B-80EE-01E384FB8F3B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5175-BF95-44D9-B3FE-76ECFCDA63EF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223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25BD1-9A0F-4E3B-80EE-01E384FB8F3B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5175-BF95-44D9-B3FE-76ECFCDA63E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799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25BD1-9A0F-4E3B-80EE-01E384FB8F3B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5175-BF95-44D9-B3FE-76ECFCDA63EF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192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25BD1-9A0F-4E3B-80EE-01E384FB8F3B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5175-BF95-44D9-B3FE-76ECFCDA63E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318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25BD1-9A0F-4E3B-80EE-01E384FB8F3B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5175-BF95-44D9-B3FE-76ECFCDA63EF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161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25BD1-9A0F-4E3B-80EE-01E384FB8F3B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5175-BF95-44D9-B3FE-76ECFCDA63EF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827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25BD1-9A0F-4E3B-80EE-01E384FB8F3B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5175-BF95-44D9-B3FE-76ECFCDA63EF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144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25BD1-9A0F-4E3B-80EE-01E384FB8F3B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5175-BF95-44D9-B3FE-76ECFCDA6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037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25BD1-9A0F-4E3B-80EE-01E384FB8F3B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5175-BF95-44D9-B3FE-76ECFCDA63EF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728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1CC25BD1-9A0F-4E3B-80EE-01E384FB8F3B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5175-BF95-44D9-B3FE-76ECFCDA63E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991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25BD1-9A0F-4E3B-80EE-01E384FB8F3B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6975175-BF95-44D9-B3FE-76ECFCDA63E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83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3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1.png"/><Relationship Id="rId5" Type="http://schemas.openxmlformats.org/officeDocument/2006/relationships/image" Target="../media/image110.png"/><Relationship Id="rId4" Type="http://schemas.openxmlformats.org/officeDocument/2006/relationships/image" Target="../media/image10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png"/><Relationship Id="rId3" Type="http://schemas.openxmlformats.org/officeDocument/2006/relationships/oleObject" Target="../embeddings/oleObject1.bin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0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9.png"/><Relationship Id="rId4" Type="http://schemas.openxmlformats.org/officeDocument/2006/relationships/image" Target="../media/image15.wmf"/><Relationship Id="rId1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7.png"/><Relationship Id="rId18" Type="http://schemas.openxmlformats.org/officeDocument/2006/relationships/image" Target="../media/image122.png"/><Relationship Id="rId3" Type="http://schemas.openxmlformats.org/officeDocument/2006/relationships/oleObject" Target="../embeddings/oleObject3.bin"/><Relationship Id="rId21" Type="http://schemas.openxmlformats.org/officeDocument/2006/relationships/image" Target="../media/image125.png"/><Relationship Id="rId12" Type="http://schemas.openxmlformats.org/officeDocument/2006/relationships/image" Target="../media/image162.png"/><Relationship Id="rId17" Type="http://schemas.openxmlformats.org/officeDocument/2006/relationships/image" Target="../media/image1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20.png"/><Relationship Id="rId20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15.png"/><Relationship Id="rId5" Type="http://schemas.openxmlformats.org/officeDocument/2006/relationships/oleObject" Target="../embeddings/oleObject4.bin"/><Relationship Id="rId15" Type="http://schemas.openxmlformats.org/officeDocument/2006/relationships/image" Target="../media/image119.png"/><Relationship Id="rId10" Type="http://schemas.openxmlformats.org/officeDocument/2006/relationships/image" Target="../media/image114.png"/><Relationship Id="rId19" Type="http://schemas.openxmlformats.org/officeDocument/2006/relationships/image" Target="../media/image123.png"/><Relationship Id="rId4" Type="http://schemas.openxmlformats.org/officeDocument/2006/relationships/image" Target="../media/image15.wmf"/><Relationship Id="rId14" Type="http://schemas.openxmlformats.org/officeDocument/2006/relationships/image" Target="../media/image118.png"/><Relationship Id="rId22" Type="http://schemas.openxmlformats.org/officeDocument/2006/relationships/image" Target="../media/image126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0.png"/><Relationship Id="rId18" Type="http://schemas.openxmlformats.org/officeDocument/2006/relationships/image" Target="../media/image24.png"/><Relationship Id="rId3" Type="http://schemas.openxmlformats.org/officeDocument/2006/relationships/oleObject" Target="../embeddings/oleObject5.bin"/><Relationship Id="rId21" Type="http://schemas.openxmlformats.org/officeDocument/2006/relationships/image" Target="../media/image137.png"/><Relationship Id="rId12" Type="http://schemas.openxmlformats.org/officeDocument/2006/relationships/image" Target="../media/image129.png"/><Relationship Id="rId17" Type="http://schemas.openxmlformats.org/officeDocument/2006/relationships/image" Target="../media/image23.png"/><Relationship Id="rId25" Type="http://schemas.openxmlformats.org/officeDocument/2006/relationships/image" Target="../media/image14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28.png"/><Relationship Id="rId24" Type="http://schemas.openxmlformats.org/officeDocument/2006/relationships/image" Target="../media/image140.png"/><Relationship Id="rId5" Type="http://schemas.openxmlformats.org/officeDocument/2006/relationships/oleObject" Target="../embeddings/oleObject6.bin"/><Relationship Id="rId15" Type="http://schemas.openxmlformats.org/officeDocument/2006/relationships/image" Target="../media/image212.png"/><Relationship Id="rId23" Type="http://schemas.openxmlformats.org/officeDocument/2006/relationships/image" Target="../media/image139.png"/><Relationship Id="rId10" Type="http://schemas.openxmlformats.org/officeDocument/2006/relationships/image" Target="../media/image127.png"/><Relationship Id="rId19" Type="http://schemas.openxmlformats.org/officeDocument/2006/relationships/image" Target="../media/image25.png"/><Relationship Id="rId4" Type="http://schemas.openxmlformats.org/officeDocument/2006/relationships/image" Target="../media/image15.wmf"/><Relationship Id="rId14" Type="http://schemas.openxmlformats.org/officeDocument/2006/relationships/image" Target="../media/image131.png"/><Relationship Id="rId22" Type="http://schemas.openxmlformats.org/officeDocument/2006/relationships/image" Target="../media/image138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9.png"/><Relationship Id="rId18" Type="http://schemas.openxmlformats.org/officeDocument/2006/relationships/image" Target="../media/image27.png"/><Relationship Id="rId3" Type="http://schemas.openxmlformats.org/officeDocument/2006/relationships/oleObject" Target="../embeddings/oleObject7.bin"/><Relationship Id="rId12" Type="http://schemas.openxmlformats.org/officeDocument/2006/relationships/image" Target="../media/image148.png"/><Relationship Id="rId17" Type="http://schemas.openxmlformats.org/officeDocument/2006/relationships/image" Target="../media/image15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147.png"/><Relationship Id="rId5" Type="http://schemas.openxmlformats.org/officeDocument/2006/relationships/oleObject" Target="../embeddings/oleObject8.bin"/><Relationship Id="rId15" Type="http://schemas.openxmlformats.org/officeDocument/2006/relationships/image" Target="../media/image151.png"/><Relationship Id="rId4" Type="http://schemas.openxmlformats.org/officeDocument/2006/relationships/image" Target="../media/image15.wmf"/><Relationship Id="rId14" Type="http://schemas.openxmlformats.org/officeDocument/2006/relationships/image" Target="../media/image15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1.png"/><Relationship Id="rId4" Type="http://schemas.openxmlformats.org/officeDocument/2006/relationships/image" Target="../media/image16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customXml" Target="../ink/ink1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0.png"/><Relationship Id="rId7" Type="http://schemas.openxmlformats.org/officeDocument/2006/relationships/image" Target="../media/image10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7.png"/><Relationship Id="rId10" Type="http://schemas.openxmlformats.org/officeDocument/2006/relationships/image" Target="../media/image1070.png"/><Relationship Id="rId9" Type="http://schemas.openxmlformats.org/officeDocument/2006/relationships/image" Target="../media/image1060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.png"/><Relationship Id="rId18" Type="http://schemas.openxmlformats.org/officeDocument/2006/relationships/image" Target="../media/image58.png"/><Relationship Id="rId3" Type="http://schemas.openxmlformats.org/officeDocument/2006/relationships/oleObject" Target="../embeddings/oleObject9.bin"/><Relationship Id="rId21" Type="http://schemas.openxmlformats.org/officeDocument/2006/relationships/image" Target="../media/image61.png"/><Relationship Id="rId12" Type="http://schemas.openxmlformats.org/officeDocument/2006/relationships/image" Target="../media/image53.png"/><Relationship Id="rId17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2.png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51.png"/><Relationship Id="rId19" Type="http://schemas.openxmlformats.org/officeDocument/2006/relationships/image" Target="../media/image59.png"/><Relationship Id="rId4" Type="http://schemas.openxmlformats.org/officeDocument/2006/relationships/image" Target="../media/image15.wmf"/><Relationship Id="rId1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0.png"/><Relationship Id="rId2" Type="http://schemas.openxmlformats.org/officeDocument/2006/relationships/image" Target="../media/image12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3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43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0.png"/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F381B40F-C37E-4A10-B755-61A2506E6787}"/>
              </a:ext>
            </a:extLst>
          </p:cNvPr>
          <p:cNvSpPr/>
          <p:nvPr/>
        </p:nvSpPr>
        <p:spPr>
          <a:xfrm>
            <a:off x="1876286" y="381377"/>
            <a:ext cx="9344025" cy="4800601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72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مراجعة رياضيات</a:t>
            </a:r>
          </a:p>
          <a:p>
            <a:pPr algn="ctr"/>
            <a:r>
              <a:rPr lang="ar-AE" sz="72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تاسع عام</a:t>
            </a:r>
            <a:endParaRPr lang="en-US" sz="72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C0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ar-AE" sz="72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الفصل الدراسي الثالث </a:t>
            </a:r>
          </a:p>
          <a:p>
            <a:pPr algn="ctr"/>
            <a:r>
              <a:rPr lang="ar-AE" sz="72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2020-2021</a:t>
            </a:r>
          </a:p>
        </p:txBody>
      </p:sp>
    </p:spTree>
    <p:extLst>
      <p:ext uri="{BB962C8B-B14F-4D97-AF65-F5344CB8AC3E}">
        <p14:creationId xmlns:p14="http://schemas.microsoft.com/office/powerpoint/2010/main" val="1996649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E53B44-1C4E-4640-86AF-C1A19F148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172" y="291872"/>
            <a:ext cx="7531897" cy="27986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C0BBC3-0170-4238-B1C4-4656341C9E9E}"/>
              </a:ext>
            </a:extLst>
          </p:cNvPr>
          <p:cNvSpPr txBox="1"/>
          <p:nvPr/>
        </p:nvSpPr>
        <p:spPr>
          <a:xfrm>
            <a:off x="9744891" y="418011"/>
            <a:ext cx="1528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/>
              <a:t>اوجد قيمة </a:t>
            </a:r>
            <a:r>
              <a:rPr lang="en-US" dirty="0"/>
              <a:t>  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EF3075-3841-4D83-ABEE-54A2E5750A55}"/>
              </a:ext>
            </a:extLst>
          </p:cNvPr>
          <p:cNvSpPr txBox="1"/>
          <p:nvPr/>
        </p:nvSpPr>
        <p:spPr>
          <a:xfrm>
            <a:off x="9744891" y="2965269"/>
            <a:ext cx="15283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ar-AE" dirty="0"/>
              <a:t>17</a:t>
            </a:r>
            <a:r>
              <a:rPr lang="en-US" dirty="0"/>
              <a:t> </a:t>
            </a:r>
            <a:r>
              <a:rPr lang="ar-AE" dirty="0"/>
              <a:t>  </a:t>
            </a:r>
            <a:r>
              <a:rPr lang="en-US" dirty="0"/>
              <a:t>a</a:t>
            </a:r>
            <a:endParaRPr lang="ar-AE" dirty="0"/>
          </a:p>
          <a:p>
            <a:endParaRPr lang="en-US" dirty="0"/>
          </a:p>
          <a:p>
            <a:r>
              <a:rPr lang="ar-AE" dirty="0"/>
              <a:t>     34</a:t>
            </a:r>
            <a:r>
              <a:rPr lang="en-US" dirty="0"/>
              <a:t>b</a:t>
            </a:r>
            <a:endParaRPr lang="ar-AE" dirty="0"/>
          </a:p>
          <a:p>
            <a:endParaRPr lang="en-US" dirty="0"/>
          </a:p>
          <a:p>
            <a:r>
              <a:rPr lang="ar-AE" dirty="0"/>
              <a:t>    1377</a:t>
            </a:r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575198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B37FDC-2F17-4BC6-BE45-001411FDF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40" y="968964"/>
            <a:ext cx="3855357" cy="34854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1B9442-4AE3-4BDF-8560-A86C0C627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290" y="290205"/>
            <a:ext cx="5089809" cy="7793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70C2289-B6B4-4FDE-9F8D-230D23FAE2FF}"/>
                  </a:ext>
                </a:extLst>
              </p:cNvPr>
              <p:cNvSpPr txBox="1"/>
              <p:nvPr/>
            </p:nvSpPr>
            <p:spPr>
              <a:xfrm>
                <a:off x="9762308" y="2429690"/>
                <a:ext cx="8589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70C2289-B6B4-4FDE-9F8D-230D23FAE2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2308" y="2429690"/>
                <a:ext cx="858953" cy="276999"/>
              </a:xfrm>
              <a:prstGeom prst="rect">
                <a:avLst/>
              </a:prstGeom>
              <a:blipFill>
                <a:blip r:embed="rId4"/>
                <a:stretch>
                  <a:fillRect l="-4965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8E36D9-C948-4F4E-AA5B-C5B7B6E1CA96}"/>
                  </a:ext>
                </a:extLst>
              </p:cNvPr>
              <p:cNvSpPr txBox="1"/>
              <p:nvPr/>
            </p:nvSpPr>
            <p:spPr>
              <a:xfrm>
                <a:off x="7138342" y="3117923"/>
                <a:ext cx="610688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b="0" i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8E36D9-C948-4F4E-AA5B-C5B7B6E1CA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8342" y="3117923"/>
                <a:ext cx="610688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38D34A1-FE63-4693-8751-45B0D8BFBBF1}"/>
                  </a:ext>
                </a:extLst>
              </p:cNvPr>
              <p:cNvSpPr txBox="1"/>
              <p:nvPr/>
            </p:nvSpPr>
            <p:spPr>
              <a:xfrm>
                <a:off x="3261359" y="2248795"/>
                <a:ext cx="66228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smtClean="0">
                          <a:latin typeface="Cambria Math" panose="02040503050406030204" pitchFamily="18" charset="0"/>
                        </a:rPr>
                        <m:t>R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38D34A1-FE63-4693-8751-45B0D8BFB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359" y="2248795"/>
                <a:ext cx="662286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5725644-6FDF-406E-B494-4937F4BB4A24}"/>
                  </a:ext>
                </a:extLst>
              </p:cNvPr>
              <p:cNvSpPr txBox="1"/>
              <p:nvPr/>
            </p:nvSpPr>
            <p:spPr>
              <a:xfrm>
                <a:off x="6096000" y="3071757"/>
                <a:ext cx="66228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836967"/>
                    </a:solidFill>
                  </a:rPr>
                  <a:t>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5725644-6FDF-406E-B494-4937F4BB4A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071757"/>
                <a:ext cx="6622868" cy="369332"/>
              </a:xfrm>
              <a:prstGeom prst="rect">
                <a:avLst/>
              </a:prstGeom>
              <a:blipFill>
                <a:blip r:embed="rId7"/>
                <a:stretch>
                  <a:fillRect l="-737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AEF97287-0B1C-4E4F-B481-D229872EC356}"/>
              </a:ext>
            </a:extLst>
          </p:cNvPr>
          <p:cNvSpPr txBox="1"/>
          <p:nvPr/>
        </p:nvSpPr>
        <p:spPr>
          <a:xfrm>
            <a:off x="9222378" y="1188851"/>
            <a:ext cx="2817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/>
              <a:t>اختار القيم الصحيحة  </a:t>
            </a:r>
            <a:endParaRPr lang="en-US" dirty="0"/>
          </a:p>
          <a:p>
            <a:r>
              <a:rPr lang="en-US" dirty="0"/>
              <a:t>S ,R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8BFFEAF-79AF-4BA5-A7CA-49DCDEEEAA13}"/>
              </a:ext>
            </a:extLst>
          </p:cNvPr>
          <p:cNvCxnSpPr/>
          <p:nvPr/>
        </p:nvCxnSpPr>
        <p:spPr>
          <a:xfrm>
            <a:off x="8321040" y="2070182"/>
            <a:ext cx="0" cy="2384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42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A7D711-2881-4072-8C15-FF24DC935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060" y="379076"/>
            <a:ext cx="4838406" cy="5088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97E87F-F12F-4D05-8B8C-E4B278A24352}"/>
              </a:ext>
            </a:extLst>
          </p:cNvPr>
          <p:cNvSpPr txBox="1"/>
          <p:nvPr/>
        </p:nvSpPr>
        <p:spPr>
          <a:xfrm>
            <a:off x="4187686" y="452087"/>
            <a:ext cx="149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…………….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07F780-039A-499F-8DAE-AAE492A926DB}"/>
              </a:ext>
            </a:extLst>
          </p:cNvPr>
          <p:cNvSpPr txBox="1"/>
          <p:nvPr/>
        </p:nvSpPr>
        <p:spPr>
          <a:xfrm>
            <a:off x="9901646" y="2547257"/>
            <a:ext cx="15152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dirty="0"/>
              <a:t>فقط</a:t>
            </a:r>
            <a:endParaRPr lang="en-US" dirty="0"/>
          </a:p>
          <a:p>
            <a:pPr algn="r"/>
            <a:endParaRPr lang="ar-AE" dirty="0"/>
          </a:p>
          <a:p>
            <a:pPr algn="r"/>
            <a:r>
              <a:rPr lang="en-US" dirty="0"/>
              <a:t>   </a:t>
            </a:r>
            <a:r>
              <a:rPr lang="ar-AE" dirty="0"/>
              <a:t>علي الاقل</a:t>
            </a:r>
          </a:p>
          <a:p>
            <a:pPr algn="r"/>
            <a:endParaRPr lang="ar-AE" dirty="0"/>
          </a:p>
          <a:p>
            <a:pPr algn="r"/>
            <a:r>
              <a:rPr lang="ar-AE" dirty="0"/>
              <a:t>علي الاكثر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789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9B8CE7-5576-4FCF-96F5-D10920E2E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902" y="161381"/>
            <a:ext cx="5381475" cy="23697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F0B5D6-3504-46EB-A6CC-1B24505683A8}"/>
              </a:ext>
            </a:extLst>
          </p:cNvPr>
          <p:cNvSpPr txBox="1"/>
          <p:nvPr/>
        </p:nvSpPr>
        <p:spPr>
          <a:xfrm>
            <a:off x="9744891" y="418011"/>
            <a:ext cx="1528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/>
              <a:t>اوجد قيمة </a:t>
            </a:r>
            <a:r>
              <a:rPr lang="en-US" dirty="0"/>
              <a:t>  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C3FF36-96E6-4482-A016-428205D49F7E}"/>
              </a:ext>
            </a:extLst>
          </p:cNvPr>
          <p:cNvSpPr txBox="1"/>
          <p:nvPr/>
        </p:nvSpPr>
        <p:spPr>
          <a:xfrm>
            <a:off x="9744891" y="2965269"/>
            <a:ext cx="15283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ar-AE" dirty="0"/>
              <a:t>12</a:t>
            </a:r>
            <a:r>
              <a:rPr lang="en-US" dirty="0"/>
              <a:t> </a:t>
            </a:r>
            <a:r>
              <a:rPr lang="ar-AE" dirty="0"/>
              <a:t>  </a:t>
            </a:r>
            <a:r>
              <a:rPr lang="en-US" dirty="0"/>
              <a:t>a</a:t>
            </a:r>
            <a:endParaRPr lang="ar-AE" dirty="0"/>
          </a:p>
          <a:p>
            <a:endParaRPr lang="en-US" dirty="0"/>
          </a:p>
          <a:p>
            <a:r>
              <a:rPr lang="ar-AE" dirty="0"/>
              <a:t>     21</a:t>
            </a:r>
            <a:r>
              <a:rPr lang="en-US" dirty="0"/>
              <a:t>b</a:t>
            </a:r>
            <a:endParaRPr lang="ar-AE" dirty="0"/>
          </a:p>
          <a:p>
            <a:endParaRPr lang="en-US" dirty="0"/>
          </a:p>
          <a:p>
            <a:r>
              <a:rPr lang="ar-AE" dirty="0"/>
              <a:t>    10.5</a:t>
            </a:r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844102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rgbClr val="E7E6E6">
                    <a:lumMod val="50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14</a:t>
            </a:fld>
            <a:endParaRPr lang="en-US" sz="2400" b="1" dirty="0">
              <a:solidFill>
                <a:srgbClr val="E7E6E6">
                  <a:lumMod val="50000"/>
                </a:srgb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4296" y="553791"/>
            <a:ext cx="12200592" cy="6196680"/>
            <a:chOff x="-4296" y="553791"/>
            <a:chExt cx="12200592" cy="6196680"/>
          </a:xfrm>
        </p:grpSpPr>
        <p:grpSp>
          <p:nvGrpSpPr>
            <p:cNvPr id="15" name="Group 14"/>
            <p:cNvGrpSpPr/>
            <p:nvPr/>
          </p:nvGrpSpPr>
          <p:grpSpPr>
            <a:xfrm>
              <a:off x="-4296" y="553791"/>
              <a:ext cx="12196296" cy="137373"/>
              <a:chOff x="-4296" y="141667"/>
              <a:chExt cx="12196296" cy="137373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 flipV="1">
              <a:off x="0" y="6613098"/>
              <a:ext cx="12196296" cy="137373"/>
              <a:chOff x="-4296" y="141667"/>
              <a:chExt cx="12196296" cy="137373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3" name="كائن 2"/>
          <p:cNvGraphicFramePr>
            <a:graphicFrameLocks noChangeAspect="1"/>
          </p:cNvGraphicFramePr>
          <p:nvPr/>
        </p:nvGraphicFramePr>
        <p:xfrm>
          <a:off x="4794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3" name="كائن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94250" y="23717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كائن 19"/>
          <p:cNvGraphicFramePr>
            <a:graphicFrameLocks noChangeAspect="1"/>
          </p:cNvGraphicFramePr>
          <p:nvPr/>
        </p:nvGraphicFramePr>
        <p:xfrm>
          <a:off x="4794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20" name="كائن 1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94250" y="23717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0" name="AutoShape 3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6959812" y="2012806"/>
                <a:ext cx="3798129" cy="540000"/>
              </a:xfrm>
              <a:prstGeom prst="actionButtonBlank">
                <a:avLst/>
              </a:prstGeom>
              <a:solidFill>
                <a:srgbClr val="ED7D31">
                  <a:alpha val="54117"/>
                </a:srgbClr>
              </a:soli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ar-SA" sz="2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raditional Arabic" pitchFamily="18" charset="-78"/>
                          <a:cs typeface="Traditional Arabic" pitchFamily="18" charset="-78"/>
                        </a:rPr>
                        <m:t>منفرج الزاوية ومختلف الأضلاع</m:t>
                      </m:r>
                    </m:oMath>
                  </m:oMathPara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aditional Arabic" pitchFamily="18" charset="-78"/>
                  <a:cs typeface="Traditional Arabic" pitchFamily="18" charset="-78"/>
                </a:endParaRPr>
              </a:p>
            </p:txBody>
          </p:sp>
        </mc:Choice>
        <mc:Fallback xmlns="">
          <p:sp>
            <p:nvSpPr>
              <p:cNvPr id="40" name="AutoShape 3">
                <a:hlinkClick r:id="" action="ppaction://noaction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59812" y="2012806"/>
                <a:ext cx="3798129" cy="540000"/>
              </a:xfrm>
              <a:prstGeom prst="actionButtonBlank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AutoShape 4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6938285" y="2794464"/>
                <a:ext cx="3798129" cy="540000"/>
              </a:xfrm>
              <a:prstGeom prst="actionButtonBlank">
                <a:avLst/>
              </a:prstGeom>
              <a:solidFill>
                <a:srgbClr val="ED7D31">
                  <a:alpha val="54117"/>
                </a:srgbClr>
              </a:soli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ar-SA" sz="2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raditional Arabic" pitchFamily="18" charset="-78"/>
                          <a:cs typeface="Traditional Arabic" pitchFamily="18" charset="-78"/>
                        </a:rPr>
                        <m:t>منفرج الزاوية ومتطابق</m:t>
                      </m:r>
                      <m:r>
                        <m:rPr>
                          <m:nor/>
                        </m:rPr>
                        <a:rPr kumimoji="0" lang="ar-SA" sz="28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raditional Arabic" pitchFamily="18" charset="-78"/>
                          <a:cs typeface="Traditional Arabic" pitchFamily="18" charset="-78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ar-SA" sz="2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raditional Arabic" pitchFamily="18" charset="-78"/>
                          <a:cs typeface="Traditional Arabic" pitchFamily="18" charset="-78"/>
                        </a:rPr>
                        <m:t>الضلعين</m:t>
                      </m:r>
                    </m:oMath>
                  </m:oMathPara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aditional Arabic" pitchFamily="18" charset="-78"/>
                  <a:cs typeface="Traditional Arabic" pitchFamily="18" charset="-78"/>
                </a:endParaRPr>
              </a:p>
            </p:txBody>
          </p:sp>
        </mc:Choice>
        <mc:Fallback xmlns="">
          <p:sp>
            <p:nvSpPr>
              <p:cNvPr id="41" name="AutoShape 4">
                <a:hlinkClick r:id="" action="ppaction://noaction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38285" y="2794464"/>
                <a:ext cx="3798129" cy="540000"/>
              </a:xfrm>
              <a:prstGeom prst="actionButtonBlank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AutoShape 5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6938285" y="3650538"/>
                <a:ext cx="3798129" cy="540000"/>
              </a:xfrm>
              <a:prstGeom prst="actionButtonBlank">
                <a:avLst/>
              </a:prstGeom>
              <a:solidFill>
                <a:srgbClr val="ED7D31">
                  <a:alpha val="54117"/>
                </a:srgbClr>
              </a:soli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ar-SA" sz="2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raditional Arabic" pitchFamily="18" charset="-78"/>
                          <a:cs typeface="Traditional Arabic" pitchFamily="18" charset="-78"/>
                        </a:rPr>
                        <m:t>حاد الزوايا ومختلف الأضلاع</m:t>
                      </m:r>
                    </m:oMath>
                  </m:oMathPara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aditional Arabic" pitchFamily="18" charset="-78"/>
                  <a:cs typeface="Traditional Arabic" pitchFamily="18" charset="-78"/>
                </a:endParaRPr>
              </a:p>
            </p:txBody>
          </p:sp>
        </mc:Choice>
        <mc:Fallback xmlns="">
          <p:sp>
            <p:nvSpPr>
              <p:cNvPr id="42" name="AutoShape 5">
                <a:hlinkClick r:id="" action="ppaction://noaction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38285" y="3650538"/>
                <a:ext cx="3798129" cy="540000"/>
              </a:xfrm>
              <a:prstGeom prst="actionButtonBlank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AutoShape 6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6938285" y="4577551"/>
                <a:ext cx="3798129" cy="540000"/>
              </a:xfrm>
              <a:prstGeom prst="actionButtonBlank">
                <a:avLst/>
              </a:prstGeom>
              <a:solidFill>
                <a:srgbClr val="ED7D31">
                  <a:alpha val="54117"/>
                </a:srgbClr>
              </a:soli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ar-SA" sz="28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raditional Arabic" pitchFamily="18" charset="-78"/>
                          <a:cs typeface="Traditional Arabic" pitchFamily="18" charset="-78"/>
                        </a:rPr>
                        <m:t>قائم الزاوية </m:t>
                      </m:r>
                      <m:r>
                        <m:rPr>
                          <m:nor/>
                        </m:rPr>
                        <a:rPr kumimoji="0" lang="ar-SA" sz="2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raditional Arabic" pitchFamily="18" charset="-78"/>
                          <a:cs typeface="Traditional Arabic" pitchFamily="18" charset="-78"/>
                        </a:rPr>
                        <m:t>ومتطابق الضلعين</m:t>
                      </m:r>
                    </m:oMath>
                  </m:oMathPara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aditional Arabic" pitchFamily="18" charset="-78"/>
                  <a:cs typeface="Traditional Arabic" pitchFamily="18" charset="-78"/>
                </a:endParaRPr>
              </a:p>
            </p:txBody>
          </p:sp>
        </mc:Choice>
        <mc:Fallback xmlns="">
          <p:sp>
            <p:nvSpPr>
              <p:cNvPr id="43" name="AutoShape 6">
                <a:hlinkClick r:id="" action="ppaction://noaction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38285" y="4577551"/>
                <a:ext cx="3798129" cy="540000"/>
              </a:xfrm>
              <a:prstGeom prst="actionButtonBlank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شكل بيضاوي 43"/>
          <p:cNvSpPr/>
          <p:nvPr/>
        </p:nvSpPr>
        <p:spPr>
          <a:xfrm>
            <a:off x="10842968" y="1974153"/>
            <a:ext cx="540000" cy="540000"/>
          </a:xfrm>
          <a:prstGeom prst="ellipse">
            <a:avLst/>
          </a:prstGeom>
          <a:solidFill>
            <a:srgbClr val="00B050">
              <a:alpha val="49000"/>
            </a:srgbClr>
          </a:solidFill>
          <a:ln w="63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ar-SA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45" name="شكل بيضاوي 44"/>
          <p:cNvSpPr/>
          <p:nvPr/>
        </p:nvSpPr>
        <p:spPr>
          <a:xfrm>
            <a:off x="10842968" y="2769340"/>
            <a:ext cx="540000" cy="540000"/>
          </a:xfrm>
          <a:prstGeom prst="ellipse">
            <a:avLst/>
          </a:prstGeom>
          <a:solidFill>
            <a:srgbClr val="00B050">
              <a:alpha val="49000"/>
            </a:srgbClr>
          </a:solidFill>
          <a:ln w="63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ar-SA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46" name="شكل بيضاوي 45"/>
          <p:cNvSpPr/>
          <p:nvPr/>
        </p:nvSpPr>
        <p:spPr>
          <a:xfrm>
            <a:off x="10842968" y="3625151"/>
            <a:ext cx="540000" cy="540000"/>
          </a:xfrm>
          <a:prstGeom prst="ellipse">
            <a:avLst/>
          </a:prstGeom>
          <a:solidFill>
            <a:srgbClr val="00B050">
              <a:alpha val="49000"/>
            </a:srgbClr>
          </a:solidFill>
          <a:ln w="63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endParaRPr kumimoji="0" lang="ar-SA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47" name="شكل بيضاوي 46"/>
          <p:cNvSpPr/>
          <p:nvPr/>
        </p:nvSpPr>
        <p:spPr>
          <a:xfrm>
            <a:off x="10842968" y="4524589"/>
            <a:ext cx="540000" cy="540000"/>
          </a:xfrm>
          <a:prstGeom prst="ellipse">
            <a:avLst/>
          </a:prstGeom>
          <a:solidFill>
            <a:srgbClr val="00B050">
              <a:alpha val="49000"/>
            </a:srgbClr>
          </a:solidFill>
          <a:ln w="63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  <a:endParaRPr kumimoji="0" lang="ar-SA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216" y="1049441"/>
            <a:ext cx="691991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0548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rgbClr val="E7E6E6">
                    <a:lumMod val="50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15</a:t>
            </a:fld>
            <a:endParaRPr lang="en-US" sz="2400" b="1" dirty="0">
              <a:solidFill>
                <a:srgbClr val="E7E6E6">
                  <a:lumMod val="50000"/>
                </a:srgb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3" name="كائن 2"/>
          <p:cNvGraphicFramePr>
            <a:graphicFrameLocks noChangeAspect="1"/>
          </p:cNvGraphicFramePr>
          <p:nvPr/>
        </p:nvGraphicFramePr>
        <p:xfrm>
          <a:off x="4794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3" name="كائن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94250" y="23717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كائن 19"/>
          <p:cNvGraphicFramePr>
            <a:graphicFrameLocks noChangeAspect="1"/>
          </p:cNvGraphicFramePr>
          <p:nvPr/>
        </p:nvGraphicFramePr>
        <p:xfrm>
          <a:off x="4794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20" name="كائن 1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94250" y="23717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Rectangle 2"/>
          <p:cNvSpPr>
            <a:spLocks noChangeArrowheads="1"/>
          </p:cNvSpPr>
          <p:nvPr/>
        </p:nvSpPr>
        <p:spPr bwMode="auto">
          <a:xfrm>
            <a:off x="7062229" y="1114400"/>
            <a:ext cx="30645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ar-SA" sz="2800" b="1" dirty="0">
                <a:latin typeface="Traditional Arabic" pitchFamily="18" charset="-78"/>
                <a:cs typeface="Traditional Arabic" pitchFamily="18" charset="-78"/>
              </a:rPr>
              <a:t>في الشكل المجاور ، إذا كان</a:t>
            </a:r>
            <a:endParaRPr lang="en-US" sz="2800" b="1" dirty="0">
              <a:latin typeface="Traditional Arabic" pitchFamily="18" charset="-78"/>
              <a:cs typeface="Traditional Arabic" pitchFamily="18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مربع نص 53"/>
              <p:cNvSpPr txBox="1"/>
              <p:nvPr/>
            </p:nvSpPr>
            <p:spPr>
              <a:xfrm>
                <a:off x="5847019" y="1055015"/>
                <a:ext cx="1340089" cy="52411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∆</m:t>
                      </m:r>
                      <m:r>
                        <a:rPr kumimoji="0" lang="en-US" sz="2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𝑳𝑴𝑵</m:t>
                      </m:r>
                    </m:oMath>
                  </m:oMathPara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4" name="مربع نص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7019" y="1055015"/>
                <a:ext cx="1340089" cy="52411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مربع نص 54"/>
              <p:cNvSpPr txBox="1"/>
              <p:nvPr/>
            </p:nvSpPr>
            <p:spPr>
              <a:xfrm>
                <a:off x="9948399" y="1105582"/>
                <a:ext cx="698962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raditional Arabic" pitchFamily="18" charset="-78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raditional Arabic" pitchFamily="18" charset="-78"/>
                        </a:rPr>
                        <m:t>𝟗</m:t>
                      </m:r>
                    </m:oMath>
                  </m:oMathPara>
                </a14:m>
                <a:endParaRPr lang="ar-SA" sz="2800" b="1" i="1" dirty="0">
                  <a:solidFill>
                    <a:srgbClr val="FF0000"/>
                  </a:solidFill>
                  <a:latin typeface="Traditional Arabic" pitchFamily="18" charset="-78"/>
                  <a:cs typeface="Traditional Arabic" pitchFamily="18" charset="-78"/>
                </a:endParaRPr>
              </a:p>
            </p:txBody>
          </p:sp>
        </mc:Choice>
        <mc:Fallback xmlns="">
          <p:sp>
            <p:nvSpPr>
              <p:cNvPr id="55" name="مربع نص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8399" y="1105582"/>
                <a:ext cx="698962" cy="523220"/>
              </a:xfrm>
              <a:prstGeom prst="rect">
                <a:avLst/>
              </a:prstGeom>
              <a:blipFill rotWithShape="1">
                <a:blip r:embed="rId11"/>
                <a:stretch>
                  <a:fillRect b="-1279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مربع نص 55"/>
              <p:cNvSpPr txBox="1"/>
              <p:nvPr/>
            </p:nvSpPr>
            <p:spPr>
              <a:xfrm>
                <a:off x="1871454" y="1795294"/>
                <a:ext cx="2806771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∆</m:t>
                      </m:r>
                      <m:r>
                        <a:rPr kumimoji="0" lang="en-US" sz="2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𝑴𝑳𝑻</m:t>
                      </m:r>
                      <m:r>
                        <a:rPr kumimoji="0" lang="en-US" sz="2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≅∆</m:t>
                      </m:r>
                      <m:r>
                        <a:rPr kumimoji="0" lang="en-US" sz="2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𝑴𝑵𝑻</m:t>
                      </m:r>
                    </m:oMath>
                  </m:oMathPara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6" name="مربع نص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454" y="1795294"/>
                <a:ext cx="2806771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2"/>
          <p:cNvSpPr>
            <a:spLocks noChangeArrowheads="1"/>
          </p:cNvSpPr>
          <p:nvPr/>
        </p:nvSpPr>
        <p:spPr bwMode="auto">
          <a:xfrm>
            <a:off x="4523964" y="1859402"/>
            <a:ext cx="56028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ar-SA" sz="2800" b="1" dirty="0">
                <a:latin typeface="Traditional Arabic" pitchFamily="18" charset="-78"/>
                <a:cs typeface="Traditional Arabic" pitchFamily="18" charset="-78"/>
              </a:rPr>
              <a:t>أي نظرية أو مسلمة مما يأتي يمكن استعمالها لإثبات أن </a:t>
            </a:r>
            <a:endParaRPr lang="en-US" sz="2800" b="1" dirty="0">
              <a:latin typeface="Traditional Arabic" pitchFamily="18" charset="-78"/>
              <a:cs typeface="Traditional Arabic" pitchFamily="18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مربع نص 57"/>
              <p:cNvSpPr txBox="1"/>
              <p:nvPr/>
            </p:nvSpPr>
            <p:spPr>
              <a:xfrm>
                <a:off x="2319170" y="2191931"/>
                <a:ext cx="436991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</a:rPr>
                        <m:t>𝑴</m:t>
                      </m:r>
                    </m:oMath>
                  </m:oMathPara>
                </a14:m>
                <a:endParaRPr kumimoji="0" lang="ar-SA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8" name="مربع نص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170" y="2191931"/>
                <a:ext cx="436991" cy="5232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مربع نص 58"/>
              <p:cNvSpPr txBox="1"/>
              <p:nvPr/>
            </p:nvSpPr>
            <p:spPr>
              <a:xfrm>
                <a:off x="3386447" y="3885879"/>
                <a:ext cx="405868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</a:rPr>
                        <m:t>𝑵</m:t>
                      </m:r>
                    </m:oMath>
                  </m:oMathPara>
                </a14:m>
                <a:endParaRPr kumimoji="0" lang="ar-SA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9" name="مربع نص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6447" y="3885879"/>
                <a:ext cx="405868" cy="52322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مربع نص 59"/>
              <p:cNvSpPr txBox="1"/>
              <p:nvPr/>
            </p:nvSpPr>
            <p:spPr>
              <a:xfrm>
                <a:off x="1278897" y="3823413"/>
                <a:ext cx="446814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</a:rPr>
                        <m:t>𝑳</m:t>
                      </m:r>
                    </m:oMath>
                  </m:oMathPara>
                </a14:m>
                <a:endParaRPr kumimoji="0" lang="ar-SA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60" name="مربع نص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897" y="3823413"/>
                <a:ext cx="446814" cy="52322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مربع نص 60"/>
              <p:cNvSpPr txBox="1"/>
              <p:nvPr/>
            </p:nvSpPr>
            <p:spPr>
              <a:xfrm>
                <a:off x="2336761" y="4094992"/>
                <a:ext cx="405868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</a:rPr>
                        <m:t>𝑻</m:t>
                      </m:r>
                    </m:oMath>
                  </m:oMathPara>
                </a14:m>
                <a:endParaRPr kumimoji="0" lang="ar-SA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61" name="مربع نص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761" y="4094992"/>
                <a:ext cx="405868" cy="52322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AutoShape 3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9270030" y="2422246"/>
                <a:ext cx="1487912" cy="540000"/>
              </a:xfrm>
              <a:prstGeom prst="actionButtonBlank">
                <a:avLst/>
              </a:prstGeom>
              <a:solidFill>
                <a:srgbClr val="ED7D31">
                  <a:alpha val="54117"/>
                </a:srgbClr>
              </a:soli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𝑨𝑺𝑨</m:t>
                      </m:r>
                    </m:oMath>
                  </m:oMathPara>
                </a14:m>
                <a:endParaRPr kumimoji="0" lang="ar-SA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62" name="AutoShape 3">
                <a:hlinkClick r:id="" action="ppaction://noaction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70030" y="2422246"/>
                <a:ext cx="1487912" cy="540000"/>
              </a:xfrm>
              <a:prstGeom prst="actionButtonBlank">
                <a:avLst/>
              </a:prstGeom>
              <a:blipFill rotWithShape="1">
                <a:blip r:embed="rId17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AutoShape 4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9248503" y="3203904"/>
                <a:ext cx="1487912" cy="540000"/>
              </a:xfrm>
              <a:prstGeom prst="actionButtonBlank">
                <a:avLst/>
              </a:prstGeom>
              <a:solidFill>
                <a:srgbClr val="ED7D31">
                  <a:alpha val="54117"/>
                </a:srgbClr>
              </a:soli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𝑨𝑨𝑺</m:t>
                      </m:r>
                    </m:oMath>
                  </m:oMathPara>
                </a14:m>
                <a:endParaRPr kumimoji="0" lang="ar-SA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63" name="AutoShape 4">
                <a:hlinkClick r:id="" action="ppaction://noaction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48503" y="3203904"/>
                <a:ext cx="1487912" cy="540000"/>
              </a:xfrm>
              <a:prstGeom prst="actionButtonBlank">
                <a:avLst/>
              </a:prstGeom>
              <a:blipFill rotWithShape="1">
                <a:blip r:embed="rId18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AutoShape 5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9248503" y="4059978"/>
                <a:ext cx="1487912" cy="540000"/>
              </a:xfrm>
              <a:prstGeom prst="actionButtonBlank">
                <a:avLst/>
              </a:prstGeom>
              <a:solidFill>
                <a:srgbClr val="ED7D31">
                  <a:alpha val="54117"/>
                </a:srgbClr>
              </a:soli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𝑺𝑺𝑺</m:t>
                      </m:r>
                    </m:oMath>
                  </m:oMathPara>
                </a14:m>
                <a:endParaRPr kumimoji="0" lang="ar-SA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64" name="AutoShape 5">
                <a:hlinkClick r:id="" action="ppaction://noaction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48503" y="4059978"/>
                <a:ext cx="1487912" cy="540000"/>
              </a:xfrm>
              <a:prstGeom prst="actionButtonBlank">
                <a:avLst/>
              </a:prstGeom>
              <a:blipFill rotWithShape="1">
                <a:blip r:embed="rId19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AutoShape 6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9248503" y="4986991"/>
                <a:ext cx="1487912" cy="540000"/>
              </a:xfrm>
              <a:prstGeom prst="actionButtonBlank">
                <a:avLst/>
              </a:prstGeom>
              <a:solidFill>
                <a:srgbClr val="ED7D31">
                  <a:alpha val="54117"/>
                </a:srgbClr>
              </a:soli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𝑺𝑨𝑺</m:t>
                      </m:r>
                    </m:oMath>
                  </m:oMathPara>
                </a14:m>
                <a:endParaRPr kumimoji="0" lang="ar-SA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65" name="AutoShape 6">
                <a:hlinkClick r:id="" action="ppaction://noaction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48503" y="4986991"/>
                <a:ext cx="1487912" cy="540000"/>
              </a:xfrm>
              <a:prstGeom prst="actionButtonBlank">
                <a:avLst/>
              </a:prstGeom>
              <a:blipFill rotWithShape="1">
                <a:blip r:embed="rId20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شكل بيضاوي 65"/>
          <p:cNvSpPr/>
          <p:nvPr/>
        </p:nvSpPr>
        <p:spPr>
          <a:xfrm>
            <a:off x="10842968" y="2383593"/>
            <a:ext cx="540000" cy="540000"/>
          </a:xfrm>
          <a:prstGeom prst="ellipse">
            <a:avLst/>
          </a:prstGeom>
          <a:solidFill>
            <a:srgbClr val="00B050">
              <a:alpha val="49000"/>
            </a:srgbClr>
          </a:solidFill>
          <a:ln w="63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ar-SA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67" name="شكل بيضاوي 66"/>
          <p:cNvSpPr/>
          <p:nvPr/>
        </p:nvSpPr>
        <p:spPr>
          <a:xfrm>
            <a:off x="10842968" y="3178780"/>
            <a:ext cx="540000" cy="540000"/>
          </a:xfrm>
          <a:prstGeom prst="ellipse">
            <a:avLst/>
          </a:prstGeom>
          <a:solidFill>
            <a:srgbClr val="00B050">
              <a:alpha val="49000"/>
            </a:srgbClr>
          </a:solidFill>
          <a:ln w="63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ar-SA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68" name="شكل بيضاوي 67"/>
          <p:cNvSpPr/>
          <p:nvPr/>
        </p:nvSpPr>
        <p:spPr>
          <a:xfrm>
            <a:off x="10842968" y="4034591"/>
            <a:ext cx="540000" cy="540000"/>
          </a:xfrm>
          <a:prstGeom prst="ellipse">
            <a:avLst/>
          </a:prstGeom>
          <a:solidFill>
            <a:srgbClr val="00B050">
              <a:alpha val="49000"/>
            </a:srgbClr>
          </a:solidFill>
          <a:ln w="63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endParaRPr kumimoji="0" lang="ar-SA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69" name="شكل بيضاوي 68"/>
          <p:cNvSpPr/>
          <p:nvPr/>
        </p:nvSpPr>
        <p:spPr>
          <a:xfrm>
            <a:off x="10842968" y="4934029"/>
            <a:ext cx="540000" cy="540000"/>
          </a:xfrm>
          <a:prstGeom prst="ellipse">
            <a:avLst/>
          </a:prstGeom>
          <a:solidFill>
            <a:srgbClr val="00B050">
              <a:alpha val="49000"/>
            </a:srgbClr>
          </a:solidFill>
          <a:ln w="63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  <a:endParaRPr kumimoji="0" lang="ar-SA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cxnSp>
        <p:nvCxnSpPr>
          <p:cNvPr id="70" name="رابط مستقيم 69"/>
          <p:cNvCxnSpPr/>
          <p:nvPr/>
        </p:nvCxnSpPr>
        <p:spPr>
          <a:xfrm>
            <a:off x="2533936" y="2643561"/>
            <a:ext cx="0" cy="1536998"/>
          </a:xfrm>
          <a:prstGeom prst="line">
            <a:avLst/>
          </a:prstGeom>
          <a:noFill/>
          <a:ln w="381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71" name="مثلث متساوي الساقين 70"/>
          <p:cNvSpPr/>
          <p:nvPr/>
        </p:nvSpPr>
        <p:spPr>
          <a:xfrm>
            <a:off x="1642267" y="2643561"/>
            <a:ext cx="1783338" cy="1536998"/>
          </a:xfrm>
          <a:prstGeom prst="triangle">
            <a:avLst/>
          </a:prstGeom>
          <a:noFill/>
          <a:ln w="381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72" name="Rectangle 2"/>
          <p:cNvSpPr>
            <a:spLocks noChangeArrowheads="1"/>
          </p:cNvSpPr>
          <p:nvPr/>
        </p:nvSpPr>
        <p:spPr bwMode="auto">
          <a:xfrm>
            <a:off x="3372797" y="1055913"/>
            <a:ext cx="24742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ar-SA" sz="2800" b="1" dirty="0">
                <a:latin typeface="Traditional Arabic" pitchFamily="18" charset="-78"/>
                <a:cs typeface="Traditional Arabic" pitchFamily="18" charset="-78"/>
              </a:rPr>
              <a:t>متطابق الضلعين وكانت</a:t>
            </a:r>
            <a:endParaRPr lang="en-US" sz="28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3" name="Rectangle 2"/>
          <p:cNvSpPr>
            <a:spLocks noChangeArrowheads="1"/>
          </p:cNvSpPr>
          <p:nvPr/>
        </p:nvSpPr>
        <p:spPr bwMode="auto">
          <a:xfrm>
            <a:off x="1730036" y="1055015"/>
            <a:ext cx="14955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ar-SA" sz="2800" b="1" dirty="0">
                <a:latin typeface="Traditional Arabic" pitchFamily="18" charset="-78"/>
                <a:cs typeface="Traditional Arabic" pitchFamily="18" charset="-78"/>
              </a:rPr>
              <a:t>نقطة منتصف</a:t>
            </a:r>
            <a:endParaRPr lang="en-US" sz="2800" b="1" dirty="0">
              <a:latin typeface="Traditional Arabic" pitchFamily="18" charset="-78"/>
              <a:cs typeface="Traditional Arabic" pitchFamily="18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مربع نص 73"/>
              <p:cNvSpPr txBox="1"/>
              <p:nvPr/>
            </p:nvSpPr>
            <p:spPr>
              <a:xfrm>
                <a:off x="3120550" y="1015666"/>
                <a:ext cx="498048" cy="52411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74" name="مربع نص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550" y="1015666"/>
                <a:ext cx="498048" cy="524118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مربع نص 74"/>
              <p:cNvSpPr txBox="1"/>
              <p:nvPr/>
            </p:nvSpPr>
            <p:spPr>
              <a:xfrm>
                <a:off x="1220481" y="1030212"/>
                <a:ext cx="670045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kumimoji="0" lang="en-US" sz="2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kumimoji="0" lang="en-US" sz="2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</a:rPr>
                            <m:t>𝑳𝑵</m:t>
                          </m:r>
                        </m:e>
                      </m:acc>
                    </m:oMath>
                  </m:oMathPara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75" name="مربع نص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481" y="1030212"/>
                <a:ext cx="670045" cy="523220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رابط مستقيم 75"/>
          <p:cNvCxnSpPr/>
          <p:nvPr/>
        </p:nvCxnSpPr>
        <p:spPr>
          <a:xfrm flipH="1">
            <a:off x="2906972" y="3364113"/>
            <a:ext cx="245659" cy="145951"/>
          </a:xfrm>
          <a:prstGeom prst="line">
            <a:avLst/>
          </a:prstGeom>
          <a:noFill/>
          <a:ln w="381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77" name="رابط مستقيم 76"/>
          <p:cNvCxnSpPr/>
          <p:nvPr/>
        </p:nvCxnSpPr>
        <p:spPr>
          <a:xfrm>
            <a:off x="3016153" y="4053632"/>
            <a:ext cx="0" cy="216000"/>
          </a:xfrm>
          <a:prstGeom prst="line">
            <a:avLst/>
          </a:prstGeom>
          <a:noFill/>
          <a:ln w="381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78" name="رابط مستقيم 77"/>
          <p:cNvCxnSpPr/>
          <p:nvPr/>
        </p:nvCxnSpPr>
        <p:spPr>
          <a:xfrm>
            <a:off x="2950185" y="4055904"/>
            <a:ext cx="0" cy="216000"/>
          </a:xfrm>
          <a:prstGeom prst="line">
            <a:avLst/>
          </a:prstGeom>
          <a:noFill/>
          <a:ln w="381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79" name="رابط مستقيم 78"/>
          <p:cNvCxnSpPr/>
          <p:nvPr/>
        </p:nvCxnSpPr>
        <p:spPr>
          <a:xfrm>
            <a:off x="2142696" y="4065850"/>
            <a:ext cx="0" cy="216000"/>
          </a:xfrm>
          <a:prstGeom prst="line">
            <a:avLst/>
          </a:prstGeom>
          <a:noFill/>
          <a:ln w="381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80" name="رابط مستقيم 79"/>
          <p:cNvCxnSpPr/>
          <p:nvPr/>
        </p:nvCxnSpPr>
        <p:spPr>
          <a:xfrm>
            <a:off x="2076728" y="4068122"/>
            <a:ext cx="0" cy="216000"/>
          </a:xfrm>
          <a:prstGeom prst="line">
            <a:avLst/>
          </a:prstGeom>
          <a:noFill/>
          <a:ln w="381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81" name="رابط مستقيم 80"/>
          <p:cNvCxnSpPr/>
          <p:nvPr/>
        </p:nvCxnSpPr>
        <p:spPr>
          <a:xfrm>
            <a:off x="1964327" y="3327953"/>
            <a:ext cx="245659" cy="145951"/>
          </a:xfrm>
          <a:prstGeom prst="line">
            <a:avLst/>
          </a:prstGeom>
          <a:noFill/>
          <a:ln w="381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050482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rgbClr val="E7E6E6">
                    <a:lumMod val="50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16</a:t>
            </a:fld>
            <a:endParaRPr lang="en-US" sz="2400" b="1" dirty="0">
              <a:solidFill>
                <a:srgbClr val="E7E6E6">
                  <a:lumMod val="50000"/>
                </a:srgb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4296" y="553791"/>
            <a:ext cx="12200592" cy="6196680"/>
            <a:chOff x="-4296" y="553791"/>
            <a:chExt cx="12200592" cy="6196680"/>
          </a:xfrm>
        </p:grpSpPr>
        <p:grpSp>
          <p:nvGrpSpPr>
            <p:cNvPr id="15" name="Group 14"/>
            <p:cNvGrpSpPr/>
            <p:nvPr/>
          </p:nvGrpSpPr>
          <p:grpSpPr>
            <a:xfrm>
              <a:off x="-4296" y="553791"/>
              <a:ext cx="12196296" cy="137373"/>
              <a:chOff x="-4296" y="141667"/>
              <a:chExt cx="12196296" cy="137373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 flipV="1">
              <a:off x="0" y="6613098"/>
              <a:ext cx="12196296" cy="137373"/>
              <a:chOff x="-4296" y="141667"/>
              <a:chExt cx="12196296" cy="137373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3" name="كائن 2"/>
          <p:cNvGraphicFramePr>
            <a:graphicFrameLocks noChangeAspect="1"/>
          </p:cNvGraphicFramePr>
          <p:nvPr/>
        </p:nvGraphicFramePr>
        <p:xfrm>
          <a:off x="4794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3" name="كائن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94250" y="23717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كائن 19"/>
          <p:cNvGraphicFramePr>
            <a:graphicFrameLocks noChangeAspect="1"/>
          </p:cNvGraphicFramePr>
          <p:nvPr/>
        </p:nvGraphicFramePr>
        <p:xfrm>
          <a:off x="4794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20" name="كائن 1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94250" y="23717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ectangle 2"/>
          <p:cNvSpPr>
            <a:spLocks noChangeArrowheads="1"/>
          </p:cNvSpPr>
          <p:nvPr/>
        </p:nvSpPr>
        <p:spPr bwMode="auto">
          <a:xfrm>
            <a:off x="6679043" y="1812467"/>
            <a:ext cx="3429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ar-SA" sz="2800" b="1" dirty="0">
                <a:latin typeface="Traditional Arabic" pitchFamily="18" charset="-78"/>
                <a:cs typeface="Traditional Arabic" pitchFamily="18" charset="-78"/>
              </a:rPr>
              <a:t>في الشكلين المجاورين ، إذا كان</a:t>
            </a:r>
            <a:endParaRPr lang="en-US" sz="2800" b="1" dirty="0">
              <a:latin typeface="Traditional Arabic" pitchFamily="18" charset="-78"/>
              <a:cs typeface="Traditional Arabic" pitchFamily="18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AutoShape 3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9729664" y="2974239"/>
                <a:ext cx="1060861" cy="540000"/>
              </a:xfrm>
              <a:prstGeom prst="actionButtonBlank">
                <a:avLst/>
              </a:prstGeom>
              <a:solidFill>
                <a:srgbClr val="ED7D31">
                  <a:alpha val="54117"/>
                </a:srgbClr>
              </a:soli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  <a:sym typeface="Symbol"/>
                        </a:rPr>
                        <m:t>𝟏</m:t>
                      </m:r>
                    </m:oMath>
                  </m:oMathPara>
                </a14:m>
                <a:endParaRPr kumimoji="0" lang="ar-SA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53" name="AutoShape 3">
                <a:hlinkClick r:id="" action="ppaction://noaction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29664" y="2974239"/>
                <a:ext cx="1060861" cy="540000"/>
              </a:xfrm>
              <a:prstGeom prst="actionButtonBlank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AutoShape 4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9708137" y="3755897"/>
                <a:ext cx="1060861" cy="540000"/>
              </a:xfrm>
              <a:prstGeom prst="actionButtonBlank">
                <a:avLst/>
              </a:prstGeom>
              <a:solidFill>
                <a:srgbClr val="ED7D31">
                  <a:alpha val="54117"/>
                </a:srgbClr>
              </a:soli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  <a:sym typeface="Symbol"/>
                        </a:rPr>
                        <m:t>𝟑</m:t>
                      </m:r>
                    </m:oMath>
                  </m:oMathPara>
                </a14:m>
                <a:endParaRPr kumimoji="0" lang="ar-SA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54" name="AutoShape 4">
                <a:hlinkClick r:id="" action="ppaction://noaction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08137" y="3755897"/>
                <a:ext cx="1060861" cy="540000"/>
              </a:xfrm>
              <a:prstGeom prst="actionButtonBlank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AutoShape 5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9708137" y="4611971"/>
                <a:ext cx="1060861" cy="540000"/>
              </a:xfrm>
              <a:prstGeom prst="actionButtonBlank">
                <a:avLst/>
              </a:prstGeom>
              <a:solidFill>
                <a:srgbClr val="ED7D31">
                  <a:alpha val="54117"/>
                </a:srgbClr>
              </a:soli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  <a:sym typeface="Symbol"/>
                        </a:rPr>
                        <m:t>𝟕</m:t>
                      </m:r>
                    </m:oMath>
                  </m:oMathPara>
                </a14:m>
                <a:endParaRPr kumimoji="0" lang="ar-SA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55" name="AutoShape 5">
                <a:hlinkClick r:id="" action="ppaction://noaction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08137" y="4611971"/>
                <a:ext cx="1060861" cy="540000"/>
              </a:xfrm>
              <a:prstGeom prst="actionButtonBlank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AutoShape 6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9708137" y="5538984"/>
                <a:ext cx="1060861" cy="540000"/>
              </a:xfrm>
              <a:prstGeom prst="actionButtonBlank">
                <a:avLst/>
              </a:prstGeom>
              <a:solidFill>
                <a:srgbClr val="ED7D31">
                  <a:alpha val="54117"/>
                </a:srgbClr>
              </a:soli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  <a:sym typeface="Symbol"/>
                        </a:rPr>
                        <m:t>𝟗</m:t>
                      </m:r>
                    </m:oMath>
                  </m:oMathPara>
                </a14:m>
                <a:endParaRPr kumimoji="0" lang="ar-SA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56" name="AutoShape 6">
                <a:hlinkClick r:id="" action="ppaction://noaction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08137" y="5538984"/>
                <a:ext cx="1060861" cy="540000"/>
              </a:xfrm>
              <a:prstGeom prst="actionButtonBlank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شكل بيضاوي 56"/>
          <p:cNvSpPr/>
          <p:nvPr/>
        </p:nvSpPr>
        <p:spPr>
          <a:xfrm>
            <a:off x="10875552" y="2935586"/>
            <a:ext cx="540000" cy="540000"/>
          </a:xfrm>
          <a:prstGeom prst="ellipse">
            <a:avLst/>
          </a:prstGeom>
          <a:solidFill>
            <a:srgbClr val="00B050">
              <a:alpha val="49000"/>
            </a:srgbClr>
          </a:solidFill>
          <a:ln w="63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ar-SA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58" name="شكل بيضاوي 57"/>
          <p:cNvSpPr/>
          <p:nvPr/>
        </p:nvSpPr>
        <p:spPr>
          <a:xfrm>
            <a:off x="10875552" y="3730773"/>
            <a:ext cx="540000" cy="540000"/>
          </a:xfrm>
          <a:prstGeom prst="ellipse">
            <a:avLst/>
          </a:prstGeom>
          <a:solidFill>
            <a:srgbClr val="00B050">
              <a:alpha val="49000"/>
            </a:srgbClr>
          </a:solidFill>
          <a:ln w="63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ar-SA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59" name="شكل بيضاوي 58"/>
          <p:cNvSpPr/>
          <p:nvPr/>
        </p:nvSpPr>
        <p:spPr>
          <a:xfrm>
            <a:off x="10875552" y="4586584"/>
            <a:ext cx="540000" cy="540000"/>
          </a:xfrm>
          <a:prstGeom prst="ellipse">
            <a:avLst/>
          </a:prstGeom>
          <a:solidFill>
            <a:srgbClr val="00B050">
              <a:alpha val="49000"/>
            </a:srgbClr>
          </a:solidFill>
          <a:ln w="63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endParaRPr kumimoji="0" lang="ar-SA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60" name="شكل بيضاوي 59"/>
          <p:cNvSpPr/>
          <p:nvPr/>
        </p:nvSpPr>
        <p:spPr>
          <a:xfrm>
            <a:off x="10875552" y="5486022"/>
            <a:ext cx="540000" cy="540000"/>
          </a:xfrm>
          <a:prstGeom prst="ellipse">
            <a:avLst/>
          </a:prstGeom>
          <a:solidFill>
            <a:srgbClr val="00B050">
              <a:alpha val="49000"/>
            </a:srgbClr>
          </a:solidFill>
          <a:ln w="63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  <a:endParaRPr kumimoji="0" lang="ar-SA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مربع نص 60"/>
              <p:cNvSpPr txBox="1"/>
              <p:nvPr/>
            </p:nvSpPr>
            <p:spPr>
              <a:xfrm>
                <a:off x="9980983" y="1725815"/>
                <a:ext cx="698962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raditional Arabic" pitchFamily="18" charset="-78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raditional Arabic" pitchFamily="18" charset="-78"/>
                        </a:rPr>
                        <m:t>𝟏𝟎</m:t>
                      </m:r>
                    </m:oMath>
                  </m:oMathPara>
                </a14:m>
                <a:endParaRPr lang="ar-SA" sz="2800" b="1" i="1" dirty="0">
                  <a:solidFill>
                    <a:srgbClr val="FF0000"/>
                  </a:solidFill>
                  <a:latin typeface="Traditional Arabic" pitchFamily="18" charset="-78"/>
                  <a:cs typeface="Traditional Arabic" pitchFamily="18" charset="-78"/>
                </a:endParaRPr>
              </a:p>
            </p:txBody>
          </p:sp>
        </mc:Choice>
        <mc:Fallback xmlns="">
          <p:sp>
            <p:nvSpPr>
              <p:cNvPr id="61" name="مربع نص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0983" y="1725815"/>
                <a:ext cx="698962" cy="523220"/>
              </a:xfrm>
              <a:prstGeom prst="rect">
                <a:avLst/>
              </a:prstGeom>
              <a:blipFill rotWithShape="1">
                <a:blip r:embed="rId14"/>
                <a:stretch>
                  <a:fillRect l="-10435" r="-13043" b="-1279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مربع نص 61"/>
              <p:cNvSpPr txBox="1"/>
              <p:nvPr/>
            </p:nvSpPr>
            <p:spPr>
              <a:xfrm>
                <a:off x="4671278" y="2643855"/>
                <a:ext cx="436991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</a:rPr>
                        <m:t>𝑩</m:t>
                      </m:r>
                    </m:oMath>
                  </m:oMathPara>
                </a14:m>
                <a:endParaRPr kumimoji="0" lang="ar-SA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62" name="مربع نص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1278" y="2643855"/>
                <a:ext cx="436991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مربع نص 62"/>
              <p:cNvSpPr txBox="1"/>
              <p:nvPr/>
            </p:nvSpPr>
            <p:spPr>
              <a:xfrm>
                <a:off x="4235652" y="4144592"/>
                <a:ext cx="436991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</a:rPr>
                        <m:t>𝑨</m:t>
                      </m:r>
                    </m:oMath>
                  </m:oMathPara>
                </a14:m>
                <a:endParaRPr kumimoji="0" lang="ar-SA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63" name="مربع نص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652" y="4144592"/>
                <a:ext cx="436991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مربع نص 63"/>
              <p:cNvSpPr txBox="1"/>
              <p:nvPr/>
            </p:nvSpPr>
            <p:spPr>
              <a:xfrm>
                <a:off x="3163439" y="2592448"/>
                <a:ext cx="436991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</a:rPr>
                        <m:t>𝑪</m:t>
                      </m:r>
                    </m:oMath>
                  </m:oMathPara>
                </a14:m>
                <a:endParaRPr kumimoji="0" lang="ar-SA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64" name="مربع نص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439" y="2592448"/>
                <a:ext cx="436991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مربع نص 67"/>
              <p:cNvSpPr txBox="1"/>
              <p:nvPr/>
            </p:nvSpPr>
            <p:spPr>
              <a:xfrm>
                <a:off x="4261934" y="1757057"/>
                <a:ext cx="2610162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kumimoji="0" lang="en-US" sz="2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</a:rPr>
                        <m:t>𝑹𝑺𝑻</m:t>
                      </m:r>
                      <m:r>
                        <a:rPr kumimoji="0" lang="en-US" sz="2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</a:rPr>
                        <m:t>≅∆</m:t>
                      </m:r>
                      <m:r>
                        <a:rPr kumimoji="0" lang="en-US" sz="2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</a:rPr>
                        <m:t>𝑨𝑩𝑪</m:t>
                      </m:r>
                    </m:oMath>
                  </m:oMathPara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68" name="مربع نص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1934" y="1757057"/>
                <a:ext cx="2610162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2"/>
          <p:cNvSpPr>
            <a:spLocks noChangeArrowheads="1"/>
          </p:cNvSpPr>
          <p:nvPr/>
        </p:nvSpPr>
        <p:spPr bwMode="auto">
          <a:xfrm>
            <a:off x="9026459" y="2272237"/>
            <a:ext cx="10820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ar-SA" sz="2800" b="1" dirty="0">
                <a:latin typeface="Traditional Arabic" pitchFamily="18" charset="-78"/>
                <a:cs typeface="Traditional Arabic" pitchFamily="18" charset="-78"/>
              </a:rPr>
              <a:t>فإن قيمة</a:t>
            </a:r>
            <a:endParaRPr lang="en-US" sz="28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0" name="Rectangle 2"/>
          <p:cNvSpPr>
            <a:spLocks noChangeArrowheads="1"/>
          </p:cNvSpPr>
          <p:nvPr/>
        </p:nvSpPr>
        <p:spPr bwMode="auto">
          <a:xfrm>
            <a:off x="7821530" y="2257631"/>
            <a:ext cx="10820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ar-SA" sz="2800" b="1" dirty="0">
                <a:latin typeface="Traditional Arabic" pitchFamily="18" charset="-78"/>
                <a:cs typeface="Traditional Arabic" pitchFamily="18" charset="-78"/>
              </a:rPr>
              <a:t>تساوي :</a:t>
            </a:r>
            <a:endParaRPr lang="en-US" sz="28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2" name="شكل حر 71"/>
          <p:cNvSpPr/>
          <p:nvPr/>
        </p:nvSpPr>
        <p:spPr>
          <a:xfrm>
            <a:off x="3300450" y="2942064"/>
            <a:ext cx="1433014" cy="1433015"/>
          </a:xfrm>
          <a:custGeom>
            <a:avLst/>
            <a:gdLst>
              <a:gd name="connsiteX0" fmla="*/ 1146411 w 1433014"/>
              <a:gd name="connsiteY0" fmla="*/ 1433015 h 1433015"/>
              <a:gd name="connsiteX1" fmla="*/ 1433014 w 1433014"/>
              <a:gd name="connsiteY1" fmla="*/ 0 h 1433015"/>
              <a:gd name="connsiteX2" fmla="*/ 0 w 1433014"/>
              <a:gd name="connsiteY2" fmla="*/ 13648 h 1433015"/>
              <a:gd name="connsiteX3" fmla="*/ 1146411 w 1433014"/>
              <a:gd name="connsiteY3" fmla="*/ 1433015 h 143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3014" h="1433015">
                <a:moveTo>
                  <a:pt x="1146411" y="1433015"/>
                </a:moveTo>
                <a:lnTo>
                  <a:pt x="1433014" y="0"/>
                </a:lnTo>
                <a:lnTo>
                  <a:pt x="0" y="13648"/>
                </a:lnTo>
                <a:lnTo>
                  <a:pt x="1146411" y="1433015"/>
                </a:lnTo>
                <a:close/>
              </a:path>
            </a:pathLst>
          </a:custGeom>
          <a:noFill/>
          <a:ln w="381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73" name="شكل حر 72"/>
          <p:cNvSpPr/>
          <p:nvPr/>
        </p:nvSpPr>
        <p:spPr>
          <a:xfrm>
            <a:off x="1236840" y="1538542"/>
            <a:ext cx="1460310" cy="1473958"/>
          </a:xfrm>
          <a:custGeom>
            <a:avLst/>
            <a:gdLst>
              <a:gd name="connsiteX0" fmla="*/ 272955 w 1460310"/>
              <a:gd name="connsiteY0" fmla="*/ 0 h 1473958"/>
              <a:gd name="connsiteX1" fmla="*/ 1460310 w 1460310"/>
              <a:gd name="connsiteY1" fmla="*/ 1473958 h 1473958"/>
              <a:gd name="connsiteX2" fmla="*/ 0 w 1460310"/>
              <a:gd name="connsiteY2" fmla="*/ 1460310 h 1473958"/>
              <a:gd name="connsiteX3" fmla="*/ 272955 w 1460310"/>
              <a:gd name="connsiteY3" fmla="*/ 0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0310" h="1473958">
                <a:moveTo>
                  <a:pt x="272955" y="0"/>
                </a:moveTo>
                <a:lnTo>
                  <a:pt x="1460310" y="1473958"/>
                </a:lnTo>
                <a:lnTo>
                  <a:pt x="0" y="1460310"/>
                </a:lnTo>
                <a:lnTo>
                  <a:pt x="272955" y="0"/>
                </a:lnTo>
                <a:close/>
              </a:path>
            </a:pathLst>
          </a:custGeom>
          <a:noFill/>
          <a:ln w="381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مربع نص 73"/>
              <p:cNvSpPr txBox="1"/>
              <p:nvPr/>
            </p:nvSpPr>
            <p:spPr>
              <a:xfrm>
                <a:off x="3627822" y="2481310"/>
                <a:ext cx="1065274" cy="4770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5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𝒚</m:t>
                      </m:r>
                      <m:r>
                        <a:rPr kumimoji="0" lang="en-US" sz="25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+</m:t>
                      </m:r>
                      <m:r>
                        <a:rPr kumimoji="0" lang="en-US" sz="25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𝟗</m:t>
                      </m:r>
                    </m:oMath>
                  </m:oMathPara>
                </a14:m>
                <a:endParaRPr kumimoji="0" lang="en-US" sz="25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74" name="مربع نص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7822" y="2481310"/>
                <a:ext cx="1065274" cy="47705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مربع نص 74"/>
              <p:cNvSpPr txBox="1"/>
              <p:nvPr/>
            </p:nvSpPr>
            <p:spPr>
              <a:xfrm>
                <a:off x="1347160" y="2938017"/>
                <a:ext cx="1239669" cy="4770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5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𝟑</m:t>
                      </m:r>
                      <m:r>
                        <a:rPr kumimoji="0" lang="en-US" sz="25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𝒚</m:t>
                      </m:r>
                      <m:r>
                        <a:rPr kumimoji="0" lang="en-US" sz="25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−</m:t>
                      </m:r>
                      <m:r>
                        <a:rPr kumimoji="0" lang="en-US" sz="25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kumimoji="0" lang="en-US" sz="25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75" name="مربع نص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160" y="2938017"/>
                <a:ext cx="1239669" cy="477054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مربع نص 75"/>
              <p:cNvSpPr txBox="1"/>
              <p:nvPr/>
            </p:nvSpPr>
            <p:spPr>
              <a:xfrm>
                <a:off x="870758" y="2721019"/>
                <a:ext cx="436991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</a:rPr>
                        <m:t>𝑺</m:t>
                      </m:r>
                    </m:oMath>
                  </m:oMathPara>
                </a14:m>
                <a:endParaRPr kumimoji="0" lang="ar-SA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76" name="مربع نص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758" y="2721019"/>
                <a:ext cx="436991" cy="523220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مربع نص 76"/>
              <p:cNvSpPr txBox="1"/>
              <p:nvPr/>
            </p:nvSpPr>
            <p:spPr>
              <a:xfrm>
                <a:off x="1294008" y="1095756"/>
                <a:ext cx="436991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</a:rPr>
                        <m:t>𝑹</m:t>
                      </m:r>
                    </m:oMath>
                  </m:oMathPara>
                </a14:m>
                <a:endParaRPr kumimoji="0" lang="ar-SA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77" name="مربع نص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008" y="1095756"/>
                <a:ext cx="436991" cy="523220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مربع نص 77"/>
              <p:cNvSpPr txBox="1"/>
              <p:nvPr/>
            </p:nvSpPr>
            <p:spPr>
              <a:xfrm>
                <a:off x="2641421" y="2740865"/>
                <a:ext cx="436991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</a:rPr>
                        <m:t>𝑻</m:t>
                      </m:r>
                    </m:oMath>
                  </m:oMathPara>
                </a14:m>
                <a:endParaRPr kumimoji="0" lang="ar-SA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78" name="مربع نص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421" y="2740865"/>
                <a:ext cx="436991" cy="523220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مربع نص 42"/>
              <p:cNvSpPr txBox="1"/>
              <p:nvPr/>
            </p:nvSpPr>
            <p:spPr>
              <a:xfrm>
                <a:off x="8660399" y="2200408"/>
                <a:ext cx="486456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</a:rPr>
                        <m:t>𝒚</m:t>
                      </m:r>
                    </m:oMath>
                  </m:oMathPara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43" name="مربع نص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0399" y="2200408"/>
                <a:ext cx="486456" cy="523220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4049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rgbClr val="E7E6E6">
                    <a:lumMod val="50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17</a:t>
            </a:fld>
            <a:endParaRPr lang="en-US" sz="2400" b="1" dirty="0">
              <a:solidFill>
                <a:srgbClr val="E7E6E6">
                  <a:lumMod val="50000"/>
                </a:srgb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4296" y="553791"/>
            <a:ext cx="12200592" cy="6196680"/>
            <a:chOff x="-4296" y="553791"/>
            <a:chExt cx="12200592" cy="6196680"/>
          </a:xfrm>
        </p:grpSpPr>
        <p:grpSp>
          <p:nvGrpSpPr>
            <p:cNvPr id="15" name="Group 14"/>
            <p:cNvGrpSpPr/>
            <p:nvPr/>
          </p:nvGrpSpPr>
          <p:grpSpPr>
            <a:xfrm>
              <a:off x="-4296" y="553791"/>
              <a:ext cx="12196296" cy="137373"/>
              <a:chOff x="-4296" y="141667"/>
              <a:chExt cx="12196296" cy="137373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 flipV="1">
              <a:off x="0" y="6613098"/>
              <a:ext cx="12196296" cy="137373"/>
              <a:chOff x="-4296" y="141667"/>
              <a:chExt cx="12196296" cy="137373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3" name="كائن 2"/>
          <p:cNvGraphicFramePr>
            <a:graphicFrameLocks noChangeAspect="1"/>
          </p:cNvGraphicFramePr>
          <p:nvPr/>
        </p:nvGraphicFramePr>
        <p:xfrm>
          <a:off x="4794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3" name="كائن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94250" y="23717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كائن 19"/>
          <p:cNvGraphicFramePr>
            <a:graphicFrameLocks noChangeAspect="1"/>
          </p:cNvGraphicFramePr>
          <p:nvPr/>
        </p:nvGraphicFramePr>
        <p:xfrm>
          <a:off x="4794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20" name="كائن 1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94250" y="23717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1" name="مربع نص 50"/>
              <p:cNvSpPr txBox="1"/>
              <p:nvPr/>
            </p:nvSpPr>
            <p:spPr>
              <a:xfrm>
                <a:off x="9879780" y="1861549"/>
                <a:ext cx="698962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raditional Arabic" pitchFamily="18" charset="-78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raditional Arabic" pitchFamily="18" charset="-78"/>
                        </a:rPr>
                        <m:t>𝟏𝟏</m:t>
                      </m:r>
                    </m:oMath>
                  </m:oMathPara>
                </a14:m>
                <a:endParaRPr lang="ar-SA" sz="2800" b="1" i="1" dirty="0">
                  <a:solidFill>
                    <a:srgbClr val="FF0000"/>
                  </a:solidFill>
                  <a:latin typeface="Traditional Arabic" pitchFamily="18" charset="-78"/>
                  <a:cs typeface="Traditional Arabic" pitchFamily="18" charset="-78"/>
                </a:endParaRPr>
              </a:p>
            </p:txBody>
          </p:sp>
        </mc:Choice>
        <mc:Fallback xmlns="">
          <p:sp>
            <p:nvSpPr>
              <p:cNvPr id="51" name="مربع نص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9780" y="1861549"/>
                <a:ext cx="698962" cy="523220"/>
              </a:xfrm>
              <a:prstGeom prst="rect">
                <a:avLst/>
              </a:prstGeom>
              <a:blipFill>
                <a:blip r:embed="rId6"/>
                <a:stretch>
                  <a:fillRect l="-11404" t="-8140" r="-38596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رابط مستقيم 51"/>
          <p:cNvCxnSpPr/>
          <p:nvPr/>
        </p:nvCxnSpPr>
        <p:spPr>
          <a:xfrm flipH="1">
            <a:off x="4232203" y="2203010"/>
            <a:ext cx="144016" cy="142875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53" name="رابط مستقيم 52"/>
          <p:cNvCxnSpPr/>
          <p:nvPr/>
        </p:nvCxnSpPr>
        <p:spPr>
          <a:xfrm flipH="1">
            <a:off x="4180083" y="2135444"/>
            <a:ext cx="144016" cy="142875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54" name="رابط مستقيم 53"/>
          <p:cNvCxnSpPr/>
          <p:nvPr/>
        </p:nvCxnSpPr>
        <p:spPr>
          <a:xfrm flipH="1" flipV="1">
            <a:off x="3081804" y="2123159"/>
            <a:ext cx="144016" cy="144304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55" name="رابط مستقيم 54"/>
          <p:cNvCxnSpPr/>
          <p:nvPr/>
        </p:nvCxnSpPr>
        <p:spPr>
          <a:xfrm flipH="1" flipV="1">
            <a:off x="3038262" y="2184732"/>
            <a:ext cx="144016" cy="142875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AutoShape 3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9542666" y="3052748"/>
                <a:ext cx="1060861" cy="540000"/>
              </a:xfrm>
              <a:prstGeom prst="actionButtonBlank">
                <a:avLst/>
              </a:prstGeom>
              <a:solidFill>
                <a:srgbClr val="EC5132">
                  <a:alpha val="54117"/>
                </a:srgbClr>
              </a:soli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pPr>
                        <m:e>
                          <m:r>
                            <a:rPr kumimoji="0" lang="en-US" sz="2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sym typeface="Symbol"/>
                            </a:rPr>
                            <m:t>𝟑𝟎</m:t>
                          </m:r>
                        </m:e>
                        <m:sup>
                          <m:r>
                            <a:rPr kumimoji="0" lang="en-US" sz="2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sym typeface="Symbol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kumimoji="0" lang="ar-SA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58" name="AutoShape 3">
                <a:hlinkClick r:id="" action="ppaction://noaction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42666" y="3052748"/>
                <a:ext cx="1060861" cy="540000"/>
              </a:xfrm>
              <a:prstGeom prst="actionButtonBlank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AutoShape 4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9521139" y="3834406"/>
                <a:ext cx="1060861" cy="540000"/>
              </a:xfrm>
              <a:prstGeom prst="actionButtonBlank">
                <a:avLst/>
              </a:prstGeom>
              <a:solidFill>
                <a:srgbClr val="EC5132">
                  <a:alpha val="54117"/>
                </a:srgbClr>
              </a:soli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pPr>
                        <m:e>
                          <m:r>
                            <a:rPr kumimoji="0" lang="en-US" sz="2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sym typeface="Symbol"/>
                            </a:rPr>
                            <m:t>𝟓𝟎</m:t>
                          </m:r>
                        </m:e>
                        <m:sup>
                          <m:r>
                            <a:rPr kumimoji="0" lang="en-US" sz="2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sym typeface="Symbol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kumimoji="0" lang="ar-SA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59" name="AutoShape 4">
                <a:hlinkClick r:id="" action="ppaction://noaction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21139" y="3834406"/>
                <a:ext cx="1060861" cy="540000"/>
              </a:xfrm>
              <a:prstGeom prst="actionButtonBlank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AutoShape 5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9521139" y="4690480"/>
                <a:ext cx="1060861" cy="540000"/>
              </a:xfrm>
              <a:prstGeom prst="actionButtonBlank">
                <a:avLst/>
              </a:prstGeom>
              <a:solidFill>
                <a:srgbClr val="EC5132">
                  <a:alpha val="54117"/>
                </a:srgbClr>
              </a:soli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pPr>
                        <m:e>
                          <m:r>
                            <a:rPr kumimoji="0" lang="en-US" sz="2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sym typeface="Symbol"/>
                            </a:rPr>
                            <m:t>𝟒𝟎</m:t>
                          </m:r>
                        </m:e>
                        <m:sup>
                          <m:r>
                            <a:rPr kumimoji="0" lang="en-US" sz="2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sym typeface="Symbol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kumimoji="0" lang="ar-SA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60" name="AutoShape 5">
                <a:hlinkClick r:id="" action="ppaction://noaction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21139" y="4690480"/>
                <a:ext cx="1060861" cy="540000"/>
              </a:xfrm>
              <a:prstGeom prst="actionButtonBlank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AutoShape 6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9521139" y="5617493"/>
                <a:ext cx="1060861" cy="540000"/>
              </a:xfrm>
              <a:prstGeom prst="actionButtonBlank">
                <a:avLst/>
              </a:prstGeom>
              <a:solidFill>
                <a:srgbClr val="EC5132">
                  <a:alpha val="54117"/>
                </a:srgbClr>
              </a:soli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pPr>
                        <m:e>
                          <m:r>
                            <a:rPr kumimoji="0" lang="en-US" sz="2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sym typeface="Symbol"/>
                            </a:rPr>
                            <m:t>𝟕𝟎</m:t>
                          </m:r>
                        </m:e>
                        <m:sup>
                          <m:r>
                            <a:rPr kumimoji="0" lang="en-US" sz="2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sym typeface="Symbol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kumimoji="0" lang="ar-SA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61" name="AutoShape 6">
                <a:hlinkClick r:id="" action="ppaction://noaction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21139" y="5617493"/>
                <a:ext cx="1060861" cy="540000"/>
              </a:xfrm>
              <a:prstGeom prst="actionButtonBlank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شكل بيضاوي 61"/>
          <p:cNvSpPr/>
          <p:nvPr/>
        </p:nvSpPr>
        <p:spPr>
          <a:xfrm>
            <a:off x="10688554" y="3014095"/>
            <a:ext cx="540000" cy="540000"/>
          </a:xfrm>
          <a:prstGeom prst="ellipse">
            <a:avLst/>
          </a:prstGeom>
          <a:solidFill>
            <a:srgbClr val="00B050">
              <a:alpha val="49000"/>
            </a:srgbClr>
          </a:solidFill>
          <a:ln w="63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ar-SA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63" name="شكل بيضاوي 62"/>
          <p:cNvSpPr/>
          <p:nvPr/>
        </p:nvSpPr>
        <p:spPr>
          <a:xfrm>
            <a:off x="10688554" y="3809282"/>
            <a:ext cx="540000" cy="540000"/>
          </a:xfrm>
          <a:prstGeom prst="ellipse">
            <a:avLst/>
          </a:prstGeom>
          <a:solidFill>
            <a:srgbClr val="00B050">
              <a:alpha val="49000"/>
            </a:srgbClr>
          </a:solidFill>
          <a:ln w="63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ar-SA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64" name="شكل بيضاوي 63"/>
          <p:cNvSpPr/>
          <p:nvPr/>
        </p:nvSpPr>
        <p:spPr>
          <a:xfrm>
            <a:off x="10688554" y="4665093"/>
            <a:ext cx="540000" cy="540000"/>
          </a:xfrm>
          <a:prstGeom prst="ellipse">
            <a:avLst/>
          </a:prstGeom>
          <a:solidFill>
            <a:srgbClr val="00B050">
              <a:alpha val="49000"/>
            </a:srgbClr>
          </a:solidFill>
          <a:ln w="63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endParaRPr kumimoji="0" lang="ar-SA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65" name="شكل بيضاوي 64"/>
          <p:cNvSpPr/>
          <p:nvPr/>
        </p:nvSpPr>
        <p:spPr>
          <a:xfrm>
            <a:off x="10688554" y="5564531"/>
            <a:ext cx="540000" cy="540000"/>
          </a:xfrm>
          <a:prstGeom prst="ellipse">
            <a:avLst/>
          </a:prstGeom>
          <a:solidFill>
            <a:srgbClr val="00B050">
              <a:alpha val="49000"/>
            </a:srgbClr>
          </a:solidFill>
          <a:ln w="63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  <a:endParaRPr kumimoji="0" lang="ar-SA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مربع نص 66"/>
              <p:cNvSpPr txBox="1"/>
              <p:nvPr/>
            </p:nvSpPr>
            <p:spPr>
              <a:xfrm>
                <a:off x="3574696" y="1518236"/>
                <a:ext cx="486456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</a:rPr>
                        <m:t>𝒙</m:t>
                      </m:r>
                    </m:oMath>
                  </m:oMathPara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67" name="مربع نص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696" y="1518236"/>
                <a:ext cx="486456" cy="52322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مستطيل 67"/>
          <p:cNvSpPr/>
          <p:nvPr/>
        </p:nvSpPr>
        <p:spPr>
          <a:xfrm>
            <a:off x="3697528" y="2996045"/>
            <a:ext cx="144000" cy="144000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cxnSp>
        <p:nvCxnSpPr>
          <p:cNvPr id="69" name="رابط مستقيم 68"/>
          <p:cNvCxnSpPr/>
          <p:nvPr/>
        </p:nvCxnSpPr>
        <p:spPr>
          <a:xfrm>
            <a:off x="3697528" y="1252882"/>
            <a:ext cx="0" cy="19080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70" name="مثلث متساوي الساقين 69"/>
          <p:cNvSpPr/>
          <p:nvPr/>
        </p:nvSpPr>
        <p:spPr>
          <a:xfrm>
            <a:off x="2623604" y="1199732"/>
            <a:ext cx="2147848" cy="1921945"/>
          </a:xfrm>
          <a:prstGeom prst="triangle">
            <a:avLst/>
          </a:prstGeom>
          <a:noFill/>
          <a:ln w="381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مربع نص 70"/>
              <p:cNvSpPr txBox="1"/>
              <p:nvPr/>
            </p:nvSpPr>
            <p:spPr>
              <a:xfrm>
                <a:off x="2639091" y="2702266"/>
                <a:ext cx="771047" cy="4857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5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pPr>
                        <m:e>
                          <m:r>
                            <a:rPr kumimoji="0" lang="en-US" sz="25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sym typeface="Symbol"/>
                            </a:rPr>
                            <m:t>𝟒𝟎</m:t>
                          </m:r>
                        </m:e>
                        <m:sup>
                          <m:r>
                            <a:rPr kumimoji="0" lang="en-US" sz="25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sym typeface="Symbol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kumimoji="0" lang="ar-SA" sz="25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71" name="مربع نص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091" y="2702266"/>
                <a:ext cx="771047" cy="4857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مربع نص 71"/>
              <p:cNvSpPr txBox="1"/>
              <p:nvPr/>
            </p:nvSpPr>
            <p:spPr>
              <a:xfrm>
                <a:off x="3963399" y="2725894"/>
                <a:ext cx="771047" cy="4857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5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pPr>
                        <m:e>
                          <m:r>
                            <a:rPr kumimoji="0" lang="en-US" sz="25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/>
                              <a:sym typeface="Symbol"/>
                            </a:rPr>
                            <m:t>𝟒𝟎</m:t>
                          </m:r>
                        </m:e>
                        <m:sup>
                          <m:r>
                            <a:rPr kumimoji="0" lang="en-US" sz="25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sym typeface="Symbol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kumimoji="0" lang="ar-SA" sz="2500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72" name="مربع نص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399" y="2725894"/>
                <a:ext cx="771047" cy="48571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Rectangle 2"/>
          <p:cNvSpPr>
            <a:spLocks noChangeArrowheads="1"/>
          </p:cNvSpPr>
          <p:nvPr/>
        </p:nvSpPr>
        <p:spPr bwMode="auto">
          <a:xfrm>
            <a:off x="7125075" y="1922173"/>
            <a:ext cx="29121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ar-SA" sz="2800" b="1" dirty="0">
                <a:latin typeface="Traditional Arabic" pitchFamily="18" charset="-78"/>
                <a:cs typeface="Traditional Arabic" pitchFamily="18" charset="-78"/>
              </a:rPr>
              <a:t>في الشكل المقابل ، قيمة</a:t>
            </a:r>
            <a:endParaRPr lang="en-US" sz="28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5934080" y="1915394"/>
            <a:ext cx="10820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ar-SA" sz="2800" b="1" dirty="0">
                <a:latin typeface="Traditional Arabic" pitchFamily="18" charset="-78"/>
                <a:cs typeface="Traditional Arabic" pitchFamily="18" charset="-78"/>
              </a:rPr>
              <a:t>تساوي :</a:t>
            </a:r>
            <a:endParaRPr lang="en-US" sz="2800" b="1" dirty="0">
              <a:latin typeface="Traditional Arabic" pitchFamily="18" charset="-78"/>
              <a:cs typeface="Traditional Arabic" pitchFamily="18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مربع نص 77"/>
              <p:cNvSpPr txBox="1"/>
              <p:nvPr/>
            </p:nvSpPr>
            <p:spPr>
              <a:xfrm>
                <a:off x="6881847" y="1887102"/>
                <a:ext cx="486456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</a:rPr>
                        <m:t>𝒙</m:t>
                      </m:r>
                    </m:oMath>
                  </m:oMathPara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78" name="مربع نص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1847" y="1887102"/>
                <a:ext cx="486456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5638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205954-BCB5-455D-A6CF-E944C6072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579" y="958214"/>
            <a:ext cx="10498310" cy="12151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71CB75-5EEB-4116-95F8-8341A429279C}"/>
              </a:ext>
            </a:extLst>
          </p:cNvPr>
          <p:cNvSpPr txBox="1"/>
          <p:nvPr/>
        </p:nvSpPr>
        <p:spPr>
          <a:xfrm>
            <a:off x="8386354" y="2534194"/>
            <a:ext cx="2103120" cy="2055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50000"/>
              </a:lnSpc>
            </a:pPr>
            <a:r>
              <a:rPr lang="ar-AE" dirty="0"/>
              <a:t>صحيحة دائما</a:t>
            </a:r>
          </a:p>
          <a:p>
            <a:pPr algn="r">
              <a:lnSpc>
                <a:spcPct val="250000"/>
              </a:lnSpc>
            </a:pPr>
            <a:r>
              <a:rPr lang="ar-AE" dirty="0"/>
              <a:t>غير صحيحة </a:t>
            </a:r>
          </a:p>
          <a:p>
            <a:pPr algn="r">
              <a:lnSpc>
                <a:spcPct val="250000"/>
              </a:lnSpc>
            </a:pPr>
            <a:r>
              <a:rPr lang="ar-AE" dirty="0"/>
              <a:t>احيانا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196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BAECD067-D3AC-404F-97CF-32F20EA3241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45533" y="3426767"/>
              <a:ext cx="11836401" cy="165817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798528">
                      <a:extLst>
                        <a:ext uri="{9D8B030D-6E8A-4147-A177-3AD203B41FA5}">
                          <a16:colId xmlns:a16="http://schemas.microsoft.com/office/drawing/2014/main" val="3829515924"/>
                        </a:ext>
                      </a:extLst>
                    </a:gridCol>
                    <a:gridCol w="5119673">
                      <a:extLst>
                        <a:ext uri="{9D8B030D-6E8A-4147-A177-3AD203B41FA5}">
                          <a16:colId xmlns:a16="http://schemas.microsoft.com/office/drawing/2014/main" val="2394965250"/>
                        </a:ext>
                      </a:extLst>
                    </a:gridCol>
                    <a:gridCol w="474134">
                      <a:extLst>
                        <a:ext uri="{9D8B030D-6E8A-4147-A177-3AD203B41FA5}">
                          <a16:colId xmlns:a16="http://schemas.microsoft.com/office/drawing/2014/main" val="484283748"/>
                        </a:ext>
                      </a:extLst>
                    </a:gridCol>
                    <a:gridCol w="5444066">
                      <a:extLst>
                        <a:ext uri="{9D8B030D-6E8A-4147-A177-3AD203B41FA5}">
                          <a16:colId xmlns:a16="http://schemas.microsoft.com/office/drawing/2014/main" val="1361353981"/>
                        </a:ext>
                      </a:extLst>
                    </a:gridCol>
                  </a:tblGrid>
                  <a:tr h="829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𝟒𝟓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𝟗𝟎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43259939"/>
                      </a:ext>
                    </a:extLst>
                  </a:tr>
                  <a:tr h="829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𝟏𝟖𝟎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283542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BAECD067-D3AC-404F-97CF-32F20EA3241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2596787"/>
                  </p:ext>
                </p:extLst>
              </p:nvPr>
            </p:nvGraphicFramePr>
            <p:xfrm>
              <a:off x="245533" y="3426767"/>
              <a:ext cx="11836401" cy="165817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798528">
                      <a:extLst>
                        <a:ext uri="{9D8B030D-6E8A-4147-A177-3AD203B41FA5}">
                          <a16:colId xmlns:a16="http://schemas.microsoft.com/office/drawing/2014/main" val="3829515924"/>
                        </a:ext>
                      </a:extLst>
                    </a:gridCol>
                    <a:gridCol w="5119673">
                      <a:extLst>
                        <a:ext uri="{9D8B030D-6E8A-4147-A177-3AD203B41FA5}">
                          <a16:colId xmlns:a16="http://schemas.microsoft.com/office/drawing/2014/main" val="2394965250"/>
                        </a:ext>
                      </a:extLst>
                    </a:gridCol>
                    <a:gridCol w="474134">
                      <a:extLst>
                        <a:ext uri="{9D8B030D-6E8A-4147-A177-3AD203B41FA5}">
                          <a16:colId xmlns:a16="http://schemas.microsoft.com/office/drawing/2014/main" val="484283748"/>
                        </a:ext>
                      </a:extLst>
                    </a:gridCol>
                    <a:gridCol w="5444066">
                      <a:extLst>
                        <a:ext uri="{9D8B030D-6E8A-4147-A177-3AD203B41FA5}">
                          <a16:colId xmlns:a16="http://schemas.microsoft.com/office/drawing/2014/main" val="1361353981"/>
                        </a:ext>
                      </a:extLst>
                    </a:gridCol>
                  </a:tblGrid>
                  <a:tr h="829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714" t="-730" r="-115952" b="-1007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7581" t="-730" r="-336" b="-1007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3259939"/>
                      </a:ext>
                    </a:extLst>
                  </a:tr>
                  <a:tr h="829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714" t="-101471" r="-115952" b="-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7581" t="-101471" r="-336" b="-14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835423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543486A-2E66-41BA-8BC0-9DBB52A8D384}"/>
                  </a:ext>
                </a:extLst>
              </p:cNvPr>
              <p:cNvSpPr txBox="1"/>
              <p:nvPr/>
            </p:nvSpPr>
            <p:spPr>
              <a:xfrm>
                <a:off x="3530117" y="365330"/>
                <a:ext cx="4622800" cy="584775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AE" sz="3200" dirty="0">
                    <a:latin typeface="Simplified Arabic" panose="02020603050405020304" pitchFamily="18" charset="-78"/>
                    <a:cs typeface="Simplified Arabic" panose="02020603050405020304" pitchFamily="18" charset="-78"/>
                  </a:rPr>
                  <a:t>أوجد قيمة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cs typeface="Simplified Arabic" panose="02020603050405020304" pitchFamily="18" charset="-78"/>
                      </a:rPr>
                      <m:t>𝑥</m:t>
                    </m:r>
                  </m:oMath>
                </a14:m>
                <a:endParaRPr lang="en-US" sz="3200" dirty="0">
                  <a:latin typeface="Simplified Arabic" panose="02020603050405020304" pitchFamily="18" charset="-78"/>
                  <a:cs typeface="Simplified Arabic" panose="02020603050405020304" pitchFamily="18" charset="-78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543486A-2E66-41BA-8BC0-9DBB52A8D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117" y="365330"/>
                <a:ext cx="4622800" cy="584775"/>
              </a:xfrm>
              <a:prstGeom prst="rect">
                <a:avLst/>
              </a:prstGeom>
              <a:blipFill>
                <a:blip r:embed="rId3"/>
                <a:stretch>
                  <a:fillRect t="-10204" b="-33673"/>
                </a:stretch>
              </a:blip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36D3C272-9837-4683-906B-8C9DC7C215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09" r="79506"/>
          <a:stretch/>
        </p:blipFill>
        <p:spPr>
          <a:xfrm>
            <a:off x="211666" y="244685"/>
            <a:ext cx="3115732" cy="277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456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E5F0B6-DF6C-4E2D-8AD5-8AB07B0A1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04" y="172643"/>
            <a:ext cx="11702147" cy="523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9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6DED63-E328-47EE-BDE5-F70915E05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957" y="712062"/>
            <a:ext cx="3100091" cy="24938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7A46DC-5743-43F3-9BF7-33D0F66C4C36}"/>
              </a:ext>
            </a:extLst>
          </p:cNvPr>
          <p:cNvSpPr txBox="1"/>
          <p:nvPr/>
        </p:nvSpPr>
        <p:spPr>
          <a:xfrm>
            <a:off x="9548949" y="3644537"/>
            <a:ext cx="12409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/>
              <a:t>انعكاس</a:t>
            </a:r>
            <a:r>
              <a:rPr lang="en-US" dirty="0"/>
              <a:t>  a</a:t>
            </a:r>
            <a:endParaRPr lang="ar-AE" dirty="0"/>
          </a:p>
          <a:p>
            <a:endParaRPr lang="ar-AE" dirty="0"/>
          </a:p>
          <a:p>
            <a:r>
              <a:rPr lang="en-US" dirty="0"/>
              <a:t> </a:t>
            </a:r>
            <a:r>
              <a:rPr lang="ar-AE" dirty="0"/>
              <a:t>ازاحة </a:t>
            </a:r>
            <a:r>
              <a:rPr lang="en-US" dirty="0"/>
              <a:t>  b</a:t>
            </a:r>
            <a:endParaRPr lang="ar-AE" dirty="0"/>
          </a:p>
          <a:p>
            <a:endParaRPr lang="ar-AE" dirty="0"/>
          </a:p>
          <a:p>
            <a:r>
              <a:rPr lang="en-US" dirty="0"/>
              <a:t>  </a:t>
            </a:r>
            <a:r>
              <a:rPr lang="ar-AE" dirty="0"/>
              <a:t>دوران</a:t>
            </a:r>
            <a:r>
              <a:rPr lang="en-US" dirty="0"/>
              <a:t>  c</a:t>
            </a:r>
          </a:p>
        </p:txBody>
      </p:sp>
    </p:spTree>
    <p:extLst>
      <p:ext uri="{BB962C8B-B14F-4D97-AF65-F5344CB8AC3E}">
        <p14:creationId xmlns:p14="http://schemas.microsoft.com/office/powerpoint/2010/main" val="2811858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55E71D-E3D1-42FE-BD98-BC83249EA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241" y="181110"/>
            <a:ext cx="4271785" cy="39732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744BAE-D411-4AD0-B3B1-F1C1DB797D47}"/>
              </a:ext>
            </a:extLst>
          </p:cNvPr>
          <p:cNvSpPr txBox="1"/>
          <p:nvPr/>
        </p:nvSpPr>
        <p:spPr>
          <a:xfrm>
            <a:off x="8059783" y="692331"/>
            <a:ext cx="3566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dirty="0"/>
              <a:t>من الشكل مستقيمان متخالفان:</a:t>
            </a:r>
          </a:p>
          <a:p>
            <a:pPr algn="r"/>
            <a:endParaRPr lang="ar-AE" dirty="0"/>
          </a:p>
          <a:p>
            <a:pPr algn="r"/>
            <a:endParaRPr lang="ar-AE" dirty="0"/>
          </a:p>
          <a:p>
            <a:pPr algn="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8203A5-5CAD-4F94-8557-A473353EFB5E}"/>
                  </a:ext>
                </a:extLst>
              </p:cNvPr>
              <p:cNvSpPr txBox="1"/>
              <p:nvPr/>
            </p:nvSpPr>
            <p:spPr>
              <a:xfrm>
                <a:off x="9006840" y="2833012"/>
                <a:ext cx="744114" cy="2775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i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𝐵𝐶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8203A5-5CAD-4F94-8557-A473353EF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6840" y="2833012"/>
                <a:ext cx="744114" cy="277576"/>
              </a:xfrm>
              <a:prstGeom prst="rect">
                <a:avLst/>
              </a:prstGeom>
              <a:blipFill>
                <a:blip r:embed="rId3"/>
                <a:stretch>
                  <a:fillRect l="-7377" r="-5738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6567BEE-460B-4837-8E6E-24E7ED8287A1}"/>
                  </a:ext>
                </a:extLst>
              </p:cNvPr>
              <p:cNvSpPr txBox="1"/>
              <p:nvPr/>
            </p:nvSpPr>
            <p:spPr>
              <a:xfrm>
                <a:off x="9088105" y="3469837"/>
                <a:ext cx="7146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𝐹𝐸</m:t>
                          </m:r>
                        </m:e>
                      </m:acc>
                      <m:r>
                        <a:rPr lang="en-US" i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6567BEE-460B-4837-8E6E-24E7ED8287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8105" y="3469837"/>
                <a:ext cx="714683" cy="276999"/>
              </a:xfrm>
              <a:prstGeom prst="rect">
                <a:avLst/>
              </a:prstGeom>
              <a:blipFill>
                <a:blip r:embed="rId4"/>
                <a:stretch>
                  <a:fillRect l="-7692" r="-6838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765AE18-6989-4756-A9BA-2553469E4DAB}"/>
                  </a:ext>
                </a:extLst>
              </p:cNvPr>
              <p:cNvSpPr txBox="1"/>
              <p:nvPr/>
            </p:nvSpPr>
            <p:spPr>
              <a:xfrm>
                <a:off x="9088105" y="4278086"/>
                <a:ext cx="746743" cy="2775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𝐴𝐷</m:t>
                          </m:r>
                        </m:e>
                      </m:acc>
                      <m:r>
                        <a:rPr lang="en-US" i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𝐹𝐸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765AE18-6989-4756-A9BA-2553469E4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8105" y="4278086"/>
                <a:ext cx="746743" cy="277576"/>
              </a:xfrm>
              <a:prstGeom prst="rect">
                <a:avLst/>
              </a:prstGeom>
              <a:blipFill>
                <a:blip r:embed="rId5"/>
                <a:stretch>
                  <a:fillRect l="-7377" r="-6557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5321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BAECD067-D3AC-404F-97CF-32F20EA324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137759"/>
              </p:ext>
            </p:extLst>
          </p:nvPr>
        </p:nvGraphicFramePr>
        <p:xfrm>
          <a:off x="402165" y="2312126"/>
          <a:ext cx="11836401" cy="188279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798528">
                  <a:extLst>
                    <a:ext uri="{9D8B030D-6E8A-4147-A177-3AD203B41FA5}">
                      <a16:colId xmlns:a16="http://schemas.microsoft.com/office/drawing/2014/main" val="3829515924"/>
                    </a:ext>
                  </a:extLst>
                </a:gridCol>
                <a:gridCol w="5119673">
                  <a:extLst>
                    <a:ext uri="{9D8B030D-6E8A-4147-A177-3AD203B41FA5}">
                      <a16:colId xmlns:a16="http://schemas.microsoft.com/office/drawing/2014/main" val="2394965250"/>
                    </a:ext>
                  </a:extLst>
                </a:gridCol>
                <a:gridCol w="474134">
                  <a:extLst>
                    <a:ext uri="{9D8B030D-6E8A-4147-A177-3AD203B41FA5}">
                      <a16:colId xmlns:a16="http://schemas.microsoft.com/office/drawing/2014/main" val="484283748"/>
                    </a:ext>
                  </a:extLst>
                </a:gridCol>
                <a:gridCol w="5444066">
                  <a:extLst>
                    <a:ext uri="{9D8B030D-6E8A-4147-A177-3AD203B41FA5}">
                      <a16:colId xmlns:a16="http://schemas.microsoft.com/office/drawing/2014/main" val="1361353981"/>
                    </a:ext>
                  </a:extLst>
                </a:gridCol>
              </a:tblGrid>
              <a:tr h="105370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2400" b="1" dirty="0"/>
                        <a:t>القسمة في المعادلة 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2400" b="1" dirty="0"/>
                        <a:t>الجمع في المعادلة </a:t>
                      </a:r>
                      <a:endParaRPr 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3259939"/>
                  </a:ext>
                </a:extLst>
              </a:tr>
              <a:tr h="82908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2400" b="1" dirty="0"/>
                        <a:t>التماثل في المعادلة 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2400" b="1" dirty="0"/>
                        <a:t>الطرح في المعادلة </a:t>
                      </a:r>
                      <a:endParaRPr 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835423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543486A-2E66-41BA-8BC0-9DBB52A8D384}"/>
                  </a:ext>
                </a:extLst>
              </p:cNvPr>
              <p:cNvSpPr txBox="1"/>
              <p:nvPr/>
            </p:nvSpPr>
            <p:spPr>
              <a:xfrm>
                <a:off x="448732" y="574335"/>
                <a:ext cx="11743268" cy="584775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AE" sz="3200" dirty="0">
                    <a:latin typeface="Simplified Arabic" panose="02020603050405020304" pitchFamily="18" charset="-78"/>
                    <a:cs typeface="Simplified Arabic" panose="02020603050405020304" pitchFamily="18" charset="-78"/>
                  </a:rPr>
                  <a:t>إذا كان</a:t>
                </a:r>
                <a:r>
                  <a:rPr lang="en-US" sz="3200" dirty="0">
                    <a:cs typeface="Simplified Arabic" panose="02020603050405020304" pitchFamily="18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cs typeface="Simplified Arabic" panose="02020603050405020304" pitchFamily="18" charset="-78"/>
                      </a:rPr>
                      <m:t>𝑎</m:t>
                    </m:r>
                    <m:r>
                      <a:rPr lang="en-US" sz="3200" i="1" dirty="0">
                        <a:latin typeface="Cambria Math" panose="02040503050406030204" pitchFamily="18" charset="0"/>
                        <a:cs typeface="Simplified Arabic" panose="02020603050405020304" pitchFamily="18" charset="-78"/>
                      </a:rPr>
                      <m:t>=</m:t>
                    </m:r>
                    <m:r>
                      <a:rPr lang="en-US" sz="3200" i="1" dirty="0">
                        <a:latin typeface="Cambria Math" panose="02040503050406030204" pitchFamily="18" charset="0"/>
                        <a:cs typeface="Simplified Arabic" panose="02020603050405020304" pitchFamily="18" charset="-78"/>
                      </a:rPr>
                      <m:t>𝑏</m:t>
                    </m:r>
                  </m:oMath>
                </a14:m>
                <a:r>
                  <a:rPr lang="ar-AE" sz="3200" dirty="0">
                    <a:latin typeface="Simplified Arabic" panose="02020603050405020304" pitchFamily="18" charset="-78"/>
                    <a:cs typeface="Simplified Arabic" panose="02020603050405020304" pitchFamily="18" charset="-78"/>
                  </a:rPr>
                  <a:t> فإن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cs typeface="Simplified Arabic" panose="02020603050405020304" pitchFamily="18" charset="-78"/>
                      </a:rPr>
                      <m:t>𝑎</m:t>
                    </m:r>
                    <m:r>
                      <a:rPr lang="ar-AE" sz="3200" b="0" i="1" dirty="0" smtClean="0">
                        <a:latin typeface="Cambria Math" panose="02040503050406030204" pitchFamily="18" charset="0"/>
                        <a:cs typeface="Simplified Arabic" panose="02020603050405020304" pitchFamily="18" charset="-78"/>
                      </a:rPr>
                      <m:t>+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cs typeface="Simplified Arabic" panose="02020603050405020304" pitchFamily="18" charset="-78"/>
                      </a:rPr>
                      <m:t>𝑐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cs typeface="Simplified Arabic" panose="02020603050405020304" pitchFamily="18" charset="-78"/>
                      </a:rPr>
                      <m:t>=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cs typeface="Simplified Arabic" panose="02020603050405020304" pitchFamily="18" charset="-78"/>
                      </a:rPr>
                      <m:t>𝑏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cs typeface="Simplified Arabic" panose="02020603050405020304" pitchFamily="18" charset="-78"/>
                      </a:rPr>
                      <m:t>+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cs typeface="Simplified Arabic" panose="02020603050405020304" pitchFamily="18" charset="-78"/>
                      </a:rPr>
                      <m:t>𝑐</m:t>
                    </m:r>
                  </m:oMath>
                </a14:m>
                <a:r>
                  <a:rPr lang="en-US" sz="3200" dirty="0">
                    <a:latin typeface="Simplified Arabic" panose="02020603050405020304" pitchFamily="18" charset="-78"/>
                    <a:cs typeface="Simplified Arabic" panose="02020603050405020304" pitchFamily="18" charset="-78"/>
                  </a:rPr>
                  <a:t> </a:t>
                </a:r>
                <a:r>
                  <a:rPr lang="ar-AE" sz="3200" dirty="0">
                    <a:latin typeface="Simplified Arabic" panose="02020603050405020304" pitchFamily="18" charset="-78"/>
                    <a:cs typeface="Simplified Arabic" panose="02020603050405020304" pitchFamily="18" charset="-78"/>
                  </a:rPr>
                  <a:t> تسمى خاصية </a:t>
                </a:r>
                <a:endParaRPr lang="en-US" sz="3200" dirty="0">
                  <a:latin typeface="Simplified Arabic" panose="02020603050405020304" pitchFamily="18" charset="-78"/>
                  <a:cs typeface="Simplified Arabic" panose="02020603050405020304" pitchFamily="18" charset="-78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543486A-2E66-41BA-8BC0-9DBB52A8D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32" y="574335"/>
                <a:ext cx="11743268" cy="584775"/>
              </a:xfrm>
              <a:prstGeom prst="rect">
                <a:avLst/>
              </a:prstGeom>
              <a:blipFill>
                <a:blip r:embed="rId2"/>
                <a:stretch>
                  <a:fillRect t="-10204" b="-33673"/>
                </a:stretch>
              </a:blip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4449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543486A-2E66-41BA-8BC0-9DBB52A8D384}"/>
                  </a:ext>
                </a:extLst>
              </p:cNvPr>
              <p:cNvSpPr txBox="1"/>
              <p:nvPr/>
            </p:nvSpPr>
            <p:spPr>
              <a:xfrm>
                <a:off x="4875591" y="158635"/>
                <a:ext cx="4622800" cy="584775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AE" sz="3200" dirty="0">
                    <a:latin typeface="Simplified Arabic" panose="02020603050405020304" pitchFamily="18" charset="-78"/>
                    <a:cs typeface="Simplified Arabic" panose="02020603050405020304" pitchFamily="18" charset="-78"/>
                  </a:rPr>
                  <a:t>أوجد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  <a:cs typeface="Simplified Arabic" panose="02020603050405020304" pitchFamily="18" charset="-78"/>
                      </a:rPr>
                      <m:t>𝑚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implified Arabic" panose="02020603050405020304" pitchFamily="18" charset="-78"/>
                      </a:rPr>
                      <m:t>&lt;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implified Arabic" panose="02020603050405020304" pitchFamily="18" charset="-78"/>
                      </a:rPr>
                      <m:t>11</m:t>
                    </m:r>
                  </m:oMath>
                </a14:m>
                <a:endParaRPr lang="en-US" sz="3200" dirty="0">
                  <a:latin typeface="Simplified Arabic" panose="02020603050405020304" pitchFamily="18" charset="-78"/>
                  <a:cs typeface="Simplified Arabic" panose="02020603050405020304" pitchFamily="18" charset="-78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543486A-2E66-41BA-8BC0-9DBB52A8D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5591" y="158635"/>
                <a:ext cx="4622800" cy="584775"/>
              </a:xfrm>
              <a:prstGeom prst="rect">
                <a:avLst/>
              </a:prstGeom>
              <a:blipFill>
                <a:blip r:embed="rId2"/>
                <a:stretch>
                  <a:fillRect t="-10204" b="-33673"/>
                </a:stretch>
              </a:blip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F0A1077B-47A4-44EC-83A3-A0F374291C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016" r="46535"/>
          <a:stretch/>
        </p:blipFill>
        <p:spPr>
          <a:xfrm>
            <a:off x="143932" y="158635"/>
            <a:ext cx="3856584" cy="26106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8">
                <a:extLst>
                  <a:ext uri="{FF2B5EF4-FFF2-40B4-BE49-F238E27FC236}">
                    <a16:creationId xmlns:a16="http://schemas.microsoft.com/office/drawing/2014/main" id="{A9C95E25-1089-4507-BD71-528C7A6BED3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8215137"/>
                  </p:ext>
                </p:extLst>
              </p:nvPr>
            </p:nvGraphicFramePr>
            <p:xfrm>
              <a:off x="143932" y="3291840"/>
              <a:ext cx="11836401" cy="1522164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798528">
                      <a:extLst>
                        <a:ext uri="{9D8B030D-6E8A-4147-A177-3AD203B41FA5}">
                          <a16:colId xmlns:a16="http://schemas.microsoft.com/office/drawing/2014/main" val="3829515924"/>
                        </a:ext>
                      </a:extLst>
                    </a:gridCol>
                    <a:gridCol w="5119673">
                      <a:extLst>
                        <a:ext uri="{9D8B030D-6E8A-4147-A177-3AD203B41FA5}">
                          <a16:colId xmlns:a16="http://schemas.microsoft.com/office/drawing/2014/main" val="2394965250"/>
                        </a:ext>
                      </a:extLst>
                    </a:gridCol>
                    <a:gridCol w="474134">
                      <a:extLst>
                        <a:ext uri="{9D8B030D-6E8A-4147-A177-3AD203B41FA5}">
                          <a16:colId xmlns:a16="http://schemas.microsoft.com/office/drawing/2014/main" val="484283748"/>
                        </a:ext>
                      </a:extLst>
                    </a:gridCol>
                    <a:gridCol w="5444066">
                      <a:extLst>
                        <a:ext uri="{9D8B030D-6E8A-4147-A177-3AD203B41FA5}">
                          <a16:colId xmlns:a16="http://schemas.microsoft.com/office/drawing/2014/main" val="1361353981"/>
                        </a:ext>
                      </a:extLst>
                    </a:gridCol>
                  </a:tblGrid>
                  <a:tr h="6930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𝟑𝟏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𝟒𝟑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43259939"/>
                      </a:ext>
                    </a:extLst>
                  </a:tr>
                  <a:tr h="829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𝟏𝟐𝟒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𝟓𝟔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283542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8">
                <a:extLst>
                  <a:ext uri="{FF2B5EF4-FFF2-40B4-BE49-F238E27FC236}">
                    <a16:creationId xmlns:a16="http://schemas.microsoft.com/office/drawing/2014/main" id="{A9C95E25-1089-4507-BD71-528C7A6BED3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8215137"/>
                  </p:ext>
                </p:extLst>
              </p:nvPr>
            </p:nvGraphicFramePr>
            <p:xfrm>
              <a:off x="143932" y="3291840"/>
              <a:ext cx="11836401" cy="1522164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798528">
                      <a:extLst>
                        <a:ext uri="{9D8B030D-6E8A-4147-A177-3AD203B41FA5}">
                          <a16:colId xmlns:a16="http://schemas.microsoft.com/office/drawing/2014/main" val="3829515924"/>
                        </a:ext>
                      </a:extLst>
                    </a:gridCol>
                    <a:gridCol w="5119673">
                      <a:extLst>
                        <a:ext uri="{9D8B030D-6E8A-4147-A177-3AD203B41FA5}">
                          <a16:colId xmlns:a16="http://schemas.microsoft.com/office/drawing/2014/main" val="2394965250"/>
                        </a:ext>
                      </a:extLst>
                    </a:gridCol>
                    <a:gridCol w="474134">
                      <a:extLst>
                        <a:ext uri="{9D8B030D-6E8A-4147-A177-3AD203B41FA5}">
                          <a16:colId xmlns:a16="http://schemas.microsoft.com/office/drawing/2014/main" val="484283748"/>
                        </a:ext>
                      </a:extLst>
                    </a:gridCol>
                    <a:gridCol w="5444066">
                      <a:extLst>
                        <a:ext uri="{9D8B030D-6E8A-4147-A177-3AD203B41FA5}">
                          <a16:colId xmlns:a16="http://schemas.microsoft.com/office/drawing/2014/main" val="1361353981"/>
                        </a:ext>
                      </a:extLst>
                    </a:gridCol>
                  </a:tblGrid>
                  <a:tr h="6930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5696" t="-1754" r="-115696" b="-1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17450" t="-1754" r="-224" b="-1210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3259939"/>
                      </a:ext>
                    </a:extLst>
                  </a:tr>
                  <a:tr h="829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5696" t="-85294" r="-115696" b="-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17450" t="-85294" r="-224" b="-14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835423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18239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9EE6C5-C97E-4A98-908A-15294067C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723" y="956718"/>
            <a:ext cx="4718294" cy="30163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D06A87-14EC-42CB-B253-4E72D45452CD}"/>
              </a:ext>
            </a:extLst>
          </p:cNvPr>
          <p:cNvSpPr txBox="1"/>
          <p:nvPr/>
        </p:nvSpPr>
        <p:spPr>
          <a:xfrm>
            <a:off x="7341326" y="822960"/>
            <a:ext cx="3683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dirty="0"/>
              <a:t>من الشكل المقابل اوجد قيمة</a:t>
            </a:r>
            <a:endParaRPr lang="en-US" dirty="0"/>
          </a:p>
          <a:p>
            <a:pPr algn="r"/>
            <a:r>
              <a:rPr lang="en-US" dirty="0"/>
              <a:t>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21FED3-C89F-43C6-80F7-EA961B48EA18}"/>
              </a:ext>
            </a:extLst>
          </p:cNvPr>
          <p:cNvSpPr txBox="1"/>
          <p:nvPr/>
        </p:nvSpPr>
        <p:spPr>
          <a:xfrm>
            <a:off x="10241280" y="3030583"/>
            <a:ext cx="10450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</a:t>
            </a:r>
          </a:p>
          <a:p>
            <a:endParaRPr lang="en-US" dirty="0"/>
          </a:p>
          <a:p>
            <a:r>
              <a:rPr lang="en-US" dirty="0"/>
              <a:t>2</a:t>
            </a:r>
          </a:p>
          <a:p>
            <a:endParaRPr lang="en-US" dirty="0"/>
          </a:p>
          <a:p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9247416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543486A-2E66-41BA-8BC0-9DBB52A8D384}"/>
                  </a:ext>
                </a:extLst>
              </p:cNvPr>
              <p:cNvSpPr txBox="1"/>
              <p:nvPr/>
            </p:nvSpPr>
            <p:spPr>
              <a:xfrm>
                <a:off x="7357534" y="1188290"/>
                <a:ext cx="4622800" cy="584775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AE" sz="3200" dirty="0">
                    <a:latin typeface="Simplified Arabic" panose="02020603050405020304" pitchFamily="18" charset="-78"/>
                    <a:cs typeface="Simplified Arabic" panose="02020603050405020304" pitchFamily="18" charset="-78"/>
                  </a:rPr>
                  <a:t>أوجد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  <a:cs typeface="Simplified Arabic" panose="02020603050405020304" pitchFamily="18" charset="-78"/>
                      </a:rPr>
                      <m:t>𝑚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implified Arabic" panose="02020603050405020304" pitchFamily="18" charset="-78"/>
                      </a:rPr>
                      <m:t>&lt;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implified Arabic" panose="02020603050405020304" pitchFamily="18" charset="-78"/>
                      </a:rPr>
                      <m:t>19</m:t>
                    </m:r>
                  </m:oMath>
                </a14:m>
                <a:endParaRPr lang="en-US" sz="3200" dirty="0">
                  <a:latin typeface="Simplified Arabic" panose="02020603050405020304" pitchFamily="18" charset="-78"/>
                  <a:cs typeface="Simplified Arabic" panose="02020603050405020304" pitchFamily="18" charset="-78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543486A-2E66-41BA-8BC0-9DBB52A8D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534" y="1188290"/>
                <a:ext cx="4622800" cy="584775"/>
              </a:xfrm>
              <a:prstGeom prst="rect">
                <a:avLst/>
              </a:prstGeom>
              <a:blipFill>
                <a:blip r:embed="rId2"/>
                <a:stretch>
                  <a:fillRect t="-10204" b="-33673"/>
                </a:stretch>
              </a:blip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42210FB8-126B-4C28-91A9-FB4A149341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486" t="16097" r="12987" b="883"/>
          <a:stretch/>
        </p:blipFill>
        <p:spPr>
          <a:xfrm>
            <a:off x="364066" y="226580"/>
            <a:ext cx="4075411" cy="30669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8">
                <a:extLst>
                  <a:ext uri="{FF2B5EF4-FFF2-40B4-BE49-F238E27FC236}">
                    <a16:creationId xmlns:a16="http://schemas.microsoft.com/office/drawing/2014/main" id="{FEF88B35-C47F-44A3-BEE2-7C4B33D9D2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99264850"/>
                  </p:ext>
                </p:extLst>
              </p:nvPr>
            </p:nvGraphicFramePr>
            <p:xfrm>
              <a:off x="143932" y="3593156"/>
              <a:ext cx="11836401" cy="165817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798528">
                      <a:extLst>
                        <a:ext uri="{9D8B030D-6E8A-4147-A177-3AD203B41FA5}">
                          <a16:colId xmlns:a16="http://schemas.microsoft.com/office/drawing/2014/main" val="3829515924"/>
                        </a:ext>
                      </a:extLst>
                    </a:gridCol>
                    <a:gridCol w="5119673">
                      <a:extLst>
                        <a:ext uri="{9D8B030D-6E8A-4147-A177-3AD203B41FA5}">
                          <a16:colId xmlns:a16="http://schemas.microsoft.com/office/drawing/2014/main" val="2394965250"/>
                        </a:ext>
                      </a:extLst>
                    </a:gridCol>
                    <a:gridCol w="474134">
                      <a:extLst>
                        <a:ext uri="{9D8B030D-6E8A-4147-A177-3AD203B41FA5}">
                          <a16:colId xmlns:a16="http://schemas.microsoft.com/office/drawing/2014/main" val="484283748"/>
                        </a:ext>
                      </a:extLst>
                    </a:gridCol>
                    <a:gridCol w="5444066">
                      <a:extLst>
                        <a:ext uri="{9D8B030D-6E8A-4147-A177-3AD203B41FA5}">
                          <a16:colId xmlns:a16="http://schemas.microsoft.com/office/drawing/2014/main" val="1361353981"/>
                        </a:ext>
                      </a:extLst>
                    </a:gridCol>
                  </a:tblGrid>
                  <a:tr h="829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𝟑𝟗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𝟏𝟐𝟎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43259939"/>
                      </a:ext>
                    </a:extLst>
                  </a:tr>
                  <a:tr h="829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𝟏𝟒𝟎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𝟒𝟎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283542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8">
                <a:extLst>
                  <a:ext uri="{FF2B5EF4-FFF2-40B4-BE49-F238E27FC236}">
                    <a16:creationId xmlns:a16="http://schemas.microsoft.com/office/drawing/2014/main" id="{FEF88B35-C47F-44A3-BEE2-7C4B33D9D2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99264850"/>
                  </p:ext>
                </p:extLst>
              </p:nvPr>
            </p:nvGraphicFramePr>
            <p:xfrm>
              <a:off x="143932" y="3593156"/>
              <a:ext cx="11836401" cy="165817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798528">
                      <a:extLst>
                        <a:ext uri="{9D8B030D-6E8A-4147-A177-3AD203B41FA5}">
                          <a16:colId xmlns:a16="http://schemas.microsoft.com/office/drawing/2014/main" val="3829515924"/>
                        </a:ext>
                      </a:extLst>
                    </a:gridCol>
                    <a:gridCol w="5119673">
                      <a:extLst>
                        <a:ext uri="{9D8B030D-6E8A-4147-A177-3AD203B41FA5}">
                          <a16:colId xmlns:a16="http://schemas.microsoft.com/office/drawing/2014/main" val="2394965250"/>
                        </a:ext>
                      </a:extLst>
                    </a:gridCol>
                    <a:gridCol w="474134">
                      <a:extLst>
                        <a:ext uri="{9D8B030D-6E8A-4147-A177-3AD203B41FA5}">
                          <a16:colId xmlns:a16="http://schemas.microsoft.com/office/drawing/2014/main" val="484283748"/>
                        </a:ext>
                      </a:extLst>
                    </a:gridCol>
                    <a:gridCol w="5444066">
                      <a:extLst>
                        <a:ext uri="{9D8B030D-6E8A-4147-A177-3AD203B41FA5}">
                          <a16:colId xmlns:a16="http://schemas.microsoft.com/office/drawing/2014/main" val="1361353981"/>
                        </a:ext>
                      </a:extLst>
                    </a:gridCol>
                  </a:tblGrid>
                  <a:tr h="829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5696" t="-730" r="-115696" b="-1007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17450" t="-730" r="-224" b="-1007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3259939"/>
                      </a:ext>
                    </a:extLst>
                  </a:tr>
                  <a:tr h="829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5696" t="-101471" r="-115696" b="-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17450" t="-101471" r="-224" b="-14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835423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5755AD1-2D40-43E5-9625-57075F28A76C}"/>
                  </a:ext>
                </a:extLst>
              </p14:cNvPr>
              <p14:cNvContentPartPr/>
              <p14:nvPr/>
            </p14:nvContentPartPr>
            <p14:xfrm>
              <a:off x="7007040" y="4188240"/>
              <a:ext cx="468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5755AD1-2D40-43E5-9625-57075F28A76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97680" y="4178880"/>
                <a:ext cx="2340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26568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26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4496106" y="1454806"/>
            <a:ext cx="564004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r"/>
            <a:r>
              <a:rPr lang="ar-SA" sz="2800" b="1" dirty="0">
                <a:solidFill>
                  <a:srgbClr val="00B050"/>
                </a:solidFill>
                <a:latin typeface="Traditional Arabic" pitchFamily="18" charset="-78"/>
              </a:rPr>
              <a:t>في الشكل المجاور ، المثلثان متطابقان حسب الحالة :</a:t>
            </a:r>
            <a:endParaRPr lang="en-US" sz="2800" dirty="0">
              <a:solidFill>
                <a:srgbClr val="00B050"/>
              </a:solidFill>
              <a:latin typeface="Traditional Arabic" pitchFamily="18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AutoShape 3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9562010" y="2858412"/>
                <a:ext cx="1148277" cy="540000"/>
              </a:xfrm>
              <a:prstGeom prst="actionButtonBlank">
                <a:avLst/>
              </a:prstGeom>
              <a:solidFill>
                <a:srgbClr val="0000FF">
                  <a:alpha val="54117"/>
                </a:srgb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𝑺𝑺𝑺</m:t>
                      </m:r>
                    </m:oMath>
                  </m:oMathPara>
                </a14:m>
                <a:endParaRPr lang="ar-SA" sz="2800" b="1" dirty="0">
                  <a:solidFill>
                    <a:srgbClr val="000000"/>
                  </a:solidFill>
                  <a:latin typeface="Traditional Arabic" pitchFamily="18" charset="-78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3" name="AutoShape 3">
                <a:hlinkClick r:id="" action="ppaction://noaction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62010" y="2858412"/>
                <a:ext cx="1148277" cy="540000"/>
              </a:xfrm>
              <a:prstGeom prst="actionButtonBlank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AutoShape 4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9540483" y="3640070"/>
                <a:ext cx="1148277" cy="540000"/>
              </a:xfrm>
              <a:prstGeom prst="actionButtonBlank">
                <a:avLst/>
              </a:prstGeom>
              <a:solidFill>
                <a:srgbClr val="0000FF">
                  <a:alpha val="54117"/>
                </a:srgb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/>
                        </a:rPr>
                        <m:t>𝑺𝑨𝑺</m:t>
                      </m:r>
                    </m:oMath>
                  </m:oMathPara>
                </a14:m>
                <a:endParaRPr lang="ar-SA" sz="2800" b="1" dirty="0">
                  <a:solidFill>
                    <a:srgbClr val="000000"/>
                  </a:solidFill>
                  <a:latin typeface="Traditional Arabic" pitchFamily="18" charset="-78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4" name="AutoShape 4">
                <a:hlinkClick r:id="" action="ppaction://noaction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40483" y="3640070"/>
                <a:ext cx="1148277" cy="540000"/>
              </a:xfrm>
              <a:prstGeom prst="actionButtonBlank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AutoShape 5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9540483" y="4496144"/>
                <a:ext cx="1148277" cy="540000"/>
              </a:xfrm>
              <a:prstGeom prst="actionButtonBlank">
                <a:avLst/>
              </a:prstGeom>
              <a:solidFill>
                <a:srgbClr val="0000FF">
                  <a:alpha val="54117"/>
                </a:srgb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/>
                        </a:rPr>
                        <m:t>𝑨𝑺𝑨</m:t>
                      </m:r>
                    </m:oMath>
                  </m:oMathPara>
                </a14:m>
                <a:endParaRPr lang="ar-SA" sz="2800" b="1" dirty="0">
                  <a:solidFill>
                    <a:srgbClr val="000000"/>
                  </a:solidFill>
                  <a:latin typeface="Traditional Arabic" pitchFamily="18" charset="-78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5" name="AutoShape 5">
                <a:hlinkClick r:id="" action="ppaction://noaction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40483" y="4496144"/>
                <a:ext cx="1148277" cy="540000"/>
              </a:xfrm>
              <a:prstGeom prst="actionButtonBlank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AutoShape 6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9540483" y="5423157"/>
                <a:ext cx="1148277" cy="540000"/>
              </a:xfrm>
              <a:prstGeom prst="actionButtonBlank">
                <a:avLst/>
              </a:prstGeom>
              <a:solidFill>
                <a:srgbClr val="0000FF">
                  <a:alpha val="54117"/>
                </a:srgb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/>
                        </a:rPr>
                        <m:t>𝑨𝑨𝑺</m:t>
                      </m:r>
                    </m:oMath>
                  </m:oMathPara>
                </a14:m>
                <a:endParaRPr lang="ar-SA" sz="2800" b="1" dirty="0">
                  <a:solidFill>
                    <a:srgbClr val="000000"/>
                  </a:solidFill>
                  <a:latin typeface="Traditional Arabic" pitchFamily="18" charset="-78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6" name="AutoShape 6">
                <a:hlinkClick r:id="" action="ppaction://noaction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40483" y="5423157"/>
                <a:ext cx="1148277" cy="540000"/>
              </a:xfrm>
              <a:prstGeom prst="actionButtonBlank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شكل بيضاوي 36"/>
          <p:cNvSpPr/>
          <p:nvPr/>
        </p:nvSpPr>
        <p:spPr>
          <a:xfrm>
            <a:off x="10795315" y="2819759"/>
            <a:ext cx="540000" cy="540000"/>
          </a:xfrm>
          <a:prstGeom prst="ellipse">
            <a:avLst/>
          </a:prstGeom>
          <a:solidFill>
            <a:srgbClr val="00B0F0">
              <a:alpha val="49000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en-US" sz="2800" b="1" dirty="0"/>
              <a:t>A</a:t>
            </a:r>
            <a:endParaRPr lang="ar-SA" sz="2800" b="1" dirty="0"/>
          </a:p>
        </p:txBody>
      </p:sp>
      <p:sp>
        <p:nvSpPr>
          <p:cNvPr id="38" name="شكل بيضاوي 37"/>
          <p:cNvSpPr/>
          <p:nvPr/>
        </p:nvSpPr>
        <p:spPr>
          <a:xfrm>
            <a:off x="10795315" y="3614946"/>
            <a:ext cx="540000" cy="540000"/>
          </a:xfrm>
          <a:prstGeom prst="ellipse">
            <a:avLst/>
          </a:prstGeom>
          <a:solidFill>
            <a:srgbClr val="00B0F0">
              <a:alpha val="49000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en-US" sz="2800" b="1" dirty="0"/>
              <a:t>B</a:t>
            </a:r>
            <a:endParaRPr lang="ar-SA" sz="2800" b="1" dirty="0"/>
          </a:p>
        </p:txBody>
      </p:sp>
      <p:sp>
        <p:nvSpPr>
          <p:cNvPr id="39" name="شكل بيضاوي 38"/>
          <p:cNvSpPr/>
          <p:nvPr/>
        </p:nvSpPr>
        <p:spPr>
          <a:xfrm>
            <a:off x="10795315" y="4470757"/>
            <a:ext cx="540000" cy="540000"/>
          </a:xfrm>
          <a:prstGeom prst="ellipse">
            <a:avLst/>
          </a:prstGeom>
          <a:solidFill>
            <a:srgbClr val="00B0F0">
              <a:alpha val="49000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en-US" sz="2800" b="1" dirty="0"/>
              <a:t>C</a:t>
            </a:r>
            <a:endParaRPr lang="ar-SA" sz="2800" b="1" dirty="0"/>
          </a:p>
        </p:txBody>
      </p:sp>
      <p:sp>
        <p:nvSpPr>
          <p:cNvPr id="40" name="شكل بيضاوي 39"/>
          <p:cNvSpPr/>
          <p:nvPr/>
        </p:nvSpPr>
        <p:spPr>
          <a:xfrm>
            <a:off x="10795315" y="5370195"/>
            <a:ext cx="540000" cy="540000"/>
          </a:xfrm>
          <a:prstGeom prst="ellipse">
            <a:avLst/>
          </a:prstGeom>
          <a:solidFill>
            <a:srgbClr val="00B0F0">
              <a:alpha val="49000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en-US" sz="2800" b="1" dirty="0"/>
              <a:t>D</a:t>
            </a:r>
            <a:endParaRPr lang="ar-SA" sz="2800" b="1" dirty="0"/>
          </a:p>
        </p:txBody>
      </p:sp>
      <p:pic>
        <p:nvPicPr>
          <p:cNvPr id="42" name="Snagit_PPT79C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307" y="2916200"/>
            <a:ext cx="4533973" cy="255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10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rgbClr val="E7E6E6">
                    <a:lumMod val="50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27</a:t>
            </a:fld>
            <a:endParaRPr lang="en-US" sz="2400" b="1" dirty="0">
              <a:solidFill>
                <a:srgbClr val="E7E6E6">
                  <a:lumMod val="50000"/>
                </a:srgb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4296" y="553791"/>
            <a:ext cx="12200592" cy="6196680"/>
            <a:chOff x="-4296" y="553791"/>
            <a:chExt cx="12200592" cy="6196680"/>
          </a:xfrm>
        </p:grpSpPr>
        <p:grpSp>
          <p:nvGrpSpPr>
            <p:cNvPr id="15" name="Group 14"/>
            <p:cNvGrpSpPr/>
            <p:nvPr/>
          </p:nvGrpSpPr>
          <p:grpSpPr>
            <a:xfrm>
              <a:off x="-4296" y="553791"/>
              <a:ext cx="12196296" cy="137373"/>
              <a:chOff x="-4296" y="141667"/>
              <a:chExt cx="12196296" cy="137373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 flipV="1">
              <a:off x="0" y="6613098"/>
              <a:ext cx="12196296" cy="137373"/>
              <a:chOff x="-4296" y="141667"/>
              <a:chExt cx="12196296" cy="137373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3" name="كائن 2"/>
          <p:cNvGraphicFramePr>
            <a:graphicFrameLocks noChangeAspect="1"/>
          </p:cNvGraphicFramePr>
          <p:nvPr/>
        </p:nvGraphicFramePr>
        <p:xfrm>
          <a:off x="4794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3" name="كائن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94250" y="23717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كائن 19"/>
          <p:cNvGraphicFramePr>
            <a:graphicFrameLocks noChangeAspect="1"/>
          </p:cNvGraphicFramePr>
          <p:nvPr/>
        </p:nvGraphicFramePr>
        <p:xfrm>
          <a:off x="4794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20" name="كائن 1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94250" y="23717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1" name="AutoShape 3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7751480" y="2852882"/>
                <a:ext cx="3026599" cy="540000"/>
              </a:xfrm>
              <a:prstGeom prst="actionButtonBlank">
                <a:avLst/>
              </a:prstGeom>
              <a:solidFill>
                <a:srgbClr val="ED7D31">
                  <a:alpha val="54117"/>
                </a:srgbClr>
              </a:soli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  <a:sym typeface="Symbol"/>
                        </a:rPr>
                        <m:t></m:t>
                      </m:r>
                      <m:r>
                        <a:rPr kumimoji="0" lang="en-US" sz="2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𝑩𝑪𝑨</m:t>
                      </m:r>
                      <m:r>
                        <a:rPr kumimoji="0" lang="ar-SA" sz="2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≅ </m:t>
                      </m:r>
                      <m:r>
                        <a:rPr kumimoji="0" lang="en-US" sz="2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  <a:sym typeface="Symbol"/>
                        </a:rPr>
                        <m:t></m:t>
                      </m:r>
                      <m:r>
                        <a:rPr kumimoji="0" lang="en-US" sz="2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𝑬𝑫𝑭</m:t>
                      </m:r>
                    </m:oMath>
                  </m:oMathPara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1" name="AutoShape 3">
                <a:hlinkClick r:id="" action="ppaction://noaction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51480" y="2852882"/>
                <a:ext cx="3026599" cy="540000"/>
              </a:xfrm>
              <a:prstGeom prst="actionButtonBlank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AutoShape 4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7729953" y="3634540"/>
                <a:ext cx="3026599" cy="540000"/>
              </a:xfrm>
              <a:prstGeom prst="actionButtonBlank">
                <a:avLst/>
              </a:prstGeom>
              <a:solidFill>
                <a:srgbClr val="ED7D31">
                  <a:alpha val="54117"/>
                </a:srgbClr>
              </a:soli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  <a:sym typeface="Symbol"/>
                        </a:rPr>
                        <m:t></m:t>
                      </m:r>
                      <m:r>
                        <a:rPr kumimoji="0" lang="en-US" sz="2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𝑪𝑨𝑩</m:t>
                      </m:r>
                      <m:r>
                        <a:rPr kumimoji="0" lang="en-US" sz="2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 </m:t>
                      </m:r>
                      <m:r>
                        <a:rPr kumimoji="0" lang="ar-SA" sz="2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≅ </m:t>
                      </m:r>
                      <m:r>
                        <a:rPr kumimoji="0" lang="en-US" sz="2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  <a:sym typeface="Symbol"/>
                        </a:rPr>
                        <m:t></m:t>
                      </m:r>
                      <m:r>
                        <a:rPr kumimoji="0" lang="en-US" sz="2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𝑫𝑭𝑬</m:t>
                      </m:r>
                    </m:oMath>
                  </m:oMathPara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2" name="AutoShape 4">
                <a:hlinkClick r:id="" action="ppaction://noaction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29953" y="3634540"/>
                <a:ext cx="3026599" cy="540000"/>
              </a:xfrm>
              <a:prstGeom prst="actionButtonBlank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AutoShape 5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7729953" y="4490614"/>
                <a:ext cx="3026599" cy="540000"/>
              </a:xfrm>
              <a:prstGeom prst="actionButtonBlank">
                <a:avLst/>
              </a:prstGeom>
              <a:solidFill>
                <a:srgbClr val="ED7D31">
                  <a:alpha val="54117"/>
                </a:srgbClr>
              </a:soli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  <a:sym typeface="Symbol"/>
                        </a:rPr>
                        <m:t></m:t>
                      </m:r>
                      <m:r>
                        <a:rPr kumimoji="0" lang="en-US" sz="2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𝑪𝑩𝑨</m:t>
                      </m:r>
                      <m:r>
                        <a:rPr kumimoji="0" lang="ar-SA" sz="2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≅ </m:t>
                      </m:r>
                      <m:r>
                        <a:rPr kumimoji="0" lang="en-US" sz="2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  <a:sym typeface="Symbol"/>
                        </a:rPr>
                        <m:t></m:t>
                      </m:r>
                      <m:r>
                        <a:rPr kumimoji="0" lang="en-US" sz="2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𝑭𝑫𝑬</m:t>
                      </m:r>
                    </m:oMath>
                  </m:oMathPara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3" name="AutoShape 5">
                <a:hlinkClick r:id="" action="ppaction://noaction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29953" y="4490614"/>
                <a:ext cx="3026599" cy="540000"/>
              </a:xfrm>
              <a:prstGeom prst="actionButtonBlank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AutoShape 6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7729953" y="5417627"/>
                <a:ext cx="3026599" cy="540000"/>
              </a:xfrm>
              <a:prstGeom prst="actionButtonBlank">
                <a:avLst/>
              </a:prstGeom>
              <a:solidFill>
                <a:srgbClr val="ED7D31">
                  <a:alpha val="54117"/>
                </a:srgbClr>
              </a:soli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  <a:sym typeface="Symbol"/>
                        </a:rPr>
                        <m:t></m:t>
                      </m:r>
                      <m:r>
                        <a:rPr kumimoji="0" lang="en-US" sz="2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𝑩𝑪𝑨</m:t>
                      </m:r>
                      <m:r>
                        <a:rPr kumimoji="0" lang="ar-SA" sz="2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≅ </m:t>
                      </m:r>
                      <m:r>
                        <a:rPr kumimoji="0" lang="en-US" sz="2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  <a:sym typeface="Symbol"/>
                        </a:rPr>
                        <m:t></m:t>
                      </m:r>
                      <m:r>
                        <a:rPr kumimoji="0" lang="en-US" sz="2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𝑬𝑭𝑫</m:t>
                      </m:r>
                    </m:oMath>
                  </m:oMathPara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4" name="AutoShape 6">
                <a:hlinkClick r:id="" action="ppaction://noaction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29953" y="5417627"/>
                <a:ext cx="3026599" cy="540000"/>
              </a:xfrm>
              <a:prstGeom prst="actionButtonBlank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شكل بيضاوي 54"/>
          <p:cNvSpPr/>
          <p:nvPr/>
        </p:nvSpPr>
        <p:spPr>
          <a:xfrm>
            <a:off x="10863105" y="2814229"/>
            <a:ext cx="540000" cy="540000"/>
          </a:xfrm>
          <a:prstGeom prst="ellipse">
            <a:avLst/>
          </a:prstGeom>
          <a:solidFill>
            <a:srgbClr val="00B050">
              <a:alpha val="49000"/>
            </a:srgbClr>
          </a:solidFill>
          <a:ln w="63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ar-SA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56" name="شكل بيضاوي 55"/>
          <p:cNvSpPr/>
          <p:nvPr/>
        </p:nvSpPr>
        <p:spPr>
          <a:xfrm>
            <a:off x="10863105" y="3609416"/>
            <a:ext cx="540000" cy="540000"/>
          </a:xfrm>
          <a:prstGeom prst="ellipse">
            <a:avLst/>
          </a:prstGeom>
          <a:solidFill>
            <a:srgbClr val="00B050">
              <a:alpha val="49000"/>
            </a:srgbClr>
          </a:solidFill>
          <a:ln w="63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ar-SA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57" name="شكل بيضاوي 56"/>
          <p:cNvSpPr/>
          <p:nvPr/>
        </p:nvSpPr>
        <p:spPr>
          <a:xfrm>
            <a:off x="10863105" y="4465227"/>
            <a:ext cx="540000" cy="540000"/>
          </a:xfrm>
          <a:prstGeom prst="ellipse">
            <a:avLst/>
          </a:prstGeom>
          <a:solidFill>
            <a:srgbClr val="00B050">
              <a:alpha val="49000"/>
            </a:srgbClr>
          </a:solidFill>
          <a:ln w="63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endParaRPr kumimoji="0" lang="ar-SA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58" name="شكل بيضاوي 57"/>
          <p:cNvSpPr/>
          <p:nvPr/>
        </p:nvSpPr>
        <p:spPr>
          <a:xfrm>
            <a:off x="10863105" y="5364665"/>
            <a:ext cx="540000" cy="540000"/>
          </a:xfrm>
          <a:prstGeom prst="ellipse">
            <a:avLst/>
          </a:prstGeom>
          <a:solidFill>
            <a:srgbClr val="00B050">
              <a:alpha val="49000"/>
            </a:srgbClr>
          </a:solidFill>
          <a:ln w="63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  <a:endParaRPr kumimoji="0" lang="ar-SA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مربع نص 58"/>
              <p:cNvSpPr txBox="1"/>
              <p:nvPr/>
            </p:nvSpPr>
            <p:spPr>
              <a:xfrm>
                <a:off x="10016189" y="1793779"/>
                <a:ext cx="698962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raditional Arabic" pitchFamily="18" charset="-78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raditional Arabic" pitchFamily="18" charset="-78"/>
                        </a:rPr>
                        <m:t>𝟒</m:t>
                      </m:r>
                    </m:oMath>
                  </m:oMathPara>
                </a14:m>
                <a:endParaRPr lang="ar-SA" sz="2800" b="1" i="1" dirty="0">
                  <a:solidFill>
                    <a:srgbClr val="FF0000"/>
                  </a:solidFill>
                  <a:latin typeface="Traditional Arabic" pitchFamily="18" charset="-78"/>
                  <a:cs typeface="Traditional Arabic" pitchFamily="18" charset="-78"/>
                </a:endParaRPr>
              </a:p>
            </p:txBody>
          </p:sp>
        </mc:Choice>
        <mc:Fallback xmlns="">
          <p:sp>
            <p:nvSpPr>
              <p:cNvPr id="59" name="مربع نص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6189" y="1793779"/>
                <a:ext cx="698962" cy="523220"/>
              </a:xfrm>
              <a:prstGeom prst="rect">
                <a:avLst/>
              </a:prstGeom>
              <a:blipFill rotWithShape="1">
                <a:blip r:embed="rId14"/>
                <a:stretch>
                  <a:fillRect b="-1279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شكل حر 62"/>
          <p:cNvSpPr/>
          <p:nvPr/>
        </p:nvSpPr>
        <p:spPr>
          <a:xfrm>
            <a:off x="2948489" y="1711163"/>
            <a:ext cx="1542197" cy="1323832"/>
          </a:xfrm>
          <a:custGeom>
            <a:avLst/>
            <a:gdLst>
              <a:gd name="connsiteX0" fmla="*/ 0 w 1542197"/>
              <a:gd name="connsiteY0" fmla="*/ 0 h 1323832"/>
              <a:gd name="connsiteX1" fmla="*/ 1542197 w 1542197"/>
              <a:gd name="connsiteY1" fmla="*/ 573206 h 1323832"/>
              <a:gd name="connsiteX2" fmla="*/ 218365 w 1542197"/>
              <a:gd name="connsiteY2" fmla="*/ 1323832 h 1323832"/>
              <a:gd name="connsiteX3" fmla="*/ 0 w 1542197"/>
              <a:gd name="connsiteY3" fmla="*/ 0 h 132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2197" h="1323832">
                <a:moveTo>
                  <a:pt x="0" y="0"/>
                </a:moveTo>
                <a:lnTo>
                  <a:pt x="1542197" y="573206"/>
                </a:lnTo>
                <a:lnTo>
                  <a:pt x="218365" y="1323832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64" name="شكل حر 63"/>
          <p:cNvSpPr/>
          <p:nvPr/>
        </p:nvSpPr>
        <p:spPr>
          <a:xfrm rot="13730928">
            <a:off x="710083" y="1510301"/>
            <a:ext cx="1542197" cy="1323832"/>
          </a:xfrm>
          <a:custGeom>
            <a:avLst/>
            <a:gdLst>
              <a:gd name="connsiteX0" fmla="*/ 0 w 1542197"/>
              <a:gd name="connsiteY0" fmla="*/ 0 h 1323832"/>
              <a:gd name="connsiteX1" fmla="*/ 1542197 w 1542197"/>
              <a:gd name="connsiteY1" fmla="*/ 573206 h 1323832"/>
              <a:gd name="connsiteX2" fmla="*/ 218365 w 1542197"/>
              <a:gd name="connsiteY2" fmla="*/ 1323832 h 1323832"/>
              <a:gd name="connsiteX3" fmla="*/ 0 w 1542197"/>
              <a:gd name="connsiteY3" fmla="*/ 0 h 132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2197" h="1323832">
                <a:moveTo>
                  <a:pt x="0" y="0"/>
                </a:moveTo>
                <a:lnTo>
                  <a:pt x="1542197" y="573206"/>
                </a:lnTo>
                <a:lnTo>
                  <a:pt x="218365" y="1323832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مربع نص 64"/>
              <p:cNvSpPr txBox="1"/>
              <p:nvPr/>
            </p:nvSpPr>
            <p:spPr>
              <a:xfrm>
                <a:off x="2268202" y="1856015"/>
                <a:ext cx="43462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</a:rPr>
                        <m:t>𝑨</m:t>
                      </m:r>
                    </m:oMath>
                  </m:oMathPara>
                </a14:m>
                <a:endParaRPr kumimoji="0" lang="ar-SA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65" name="مربع نص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202" y="1856015"/>
                <a:ext cx="434623" cy="52322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مربع نص 65"/>
              <p:cNvSpPr txBox="1"/>
              <p:nvPr/>
            </p:nvSpPr>
            <p:spPr>
              <a:xfrm>
                <a:off x="543145" y="1307621"/>
                <a:ext cx="43462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</a:rPr>
                        <m:t>𝑪</m:t>
                      </m:r>
                    </m:oMath>
                  </m:oMathPara>
                </a14:m>
                <a:endParaRPr kumimoji="0" lang="ar-SA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66" name="مربع نص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45" y="1307621"/>
                <a:ext cx="434623" cy="52322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مربع نص 66"/>
              <p:cNvSpPr txBox="1"/>
              <p:nvPr/>
            </p:nvSpPr>
            <p:spPr>
              <a:xfrm>
                <a:off x="1263869" y="3122882"/>
                <a:ext cx="43462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</a:rPr>
                        <m:t>𝑩</m:t>
                      </m:r>
                    </m:oMath>
                  </m:oMathPara>
                </a14:m>
                <a:endParaRPr kumimoji="0" lang="ar-SA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67" name="مربع نص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869" y="3122882"/>
                <a:ext cx="434623" cy="52322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مربع نص 67"/>
              <p:cNvSpPr txBox="1"/>
              <p:nvPr/>
            </p:nvSpPr>
            <p:spPr>
              <a:xfrm>
                <a:off x="2892532" y="2954095"/>
                <a:ext cx="43462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</a:rPr>
                        <m:t>𝑫</m:t>
                      </m:r>
                    </m:oMath>
                  </m:oMathPara>
                </a14:m>
                <a:endParaRPr kumimoji="0" lang="ar-SA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68" name="مربع نص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532" y="2954095"/>
                <a:ext cx="434623" cy="52322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مربع نص 68"/>
              <p:cNvSpPr txBox="1"/>
              <p:nvPr/>
            </p:nvSpPr>
            <p:spPr>
              <a:xfrm>
                <a:off x="4423531" y="2055389"/>
                <a:ext cx="43462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</a:rPr>
                        <m:t>𝑭</m:t>
                      </m:r>
                    </m:oMath>
                  </m:oMathPara>
                </a14:m>
                <a:endParaRPr kumimoji="0" lang="ar-SA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69" name="مربع نص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531" y="2055389"/>
                <a:ext cx="434623" cy="523220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مربع نص 69"/>
              <p:cNvSpPr txBox="1"/>
              <p:nvPr/>
            </p:nvSpPr>
            <p:spPr>
              <a:xfrm>
                <a:off x="2661881" y="1339816"/>
                <a:ext cx="43462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</a:rPr>
                        <m:t>𝑬</m:t>
                      </m:r>
                    </m:oMath>
                  </m:oMathPara>
                </a14:m>
                <a:endParaRPr kumimoji="0" lang="ar-SA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70" name="مربع نص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881" y="1339816"/>
                <a:ext cx="434623" cy="52322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رابط مستقيم 70"/>
          <p:cNvCxnSpPr/>
          <p:nvPr/>
        </p:nvCxnSpPr>
        <p:spPr>
          <a:xfrm rot="16200000">
            <a:off x="1185712" y="2237460"/>
            <a:ext cx="0" cy="291903"/>
          </a:xfrm>
          <a:prstGeom prst="line">
            <a:avLst/>
          </a:prstGeom>
          <a:noFill/>
          <a:ln w="381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72" name="رابط مستقيم 71"/>
          <p:cNvCxnSpPr/>
          <p:nvPr/>
        </p:nvCxnSpPr>
        <p:spPr>
          <a:xfrm>
            <a:off x="3719587" y="1856015"/>
            <a:ext cx="0" cy="291903"/>
          </a:xfrm>
          <a:prstGeom prst="line">
            <a:avLst/>
          </a:prstGeom>
          <a:noFill/>
          <a:ln w="381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73" name="شكل بيضاوي 72"/>
          <p:cNvSpPr/>
          <p:nvPr/>
        </p:nvSpPr>
        <p:spPr>
          <a:xfrm>
            <a:off x="3012334" y="1817193"/>
            <a:ext cx="99403" cy="9940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74" name="شكل بيضاوي 73"/>
          <p:cNvSpPr/>
          <p:nvPr/>
        </p:nvSpPr>
        <p:spPr>
          <a:xfrm>
            <a:off x="1472422" y="2949240"/>
            <a:ext cx="99403" cy="9940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75" name="شكل بيضاوي 74"/>
          <p:cNvSpPr/>
          <p:nvPr/>
        </p:nvSpPr>
        <p:spPr>
          <a:xfrm>
            <a:off x="4236221" y="2254658"/>
            <a:ext cx="99403" cy="99403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76" name="شكل بيضاوي 75"/>
          <p:cNvSpPr/>
          <p:nvPr/>
        </p:nvSpPr>
        <p:spPr>
          <a:xfrm>
            <a:off x="1002065" y="1745639"/>
            <a:ext cx="99403" cy="99403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4654490" y="1762601"/>
            <a:ext cx="54902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aditional Arabic" pitchFamily="18" charset="-78"/>
                <a:cs typeface="Traditional Arabic" pitchFamily="18" charset="-78"/>
              </a:rPr>
              <a:t>في الشكلين المجاورين ، عبارة التطابق الصحيحة هي :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546437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BAECD067-D3AC-404F-97CF-32F20EA3241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45533" y="3426767"/>
              <a:ext cx="11836401" cy="165817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798528">
                      <a:extLst>
                        <a:ext uri="{9D8B030D-6E8A-4147-A177-3AD203B41FA5}">
                          <a16:colId xmlns:a16="http://schemas.microsoft.com/office/drawing/2014/main" val="3829515924"/>
                        </a:ext>
                      </a:extLst>
                    </a:gridCol>
                    <a:gridCol w="5119673">
                      <a:extLst>
                        <a:ext uri="{9D8B030D-6E8A-4147-A177-3AD203B41FA5}">
                          <a16:colId xmlns:a16="http://schemas.microsoft.com/office/drawing/2014/main" val="2394965250"/>
                        </a:ext>
                      </a:extLst>
                    </a:gridCol>
                    <a:gridCol w="474134">
                      <a:extLst>
                        <a:ext uri="{9D8B030D-6E8A-4147-A177-3AD203B41FA5}">
                          <a16:colId xmlns:a16="http://schemas.microsoft.com/office/drawing/2014/main" val="484283748"/>
                        </a:ext>
                      </a:extLst>
                    </a:gridCol>
                    <a:gridCol w="5444066">
                      <a:extLst>
                        <a:ext uri="{9D8B030D-6E8A-4147-A177-3AD203B41FA5}">
                          <a16:colId xmlns:a16="http://schemas.microsoft.com/office/drawing/2014/main" val="1361353981"/>
                        </a:ext>
                      </a:extLst>
                    </a:gridCol>
                  </a:tblGrid>
                  <a:tr h="829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𝟗𝟎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𝟒𝟓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43259939"/>
                      </a:ext>
                    </a:extLst>
                  </a:tr>
                  <a:tr h="829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𝟏𝟖𝟎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𝟏𝟐𝟎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283542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BAECD067-D3AC-404F-97CF-32F20EA3241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4119113"/>
                  </p:ext>
                </p:extLst>
              </p:nvPr>
            </p:nvGraphicFramePr>
            <p:xfrm>
              <a:off x="245533" y="3426767"/>
              <a:ext cx="11836401" cy="165817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798528">
                      <a:extLst>
                        <a:ext uri="{9D8B030D-6E8A-4147-A177-3AD203B41FA5}">
                          <a16:colId xmlns:a16="http://schemas.microsoft.com/office/drawing/2014/main" val="3829515924"/>
                        </a:ext>
                      </a:extLst>
                    </a:gridCol>
                    <a:gridCol w="5119673">
                      <a:extLst>
                        <a:ext uri="{9D8B030D-6E8A-4147-A177-3AD203B41FA5}">
                          <a16:colId xmlns:a16="http://schemas.microsoft.com/office/drawing/2014/main" val="2394965250"/>
                        </a:ext>
                      </a:extLst>
                    </a:gridCol>
                    <a:gridCol w="474134">
                      <a:extLst>
                        <a:ext uri="{9D8B030D-6E8A-4147-A177-3AD203B41FA5}">
                          <a16:colId xmlns:a16="http://schemas.microsoft.com/office/drawing/2014/main" val="484283748"/>
                        </a:ext>
                      </a:extLst>
                    </a:gridCol>
                    <a:gridCol w="5444066">
                      <a:extLst>
                        <a:ext uri="{9D8B030D-6E8A-4147-A177-3AD203B41FA5}">
                          <a16:colId xmlns:a16="http://schemas.microsoft.com/office/drawing/2014/main" val="1361353981"/>
                        </a:ext>
                      </a:extLst>
                    </a:gridCol>
                  </a:tblGrid>
                  <a:tr h="829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714" t="-730" r="-115952" b="-1007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7581" t="-730" r="-336" b="-1007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3259939"/>
                      </a:ext>
                    </a:extLst>
                  </a:tr>
                  <a:tr h="829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714" t="-101471" r="-115952" b="-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7581" t="-101471" r="-336" b="-14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835423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543486A-2E66-41BA-8BC0-9DBB52A8D384}"/>
                  </a:ext>
                </a:extLst>
              </p:cNvPr>
              <p:cNvSpPr txBox="1"/>
              <p:nvPr/>
            </p:nvSpPr>
            <p:spPr>
              <a:xfrm>
                <a:off x="7357534" y="1188290"/>
                <a:ext cx="4622800" cy="584775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AE" sz="3200" dirty="0">
                    <a:latin typeface="Simplified Arabic" panose="02020603050405020304" pitchFamily="18" charset="-78"/>
                    <a:cs typeface="Simplified Arabic" panose="02020603050405020304" pitchFamily="18" charset="-78"/>
                  </a:rPr>
                  <a:t>أوجد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  <a:cs typeface="Simplified Arabic" panose="02020603050405020304" pitchFamily="18" charset="-78"/>
                      </a:rPr>
                      <m:t>𝑚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implified Arabic" panose="02020603050405020304" pitchFamily="18" charset="-78"/>
                      </a:rPr>
                      <m:t>&lt;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implified Arabic" panose="02020603050405020304" pitchFamily="18" charset="-78"/>
                      </a:rPr>
                      <m:t>𝑥</m:t>
                    </m:r>
                  </m:oMath>
                </a14:m>
                <a:endParaRPr lang="en-US" sz="3200" dirty="0">
                  <a:latin typeface="Simplified Arabic" panose="02020603050405020304" pitchFamily="18" charset="-78"/>
                  <a:cs typeface="Simplified Arabic" panose="02020603050405020304" pitchFamily="18" charset="-78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543486A-2E66-41BA-8BC0-9DBB52A8D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534" y="1188290"/>
                <a:ext cx="4622800" cy="584775"/>
              </a:xfrm>
              <a:prstGeom prst="rect">
                <a:avLst/>
              </a:prstGeom>
              <a:blipFill>
                <a:blip r:embed="rId3"/>
                <a:stretch>
                  <a:fillRect t="-10204" b="-33673"/>
                </a:stretch>
              </a:blip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2B9B5508-B4CC-4CF7-80D1-88D39ED910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54" r="79006"/>
          <a:stretch/>
        </p:blipFill>
        <p:spPr>
          <a:xfrm>
            <a:off x="575733" y="468137"/>
            <a:ext cx="3048001" cy="295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8061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4F15FF-11FC-4EFB-AB12-CEC5A8D3C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652" y="1021079"/>
            <a:ext cx="5289808" cy="25570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94B241-4C2C-42F7-990F-85EF2DB5D2EA}"/>
              </a:ext>
            </a:extLst>
          </p:cNvPr>
          <p:cNvSpPr txBox="1"/>
          <p:nvPr/>
        </p:nvSpPr>
        <p:spPr>
          <a:xfrm>
            <a:off x="8098972" y="849086"/>
            <a:ext cx="2233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/>
              <a:t> اذا كان المثلثان المتطابقان</a:t>
            </a:r>
          </a:p>
          <a:p>
            <a:pPr algn="r"/>
            <a:r>
              <a:rPr lang="ar-AE" dirty="0"/>
              <a:t>أوجد قيمة </a:t>
            </a:r>
            <a:r>
              <a:rPr lang="en-US" dirty="0"/>
              <a:t>X</a:t>
            </a:r>
            <a:endParaRPr lang="ar-AE" dirty="0"/>
          </a:p>
          <a:p>
            <a:r>
              <a:rPr lang="ar-AE" dirty="0"/>
              <a:t>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622CB6-D7A3-420A-947E-D5F0EAC26AF5}"/>
              </a:ext>
            </a:extLst>
          </p:cNvPr>
          <p:cNvSpPr txBox="1"/>
          <p:nvPr/>
        </p:nvSpPr>
        <p:spPr>
          <a:xfrm>
            <a:off x="9144000" y="2090057"/>
            <a:ext cx="2116183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50000"/>
              </a:lnSpc>
            </a:pPr>
            <a:r>
              <a:rPr lang="en-US" dirty="0"/>
              <a:t>X=34</a:t>
            </a:r>
          </a:p>
          <a:p>
            <a:pPr algn="r">
              <a:lnSpc>
                <a:spcPct val="250000"/>
              </a:lnSpc>
            </a:pPr>
            <a:r>
              <a:rPr lang="en-US" dirty="0"/>
              <a:t>    X= 17.5</a:t>
            </a:r>
          </a:p>
          <a:p>
            <a:pPr algn="r">
              <a:lnSpc>
                <a:spcPct val="250000"/>
              </a:lnSpc>
            </a:pPr>
            <a:endParaRPr lang="en-US" dirty="0"/>
          </a:p>
          <a:p>
            <a:pPr algn="r"/>
            <a:r>
              <a:rPr lang="en-US" dirty="0"/>
              <a:t>X = 70</a:t>
            </a:r>
          </a:p>
        </p:txBody>
      </p:sp>
    </p:spTree>
    <p:extLst>
      <p:ext uri="{BB962C8B-B14F-4D97-AF65-F5344CB8AC3E}">
        <p14:creationId xmlns:p14="http://schemas.microsoft.com/office/powerpoint/2010/main" val="4262328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036718-FFE8-464F-8C73-C58E4F394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594" y="400457"/>
            <a:ext cx="11562461" cy="488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BAECD067-D3AC-404F-97CF-32F20EA3241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45533" y="3426767"/>
              <a:ext cx="11836401" cy="165817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798528">
                      <a:extLst>
                        <a:ext uri="{9D8B030D-6E8A-4147-A177-3AD203B41FA5}">
                          <a16:colId xmlns:a16="http://schemas.microsoft.com/office/drawing/2014/main" val="3829515924"/>
                        </a:ext>
                      </a:extLst>
                    </a:gridCol>
                    <a:gridCol w="5119673">
                      <a:extLst>
                        <a:ext uri="{9D8B030D-6E8A-4147-A177-3AD203B41FA5}">
                          <a16:colId xmlns:a16="http://schemas.microsoft.com/office/drawing/2014/main" val="2394965250"/>
                        </a:ext>
                      </a:extLst>
                    </a:gridCol>
                    <a:gridCol w="474134">
                      <a:extLst>
                        <a:ext uri="{9D8B030D-6E8A-4147-A177-3AD203B41FA5}">
                          <a16:colId xmlns:a16="http://schemas.microsoft.com/office/drawing/2014/main" val="484283748"/>
                        </a:ext>
                      </a:extLst>
                    </a:gridCol>
                    <a:gridCol w="5444066">
                      <a:extLst>
                        <a:ext uri="{9D8B030D-6E8A-4147-A177-3AD203B41FA5}">
                          <a16:colId xmlns:a16="http://schemas.microsoft.com/office/drawing/2014/main" val="1361353981"/>
                        </a:ext>
                      </a:extLst>
                    </a:gridCol>
                  </a:tblGrid>
                  <a:tr h="829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𝟕𝟖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𝟏𝟎𝟐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43259939"/>
                      </a:ext>
                    </a:extLst>
                  </a:tr>
                  <a:tr h="829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𝟏𝟐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𝟏𝟏𝟐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283542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BAECD067-D3AC-404F-97CF-32F20EA3241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24174729"/>
                  </p:ext>
                </p:extLst>
              </p:nvPr>
            </p:nvGraphicFramePr>
            <p:xfrm>
              <a:off x="245533" y="3426767"/>
              <a:ext cx="11836401" cy="165817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798528">
                      <a:extLst>
                        <a:ext uri="{9D8B030D-6E8A-4147-A177-3AD203B41FA5}">
                          <a16:colId xmlns:a16="http://schemas.microsoft.com/office/drawing/2014/main" val="3829515924"/>
                        </a:ext>
                      </a:extLst>
                    </a:gridCol>
                    <a:gridCol w="5119673">
                      <a:extLst>
                        <a:ext uri="{9D8B030D-6E8A-4147-A177-3AD203B41FA5}">
                          <a16:colId xmlns:a16="http://schemas.microsoft.com/office/drawing/2014/main" val="2394965250"/>
                        </a:ext>
                      </a:extLst>
                    </a:gridCol>
                    <a:gridCol w="474134">
                      <a:extLst>
                        <a:ext uri="{9D8B030D-6E8A-4147-A177-3AD203B41FA5}">
                          <a16:colId xmlns:a16="http://schemas.microsoft.com/office/drawing/2014/main" val="484283748"/>
                        </a:ext>
                      </a:extLst>
                    </a:gridCol>
                    <a:gridCol w="5444066">
                      <a:extLst>
                        <a:ext uri="{9D8B030D-6E8A-4147-A177-3AD203B41FA5}">
                          <a16:colId xmlns:a16="http://schemas.microsoft.com/office/drawing/2014/main" val="1361353981"/>
                        </a:ext>
                      </a:extLst>
                    </a:gridCol>
                  </a:tblGrid>
                  <a:tr h="829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714" t="-730" r="-115952" b="-1007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7581" t="-730" r="-336" b="-1007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3259939"/>
                      </a:ext>
                    </a:extLst>
                  </a:tr>
                  <a:tr h="829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714" t="-101471" r="-115952" b="-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7581" t="-101471" r="-336" b="-14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835423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543486A-2E66-41BA-8BC0-9DBB52A8D384}"/>
                  </a:ext>
                </a:extLst>
              </p:cNvPr>
              <p:cNvSpPr txBox="1"/>
              <p:nvPr/>
            </p:nvSpPr>
            <p:spPr>
              <a:xfrm>
                <a:off x="4274699" y="427046"/>
                <a:ext cx="4622800" cy="584775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AE" sz="3200" dirty="0">
                    <a:latin typeface="Simplified Arabic" panose="02020603050405020304" pitchFamily="18" charset="-78"/>
                    <a:cs typeface="Simplified Arabic" panose="02020603050405020304" pitchFamily="18" charset="-78"/>
                  </a:rPr>
                  <a:t>أوجد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  <a:cs typeface="Simplified Arabic" panose="02020603050405020304" pitchFamily="18" charset="-78"/>
                      </a:rPr>
                      <m:t>𝑥</m:t>
                    </m:r>
                  </m:oMath>
                </a14:m>
                <a:endParaRPr lang="en-US" sz="3200" dirty="0">
                  <a:latin typeface="Simplified Arabic" panose="02020603050405020304" pitchFamily="18" charset="-78"/>
                  <a:cs typeface="Simplified Arabic" panose="02020603050405020304" pitchFamily="18" charset="-78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543486A-2E66-41BA-8BC0-9DBB52A8D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699" y="427046"/>
                <a:ext cx="4622800" cy="584775"/>
              </a:xfrm>
              <a:prstGeom prst="rect">
                <a:avLst/>
              </a:prstGeom>
              <a:blipFill>
                <a:blip r:embed="rId3"/>
                <a:stretch>
                  <a:fillRect t="-10204" b="-33673"/>
                </a:stretch>
              </a:blip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30C787B-4DAD-4848-B283-C12C4156F9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808" t="10328" r="46952" b="-10328"/>
          <a:stretch/>
        </p:blipFill>
        <p:spPr>
          <a:xfrm>
            <a:off x="762000" y="427046"/>
            <a:ext cx="3090333" cy="299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728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BAECD067-D3AC-404F-97CF-32F20EA324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233385"/>
              </p:ext>
            </p:extLst>
          </p:nvPr>
        </p:nvGraphicFramePr>
        <p:xfrm>
          <a:off x="1092442" y="2168435"/>
          <a:ext cx="11252201" cy="1675531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759115">
                  <a:extLst>
                    <a:ext uri="{9D8B030D-6E8A-4147-A177-3AD203B41FA5}">
                      <a16:colId xmlns:a16="http://schemas.microsoft.com/office/drawing/2014/main" val="3829515924"/>
                    </a:ext>
                  </a:extLst>
                </a:gridCol>
                <a:gridCol w="4866986">
                  <a:extLst>
                    <a:ext uri="{9D8B030D-6E8A-4147-A177-3AD203B41FA5}">
                      <a16:colId xmlns:a16="http://schemas.microsoft.com/office/drawing/2014/main" val="2394965250"/>
                    </a:ext>
                  </a:extLst>
                </a:gridCol>
                <a:gridCol w="450733">
                  <a:extLst>
                    <a:ext uri="{9D8B030D-6E8A-4147-A177-3AD203B41FA5}">
                      <a16:colId xmlns:a16="http://schemas.microsoft.com/office/drawing/2014/main" val="484283748"/>
                    </a:ext>
                  </a:extLst>
                </a:gridCol>
                <a:gridCol w="5175367">
                  <a:extLst>
                    <a:ext uri="{9D8B030D-6E8A-4147-A177-3AD203B41FA5}">
                      <a16:colId xmlns:a16="http://schemas.microsoft.com/office/drawing/2014/main" val="1361353981"/>
                    </a:ext>
                  </a:extLst>
                </a:gridCol>
              </a:tblGrid>
              <a:tr h="84644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2400" b="1" dirty="0"/>
                        <a:t>متبادلتان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2400" b="1" dirty="0"/>
                        <a:t>متكاملتان </a:t>
                      </a:r>
                      <a:endParaRPr 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3259939"/>
                  </a:ext>
                </a:extLst>
              </a:tr>
              <a:tr h="82908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2400" b="1" dirty="0"/>
                        <a:t>متناظرتان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2400" b="1" dirty="0"/>
                        <a:t>متتامتان</a:t>
                      </a:r>
                      <a:endParaRPr 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835423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543486A-2E66-41BA-8BC0-9DBB52A8D384}"/>
              </a:ext>
            </a:extLst>
          </p:cNvPr>
          <p:cNvSpPr txBox="1"/>
          <p:nvPr/>
        </p:nvSpPr>
        <p:spPr>
          <a:xfrm>
            <a:off x="939799" y="911749"/>
            <a:ext cx="11252201" cy="5847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AE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إذا كونت زاويتان زوجا خطيا فإنهما زاويتان </a:t>
            </a:r>
            <a:endParaRPr lang="en-US" sz="3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95552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BAECD067-D3AC-404F-97CF-32F20EA324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95392"/>
              </p:ext>
            </p:extLst>
          </p:nvPr>
        </p:nvGraphicFramePr>
        <p:xfrm>
          <a:off x="177799" y="1985554"/>
          <a:ext cx="11836401" cy="1727783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798528">
                  <a:extLst>
                    <a:ext uri="{9D8B030D-6E8A-4147-A177-3AD203B41FA5}">
                      <a16:colId xmlns:a16="http://schemas.microsoft.com/office/drawing/2014/main" val="3829515924"/>
                    </a:ext>
                  </a:extLst>
                </a:gridCol>
                <a:gridCol w="5119673">
                  <a:extLst>
                    <a:ext uri="{9D8B030D-6E8A-4147-A177-3AD203B41FA5}">
                      <a16:colId xmlns:a16="http://schemas.microsoft.com/office/drawing/2014/main" val="2394965250"/>
                    </a:ext>
                  </a:extLst>
                </a:gridCol>
                <a:gridCol w="474134">
                  <a:extLst>
                    <a:ext uri="{9D8B030D-6E8A-4147-A177-3AD203B41FA5}">
                      <a16:colId xmlns:a16="http://schemas.microsoft.com/office/drawing/2014/main" val="484283748"/>
                    </a:ext>
                  </a:extLst>
                </a:gridCol>
                <a:gridCol w="5444066">
                  <a:extLst>
                    <a:ext uri="{9D8B030D-6E8A-4147-A177-3AD203B41FA5}">
                      <a16:colId xmlns:a16="http://schemas.microsoft.com/office/drawing/2014/main" val="1361353981"/>
                    </a:ext>
                  </a:extLst>
                </a:gridCol>
              </a:tblGrid>
              <a:tr h="89869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2400" b="1" dirty="0"/>
                        <a:t>الطرح  في المعادلة 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2400" b="1" dirty="0"/>
                        <a:t>التعويض  في المعادلة </a:t>
                      </a:r>
                      <a:endParaRPr 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3259939"/>
                  </a:ext>
                </a:extLst>
              </a:tr>
              <a:tr h="82908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2400" b="1" dirty="0"/>
                        <a:t>التماثل في المعادلة 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2400" b="1" dirty="0"/>
                        <a:t>الطرح في المعادلة </a:t>
                      </a:r>
                      <a:endParaRPr 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835423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543486A-2E66-41BA-8BC0-9DBB52A8D384}"/>
                  </a:ext>
                </a:extLst>
              </p:cNvPr>
              <p:cNvSpPr txBox="1"/>
              <p:nvPr/>
            </p:nvSpPr>
            <p:spPr>
              <a:xfrm>
                <a:off x="0" y="706129"/>
                <a:ext cx="11658600" cy="584775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AE" sz="3200" dirty="0">
                    <a:latin typeface="Simplified Arabic" panose="02020603050405020304" pitchFamily="18" charset="-78"/>
                    <a:cs typeface="Simplified Arabic" panose="02020603050405020304" pitchFamily="18" charset="-78"/>
                  </a:rPr>
                  <a:t>الخاصة التي تبرر </a:t>
                </a:r>
                <a:r>
                  <a:rPr lang="en-US" sz="3200" dirty="0">
                    <a:cs typeface="Simplified Arabic" panose="02020603050405020304" pitchFamily="18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  <a:cs typeface="Simplified Arabic" panose="02020603050405020304" pitchFamily="18" charset="-78"/>
                      </a:rPr>
                      <m:t>5</m:t>
                    </m:r>
                    <m:r>
                      <a:rPr lang="en-US" sz="3200" i="1" dirty="0">
                        <a:latin typeface="Cambria Math" panose="02040503050406030204" pitchFamily="18" charset="0"/>
                        <a:cs typeface="Simplified Arabic" panose="02020603050405020304" pitchFamily="18" charset="-78"/>
                      </a:rPr>
                      <m:t>=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cs typeface="Simplified Arabic" panose="02020603050405020304" pitchFamily="18" charset="-78"/>
                      </a:rPr>
                      <m:t>𝑦</m:t>
                    </m:r>
                  </m:oMath>
                </a14:m>
                <a:r>
                  <a:rPr lang="ar-AE" sz="3200" dirty="0">
                    <a:latin typeface="Simplified Arabic" panose="02020603050405020304" pitchFamily="18" charset="-78"/>
                    <a:cs typeface="Simplified Arabic" panose="02020603050405020304" pitchFamily="18" charset="-78"/>
                  </a:rPr>
                  <a:t> فإن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cs typeface="Simplified Arabic" panose="02020603050405020304" pitchFamily="18" charset="-78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cs typeface="Simplified Arabic" panose="02020603050405020304" pitchFamily="18" charset="-78"/>
                      </a:rPr>
                      <m:t>=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cs typeface="Simplified Arabic" panose="02020603050405020304" pitchFamily="18" charset="-78"/>
                      </a:rPr>
                      <m:t>5</m:t>
                    </m:r>
                  </m:oMath>
                </a14:m>
                <a:r>
                  <a:rPr lang="ar-AE" sz="3200" dirty="0">
                    <a:latin typeface="Simplified Arabic" panose="02020603050405020304" pitchFamily="18" charset="-78"/>
                    <a:cs typeface="Simplified Arabic" panose="02020603050405020304" pitchFamily="18" charset="-78"/>
                  </a:rPr>
                  <a:t>تسمى خاصية </a:t>
                </a:r>
                <a:endParaRPr lang="en-US" sz="3200" dirty="0">
                  <a:latin typeface="Simplified Arabic" panose="02020603050405020304" pitchFamily="18" charset="-78"/>
                  <a:cs typeface="Simplified Arabic" panose="02020603050405020304" pitchFamily="18" charset="-78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543486A-2E66-41BA-8BC0-9DBB52A8D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06129"/>
                <a:ext cx="11658600" cy="584775"/>
              </a:xfrm>
              <a:prstGeom prst="rect">
                <a:avLst/>
              </a:prstGeom>
              <a:blipFill>
                <a:blip r:embed="rId2"/>
                <a:stretch>
                  <a:fillRect t="-10204" b="-33673"/>
                </a:stretch>
              </a:blip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86165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BAECD067-D3AC-404F-97CF-32F20EA3241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3014765"/>
                  </p:ext>
                </p:extLst>
              </p:nvPr>
            </p:nvGraphicFramePr>
            <p:xfrm>
              <a:off x="187187" y="1978375"/>
              <a:ext cx="11836401" cy="1649406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798528">
                      <a:extLst>
                        <a:ext uri="{9D8B030D-6E8A-4147-A177-3AD203B41FA5}">
                          <a16:colId xmlns:a16="http://schemas.microsoft.com/office/drawing/2014/main" val="3829515924"/>
                        </a:ext>
                      </a:extLst>
                    </a:gridCol>
                    <a:gridCol w="5119673">
                      <a:extLst>
                        <a:ext uri="{9D8B030D-6E8A-4147-A177-3AD203B41FA5}">
                          <a16:colId xmlns:a16="http://schemas.microsoft.com/office/drawing/2014/main" val="2394965250"/>
                        </a:ext>
                      </a:extLst>
                    </a:gridCol>
                    <a:gridCol w="474134">
                      <a:extLst>
                        <a:ext uri="{9D8B030D-6E8A-4147-A177-3AD203B41FA5}">
                          <a16:colId xmlns:a16="http://schemas.microsoft.com/office/drawing/2014/main" val="484283748"/>
                        </a:ext>
                      </a:extLst>
                    </a:gridCol>
                    <a:gridCol w="5444066">
                      <a:extLst>
                        <a:ext uri="{9D8B030D-6E8A-4147-A177-3AD203B41FA5}">
                          <a16:colId xmlns:a16="http://schemas.microsoft.com/office/drawing/2014/main" val="1361353981"/>
                        </a:ext>
                      </a:extLst>
                    </a:gridCol>
                  </a:tblGrid>
                  <a:tr h="820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𝟕</m:t>
                                </m:r>
                              </m:oMath>
                            </m:oMathPara>
                          </a14:m>
                          <a:endParaRPr lang="en-US" sz="3200" b="1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32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43259939"/>
                      </a:ext>
                    </a:extLst>
                  </a:tr>
                  <a:tr h="829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AE" sz="3200" b="1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lang="en-US" sz="3200" b="1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𝟕</m:t>
                                </m:r>
                              </m:oMath>
                            </m:oMathPara>
                          </a14:m>
                          <a:endParaRPr lang="en-US" sz="3200" b="1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3200" b="1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283542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BAECD067-D3AC-404F-97CF-32F20EA3241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3014765"/>
                  </p:ext>
                </p:extLst>
              </p:nvPr>
            </p:nvGraphicFramePr>
            <p:xfrm>
              <a:off x="187187" y="1978375"/>
              <a:ext cx="11836401" cy="1649406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798528">
                      <a:extLst>
                        <a:ext uri="{9D8B030D-6E8A-4147-A177-3AD203B41FA5}">
                          <a16:colId xmlns:a16="http://schemas.microsoft.com/office/drawing/2014/main" val="3829515924"/>
                        </a:ext>
                      </a:extLst>
                    </a:gridCol>
                    <a:gridCol w="5119673">
                      <a:extLst>
                        <a:ext uri="{9D8B030D-6E8A-4147-A177-3AD203B41FA5}">
                          <a16:colId xmlns:a16="http://schemas.microsoft.com/office/drawing/2014/main" val="2394965250"/>
                        </a:ext>
                      </a:extLst>
                    </a:gridCol>
                    <a:gridCol w="474134">
                      <a:extLst>
                        <a:ext uri="{9D8B030D-6E8A-4147-A177-3AD203B41FA5}">
                          <a16:colId xmlns:a16="http://schemas.microsoft.com/office/drawing/2014/main" val="484283748"/>
                        </a:ext>
                      </a:extLst>
                    </a:gridCol>
                    <a:gridCol w="5444066">
                      <a:extLst>
                        <a:ext uri="{9D8B030D-6E8A-4147-A177-3AD203B41FA5}">
                          <a16:colId xmlns:a16="http://schemas.microsoft.com/office/drawing/2014/main" val="1361353981"/>
                        </a:ext>
                      </a:extLst>
                    </a:gridCol>
                  </a:tblGrid>
                  <a:tr h="820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696" t="-741" r="-115696" b="-10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7450" t="-741" r="-224" b="-1029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3259939"/>
                      </a:ext>
                    </a:extLst>
                  </a:tr>
                  <a:tr h="829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696" t="-99270" r="-115696" b="-14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7450" t="-99270" r="-224" b="-14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835423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543486A-2E66-41BA-8BC0-9DBB52A8D384}"/>
                  </a:ext>
                </a:extLst>
              </p:cNvPr>
              <p:cNvSpPr txBox="1"/>
              <p:nvPr/>
            </p:nvSpPr>
            <p:spPr>
              <a:xfrm>
                <a:off x="571500" y="414679"/>
                <a:ext cx="11049000" cy="584775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AE" sz="3200" dirty="0">
                    <a:latin typeface="Simplified Arabic" panose="02020603050405020304" pitchFamily="18" charset="-78"/>
                    <a:cs typeface="Simplified Arabic" panose="02020603050405020304" pitchFamily="18" charset="-78"/>
                  </a:rPr>
                  <a:t>المقطع من المحور الرأسي للمستقيم الذي معادلته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Simplified Arabic" panose="02020603050405020304" pitchFamily="18" charset="-78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implified Arabic" panose="02020603050405020304" pitchFamily="18" charset="-78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implified Arabic" panose="02020603050405020304" pitchFamily="18" charset="-78"/>
                      </a:rPr>
                      <m:t>2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implified Arabic" panose="02020603050405020304" pitchFamily="18" charset="-78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implified Arabic" panose="02020603050405020304" pitchFamily="18" charset="-78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implified Arabic" panose="02020603050405020304" pitchFamily="18" charset="-78"/>
                      </a:rPr>
                      <m:t>7</m:t>
                    </m:r>
                  </m:oMath>
                </a14:m>
                <a:endParaRPr lang="en-US" sz="3200" dirty="0">
                  <a:latin typeface="Simplified Arabic" panose="02020603050405020304" pitchFamily="18" charset="-78"/>
                  <a:cs typeface="Simplified Arabic" panose="02020603050405020304" pitchFamily="18" charset="-78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543486A-2E66-41BA-8BC0-9DBB52A8D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414679"/>
                <a:ext cx="11049000" cy="584775"/>
              </a:xfrm>
              <a:prstGeom prst="rect">
                <a:avLst/>
              </a:prstGeom>
              <a:blipFill>
                <a:blip r:embed="rId3"/>
                <a:stretch>
                  <a:fillRect t="-10204" r="-1323" b="-33673"/>
                </a:stretch>
              </a:blip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0094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BAECD067-D3AC-404F-97CF-32F20EA3241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3362998"/>
                  </p:ext>
                </p:extLst>
              </p:nvPr>
            </p:nvGraphicFramePr>
            <p:xfrm>
              <a:off x="245533" y="2198858"/>
              <a:ext cx="11836401" cy="1846673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798528">
                      <a:extLst>
                        <a:ext uri="{9D8B030D-6E8A-4147-A177-3AD203B41FA5}">
                          <a16:colId xmlns:a16="http://schemas.microsoft.com/office/drawing/2014/main" val="3829515924"/>
                        </a:ext>
                      </a:extLst>
                    </a:gridCol>
                    <a:gridCol w="5119673">
                      <a:extLst>
                        <a:ext uri="{9D8B030D-6E8A-4147-A177-3AD203B41FA5}">
                          <a16:colId xmlns:a16="http://schemas.microsoft.com/office/drawing/2014/main" val="2394965250"/>
                        </a:ext>
                      </a:extLst>
                    </a:gridCol>
                    <a:gridCol w="474134">
                      <a:extLst>
                        <a:ext uri="{9D8B030D-6E8A-4147-A177-3AD203B41FA5}">
                          <a16:colId xmlns:a16="http://schemas.microsoft.com/office/drawing/2014/main" val="484283748"/>
                        </a:ext>
                      </a:extLst>
                    </a:gridCol>
                    <a:gridCol w="5444066">
                      <a:extLst>
                        <a:ext uri="{9D8B030D-6E8A-4147-A177-3AD203B41FA5}">
                          <a16:colId xmlns:a16="http://schemas.microsoft.com/office/drawing/2014/main" val="1361353981"/>
                        </a:ext>
                      </a:extLst>
                    </a:gridCol>
                  </a:tblGrid>
                  <a:tr h="829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ar-AE" sz="3200" b="1" i="1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ar-AE" sz="3200" b="1" i="1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ar-AE" sz="3200" b="1" i="1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ar-AE" sz="3200" b="1" i="1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 </a:t>
                          </a:r>
                          <a:endParaRPr lang="en-US" sz="3200" b="1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num>
                                  <m:den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32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43259939"/>
                      </a:ext>
                    </a:extLst>
                  </a:tr>
                  <a:tr h="829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US" sz="3200" b="1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3200" b="1" i="1" kern="120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𝟑</m:t>
                              </m:r>
                            </m:oMath>
                          </a14:m>
                          <a:r>
                            <a:rPr lang="ar-AE" sz="3200" b="1" i="1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 </a:t>
                          </a:r>
                          <a:endParaRPr lang="en-US" sz="3200" b="1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283542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BAECD067-D3AC-404F-97CF-32F20EA3241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3362998"/>
                  </p:ext>
                </p:extLst>
              </p:nvPr>
            </p:nvGraphicFramePr>
            <p:xfrm>
              <a:off x="245533" y="2198858"/>
              <a:ext cx="11836401" cy="1846673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798528">
                      <a:extLst>
                        <a:ext uri="{9D8B030D-6E8A-4147-A177-3AD203B41FA5}">
                          <a16:colId xmlns:a16="http://schemas.microsoft.com/office/drawing/2014/main" val="3829515924"/>
                        </a:ext>
                      </a:extLst>
                    </a:gridCol>
                    <a:gridCol w="5119673">
                      <a:extLst>
                        <a:ext uri="{9D8B030D-6E8A-4147-A177-3AD203B41FA5}">
                          <a16:colId xmlns:a16="http://schemas.microsoft.com/office/drawing/2014/main" val="2394965250"/>
                        </a:ext>
                      </a:extLst>
                    </a:gridCol>
                    <a:gridCol w="474134">
                      <a:extLst>
                        <a:ext uri="{9D8B030D-6E8A-4147-A177-3AD203B41FA5}">
                          <a16:colId xmlns:a16="http://schemas.microsoft.com/office/drawing/2014/main" val="484283748"/>
                        </a:ext>
                      </a:extLst>
                    </a:gridCol>
                    <a:gridCol w="5444066">
                      <a:extLst>
                        <a:ext uri="{9D8B030D-6E8A-4147-A177-3AD203B41FA5}">
                          <a16:colId xmlns:a16="http://schemas.microsoft.com/office/drawing/2014/main" val="1361353981"/>
                        </a:ext>
                      </a:extLst>
                    </a:gridCol>
                  </a:tblGrid>
                  <a:tr h="10175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714" t="-595" r="-115952" b="-8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7581" t="-595" r="-336" b="-880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3259939"/>
                      </a:ext>
                    </a:extLst>
                  </a:tr>
                  <a:tr h="829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714" t="-124265" r="-115952" b="-88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7581" t="-124265" r="-336" b="-88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835423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543486A-2E66-41BA-8BC0-9DBB52A8D384}"/>
                  </a:ext>
                </a:extLst>
              </p:cNvPr>
              <p:cNvSpPr txBox="1"/>
              <p:nvPr/>
            </p:nvSpPr>
            <p:spPr>
              <a:xfrm>
                <a:off x="1032934" y="999785"/>
                <a:ext cx="11049000" cy="584775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AE" sz="3200" dirty="0">
                    <a:latin typeface="Simplified Arabic" panose="02020603050405020304" pitchFamily="18" charset="-78"/>
                    <a:cs typeface="Simplified Arabic" panose="02020603050405020304" pitchFamily="18" charset="-78"/>
                  </a:rPr>
                  <a:t>ميل المستقيم الذي معادلته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Simplified Arabic" panose="02020603050405020304" pitchFamily="18" charset="-78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implified Arabic" panose="02020603050405020304" pitchFamily="18" charset="-78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implified Arabic" panose="02020603050405020304" pitchFamily="18" charset="-78"/>
                      </a:rPr>
                      <m:t>3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implified Arabic" panose="02020603050405020304" pitchFamily="18" charset="-78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implified Arabic" panose="02020603050405020304" pitchFamily="18" charset="-78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implified Arabic" panose="02020603050405020304" pitchFamily="18" charset="-78"/>
                      </a:rPr>
                      <m:t>5</m:t>
                    </m:r>
                  </m:oMath>
                </a14:m>
                <a:r>
                  <a:rPr lang="ar-AE" sz="3200" dirty="0">
                    <a:latin typeface="Simplified Arabic" panose="02020603050405020304" pitchFamily="18" charset="-78"/>
                    <a:cs typeface="Simplified Arabic" panose="02020603050405020304" pitchFamily="18" charset="-78"/>
                  </a:rPr>
                  <a:t> </a:t>
                </a:r>
                <a:endParaRPr lang="en-US" sz="3200" dirty="0">
                  <a:latin typeface="Simplified Arabic" panose="02020603050405020304" pitchFamily="18" charset="-78"/>
                  <a:cs typeface="Simplified Arabic" panose="02020603050405020304" pitchFamily="18" charset="-78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543486A-2E66-41BA-8BC0-9DBB52A8D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934" y="999785"/>
                <a:ext cx="11049000" cy="584775"/>
              </a:xfrm>
              <a:prstGeom prst="rect">
                <a:avLst/>
              </a:prstGeom>
              <a:blipFill>
                <a:blip r:embed="rId3"/>
                <a:stretch>
                  <a:fillRect t="-10204" r="-1322" b="-33673"/>
                </a:stretch>
              </a:blip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07486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594DC3-1DA5-481C-9A27-72D4D2DBB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553" y="202669"/>
            <a:ext cx="4096235" cy="33856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920F7C-9234-4E9B-A567-A0AE10BFAD90}"/>
              </a:ext>
            </a:extLst>
          </p:cNvPr>
          <p:cNvSpPr txBox="1"/>
          <p:nvPr/>
        </p:nvSpPr>
        <p:spPr>
          <a:xfrm>
            <a:off x="9509761" y="3644537"/>
            <a:ext cx="12801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/>
              <a:t>انعكاس</a:t>
            </a:r>
            <a:r>
              <a:rPr lang="en-US" dirty="0"/>
              <a:t>  a</a:t>
            </a:r>
            <a:endParaRPr lang="ar-AE" dirty="0"/>
          </a:p>
          <a:p>
            <a:endParaRPr lang="ar-AE" dirty="0"/>
          </a:p>
          <a:p>
            <a:r>
              <a:rPr lang="en-US" dirty="0"/>
              <a:t> </a:t>
            </a:r>
            <a:r>
              <a:rPr lang="ar-AE" dirty="0"/>
              <a:t>ازاحة </a:t>
            </a:r>
            <a:r>
              <a:rPr lang="en-US" dirty="0"/>
              <a:t>  b</a:t>
            </a:r>
            <a:endParaRPr lang="ar-AE" dirty="0"/>
          </a:p>
          <a:p>
            <a:endParaRPr lang="ar-AE" dirty="0"/>
          </a:p>
          <a:p>
            <a:r>
              <a:rPr lang="en-US" dirty="0"/>
              <a:t>  </a:t>
            </a:r>
            <a:r>
              <a:rPr lang="ar-AE" dirty="0"/>
              <a:t>دوران</a:t>
            </a:r>
            <a:r>
              <a:rPr lang="en-US" dirty="0"/>
              <a:t>  c</a:t>
            </a:r>
          </a:p>
        </p:txBody>
      </p:sp>
    </p:spTree>
    <p:extLst>
      <p:ext uri="{BB962C8B-B14F-4D97-AF65-F5344CB8AC3E}">
        <p14:creationId xmlns:p14="http://schemas.microsoft.com/office/powerpoint/2010/main" val="13801234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BAECD067-D3AC-404F-97CF-32F20EA324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950031"/>
              </p:ext>
            </p:extLst>
          </p:nvPr>
        </p:nvGraphicFramePr>
        <p:xfrm>
          <a:off x="355599" y="2433990"/>
          <a:ext cx="11836401" cy="165817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798528">
                  <a:extLst>
                    <a:ext uri="{9D8B030D-6E8A-4147-A177-3AD203B41FA5}">
                      <a16:colId xmlns:a16="http://schemas.microsoft.com/office/drawing/2014/main" val="3829515924"/>
                    </a:ext>
                  </a:extLst>
                </a:gridCol>
                <a:gridCol w="5119673">
                  <a:extLst>
                    <a:ext uri="{9D8B030D-6E8A-4147-A177-3AD203B41FA5}">
                      <a16:colId xmlns:a16="http://schemas.microsoft.com/office/drawing/2014/main" val="2394965250"/>
                    </a:ext>
                  </a:extLst>
                </a:gridCol>
                <a:gridCol w="474134">
                  <a:extLst>
                    <a:ext uri="{9D8B030D-6E8A-4147-A177-3AD203B41FA5}">
                      <a16:colId xmlns:a16="http://schemas.microsoft.com/office/drawing/2014/main" val="484283748"/>
                    </a:ext>
                  </a:extLst>
                </a:gridCol>
                <a:gridCol w="5444066">
                  <a:extLst>
                    <a:ext uri="{9D8B030D-6E8A-4147-A177-3AD203B41FA5}">
                      <a16:colId xmlns:a16="http://schemas.microsoft.com/office/drawing/2014/main" val="1361353981"/>
                    </a:ext>
                  </a:extLst>
                </a:gridCol>
              </a:tblGrid>
              <a:tr h="82908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2400" b="1" dirty="0"/>
                        <a:t>الطرح  في المعادلة 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2400" b="1" dirty="0"/>
                        <a:t>التعويض  في المعادلة </a:t>
                      </a:r>
                      <a:endParaRPr 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3259939"/>
                  </a:ext>
                </a:extLst>
              </a:tr>
              <a:tr h="82908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2400" b="1" dirty="0"/>
                        <a:t>التماثل في المعادلة 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2400" b="1" dirty="0"/>
                        <a:t>الجمع  في المعادلة </a:t>
                      </a:r>
                      <a:endParaRPr 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835423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543486A-2E66-41BA-8BC0-9DBB52A8D384}"/>
                  </a:ext>
                </a:extLst>
              </p:cNvPr>
              <p:cNvSpPr txBox="1"/>
              <p:nvPr/>
            </p:nvSpPr>
            <p:spPr>
              <a:xfrm>
                <a:off x="391583" y="1146154"/>
                <a:ext cx="11544300" cy="584775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AE" sz="3200" dirty="0">
                    <a:latin typeface="Simplified Arabic" panose="02020603050405020304" pitchFamily="18" charset="-78"/>
                    <a:cs typeface="Simplified Arabic" panose="02020603050405020304" pitchFamily="18" charset="-78"/>
                  </a:rPr>
                  <a:t>الخاصة التي تبرر </a:t>
                </a:r>
                <a:r>
                  <a:rPr lang="en-US" sz="3200" dirty="0">
                    <a:cs typeface="Simplified Arabic" panose="02020603050405020304" pitchFamily="18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  <a:cs typeface="Simplified Arabic" panose="02020603050405020304" pitchFamily="18" charset="-78"/>
                      </a:rPr>
                      <m:t>𝑚</m:t>
                    </m:r>
                    <m:r>
                      <a:rPr lang="en-US" sz="3200" i="1" dirty="0">
                        <a:latin typeface="Cambria Math" panose="02040503050406030204" pitchFamily="18" charset="0"/>
                        <a:cs typeface="Simplified Arabic" panose="02020603050405020304" pitchFamily="18" charset="-78"/>
                      </a:rPr>
                      <m:t>=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cs typeface="Simplified Arabic" panose="02020603050405020304" pitchFamily="18" charset="-78"/>
                      </a:rPr>
                      <m:t>𝑦</m:t>
                    </m:r>
                  </m:oMath>
                </a14:m>
                <a:r>
                  <a:rPr lang="ar-AE" sz="3200" dirty="0">
                    <a:latin typeface="Simplified Arabic" panose="02020603050405020304" pitchFamily="18" charset="-78"/>
                    <a:cs typeface="Simplified Arabic" panose="02020603050405020304" pitchFamily="18" charset="-78"/>
                  </a:rPr>
                  <a:t> فإن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  <a:cs typeface="Simplified Arabic" panose="02020603050405020304" pitchFamily="18" charset="-78"/>
                      </a:rPr>
                      <m:t>𝑚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cs typeface="Simplified Arabic" panose="02020603050405020304" pitchFamily="18" charset="-78"/>
                      </a:rPr>
                      <m:t>−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cs typeface="Simplified Arabic" panose="02020603050405020304" pitchFamily="18" charset="-78"/>
                      </a:rPr>
                      <m:t>𝑐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cs typeface="Simplified Arabic" panose="02020603050405020304" pitchFamily="18" charset="-78"/>
                      </a:rPr>
                      <m:t>=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cs typeface="Simplified Arabic" panose="02020603050405020304" pitchFamily="18" charset="-78"/>
                      </a:rPr>
                      <m:t>𝑦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cs typeface="Simplified Arabic" panose="02020603050405020304" pitchFamily="18" charset="-78"/>
                      </a:rPr>
                      <m:t>−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cs typeface="Simplified Arabic" panose="02020603050405020304" pitchFamily="18" charset="-78"/>
                      </a:rPr>
                      <m:t>𝑐</m:t>
                    </m:r>
                  </m:oMath>
                </a14:m>
                <a:r>
                  <a:rPr lang="ar-AE" sz="3200" dirty="0">
                    <a:latin typeface="Simplified Arabic" panose="02020603050405020304" pitchFamily="18" charset="-78"/>
                    <a:cs typeface="Simplified Arabic" panose="02020603050405020304" pitchFamily="18" charset="-78"/>
                  </a:rPr>
                  <a:t>تسمى خاصية </a:t>
                </a:r>
                <a:endParaRPr lang="en-US" sz="3200" dirty="0">
                  <a:latin typeface="Simplified Arabic" panose="02020603050405020304" pitchFamily="18" charset="-78"/>
                  <a:cs typeface="Simplified Arabic" panose="02020603050405020304" pitchFamily="18" charset="-78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543486A-2E66-41BA-8BC0-9DBB52A8D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83" y="1146154"/>
                <a:ext cx="11544300" cy="584775"/>
              </a:xfrm>
              <a:prstGeom prst="rect">
                <a:avLst/>
              </a:prstGeom>
              <a:blipFill>
                <a:blip r:embed="rId2"/>
                <a:stretch>
                  <a:fillRect t="-10204" b="-33673"/>
                </a:stretch>
              </a:blip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90146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BAECD067-D3AC-404F-97CF-32F20EA3241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4535670"/>
                  </p:ext>
                </p:extLst>
              </p:nvPr>
            </p:nvGraphicFramePr>
            <p:xfrm>
              <a:off x="245532" y="1780847"/>
              <a:ext cx="11836401" cy="1803591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798528">
                      <a:extLst>
                        <a:ext uri="{9D8B030D-6E8A-4147-A177-3AD203B41FA5}">
                          <a16:colId xmlns:a16="http://schemas.microsoft.com/office/drawing/2014/main" val="3829515924"/>
                        </a:ext>
                      </a:extLst>
                    </a:gridCol>
                    <a:gridCol w="5119673">
                      <a:extLst>
                        <a:ext uri="{9D8B030D-6E8A-4147-A177-3AD203B41FA5}">
                          <a16:colId xmlns:a16="http://schemas.microsoft.com/office/drawing/2014/main" val="2394965250"/>
                        </a:ext>
                      </a:extLst>
                    </a:gridCol>
                    <a:gridCol w="474134">
                      <a:extLst>
                        <a:ext uri="{9D8B030D-6E8A-4147-A177-3AD203B41FA5}">
                          <a16:colId xmlns:a16="http://schemas.microsoft.com/office/drawing/2014/main" val="484283748"/>
                        </a:ext>
                      </a:extLst>
                    </a:gridCol>
                    <a:gridCol w="5444066">
                      <a:extLst>
                        <a:ext uri="{9D8B030D-6E8A-4147-A177-3AD203B41FA5}">
                          <a16:colId xmlns:a16="http://schemas.microsoft.com/office/drawing/2014/main" val="1361353981"/>
                        </a:ext>
                      </a:extLst>
                    </a:gridCol>
                  </a:tblGrid>
                  <a:tr h="829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3200" b="1" i="1" kern="120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lang="en-US" sz="3200" b="1" i="1" kern="120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𝟑</m:t>
                              </m:r>
                            </m:oMath>
                          </a14:m>
                          <a:r>
                            <a:rPr lang="ar-AE" sz="3200" b="1" i="1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 </a:t>
                          </a:r>
                          <a:endParaRPr lang="en-US" sz="3200" b="1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32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43259939"/>
                      </a:ext>
                    </a:extLst>
                  </a:tr>
                  <a:tr h="7906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3200" b="1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ar-AE" sz="3200" b="1" i="1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200" b="1" i="1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r>
                            <a:rPr lang="ar-AE" sz="3200" b="1" i="1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 </a:t>
                          </a:r>
                          <a:endParaRPr lang="en-US" sz="3200" b="1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283542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BAECD067-D3AC-404F-97CF-32F20EA3241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4535670"/>
                  </p:ext>
                </p:extLst>
              </p:nvPr>
            </p:nvGraphicFramePr>
            <p:xfrm>
              <a:off x="245532" y="1780847"/>
              <a:ext cx="11836401" cy="1803591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798528">
                      <a:extLst>
                        <a:ext uri="{9D8B030D-6E8A-4147-A177-3AD203B41FA5}">
                          <a16:colId xmlns:a16="http://schemas.microsoft.com/office/drawing/2014/main" val="3829515924"/>
                        </a:ext>
                      </a:extLst>
                    </a:gridCol>
                    <a:gridCol w="5119673">
                      <a:extLst>
                        <a:ext uri="{9D8B030D-6E8A-4147-A177-3AD203B41FA5}">
                          <a16:colId xmlns:a16="http://schemas.microsoft.com/office/drawing/2014/main" val="2394965250"/>
                        </a:ext>
                      </a:extLst>
                    </a:gridCol>
                    <a:gridCol w="474134">
                      <a:extLst>
                        <a:ext uri="{9D8B030D-6E8A-4147-A177-3AD203B41FA5}">
                          <a16:colId xmlns:a16="http://schemas.microsoft.com/office/drawing/2014/main" val="484283748"/>
                        </a:ext>
                      </a:extLst>
                    </a:gridCol>
                    <a:gridCol w="5444066">
                      <a:extLst>
                        <a:ext uri="{9D8B030D-6E8A-4147-A177-3AD203B41FA5}">
                          <a16:colId xmlns:a16="http://schemas.microsoft.com/office/drawing/2014/main" val="1361353981"/>
                        </a:ext>
                      </a:extLst>
                    </a:gridCol>
                  </a:tblGrid>
                  <a:tr h="10076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714" t="-606" r="-115952" b="-878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7581" t="-606" r="-336" b="-878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3259939"/>
                      </a:ext>
                    </a:extLst>
                  </a:tr>
                  <a:tr h="7959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714" t="-126718" r="-115952" b="-106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7581" t="-126718" r="-336" b="-106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835423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0543486A-2E66-41BA-8BC0-9DBB52A8D384}"/>
              </a:ext>
            </a:extLst>
          </p:cNvPr>
          <p:cNvSpPr txBox="1"/>
          <p:nvPr/>
        </p:nvSpPr>
        <p:spPr>
          <a:xfrm>
            <a:off x="639233" y="218737"/>
            <a:ext cx="11049000" cy="5847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AE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مستقيم ميله</a:t>
            </a:r>
            <a:r>
              <a:rPr lang="en-US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-3</a:t>
            </a:r>
            <a:r>
              <a:rPr lang="ar-AE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فإن ميل العمودي عليه</a:t>
            </a:r>
            <a:r>
              <a:rPr lang="en-US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………………………………………</a:t>
            </a:r>
            <a:r>
              <a:rPr lang="ar-AE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endParaRPr lang="en-US" sz="3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211481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BAECD067-D3AC-404F-97CF-32F20EA3241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0997993"/>
                  </p:ext>
                </p:extLst>
              </p:nvPr>
            </p:nvGraphicFramePr>
            <p:xfrm>
              <a:off x="493727" y="1245270"/>
              <a:ext cx="11836401" cy="2288668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798528">
                      <a:extLst>
                        <a:ext uri="{9D8B030D-6E8A-4147-A177-3AD203B41FA5}">
                          <a16:colId xmlns:a16="http://schemas.microsoft.com/office/drawing/2014/main" val="3829515924"/>
                        </a:ext>
                      </a:extLst>
                    </a:gridCol>
                    <a:gridCol w="5119673">
                      <a:extLst>
                        <a:ext uri="{9D8B030D-6E8A-4147-A177-3AD203B41FA5}">
                          <a16:colId xmlns:a16="http://schemas.microsoft.com/office/drawing/2014/main" val="2394965250"/>
                        </a:ext>
                      </a:extLst>
                    </a:gridCol>
                    <a:gridCol w="474134">
                      <a:extLst>
                        <a:ext uri="{9D8B030D-6E8A-4147-A177-3AD203B41FA5}">
                          <a16:colId xmlns:a16="http://schemas.microsoft.com/office/drawing/2014/main" val="484283748"/>
                        </a:ext>
                      </a:extLst>
                    </a:gridCol>
                    <a:gridCol w="5444066">
                      <a:extLst>
                        <a:ext uri="{9D8B030D-6E8A-4147-A177-3AD203B41FA5}">
                          <a16:colId xmlns:a16="http://schemas.microsoft.com/office/drawing/2014/main" val="1361353981"/>
                        </a:ext>
                      </a:extLst>
                    </a:gridCol>
                  </a:tblGrid>
                  <a:tr h="829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Simplified Arabic" panose="02020603050405020304" pitchFamily="18" charset="-78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Simplified Arabic" panose="02020603050405020304" pitchFamily="18" charset="-78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Simplified Arabic" panose="02020603050405020304" pitchFamily="18" charset="-78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cs typeface="Simplified Arabic" panose="02020603050405020304" pitchFamily="18" charset="-78"/>
                                  </a:rPr>
                                  <m:t>(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cs typeface="Simplified Arabic" panose="02020603050405020304" pitchFamily="18" charset="-78"/>
                                  </a:rPr>
                                  <m:t>𝒙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cs typeface="Simplified Arabic" panose="02020603050405020304" pitchFamily="18" charset="-78"/>
                                  </a:rPr>
                                  <m:t>+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cs typeface="Simplified Arabic" panose="02020603050405020304" pitchFamily="18" charset="-78"/>
                                  </a:rPr>
                                  <m:t>𝟐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cs typeface="Simplified Arabic" panose="02020603050405020304" pitchFamily="18" charset="-78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Simplified Arabic" panose="02020603050405020304" pitchFamily="18" charset="-78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Simplified Arabic" panose="02020603050405020304" pitchFamily="18" charset="-78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Simplified Arabic" panose="02020603050405020304" pitchFamily="18" charset="-78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cs typeface="Simplified Arabic" panose="02020603050405020304" pitchFamily="18" charset="-78"/>
                                  </a:rPr>
                                  <m:t>(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cs typeface="Simplified Arabic" panose="02020603050405020304" pitchFamily="18" charset="-78"/>
                                  </a:rPr>
                                  <m:t>𝒙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cs typeface="Simplified Arabic" panose="02020603050405020304" pitchFamily="18" charset="-78"/>
                                  </a:rPr>
                                  <m:t>+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cs typeface="Simplified Arabic" panose="02020603050405020304" pitchFamily="18" charset="-78"/>
                                  </a:rPr>
                                  <m:t>𝟓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cs typeface="Simplified Arabic" panose="02020603050405020304" pitchFamily="18" charset="-78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  <a:p>
                          <a:pPr algn="ctr"/>
                          <a:endParaRPr lang="en-US" sz="24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43259939"/>
                      </a:ext>
                    </a:extLst>
                  </a:tr>
                  <a:tr h="829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Simplified Arabic" panose="02020603050405020304" pitchFamily="18" charset="-78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Simplified Arabic" panose="02020603050405020304" pitchFamily="18" charset="-78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Simplified Arabic" panose="02020603050405020304" pitchFamily="18" charset="-78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cs typeface="Simplified Arabic" panose="02020603050405020304" pitchFamily="18" charset="-78"/>
                                  </a:rPr>
                                  <m:t>(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cs typeface="Simplified Arabic" panose="02020603050405020304" pitchFamily="18" charset="-78"/>
                                  </a:rPr>
                                  <m:t>𝒙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cs typeface="Simplified Arabic" panose="02020603050405020304" pitchFamily="18" charset="-78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cs typeface="Simplified Arabic" panose="02020603050405020304" pitchFamily="18" charset="-78"/>
                                  </a:rPr>
                                  <m:t>𝟐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cs typeface="Simplified Arabic" panose="02020603050405020304" pitchFamily="18" charset="-78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  <a:p>
                          <a:pPr algn="ctr"/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Simplified Arabic" panose="02020603050405020304" pitchFamily="18" charset="-78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Simplified Arabic" panose="02020603050405020304" pitchFamily="18" charset="-78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Simplified Arabic" panose="02020603050405020304" pitchFamily="18" charset="-78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cs typeface="Simplified Arabic" panose="02020603050405020304" pitchFamily="18" charset="-78"/>
                                  </a:rPr>
                                  <m:t>(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cs typeface="Simplified Arabic" panose="02020603050405020304" pitchFamily="18" charset="-78"/>
                                  </a:rPr>
                                  <m:t>𝒙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cs typeface="Simplified Arabic" panose="02020603050405020304" pitchFamily="18" charset="-78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cs typeface="Simplified Arabic" panose="02020603050405020304" pitchFamily="18" charset="-78"/>
                                  </a:rPr>
                                  <m:t>𝟓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cs typeface="Simplified Arabic" panose="02020603050405020304" pitchFamily="18" charset="-78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  <a:p>
                          <a:pPr algn="ctr"/>
                          <a:endParaRPr lang="en-US" sz="24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283542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BAECD067-D3AC-404F-97CF-32F20EA3241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0997993"/>
                  </p:ext>
                </p:extLst>
              </p:nvPr>
            </p:nvGraphicFramePr>
            <p:xfrm>
              <a:off x="493727" y="1245270"/>
              <a:ext cx="11836401" cy="2288668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798528">
                      <a:extLst>
                        <a:ext uri="{9D8B030D-6E8A-4147-A177-3AD203B41FA5}">
                          <a16:colId xmlns:a16="http://schemas.microsoft.com/office/drawing/2014/main" val="3829515924"/>
                        </a:ext>
                      </a:extLst>
                    </a:gridCol>
                    <a:gridCol w="5119673">
                      <a:extLst>
                        <a:ext uri="{9D8B030D-6E8A-4147-A177-3AD203B41FA5}">
                          <a16:colId xmlns:a16="http://schemas.microsoft.com/office/drawing/2014/main" val="2394965250"/>
                        </a:ext>
                      </a:extLst>
                    </a:gridCol>
                    <a:gridCol w="474134">
                      <a:extLst>
                        <a:ext uri="{9D8B030D-6E8A-4147-A177-3AD203B41FA5}">
                          <a16:colId xmlns:a16="http://schemas.microsoft.com/office/drawing/2014/main" val="484283748"/>
                        </a:ext>
                      </a:extLst>
                    </a:gridCol>
                    <a:gridCol w="5444066">
                      <a:extLst>
                        <a:ext uri="{9D8B030D-6E8A-4147-A177-3AD203B41FA5}">
                          <a16:colId xmlns:a16="http://schemas.microsoft.com/office/drawing/2014/main" val="1361353981"/>
                        </a:ext>
                      </a:extLst>
                    </a:gridCol>
                  </a:tblGrid>
                  <a:tr h="11443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696" t="-532" r="-115696" b="-1010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7450" t="-532" r="-224" b="-1010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3259939"/>
                      </a:ext>
                    </a:extLst>
                  </a:tr>
                  <a:tr h="11443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696" t="-100532" r="-115696" b="-10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7450" t="-100532" r="-224" b="-10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835423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0968B1-51D0-491E-B47C-C47BA4A4FD3D}"/>
                  </a:ext>
                </a:extLst>
              </p:cNvPr>
              <p:cNvSpPr txBox="1"/>
              <p:nvPr/>
            </p:nvSpPr>
            <p:spPr>
              <a:xfrm>
                <a:off x="355599" y="350745"/>
                <a:ext cx="11836401" cy="79182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AE" sz="3200" dirty="0">
                    <a:latin typeface="Simplified Arabic" panose="02020603050405020304" pitchFamily="18" charset="-78"/>
                    <a:cs typeface="Simplified Arabic" panose="02020603050405020304" pitchFamily="18" charset="-78"/>
                  </a:rPr>
                  <a:t>اكتب معادلة بصيغة الميل والنقطة ذي الميل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Simplified Arabic" panose="02020603050405020304" pitchFamily="18" charset="-78"/>
                      </a:rPr>
                      <m:t>    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implified Arabic" panose="02020603050405020304" pitchFamily="18" charset="-78"/>
                      </a:rPr>
                      <m:t>𝑚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implified Arabic" panose="02020603050405020304" pitchFamily="18" charset="-78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Simplified Arabic" panose="02020603050405020304" pitchFamily="18" charset="-78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Simplified Arabic" panose="02020603050405020304" pitchFamily="18" charset="-78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Simplified Arabic" panose="02020603050405020304" pitchFamily="18" charset="-78"/>
                          </a:rPr>
                          <m:t>5</m:t>
                        </m:r>
                      </m:den>
                    </m:f>
                  </m:oMath>
                </a14:m>
                <a:r>
                  <a:rPr lang="ar-AE" sz="3200" dirty="0">
                    <a:latin typeface="Simplified Arabic" panose="02020603050405020304" pitchFamily="18" charset="-78"/>
                    <a:cs typeface="Simplified Arabic" panose="02020603050405020304" pitchFamily="18" charset="-78"/>
                  </a:rPr>
                  <a:t>يمر بالنقطة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Simplified Arabic" panose="02020603050405020304" pitchFamily="18" charset="-78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implified Arabic" panose="02020603050405020304" pitchFamily="18" charset="-78"/>
                      </a:rPr>
                      <m:t>2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implified Arabic" panose="02020603050405020304" pitchFamily="18" charset="-78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implified Arabic" panose="02020603050405020304" pitchFamily="18" charset="-78"/>
                      </a:rPr>
                      <m:t>5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implified Arabic" panose="02020603050405020304" pitchFamily="18" charset="-78"/>
                      </a:rPr>
                      <m:t>)</m:t>
                    </m:r>
                  </m:oMath>
                </a14:m>
                <a:r>
                  <a:rPr lang="ar-AE" sz="3200" dirty="0">
                    <a:latin typeface="Simplified Arabic" panose="02020603050405020304" pitchFamily="18" charset="-78"/>
                    <a:cs typeface="Simplified Arabic" panose="02020603050405020304" pitchFamily="18" charset="-78"/>
                  </a:rPr>
                  <a:t>  </a:t>
                </a:r>
                <a:endParaRPr lang="en-US" sz="3200" dirty="0">
                  <a:latin typeface="Simplified Arabic" panose="02020603050405020304" pitchFamily="18" charset="-78"/>
                  <a:cs typeface="Simplified Arabic" panose="02020603050405020304" pitchFamily="18" charset="-78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0968B1-51D0-491E-B47C-C47BA4A4F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599" y="350745"/>
                <a:ext cx="11836401" cy="791820"/>
              </a:xfrm>
              <a:prstGeom prst="rect">
                <a:avLst/>
              </a:prstGeom>
              <a:blipFill>
                <a:blip r:embed="rId3"/>
                <a:stretch>
                  <a:fillRect b="-16031"/>
                </a:stretch>
              </a:blip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61694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BAECD067-D3AC-404F-97CF-32F20EA3241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45533" y="3426767"/>
              <a:ext cx="11836401" cy="165817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798528">
                      <a:extLst>
                        <a:ext uri="{9D8B030D-6E8A-4147-A177-3AD203B41FA5}">
                          <a16:colId xmlns:a16="http://schemas.microsoft.com/office/drawing/2014/main" val="3829515924"/>
                        </a:ext>
                      </a:extLst>
                    </a:gridCol>
                    <a:gridCol w="5119673">
                      <a:extLst>
                        <a:ext uri="{9D8B030D-6E8A-4147-A177-3AD203B41FA5}">
                          <a16:colId xmlns:a16="http://schemas.microsoft.com/office/drawing/2014/main" val="2394965250"/>
                        </a:ext>
                      </a:extLst>
                    </a:gridCol>
                    <a:gridCol w="474134">
                      <a:extLst>
                        <a:ext uri="{9D8B030D-6E8A-4147-A177-3AD203B41FA5}">
                          <a16:colId xmlns:a16="http://schemas.microsoft.com/office/drawing/2014/main" val="484283748"/>
                        </a:ext>
                      </a:extLst>
                    </a:gridCol>
                    <a:gridCol w="5444066">
                      <a:extLst>
                        <a:ext uri="{9D8B030D-6E8A-4147-A177-3AD203B41FA5}">
                          <a16:colId xmlns:a16="http://schemas.microsoft.com/office/drawing/2014/main" val="1361353981"/>
                        </a:ext>
                      </a:extLst>
                    </a:gridCol>
                  </a:tblGrid>
                  <a:tr h="829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𝟓𝟓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𝟏𝟖𝟎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43259939"/>
                      </a:ext>
                    </a:extLst>
                  </a:tr>
                  <a:tr h="829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𝟏𝟐𝟓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𝟗𝟎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283542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BAECD067-D3AC-404F-97CF-32F20EA3241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1255722"/>
                  </p:ext>
                </p:extLst>
              </p:nvPr>
            </p:nvGraphicFramePr>
            <p:xfrm>
              <a:off x="245533" y="3426767"/>
              <a:ext cx="11836401" cy="165817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798528">
                      <a:extLst>
                        <a:ext uri="{9D8B030D-6E8A-4147-A177-3AD203B41FA5}">
                          <a16:colId xmlns:a16="http://schemas.microsoft.com/office/drawing/2014/main" val="3829515924"/>
                        </a:ext>
                      </a:extLst>
                    </a:gridCol>
                    <a:gridCol w="5119673">
                      <a:extLst>
                        <a:ext uri="{9D8B030D-6E8A-4147-A177-3AD203B41FA5}">
                          <a16:colId xmlns:a16="http://schemas.microsoft.com/office/drawing/2014/main" val="2394965250"/>
                        </a:ext>
                      </a:extLst>
                    </a:gridCol>
                    <a:gridCol w="474134">
                      <a:extLst>
                        <a:ext uri="{9D8B030D-6E8A-4147-A177-3AD203B41FA5}">
                          <a16:colId xmlns:a16="http://schemas.microsoft.com/office/drawing/2014/main" val="484283748"/>
                        </a:ext>
                      </a:extLst>
                    </a:gridCol>
                    <a:gridCol w="5444066">
                      <a:extLst>
                        <a:ext uri="{9D8B030D-6E8A-4147-A177-3AD203B41FA5}">
                          <a16:colId xmlns:a16="http://schemas.microsoft.com/office/drawing/2014/main" val="1361353981"/>
                        </a:ext>
                      </a:extLst>
                    </a:gridCol>
                  </a:tblGrid>
                  <a:tr h="829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714" t="-730" r="-115952" b="-1007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7581" t="-730" r="-336" b="-1007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3259939"/>
                      </a:ext>
                    </a:extLst>
                  </a:tr>
                  <a:tr h="829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714" t="-101471" r="-115952" b="-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7581" t="-101471" r="-336" b="-14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835423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51DC9A0-83A1-43C6-AC84-E1F4DA4ABC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059"/>
          <a:stretch/>
        </p:blipFill>
        <p:spPr>
          <a:xfrm>
            <a:off x="5631352" y="93133"/>
            <a:ext cx="6332048" cy="320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111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8AB94A-6525-46D1-8551-4D142E369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25" y="262713"/>
            <a:ext cx="11742955" cy="542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310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BAECD067-D3AC-404F-97CF-32F20EA3241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9575382"/>
                  </p:ext>
                </p:extLst>
              </p:nvPr>
            </p:nvGraphicFramePr>
            <p:xfrm>
              <a:off x="245533" y="2695247"/>
              <a:ext cx="11836401" cy="165817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798528">
                      <a:extLst>
                        <a:ext uri="{9D8B030D-6E8A-4147-A177-3AD203B41FA5}">
                          <a16:colId xmlns:a16="http://schemas.microsoft.com/office/drawing/2014/main" val="3829515924"/>
                        </a:ext>
                      </a:extLst>
                    </a:gridCol>
                    <a:gridCol w="5119673">
                      <a:extLst>
                        <a:ext uri="{9D8B030D-6E8A-4147-A177-3AD203B41FA5}">
                          <a16:colId xmlns:a16="http://schemas.microsoft.com/office/drawing/2014/main" val="2394965250"/>
                        </a:ext>
                      </a:extLst>
                    </a:gridCol>
                    <a:gridCol w="474134">
                      <a:extLst>
                        <a:ext uri="{9D8B030D-6E8A-4147-A177-3AD203B41FA5}">
                          <a16:colId xmlns:a16="http://schemas.microsoft.com/office/drawing/2014/main" val="484283748"/>
                        </a:ext>
                      </a:extLst>
                    </a:gridCol>
                    <a:gridCol w="5444066">
                      <a:extLst>
                        <a:ext uri="{9D8B030D-6E8A-4147-A177-3AD203B41FA5}">
                          <a16:colId xmlns:a16="http://schemas.microsoft.com/office/drawing/2014/main" val="1361353981"/>
                        </a:ext>
                      </a:extLst>
                    </a:gridCol>
                  </a:tblGrid>
                  <a:tr h="829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implified Arabic" panose="02020603050405020304" pitchFamily="18" charset="-78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Simplified Arabic" panose="02020603050405020304" pitchFamily="18" charset="-78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Simplified Arabic" panose="02020603050405020304" pitchFamily="18" charset="-78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Simplified Arabic" panose="02020603050405020304" pitchFamily="18" charset="-78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43259939"/>
                      </a:ext>
                    </a:extLst>
                  </a:tr>
                  <a:tr h="829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implified Arabic" panose="02020603050405020304" pitchFamily="18" charset="-78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implified Arabic" panose="02020603050405020304" pitchFamily="18" charset="-78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Simplified Arabic" panose="02020603050405020304" pitchFamily="18" charset="-78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Simplified Arabic" panose="02020603050405020304" pitchFamily="18" charset="-78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Simplified Arabic" panose="02020603050405020304" pitchFamily="18" charset="-78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283542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BAECD067-D3AC-404F-97CF-32F20EA3241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9575382"/>
                  </p:ext>
                </p:extLst>
              </p:nvPr>
            </p:nvGraphicFramePr>
            <p:xfrm>
              <a:off x="245533" y="2695247"/>
              <a:ext cx="11836401" cy="165817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798528">
                      <a:extLst>
                        <a:ext uri="{9D8B030D-6E8A-4147-A177-3AD203B41FA5}">
                          <a16:colId xmlns:a16="http://schemas.microsoft.com/office/drawing/2014/main" val="3829515924"/>
                        </a:ext>
                      </a:extLst>
                    </a:gridCol>
                    <a:gridCol w="5119673">
                      <a:extLst>
                        <a:ext uri="{9D8B030D-6E8A-4147-A177-3AD203B41FA5}">
                          <a16:colId xmlns:a16="http://schemas.microsoft.com/office/drawing/2014/main" val="2394965250"/>
                        </a:ext>
                      </a:extLst>
                    </a:gridCol>
                    <a:gridCol w="474134">
                      <a:extLst>
                        <a:ext uri="{9D8B030D-6E8A-4147-A177-3AD203B41FA5}">
                          <a16:colId xmlns:a16="http://schemas.microsoft.com/office/drawing/2014/main" val="484283748"/>
                        </a:ext>
                      </a:extLst>
                    </a:gridCol>
                    <a:gridCol w="5444066">
                      <a:extLst>
                        <a:ext uri="{9D8B030D-6E8A-4147-A177-3AD203B41FA5}">
                          <a16:colId xmlns:a16="http://schemas.microsoft.com/office/drawing/2014/main" val="1361353981"/>
                        </a:ext>
                      </a:extLst>
                    </a:gridCol>
                  </a:tblGrid>
                  <a:tr h="829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714" t="-730" r="-115952" b="-1007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7581" t="-730" r="-336" b="-1007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3259939"/>
                      </a:ext>
                    </a:extLst>
                  </a:tr>
                  <a:tr h="829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714" t="-101471" r="-115952" b="-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7581" t="-101471" r="-336" b="-14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835423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543486A-2E66-41BA-8BC0-9DBB52A8D384}"/>
                  </a:ext>
                </a:extLst>
              </p:cNvPr>
              <p:cNvSpPr txBox="1"/>
              <p:nvPr/>
            </p:nvSpPr>
            <p:spPr>
              <a:xfrm>
                <a:off x="338666" y="769312"/>
                <a:ext cx="11743268" cy="584775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AE" sz="3200" dirty="0">
                    <a:latin typeface="Simplified Arabic" panose="02020603050405020304" pitchFamily="18" charset="-78"/>
                    <a:cs typeface="Simplified Arabic" panose="02020603050405020304" pitchFamily="18" charset="-78"/>
                  </a:rPr>
                  <a:t>أوجد ميل المستقيم المار بالنقطتين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Simplified Arabic" panose="02020603050405020304" pitchFamily="18" charset="-78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Simplified Arabic" panose="02020603050405020304" pitchFamily="18" charset="-78"/>
                          </a:rPr>
                          <m:t>2,−3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cs typeface="Simplified Arabic" panose="02020603050405020304" pitchFamily="18" charset="-78"/>
                      </a:rPr>
                      <m:t> , (−2,5)</m:t>
                    </m:r>
                  </m:oMath>
                </a14:m>
                <a:endParaRPr lang="en-US" sz="3200" dirty="0">
                  <a:latin typeface="Simplified Arabic" panose="02020603050405020304" pitchFamily="18" charset="-78"/>
                  <a:cs typeface="Simplified Arabic" panose="02020603050405020304" pitchFamily="18" charset="-78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543486A-2E66-41BA-8BC0-9DBB52A8D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666" y="769312"/>
                <a:ext cx="11743268" cy="584775"/>
              </a:xfrm>
              <a:prstGeom prst="rect">
                <a:avLst/>
              </a:prstGeom>
              <a:blipFill>
                <a:blip r:embed="rId3"/>
                <a:stretch>
                  <a:fillRect t="-10204" b="-33673"/>
                </a:stretch>
              </a:blip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99936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543486A-2E66-41BA-8BC0-9DBB52A8D384}"/>
                  </a:ext>
                </a:extLst>
              </p:cNvPr>
              <p:cNvSpPr txBox="1"/>
              <p:nvPr/>
            </p:nvSpPr>
            <p:spPr>
              <a:xfrm>
                <a:off x="7086600" y="2068824"/>
                <a:ext cx="4910668" cy="584775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AE" sz="3200" dirty="0">
                    <a:latin typeface="Simplified Arabic" panose="02020603050405020304" pitchFamily="18" charset="-78"/>
                    <a:cs typeface="Simplified Arabic" panose="02020603050405020304" pitchFamily="18" charset="-78"/>
                  </a:rPr>
                  <a:t>أوجد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  <a:cs typeface="Simplified Arabic" panose="02020603050405020304" pitchFamily="18" charset="-78"/>
                      </a:rPr>
                      <m:t>𝑚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implified Arabic" panose="02020603050405020304" pitchFamily="18" charset="-78"/>
                      </a:rPr>
                      <m:t>&lt;</m:t>
                    </m:r>
                  </m:oMath>
                </a14:m>
                <a:r>
                  <a:rPr lang="en-US" sz="3200" dirty="0">
                    <a:latin typeface="Simplified Arabic" panose="02020603050405020304" pitchFamily="18" charset="-78"/>
                    <a:cs typeface="Simplified Arabic" panose="02020603050405020304" pitchFamily="18" charset="-78"/>
                  </a:rPr>
                  <a:t>1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543486A-2E66-41BA-8BC0-9DBB52A8D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2068824"/>
                <a:ext cx="4910668" cy="584775"/>
              </a:xfrm>
              <a:prstGeom prst="rect">
                <a:avLst/>
              </a:prstGeom>
              <a:blipFill>
                <a:blip r:embed="rId2"/>
                <a:stretch>
                  <a:fillRect t="-10204" b="-33673"/>
                </a:stretch>
              </a:blip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B6530B8E-AF09-4EA4-9A61-B3F3B67C8E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108" t="16533" r="6090" b="16854"/>
          <a:stretch/>
        </p:blipFill>
        <p:spPr>
          <a:xfrm>
            <a:off x="414867" y="593530"/>
            <a:ext cx="3759199" cy="27254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8">
                <a:extLst>
                  <a:ext uri="{FF2B5EF4-FFF2-40B4-BE49-F238E27FC236}">
                    <a16:creationId xmlns:a16="http://schemas.microsoft.com/office/drawing/2014/main" id="{7762AFA0-CDBB-44C5-AC7A-93B543B1382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45533" y="3426767"/>
              <a:ext cx="11836401" cy="165817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798528">
                      <a:extLst>
                        <a:ext uri="{9D8B030D-6E8A-4147-A177-3AD203B41FA5}">
                          <a16:colId xmlns:a16="http://schemas.microsoft.com/office/drawing/2014/main" val="3829515924"/>
                        </a:ext>
                      </a:extLst>
                    </a:gridCol>
                    <a:gridCol w="5119673">
                      <a:extLst>
                        <a:ext uri="{9D8B030D-6E8A-4147-A177-3AD203B41FA5}">
                          <a16:colId xmlns:a16="http://schemas.microsoft.com/office/drawing/2014/main" val="2394965250"/>
                        </a:ext>
                      </a:extLst>
                    </a:gridCol>
                    <a:gridCol w="474134">
                      <a:extLst>
                        <a:ext uri="{9D8B030D-6E8A-4147-A177-3AD203B41FA5}">
                          <a16:colId xmlns:a16="http://schemas.microsoft.com/office/drawing/2014/main" val="484283748"/>
                        </a:ext>
                      </a:extLst>
                    </a:gridCol>
                    <a:gridCol w="5444066">
                      <a:extLst>
                        <a:ext uri="{9D8B030D-6E8A-4147-A177-3AD203B41FA5}">
                          <a16:colId xmlns:a16="http://schemas.microsoft.com/office/drawing/2014/main" val="1361353981"/>
                        </a:ext>
                      </a:extLst>
                    </a:gridCol>
                  </a:tblGrid>
                  <a:tr h="829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𝟔𝟕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𝟏𝟏𝟑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43259939"/>
                      </a:ext>
                    </a:extLst>
                  </a:tr>
                  <a:tr h="829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𝟐𝟑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𝟏𝟖𝟎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283542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8">
                <a:extLst>
                  <a:ext uri="{FF2B5EF4-FFF2-40B4-BE49-F238E27FC236}">
                    <a16:creationId xmlns:a16="http://schemas.microsoft.com/office/drawing/2014/main" id="{7762AFA0-CDBB-44C5-AC7A-93B543B138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36134410"/>
                  </p:ext>
                </p:extLst>
              </p:nvPr>
            </p:nvGraphicFramePr>
            <p:xfrm>
              <a:off x="245533" y="3426767"/>
              <a:ext cx="11836401" cy="165817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798528">
                      <a:extLst>
                        <a:ext uri="{9D8B030D-6E8A-4147-A177-3AD203B41FA5}">
                          <a16:colId xmlns:a16="http://schemas.microsoft.com/office/drawing/2014/main" val="3829515924"/>
                        </a:ext>
                      </a:extLst>
                    </a:gridCol>
                    <a:gridCol w="5119673">
                      <a:extLst>
                        <a:ext uri="{9D8B030D-6E8A-4147-A177-3AD203B41FA5}">
                          <a16:colId xmlns:a16="http://schemas.microsoft.com/office/drawing/2014/main" val="2394965250"/>
                        </a:ext>
                      </a:extLst>
                    </a:gridCol>
                    <a:gridCol w="474134">
                      <a:extLst>
                        <a:ext uri="{9D8B030D-6E8A-4147-A177-3AD203B41FA5}">
                          <a16:colId xmlns:a16="http://schemas.microsoft.com/office/drawing/2014/main" val="484283748"/>
                        </a:ext>
                      </a:extLst>
                    </a:gridCol>
                    <a:gridCol w="5444066">
                      <a:extLst>
                        <a:ext uri="{9D8B030D-6E8A-4147-A177-3AD203B41FA5}">
                          <a16:colId xmlns:a16="http://schemas.microsoft.com/office/drawing/2014/main" val="1361353981"/>
                        </a:ext>
                      </a:extLst>
                    </a:gridCol>
                  </a:tblGrid>
                  <a:tr h="829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5714" t="-730" r="-115952" b="-1007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17581" t="-730" r="-336" b="-1007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3259939"/>
                      </a:ext>
                    </a:extLst>
                  </a:tr>
                  <a:tr h="829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5714" t="-101471" r="-115952" b="-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17581" t="-101471" r="-336" b="-14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835423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754769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543486A-2E66-41BA-8BC0-9DBB52A8D384}"/>
                  </a:ext>
                </a:extLst>
              </p:cNvPr>
              <p:cNvSpPr txBox="1"/>
              <p:nvPr/>
            </p:nvSpPr>
            <p:spPr>
              <a:xfrm>
                <a:off x="7357534" y="1188290"/>
                <a:ext cx="4622800" cy="584775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AE" sz="3200" dirty="0">
                    <a:latin typeface="Simplified Arabic" panose="02020603050405020304" pitchFamily="18" charset="-78"/>
                    <a:cs typeface="Simplified Arabic" panose="02020603050405020304" pitchFamily="18" charset="-78"/>
                  </a:rPr>
                  <a:t>أوجد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  <a:cs typeface="Simplified Arabic" panose="02020603050405020304" pitchFamily="18" charset="-78"/>
                      </a:rPr>
                      <m:t>𝑚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implified Arabic" panose="02020603050405020304" pitchFamily="18" charset="-78"/>
                      </a:rPr>
                      <m:t>&lt;7</m:t>
                    </m:r>
                  </m:oMath>
                </a14:m>
                <a:endParaRPr lang="en-US" sz="3200" dirty="0">
                  <a:latin typeface="Simplified Arabic" panose="02020603050405020304" pitchFamily="18" charset="-78"/>
                  <a:cs typeface="Simplified Arabic" panose="02020603050405020304" pitchFamily="18" charset="-78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543486A-2E66-41BA-8BC0-9DBB52A8D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534" y="1188290"/>
                <a:ext cx="4622800" cy="584775"/>
              </a:xfrm>
              <a:prstGeom prst="rect">
                <a:avLst/>
              </a:prstGeom>
              <a:blipFill>
                <a:blip r:embed="rId2"/>
                <a:stretch>
                  <a:fillRect t="-10204" b="-33673"/>
                </a:stretch>
              </a:blip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BD8BC1C-BF62-4844-B657-B439BD5F34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75" t="15730" r="40706" b="19181"/>
          <a:stretch/>
        </p:blipFill>
        <p:spPr>
          <a:xfrm>
            <a:off x="444500" y="901141"/>
            <a:ext cx="3956654" cy="246012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8">
                <a:extLst>
                  <a:ext uri="{FF2B5EF4-FFF2-40B4-BE49-F238E27FC236}">
                    <a16:creationId xmlns:a16="http://schemas.microsoft.com/office/drawing/2014/main" id="{7F46914A-6CEB-4FD1-BA2C-D1963722CF5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57378436"/>
                  </p:ext>
                </p:extLst>
              </p:nvPr>
            </p:nvGraphicFramePr>
            <p:xfrm>
              <a:off x="245533" y="3426767"/>
              <a:ext cx="11836401" cy="165817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798528">
                      <a:extLst>
                        <a:ext uri="{9D8B030D-6E8A-4147-A177-3AD203B41FA5}">
                          <a16:colId xmlns:a16="http://schemas.microsoft.com/office/drawing/2014/main" val="3829515924"/>
                        </a:ext>
                      </a:extLst>
                    </a:gridCol>
                    <a:gridCol w="5119673">
                      <a:extLst>
                        <a:ext uri="{9D8B030D-6E8A-4147-A177-3AD203B41FA5}">
                          <a16:colId xmlns:a16="http://schemas.microsoft.com/office/drawing/2014/main" val="2394965250"/>
                        </a:ext>
                      </a:extLst>
                    </a:gridCol>
                    <a:gridCol w="474134">
                      <a:extLst>
                        <a:ext uri="{9D8B030D-6E8A-4147-A177-3AD203B41FA5}">
                          <a16:colId xmlns:a16="http://schemas.microsoft.com/office/drawing/2014/main" val="484283748"/>
                        </a:ext>
                      </a:extLst>
                    </a:gridCol>
                    <a:gridCol w="5444066">
                      <a:extLst>
                        <a:ext uri="{9D8B030D-6E8A-4147-A177-3AD203B41FA5}">
                          <a16:colId xmlns:a16="http://schemas.microsoft.com/office/drawing/2014/main" val="1361353981"/>
                        </a:ext>
                      </a:extLst>
                    </a:gridCol>
                  </a:tblGrid>
                  <a:tr h="829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𝟒𝟕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𝟗𝟎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43259939"/>
                      </a:ext>
                    </a:extLst>
                  </a:tr>
                  <a:tr h="829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𝟏𝟖𝟎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2835423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8">
                <a:extLst>
                  <a:ext uri="{FF2B5EF4-FFF2-40B4-BE49-F238E27FC236}">
                    <a16:creationId xmlns:a16="http://schemas.microsoft.com/office/drawing/2014/main" id="{7F46914A-6CEB-4FD1-BA2C-D1963722CF5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57378436"/>
                  </p:ext>
                </p:extLst>
              </p:nvPr>
            </p:nvGraphicFramePr>
            <p:xfrm>
              <a:off x="245533" y="3426767"/>
              <a:ext cx="11836401" cy="165817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798528">
                      <a:extLst>
                        <a:ext uri="{9D8B030D-6E8A-4147-A177-3AD203B41FA5}">
                          <a16:colId xmlns:a16="http://schemas.microsoft.com/office/drawing/2014/main" val="3829515924"/>
                        </a:ext>
                      </a:extLst>
                    </a:gridCol>
                    <a:gridCol w="5119673">
                      <a:extLst>
                        <a:ext uri="{9D8B030D-6E8A-4147-A177-3AD203B41FA5}">
                          <a16:colId xmlns:a16="http://schemas.microsoft.com/office/drawing/2014/main" val="2394965250"/>
                        </a:ext>
                      </a:extLst>
                    </a:gridCol>
                    <a:gridCol w="474134">
                      <a:extLst>
                        <a:ext uri="{9D8B030D-6E8A-4147-A177-3AD203B41FA5}">
                          <a16:colId xmlns:a16="http://schemas.microsoft.com/office/drawing/2014/main" val="484283748"/>
                        </a:ext>
                      </a:extLst>
                    </a:gridCol>
                    <a:gridCol w="5444066">
                      <a:extLst>
                        <a:ext uri="{9D8B030D-6E8A-4147-A177-3AD203B41FA5}">
                          <a16:colId xmlns:a16="http://schemas.microsoft.com/office/drawing/2014/main" val="1361353981"/>
                        </a:ext>
                      </a:extLst>
                    </a:gridCol>
                  </a:tblGrid>
                  <a:tr h="829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5714" t="-730" r="-115952" b="-1007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17581" t="-730" r="-336" b="-1007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3259939"/>
                      </a:ext>
                    </a:extLst>
                  </a:tr>
                  <a:tr h="829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5714" t="-101471" r="-115952" b="-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17581" t="-101471" r="-336" b="-14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835423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410812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BAECD067-D3AC-404F-97CF-32F20EA3241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45533" y="3426767"/>
              <a:ext cx="11836401" cy="165817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798528">
                      <a:extLst>
                        <a:ext uri="{9D8B030D-6E8A-4147-A177-3AD203B41FA5}">
                          <a16:colId xmlns:a16="http://schemas.microsoft.com/office/drawing/2014/main" val="3829515924"/>
                        </a:ext>
                      </a:extLst>
                    </a:gridCol>
                    <a:gridCol w="5119673">
                      <a:extLst>
                        <a:ext uri="{9D8B030D-6E8A-4147-A177-3AD203B41FA5}">
                          <a16:colId xmlns:a16="http://schemas.microsoft.com/office/drawing/2014/main" val="2394965250"/>
                        </a:ext>
                      </a:extLst>
                    </a:gridCol>
                    <a:gridCol w="474134">
                      <a:extLst>
                        <a:ext uri="{9D8B030D-6E8A-4147-A177-3AD203B41FA5}">
                          <a16:colId xmlns:a16="http://schemas.microsoft.com/office/drawing/2014/main" val="484283748"/>
                        </a:ext>
                      </a:extLst>
                    </a:gridCol>
                    <a:gridCol w="5444066">
                      <a:extLst>
                        <a:ext uri="{9D8B030D-6E8A-4147-A177-3AD203B41FA5}">
                          <a16:colId xmlns:a16="http://schemas.microsoft.com/office/drawing/2014/main" val="1361353981"/>
                        </a:ext>
                      </a:extLst>
                    </a:gridCol>
                  </a:tblGrid>
                  <a:tr h="829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𝟏𝟖𝟎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𝟗𝟎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43259939"/>
                      </a:ext>
                    </a:extLst>
                  </a:tr>
                  <a:tr h="829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𝟒𝟓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𝟔𝟎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283542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BAECD067-D3AC-404F-97CF-32F20EA3241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676621"/>
                  </p:ext>
                </p:extLst>
              </p:nvPr>
            </p:nvGraphicFramePr>
            <p:xfrm>
              <a:off x="245533" y="3426767"/>
              <a:ext cx="11836401" cy="165817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798528">
                      <a:extLst>
                        <a:ext uri="{9D8B030D-6E8A-4147-A177-3AD203B41FA5}">
                          <a16:colId xmlns:a16="http://schemas.microsoft.com/office/drawing/2014/main" val="3829515924"/>
                        </a:ext>
                      </a:extLst>
                    </a:gridCol>
                    <a:gridCol w="5119673">
                      <a:extLst>
                        <a:ext uri="{9D8B030D-6E8A-4147-A177-3AD203B41FA5}">
                          <a16:colId xmlns:a16="http://schemas.microsoft.com/office/drawing/2014/main" val="2394965250"/>
                        </a:ext>
                      </a:extLst>
                    </a:gridCol>
                    <a:gridCol w="474134">
                      <a:extLst>
                        <a:ext uri="{9D8B030D-6E8A-4147-A177-3AD203B41FA5}">
                          <a16:colId xmlns:a16="http://schemas.microsoft.com/office/drawing/2014/main" val="484283748"/>
                        </a:ext>
                      </a:extLst>
                    </a:gridCol>
                    <a:gridCol w="5444066">
                      <a:extLst>
                        <a:ext uri="{9D8B030D-6E8A-4147-A177-3AD203B41FA5}">
                          <a16:colId xmlns:a16="http://schemas.microsoft.com/office/drawing/2014/main" val="1361353981"/>
                        </a:ext>
                      </a:extLst>
                    </a:gridCol>
                  </a:tblGrid>
                  <a:tr h="829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714" t="-730" r="-115952" b="-1007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7581" t="-730" r="-336" b="-1007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3259939"/>
                      </a:ext>
                    </a:extLst>
                  </a:tr>
                  <a:tr h="829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714" t="-101471" r="-115952" b="-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7581" t="-101471" r="-336" b="-14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835423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543486A-2E66-41BA-8BC0-9DBB52A8D384}"/>
                  </a:ext>
                </a:extLst>
              </p:cNvPr>
              <p:cNvSpPr txBox="1"/>
              <p:nvPr/>
            </p:nvSpPr>
            <p:spPr>
              <a:xfrm>
                <a:off x="3784600" y="469832"/>
                <a:ext cx="4622800" cy="584775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AE" sz="3200" dirty="0">
                    <a:latin typeface="Simplified Arabic" panose="02020603050405020304" pitchFamily="18" charset="-78"/>
                    <a:cs typeface="Simplified Arabic" panose="02020603050405020304" pitchFamily="18" charset="-78"/>
                  </a:rPr>
                  <a:t>أوجد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  <a:cs typeface="Simplified Arabic" panose="02020603050405020304" pitchFamily="18" charset="-78"/>
                      </a:rPr>
                      <m:t>𝑥</m:t>
                    </m:r>
                  </m:oMath>
                </a14:m>
                <a:endParaRPr lang="en-US" sz="3200" dirty="0">
                  <a:latin typeface="Simplified Arabic" panose="02020603050405020304" pitchFamily="18" charset="-78"/>
                  <a:cs typeface="Simplified Arabic" panose="02020603050405020304" pitchFamily="18" charset="-78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543486A-2E66-41BA-8BC0-9DBB52A8D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600" y="469832"/>
                <a:ext cx="4622800" cy="584775"/>
              </a:xfrm>
              <a:prstGeom prst="rect">
                <a:avLst/>
              </a:prstGeom>
              <a:blipFill>
                <a:blip r:embed="rId3"/>
                <a:stretch>
                  <a:fillRect t="-10204" b="-33673"/>
                </a:stretch>
              </a:blip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A5A3BDA6-BC80-415D-9DBA-3ACDE32B2B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110" t="-9261" r="11201" b="9261"/>
          <a:stretch/>
        </p:blipFill>
        <p:spPr>
          <a:xfrm>
            <a:off x="626774" y="225198"/>
            <a:ext cx="2959947" cy="251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920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BAECD067-D3AC-404F-97CF-32F20EA3241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45533" y="3426767"/>
              <a:ext cx="11836401" cy="165817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798528">
                      <a:extLst>
                        <a:ext uri="{9D8B030D-6E8A-4147-A177-3AD203B41FA5}">
                          <a16:colId xmlns:a16="http://schemas.microsoft.com/office/drawing/2014/main" val="3829515924"/>
                        </a:ext>
                      </a:extLst>
                    </a:gridCol>
                    <a:gridCol w="5119673">
                      <a:extLst>
                        <a:ext uri="{9D8B030D-6E8A-4147-A177-3AD203B41FA5}">
                          <a16:colId xmlns:a16="http://schemas.microsoft.com/office/drawing/2014/main" val="2394965250"/>
                        </a:ext>
                      </a:extLst>
                    </a:gridCol>
                    <a:gridCol w="474134">
                      <a:extLst>
                        <a:ext uri="{9D8B030D-6E8A-4147-A177-3AD203B41FA5}">
                          <a16:colId xmlns:a16="http://schemas.microsoft.com/office/drawing/2014/main" val="484283748"/>
                        </a:ext>
                      </a:extLst>
                    </a:gridCol>
                    <a:gridCol w="5444066">
                      <a:extLst>
                        <a:ext uri="{9D8B030D-6E8A-4147-A177-3AD203B41FA5}">
                          <a16:colId xmlns:a16="http://schemas.microsoft.com/office/drawing/2014/main" val="1361353981"/>
                        </a:ext>
                      </a:extLst>
                    </a:gridCol>
                  </a:tblGrid>
                  <a:tr h="829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𝟓𝟖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𝟗𝟎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43259939"/>
                      </a:ext>
                    </a:extLst>
                  </a:tr>
                  <a:tr h="829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𝟑𝟐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𝟏𝟖𝟎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283542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BAECD067-D3AC-404F-97CF-32F20EA3241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0525765"/>
                  </p:ext>
                </p:extLst>
              </p:nvPr>
            </p:nvGraphicFramePr>
            <p:xfrm>
              <a:off x="245533" y="3426767"/>
              <a:ext cx="11836401" cy="165817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798528">
                      <a:extLst>
                        <a:ext uri="{9D8B030D-6E8A-4147-A177-3AD203B41FA5}">
                          <a16:colId xmlns:a16="http://schemas.microsoft.com/office/drawing/2014/main" val="3829515924"/>
                        </a:ext>
                      </a:extLst>
                    </a:gridCol>
                    <a:gridCol w="5119673">
                      <a:extLst>
                        <a:ext uri="{9D8B030D-6E8A-4147-A177-3AD203B41FA5}">
                          <a16:colId xmlns:a16="http://schemas.microsoft.com/office/drawing/2014/main" val="2394965250"/>
                        </a:ext>
                      </a:extLst>
                    </a:gridCol>
                    <a:gridCol w="474134">
                      <a:extLst>
                        <a:ext uri="{9D8B030D-6E8A-4147-A177-3AD203B41FA5}">
                          <a16:colId xmlns:a16="http://schemas.microsoft.com/office/drawing/2014/main" val="484283748"/>
                        </a:ext>
                      </a:extLst>
                    </a:gridCol>
                    <a:gridCol w="5444066">
                      <a:extLst>
                        <a:ext uri="{9D8B030D-6E8A-4147-A177-3AD203B41FA5}">
                          <a16:colId xmlns:a16="http://schemas.microsoft.com/office/drawing/2014/main" val="1361353981"/>
                        </a:ext>
                      </a:extLst>
                    </a:gridCol>
                  </a:tblGrid>
                  <a:tr h="829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714" t="-730" r="-115952" b="-1007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7581" t="-730" r="-336" b="-1007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3259939"/>
                      </a:ext>
                    </a:extLst>
                  </a:tr>
                  <a:tr h="829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714" t="-101471" r="-115952" b="-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7581" t="-101471" r="-336" b="-14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835423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543486A-2E66-41BA-8BC0-9DBB52A8D384}"/>
                  </a:ext>
                </a:extLst>
              </p:cNvPr>
              <p:cNvSpPr txBox="1"/>
              <p:nvPr/>
            </p:nvSpPr>
            <p:spPr>
              <a:xfrm>
                <a:off x="3987317" y="469833"/>
                <a:ext cx="4622800" cy="584775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AE" sz="3200" dirty="0">
                    <a:latin typeface="Simplified Arabic" panose="02020603050405020304" pitchFamily="18" charset="-78"/>
                    <a:cs typeface="Simplified Arabic" panose="02020603050405020304" pitchFamily="18" charset="-78"/>
                  </a:rPr>
                  <a:t>أوجد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  <a:cs typeface="Simplified Arabic" panose="02020603050405020304" pitchFamily="18" charset="-78"/>
                      </a:rPr>
                      <m:t>𝑚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implified Arabic" panose="02020603050405020304" pitchFamily="18" charset="-78"/>
                      </a:rPr>
                      <m:t>&lt;5</m:t>
                    </m:r>
                  </m:oMath>
                </a14:m>
                <a:endParaRPr lang="en-US" sz="3200" dirty="0">
                  <a:latin typeface="Simplified Arabic" panose="02020603050405020304" pitchFamily="18" charset="-78"/>
                  <a:cs typeface="Simplified Arabic" panose="02020603050405020304" pitchFamily="18" charset="-78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543486A-2E66-41BA-8BC0-9DBB52A8D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317" y="469833"/>
                <a:ext cx="4622800" cy="584775"/>
              </a:xfrm>
              <a:prstGeom prst="rect">
                <a:avLst/>
              </a:prstGeom>
              <a:blipFill>
                <a:blip r:embed="rId3"/>
                <a:stretch>
                  <a:fillRect t="-10204" b="-33673"/>
                </a:stretch>
              </a:blip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06E141C7-32EF-4208-B5C4-F7E28DAEAA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8" r="79118"/>
          <a:stretch/>
        </p:blipFill>
        <p:spPr>
          <a:xfrm>
            <a:off x="245533" y="206731"/>
            <a:ext cx="3098800" cy="313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145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BAECD067-D3AC-404F-97CF-32F20EA3241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45533" y="3426767"/>
              <a:ext cx="11836401" cy="165817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798528">
                      <a:extLst>
                        <a:ext uri="{9D8B030D-6E8A-4147-A177-3AD203B41FA5}">
                          <a16:colId xmlns:a16="http://schemas.microsoft.com/office/drawing/2014/main" val="3829515924"/>
                        </a:ext>
                      </a:extLst>
                    </a:gridCol>
                    <a:gridCol w="5119673">
                      <a:extLst>
                        <a:ext uri="{9D8B030D-6E8A-4147-A177-3AD203B41FA5}">
                          <a16:colId xmlns:a16="http://schemas.microsoft.com/office/drawing/2014/main" val="2394965250"/>
                        </a:ext>
                      </a:extLst>
                    </a:gridCol>
                    <a:gridCol w="474134">
                      <a:extLst>
                        <a:ext uri="{9D8B030D-6E8A-4147-A177-3AD203B41FA5}">
                          <a16:colId xmlns:a16="http://schemas.microsoft.com/office/drawing/2014/main" val="484283748"/>
                        </a:ext>
                      </a:extLst>
                    </a:gridCol>
                    <a:gridCol w="5444066">
                      <a:extLst>
                        <a:ext uri="{9D8B030D-6E8A-4147-A177-3AD203B41FA5}">
                          <a16:colId xmlns:a16="http://schemas.microsoft.com/office/drawing/2014/main" val="1361353981"/>
                        </a:ext>
                      </a:extLst>
                    </a:gridCol>
                  </a:tblGrid>
                  <a:tr h="829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𝟏𝟐𝟎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𝟓𝟏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43259939"/>
                      </a:ext>
                    </a:extLst>
                  </a:tr>
                  <a:tr h="829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𝟏𝟏𝟕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𝟏𝟖𝟎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283542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BAECD067-D3AC-404F-97CF-32F20EA3241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9694889"/>
                  </p:ext>
                </p:extLst>
              </p:nvPr>
            </p:nvGraphicFramePr>
            <p:xfrm>
              <a:off x="245533" y="3426767"/>
              <a:ext cx="11836401" cy="165817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798528">
                      <a:extLst>
                        <a:ext uri="{9D8B030D-6E8A-4147-A177-3AD203B41FA5}">
                          <a16:colId xmlns:a16="http://schemas.microsoft.com/office/drawing/2014/main" val="3829515924"/>
                        </a:ext>
                      </a:extLst>
                    </a:gridCol>
                    <a:gridCol w="5119673">
                      <a:extLst>
                        <a:ext uri="{9D8B030D-6E8A-4147-A177-3AD203B41FA5}">
                          <a16:colId xmlns:a16="http://schemas.microsoft.com/office/drawing/2014/main" val="2394965250"/>
                        </a:ext>
                      </a:extLst>
                    </a:gridCol>
                    <a:gridCol w="474134">
                      <a:extLst>
                        <a:ext uri="{9D8B030D-6E8A-4147-A177-3AD203B41FA5}">
                          <a16:colId xmlns:a16="http://schemas.microsoft.com/office/drawing/2014/main" val="484283748"/>
                        </a:ext>
                      </a:extLst>
                    </a:gridCol>
                    <a:gridCol w="5444066">
                      <a:extLst>
                        <a:ext uri="{9D8B030D-6E8A-4147-A177-3AD203B41FA5}">
                          <a16:colId xmlns:a16="http://schemas.microsoft.com/office/drawing/2014/main" val="1361353981"/>
                        </a:ext>
                      </a:extLst>
                    </a:gridCol>
                  </a:tblGrid>
                  <a:tr h="829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714" t="-730" r="-115952" b="-1007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7581" t="-730" r="-336" b="-1007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3259939"/>
                      </a:ext>
                    </a:extLst>
                  </a:tr>
                  <a:tr h="829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714" t="-101471" r="-115952" b="-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7581" t="-101471" r="-336" b="-14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835423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543486A-2E66-41BA-8BC0-9DBB52A8D384}"/>
                  </a:ext>
                </a:extLst>
              </p:cNvPr>
              <p:cNvSpPr txBox="1"/>
              <p:nvPr/>
            </p:nvSpPr>
            <p:spPr>
              <a:xfrm>
                <a:off x="4549020" y="156325"/>
                <a:ext cx="4622800" cy="584775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AE" sz="3200" dirty="0">
                    <a:latin typeface="Simplified Arabic" panose="02020603050405020304" pitchFamily="18" charset="-78"/>
                    <a:cs typeface="Simplified Arabic" panose="02020603050405020304" pitchFamily="18" charset="-78"/>
                  </a:rPr>
                  <a:t>أوجد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  <a:cs typeface="Simplified Arabic" panose="02020603050405020304" pitchFamily="18" charset="-78"/>
                      </a:rPr>
                      <m:t>𝑥</m:t>
                    </m:r>
                  </m:oMath>
                </a14:m>
                <a:endParaRPr lang="en-US" sz="3200" dirty="0">
                  <a:latin typeface="Simplified Arabic" panose="02020603050405020304" pitchFamily="18" charset="-78"/>
                  <a:cs typeface="Simplified Arabic" panose="02020603050405020304" pitchFamily="18" charset="-78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543486A-2E66-41BA-8BC0-9DBB52A8D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020" y="156325"/>
                <a:ext cx="4622800" cy="584775"/>
              </a:xfrm>
              <a:prstGeom prst="rect">
                <a:avLst/>
              </a:prstGeom>
              <a:blipFill>
                <a:blip r:embed="rId3"/>
                <a:stretch>
                  <a:fillRect t="-10204" b="-33673"/>
                </a:stretch>
              </a:blip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E4A054AB-2A5D-4035-9603-5B25EA9E01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31" r="74727"/>
          <a:stretch/>
        </p:blipFill>
        <p:spPr>
          <a:xfrm>
            <a:off x="585893" y="96015"/>
            <a:ext cx="3277810" cy="331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616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BAECD067-D3AC-404F-97CF-32F20EA3241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45533" y="3426767"/>
              <a:ext cx="11836401" cy="165817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798528">
                      <a:extLst>
                        <a:ext uri="{9D8B030D-6E8A-4147-A177-3AD203B41FA5}">
                          <a16:colId xmlns:a16="http://schemas.microsoft.com/office/drawing/2014/main" val="3829515924"/>
                        </a:ext>
                      </a:extLst>
                    </a:gridCol>
                    <a:gridCol w="5119673">
                      <a:extLst>
                        <a:ext uri="{9D8B030D-6E8A-4147-A177-3AD203B41FA5}">
                          <a16:colId xmlns:a16="http://schemas.microsoft.com/office/drawing/2014/main" val="2394965250"/>
                        </a:ext>
                      </a:extLst>
                    </a:gridCol>
                    <a:gridCol w="474134">
                      <a:extLst>
                        <a:ext uri="{9D8B030D-6E8A-4147-A177-3AD203B41FA5}">
                          <a16:colId xmlns:a16="http://schemas.microsoft.com/office/drawing/2014/main" val="484283748"/>
                        </a:ext>
                      </a:extLst>
                    </a:gridCol>
                    <a:gridCol w="5444066">
                      <a:extLst>
                        <a:ext uri="{9D8B030D-6E8A-4147-A177-3AD203B41FA5}">
                          <a16:colId xmlns:a16="http://schemas.microsoft.com/office/drawing/2014/main" val="1361353981"/>
                        </a:ext>
                      </a:extLst>
                    </a:gridCol>
                  </a:tblGrid>
                  <a:tr h="829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𝟕𝟎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𝟏𝟕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43259939"/>
                      </a:ext>
                    </a:extLst>
                  </a:tr>
                  <a:tr h="829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𝟒𝟏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𝟑𝟓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283542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BAECD067-D3AC-404F-97CF-32F20EA3241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220558"/>
                  </p:ext>
                </p:extLst>
              </p:nvPr>
            </p:nvGraphicFramePr>
            <p:xfrm>
              <a:off x="245533" y="3426767"/>
              <a:ext cx="11836401" cy="165817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798528">
                      <a:extLst>
                        <a:ext uri="{9D8B030D-6E8A-4147-A177-3AD203B41FA5}">
                          <a16:colId xmlns:a16="http://schemas.microsoft.com/office/drawing/2014/main" val="3829515924"/>
                        </a:ext>
                      </a:extLst>
                    </a:gridCol>
                    <a:gridCol w="5119673">
                      <a:extLst>
                        <a:ext uri="{9D8B030D-6E8A-4147-A177-3AD203B41FA5}">
                          <a16:colId xmlns:a16="http://schemas.microsoft.com/office/drawing/2014/main" val="2394965250"/>
                        </a:ext>
                      </a:extLst>
                    </a:gridCol>
                    <a:gridCol w="474134">
                      <a:extLst>
                        <a:ext uri="{9D8B030D-6E8A-4147-A177-3AD203B41FA5}">
                          <a16:colId xmlns:a16="http://schemas.microsoft.com/office/drawing/2014/main" val="484283748"/>
                        </a:ext>
                      </a:extLst>
                    </a:gridCol>
                    <a:gridCol w="5444066">
                      <a:extLst>
                        <a:ext uri="{9D8B030D-6E8A-4147-A177-3AD203B41FA5}">
                          <a16:colId xmlns:a16="http://schemas.microsoft.com/office/drawing/2014/main" val="1361353981"/>
                        </a:ext>
                      </a:extLst>
                    </a:gridCol>
                  </a:tblGrid>
                  <a:tr h="829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714" t="-730" r="-115952" b="-1007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7581" t="-730" r="-336" b="-1007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3259939"/>
                      </a:ext>
                    </a:extLst>
                  </a:tr>
                  <a:tr h="829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714" t="-101471" r="-115952" b="-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7581" t="-101471" r="-336" b="-14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835423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543486A-2E66-41BA-8BC0-9DBB52A8D384}"/>
                  </a:ext>
                </a:extLst>
              </p:cNvPr>
              <p:cNvSpPr txBox="1"/>
              <p:nvPr/>
            </p:nvSpPr>
            <p:spPr>
              <a:xfrm>
                <a:off x="7357534" y="1188290"/>
                <a:ext cx="4622800" cy="584775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AE" sz="3200" dirty="0">
                    <a:latin typeface="Simplified Arabic" panose="02020603050405020304" pitchFamily="18" charset="-78"/>
                    <a:cs typeface="Simplified Arabic" panose="02020603050405020304" pitchFamily="18" charset="-78"/>
                  </a:rPr>
                  <a:t>أوجد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  <a:cs typeface="Simplified Arabic" panose="02020603050405020304" pitchFamily="18" charset="-78"/>
                      </a:rPr>
                      <m:t>𝑥</m:t>
                    </m:r>
                  </m:oMath>
                </a14:m>
                <a:endParaRPr lang="en-US" sz="3200" dirty="0">
                  <a:latin typeface="Simplified Arabic" panose="02020603050405020304" pitchFamily="18" charset="-78"/>
                  <a:cs typeface="Simplified Arabic" panose="02020603050405020304" pitchFamily="18" charset="-78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543486A-2E66-41BA-8BC0-9DBB52A8D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534" y="1188290"/>
                <a:ext cx="4622800" cy="584775"/>
              </a:xfrm>
              <a:prstGeom prst="rect">
                <a:avLst/>
              </a:prstGeom>
              <a:blipFill>
                <a:blip r:embed="rId3"/>
                <a:stretch>
                  <a:fillRect t="-10204" b="-33673"/>
                </a:stretch>
              </a:blip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04501DED-E69A-4C68-9BAB-6372FDA9A6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595" r="12781"/>
          <a:stretch/>
        </p:blipFill>
        <p:spPr>
          <a:xfrm>
            <a:off x="245533" y="179826"/>
            <a:ext cx="3818466" cy="317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168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BAECD067-D3AC-404F-97CF-32F20EA3241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45533" y="3426767"/>
              <a:ext cx="11836401" cy="165817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798528">
                      <a:extLst>
                        <a:ext uri="{9D8B030D-6E8A-4147-A177-3AD203B41FA5}">
                          <a16:colId xmlns:a16="http://schemas.microsoft.com/office/drawing/2014/main" val="3829515924"/>
                        </a:ext>
                      </a:extLst>
                    </a:gridCol>
                    <a:gridCol w="5119673">
                      <a:extLst>
                        <a:ext uri="{9D8B030D-6E8A-4147-A177-3AD203B41FA5}">
                          <a16:colId xmlns:a16="http://schemas.microsoft.com/office/drawing/2014/main" val="2394965250"/>
                        </a:ext>
                      </a:extLst>
                    </a:gridCol>
                    <a:gridCol w="474134">
                      <a:extLst>
                        <a:ext uri="{9D8B030D-6E8A-4147-A177-3AD203B41FA5}">
                          <a16:colId xmlns:a16="http://schemas.microsoft.com/office/drawing/2014/main" val="484283748"/>
                        </a:ext>
                      </a:extLst>
                    </a:gridCol>
                    <a:gridCol w="5444066">
                      <a:extLst>
                        <a:ext uri="{9D8B030D-6E8A-4147-A177-3AD203B41FA5}">
                          <a16:colId xmlns:a16="http://schemas.microsoft.com/office/drawing/2014/main" val="1361353981"/>
                        </a:ext>
                      </a:extLst>
                    </a:gridCol>
                  </a:tblGrid>
                  <a:tr h="829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𝟐𝟏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𝟑𝟗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43259939"/>
                      </a:ext>
                    </a:extLst>
                  </a:tr>
                  <a:tr h="829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𝟔𝟑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𝟒𝟑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283542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BAECD067-D3AC-404F-97CF-32F20EA3241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3233799"/>
                  </p:ext>
                </p:extLst>
              </p:nvPr>
            </p:nvGraphicFramePr>
            <p:xfrm>
              <a:off x="245533" y="3426767"/>
              <a:ext cx="11836401" cy="165817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798528">
                      <a:extLst>
                        <a:ext uri="{9D8B030D-6E8A-4147-A177-3AD203B41FA5}">
                          <a16:colId xmlns:a16="http://schemas.microsoft.com/office/drawing/2014/main" val="3829515924"/>
                        </a:ext>
                      </a:extLst>
                    </a:gridCol>
                    <a:gridCol w="5119673">
                      <a:extLst>
                        <a:ext uri="{9D8B030D-6E8A-4147-A177-3AD203B41FA5}">
                          <a16:colId xmlns:a16="http://schemas.microsoft.com/office/drawing/2014/main" val="2394965250"/>
                        </a:ext>
                      </a:extLst>
                    </a:gridCol>
                    <a:gridCol w="474134">
                      <a:extLst>
                        <a:ext uri="{9D8B030D-6E8A-4147-A177-3AD203B41FA5}">
                          <a16:colId xmlns:a16="http://schemas.microsoft.com/office/drawing/2014/main" val="484283748"/>
                        </a:ext>
                      </a:extLst>
                    </a:gridCol>
                    <a:gridCol w="5444066">
                      <a:extLst>
                        <a:ext uri="{9D8B030D-6E8A-4147-A177-3AD203B41FA5}">
                          <a16:colId xmlns:a16="http://schemas.microsoft.com/office/drawing/2014/main" val="1361353981"/>
                        </a:ext>
                      </a:extLst>
                    </a:gridCol>
                  </a:tblGrid>
                  <a:tr h="829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714" t="-730" r="-115952" b="-1007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7581" t="-730" r="-336" b="-1007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3259939"/>
                      </a:ext>
                    </a:extLst>
                  </a:tr>
                  <a:tr h="829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714" t="-101471" r="-115952" b="-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7581" t="-101471" r="-336" b="-14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835423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543486A-2E66-41BA-8BC0-9DBB52A8D384}"/>
                  </a:ext>
                </a:extLst>
              </p:cNvPr>
              <p:cNvSpPr txBox="1"/>
              <p:nvPr/>
            </p:nvSpPr>
            <p:spPr>
              <a:xfrm>
                <a:off x="4392266" y="326141"/>
                <a:ext cx="4622800" cy="584775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AE" sz="3200" dirty="0">
                    <a:latin typeface="Simplified Arabic" panose="02020603050405020304" pitchFamily="18" charset="-78"/>
                    <a:cs typeface="Simplified Arabic" panose="02020603050405020304" pitchFamily="18" charset="-78"/>
                  </a:rPr>
                  <a:t>أوجد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  <a:cs typeface="Simplified Arabic" panose="02020603050405020304" pitchFamily="18" charset="-78"/>
                      </a:rPr>
                      <m:t>𝑥</m:t>
                    </m:r>
                  </m:oMath>
                </a14:m>
                <a:endParaRPr lang="en-US" sz="3200" dirty="0">
                  <a:latin typeface="Simplified Arabic" panose="02020603050405020304" pitchFamily="18" charset="-78"/>
                  <a:cs typeface="Simplified Arabic" panose="02020603050405020304" pitchFamily="18" charset="-78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543486A-2E66-41BA-8BC0-9DBB52A8D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266" y="326141"/>
                <a:ext cx="4622800" cy="584775"/>
              </a:xfrm>
              <a:prstGeom prst="rect">
                <a:avLst/>
              </a:prstGeom>
              <a:blipFill>
                <a:blip r:embed="rId3"/>
                <a:stretch>
                  <a:fillRect t="-10309" b="-34021"/>
                </a:stretch>
              </a:blip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AAA7A996-2543-4F09-816E-8A5193D0C1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720" t="25051" r="48238" b="-10325"/>
          <a:stretch/>
        </p:blipFill>
        <p:spPr>
          <a:xfrm>
            <a:off x="245533" y="326141"/>
            <a:ext cx="3564466" cy="298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096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BAECD067-D3AC-404F-97CF-32F20EA3241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45533" y="3426767"/>
              <a:ext cx="11836401" cy="165817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798528">
                      <a:extLst>
                        <a:ext uri="{9D8B030D-6E8A-4147-A177-3AD203B41FA5}">
                          <a16:colId xmlns:a16="http://schemas.microsoft.com/office/drawing/2014/main" val="3829515924"/>
                        </a:ext>
                      </a:extLst>
                    </a:gridCol>
                    <a:gridCol w="5119673">
                      <a:extLst>
                        <a:ext uri="{9D8B030D-6E8A-4147-A177-3AD203B41FA5}">
                          <a16:colId xmlns:a16="http://schemas.microsoft.com/office/drawing/2014/main" val="2394965250"/>
                        </a:ext>
                      </a:extLst>
                    </a:gridCol>
                    <a:gridCol w="474134">
                      <a:extLst>
                        <a:ext uri="{9D8B030D-6E8A-4147-A177-3AD203B41FA5}">
                          <a16:colId xmlns:a16="http://schemas.microsoft.com/office/drawing/2014/main" val="484283748"/>
                        </a:ext>
                      </a:extLst>
                    </a:gridCol>
                    <a:gridCol w="5444066">
                      <a:extLst>
                        <a:ext uri="{9D8B030D-6E8A-4147-A177-3AD203B41FA5}">
                          <a16:colId xmlns:a16="http://schemas.microsoft.com/office/drawing/2014/main" val="1361353981"/>
                        </a:ext>
                      </a:extLst>
                    </a:gridCol>
                  </a:tblGrid>
                  <a:tr h="829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𝟔𝟎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𝟏𝟒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43259939"/>
                      </a:ext>
                    </a:extLst>
                  </a:tr>
                  <a:tr h="829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𝟐𝟐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𝟑𝟎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283542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BAECD067-D3AC-404F-97CF-32F20EA3241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2969329"/>
                  </p:ext>
                </p:extLst>
              </p:nvPr>
            </p:nvGraphicFramePr>
            <p:xfrm>
              <a:off x="245533" y="3426767"/>
              <a:ext cx="11836401" cy="165817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798528">
                      <a:extLst>
                        <a:ext uri="{9D8B030D-6E8A-4147-A177-3AD203B41FA5}">
                          <a16:colId xmlns:a16="http://schemas.microsoft.com/office/drawing/2014/main" val="3829515924"/>
                        </a:ext>
                      </a:extLst>
                    </a:gridCol>
                    <a:gridCol w="5119673">
                      <a:extLst>
                        <a:ext uri="{9D8B030D-6E8A-4147-A177-3AD203B41FA5}">
                          <a16:colId xmlns:a16="http://schemas.microsoft.com/office/drawing/2014/main" val="2394965250"/>
                        </a:ext>
                      </a:extLst>
                    </a:gridCol>
                    <a:gridCol w="474134">
                      <a:extLst>
                        <a:ext uri="{9D8B030D-6E8A-4147-A177-3AD203B41FA5}">
                          <a16:colId xmlns:a16="http://schemas.microsoft.com/office/drawing/2014/main" val="484283748"/>
                        </a:ext>
                      </a:extLst>
                    </a:gridCol>
                    <a:gridCol w="5444066">
                      <a:extLst>
                        <a:ext uri="{9D8B030D-6E8A-4147-A177-3AD203B41FA5}">
                          <a16:colId xmlns:a16="http://schemas.microsoft.com/office/drawing/2014/main" val="1361353981"/>
                        </a:ext>
                      </a:extLst>
                    </a:gridCol>
                  </a:tblGrid>
                  <a:tr h="829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714" t="-730" r="-115952" b="-1007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7581" t="-730" r="-336" b="-1007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3259939"/>
                      </a:ext>
                    </a:extLst>
                  </a:tr>
                  <a:tr h="829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714" t="-101471" r="-115952" b="-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7581" t="-101471" r="-336" b="-14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835423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61CF2086-A5F4-47E5-87E6-045F5A43D4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943" r="41433"/>
          <a:stretch/>
        </p:blipFill>
        <p:spPr>
          <a:xfrm>
            <a:off x="1142999" y="393140"/>
            <a:ext cx="3208868" cy="29404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95DCCC-C0B6-47F9-B8F3-BD73E3DA37D4}"/>
                  </a:ext>
                </a:extLst>
              </p:cNvPr>
              <p:cNvSpPr txBox="1"/>
              <p:nvPr/>
            </p:nvSpPr>
            <p:spPr>
              <a:xfrm>
                <a:off x="7357534" y="1188290"/>
                <a:ext cx="4622800" cy="584775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AE" sz="3200" dirty="0">
                    <a:latin typeface="Simplified Arabic" panose="02020603050405020304" pitchFamily="18" charset="-78"/>
                    <a:cs typeface="Simplified Arabic" panose="02020603050405020304" pitchFamily="18" charset="-78"/>
                  </a:rPr>
                  <a:t>أوجد قيمة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Simplified Arabic" panose="02020603050405020304" pitchFamily="18" charset="-78"/>
                      </a:rPr>
                      <m:t>𝑥</m:t>
                    </m:r>
                  </m:oMath>
                </a14:m>
                <a:endParaRPr lang="en-US" sz="3200" dirty="0">
                  <a:latin typeface="Simplified Arabic" panose="02020603050405020304" pitchFamily="18" charset="-78"/>
                  <a:cs typeface="Simplified Arabic" panose="02020603050405020304" pitchFamily="18" charset="-78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95DCCC-C0B6-47F9-B8F3-BD73E3DA37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534" y="1188290"/>
                <a:ext cx="4622800" cy="584775"/>
              </a:xfrm>
              <a:prstGeom prst="rect">
                <a:avLst/>
              </a:prstGeom>
              <a:blipFill>
                <a:blip r:embed="rId4"/>
                <a:stretch>
                  <a:fillRect t="-10204" b="-33673"/>
                </a:stretch>
              </a:blip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34637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BAECD067-D3AC-404F-97CF-32F20EA3241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45533" y="3426767"/>
              <a:ext cx="11836401" cy="165817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798528">
                      <a:extLst>
                        <a:ext uri="{9D8B030D-6E8A-4147-A177-3AD203B41FA5}">
                          <a16:colId xmlns:a16="http://schemas.microsoft.com/office/drawing/2014/main" val="3829515924"/>
                        </a:ext>
                      </a:extLst>
                    </a:gridCol>
                    <a:gridCol w="5119673">
                      <a:extLst>
                        <a:ext uri="{9D8B030D-6E8A-4147-A177-3AD203B41FA5}">
                          <a16:colId xmlns:a16="http://schemas.microsoft.com/office/drawing/2014/main" val="2394965250"/>
                        </a:ext>
                      </a:extLst>
                    </a:gridCol>
                    <a:gridCol w="474134">
                      <a:extLst>
                        <a:ext uri="{9D8B030D-6E8A-4147-A177-3AD203B41FA5}">
                          <a16:colId xmlns:a16="http://schemas.microsoft.com/office/drawing/2014/main" val="484283748"/>
                        </a:ext>
                      </a:extLst>
                    </a:gridCol>
                    <a:gridCol w="5444066">
                      <a:extLst>
                        <a:ext uri="{9D8B030D-6E8A-4147-A177-3AD203B41FA5}">
                          <a16:colId xmlns:a16="http://schemas.microsoft.com/office/drawing/2014/main" val="1361353981"/>
                        </a:ext>
                      </a:extLst>
                    </a:gridCol>
                  </a:tblGrid>
                  <a:tr h="829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𝟓𝟒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𝟒𝟐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43259939"/>
                      </a:ext>
                    </a:extLst>
                  </a:tr>
                  <a:tr h="829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𝟏𝟐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𝟑𝟒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283542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BAECD067-D3AC-404F-97CF-32F20EA3241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2061417"/>
                  </p:ext>
                </p:extLst>
              </p:nvPr>
            </p:nvGraphicFramePr>
            <p:xfrm>
              <a:off x="245533" y="3426767"/>
              <a:ext cx="11836401" cy="165817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798528">
                      <a:extLst>
                        <a:ext uri="{9D8B030D-6E8A-4147-A177-3AD203B41FA5}">
                          <a16:colId xmlns:a16="http://schemas.microsoft.com/office/drawing/2014/main" val="3829515924"/>
                        </a:ext>
                      </a:extLst>
                    </a:gridCol>
                    <a:gridCol w="5119673">
                      <a:extLst>
                        <a:ext uri="{9D8B030D-6E8A-4147-A177-3AD203B41FA5}">
                          <a16:colId xmlns:a16="http://schemas.microsoft.com/office/drawing/2014/main" val="2394965250"/>
                        </a:ext>
                      </a:extLst>
                    </a:gridCol>
                    <a:gridCol w="474134">
                      <a:extLst>
                        <a:ext uri="{9D8B030D-6E8A-4147-A177-3AD203B41FA5}">
                          <a16:colId xmlns:a16="http://schemas.microsoft.com/office/drawing/2014/main" val="484283748"/>
                        </a:ext>
                      </a:extLst>
                    </a:gridCol>
                    <a:gridCol w="5444066">
                      <a:extLst>
                        <a:ext uri="{9D8B030D-6E8A-4147-A177-3AD203B41FA5}">
                          <a16:colId xmlns:a16="http://schemas.microsoft.com/office/drawing/2014/main" val="1361353981"/>
                        </a:ext>
                      </a:extLst>
                    </a:gridCol>
                  </a:tblGrid>
                  <a:tr h="829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714" t="-730" r="-115952" b="-1007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7581" t="-730" r="-336" b="-1007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3259939"/>
                      </a:ext>
                    </a:extLst>
                  </a:tr>
                  <a:tr h="829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714" t="-101471" r="-115952" b="-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7581" t="-101471" r="-336" b="-14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835423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543486A-2E66-41BA-8BC0-9DBB52A8D384}"/>
                  </a:ext>
                </a:extLst>
              </p:cNvPr>
              <p:cNvSpPr txBox="1"/>
              <p:nvPr/>
            </p:nvSpPr>
            <p:spPr>
              <a:xfrm>
                <a:off x="3658326" y="185335"/>
                <a:ext cx="5604934" cy="584775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AE" sz="3200" dirty="0">
                    <a:latin typeface="Simplified Arabic" panose="02020603050405020304" pitchFamily="18" charset="-78"/>
                    <a:cs typeface="Simplified Arabic" panose="02020603050405020304" pitchFamily="18" charset="-78"/>
                  </a:rPr>
                  <a:t>أوجد</a:t>
                </a:r>
                <a:r>
                  <a:rPr lang="en-US" sz="3200" dirty="0">
                    <a:latin typeface="Simplified Arabic" panose="02020603050405020304" pitchFamily="18" charset="-78"/>
                    <a:cs typeface="Simplified Arabic" panose="02020603050405020304" pitchFamily="18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Simplified Arabic" panose="02020603050405020304" pitchFamily="18" charset="-78"/>
                      </a:rPr>
                      <m:t>𝑥</m:t>
                    </m:r>
                  </m:oMath>
                </a14:m>
                <a:endParaRPr lang="en-US" sz="3200" dirty="0">
                  <a:latin typeface="Simplified Arabic" panose="02020603050405020304" pitchFamily="18" charset="-78"/>
                  <a:cs typeface="Simplified Arabic" panose="02020603050405020304" pitchFamily="18" charset="-78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543486A-2E66-41BA-8BC0-9DBB52A8D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8326" y="185335"/>
                <a:ext cx="5604934" cy="584775"/>
              </a:xfrm>
              <a:prstGeom prst="rect">
                <a:avLst/>
              </a:prstGeom>
              <a:blipFill>
                <a:blip r:embed="rId3"/>
                <a:stretch>
                  <a:fillRect t="-10204" b="-33673"/>
                </a:stretch>
              </a:blip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4DFE102-DDF2-40DD-9C2F-3CAA169360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956" t="29471" r="18235"/>
          <a:stretch/>
        </p:blipFill>
        <p:spPr>
          <a:xfrm>
            <a:off x="245533" y="196184"/>
            <a:ext cx="3310467" cy="224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7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6377D4-8AC3-4A4C-A890-E7D1D5B68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8" y="673969"/>
            <a:ext cx="11430000" cy="440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78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730A4D-58A9-4421-8985-22EB4E0FD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10" y="212035"/>
            <a:ext cx="11748908" cy="508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41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D347A8-8620-438A-B4A7-842E69EB2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09" y="404633"/>
            <a:ext cx="11569433" cy="513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7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25495B-F8B9-447C-8DC8-0EFB94152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96" y="397151"/>
            <a:ext cx="11211339" cy="530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50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626B82-CF0E-4FFD-8560-D6FE551D4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78" y="123028"/>
            <a:ext cx="10868434" cy="578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00567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277</TotalTime>
  <Words>716</Words>
  <Application>Microsoft Office PowerPoint</Application>
  <PresentationFormat>Widescreen</PresentationFormat>
  <Paragraphs>379</Paragraphs>
  <Slides>49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Arial</vt:lpstr>
      <vt:lpstr>Calibri</vt:lpstr>
      <vt:lpstr>Cambria Math</vt:lpstr>
      <vt:lpstr>Gill Sans MT</vt:lpstr>
      <vt:lpstr>Sakkal Majalla</vt:lpstr>
      <vt:lpstr>Simplified Arabic</vt:lpstr>
      <vt:lpstr>Traditional Arabic</vt:lpstr>
      <vt:lpstr>Gallery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Hani Zarzour</dc:creator>
  <cp:lastModifiedBy>منتصر أبوالرب</cp:lastModifiedBy>
  <cp:revision>54</cp:revision>
  <dcterms:created xsi:type="dcterms:W3CDTF">2021-05-22T13:56:23Z</dcterms:created>
  <dcterms:modified xsi:type="dcterms:W3CDTF">2021-06-03T07:45:51Z</dcterms:modified>
</cp:coreProperties>
</file>