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73" r:id="rId20"/>
    <p:sldId id="26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EF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02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67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95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36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11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06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492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212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88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40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63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9629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55" r:id="rId6"/>
    <p:sldLayoutId id="2147483751" r:id="rId7"/>
    <p:sldLayoutId id="2147483752" r:id="rId8"/>
    <p:sldLayoutId id="2147483753" r:id="rId9"/>
    <p:sldLayoutId id="2147483754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1A32728-C5F7-449E-8F69-191DD1BC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" descr="Hexagon line pattern on white background">
            <a:extLst>
              <a:ext uri="{FF2B5EF4-FFF2-40B4-BE49-F238E27FC236}">
                <a16:creationId xmlns:a16="http://schemas.microsoft.com/office/drawing/2014/main" id="{C42AADA0-E10C-4C69-BBCE-F71B85445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74" b="23226"/>
          <a:stretch/>
        </p:blipFill>
        <p:spPr>
          <a:xfrm>
            <a:off x="-2" y="-2"/>
            <a:ext cx="11429995" cy="6858001"/>
          </a:xfrm>
          <a:custGeom>
            <a:avLst/>
            <a:gdLst/>
            <a:ahLst/>
            <a:cxnLst/>
            <a:rect l="l" t="t" r="r" b="b"/>
            <a:pathLst>
              <a:path w="11429995" h="6858001">
                <a:moveTo>
                  <a:pt x="0" y="0"/>
                </a:moveTo>
                <a:lnTo>
                  <a:pt x="7624254" y="0"/>
                </a:lnTo>
                <a:lnTo>
                  <a:pt x="7862589" y="52181"/>
                </a:lnTo>
                <a:cubicBezTo>
                  <a:pt x="10504017" y="652275"/>
                  <a:pt x="11363091" y="1531476"/>
                  <a:pt x="11414106" y="2360939"/>
                </a:cubicBezTo>
                <a:cubicBezTo>
                  <a:pt x="11427932" y="2579799"/>
                  <a:pt x="11433644" y="2800687"/>
                  <a:pt x="11427598" y="3022918"/>
                </a:cubicBezTo>
                <a:cubicBezTo>
                  <a:pt x="11393176" y="4286859"/>
                  <a:pt x="10977952" y="5594221"/>
                  <a:pt x="9507339" y="6818588"/>
                </a:cubicBezTo>
                <a:lnTo>
                  <a:pt x="9458552" y="6858001"/>
                </a:lnTo>
                <a:lnTo>
                  <a:pt x="0" y="6858001"/>
                </a:ln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8F539D3-3C02-4EDE-8291-375F97A20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417925">
            <a:off x="7129332" y="1277529"/>
            <a:ext cx="5553331" cy="4302939"/>
          </a:xfrm>
          <a:custGeom>
            <a:avLst/>
            <a:gdLst>
              <a:gd name="connsiteX0" fmla="*/ 4594048 w 9861488"/>
              <a:gd name="connsiteY0" fmla="*/ 11458472 h 11458472"/>
              <a:gd name="connsiteX1" fmla="*/ 0 w 9861488"/>
              <a:gd name="connsiteY1" fmla="*/ 5948221 h 11458472"/>
              <a:gd name="connsiteX2" fmla="*/ 1863 w 9861488"/>
              <a:gd name="connsiteY2" fmla="*/ 5698862 h 11458472"/>
              <a:gd name="connsiteX3" fmla="*/ 320025 w 9861488"/>
              <a:gd name="connsiteY3" fmla="*/ 3799836 h 11458472"/>
              <a:gd name="connsiteX4" fmla="*/ 3430486 w 9861488"/>
              <a:gd name="connsiteY4" fmla="*/ 295907 h 11458472"/>
              <a:gd name="connsiteX5" fmla="*/ 3863859 w 9861488"/>
              <a:gd name="connsiteY5" fmla="*/ 55612 h 11458472"/>
              <a:gd name="connsiteX6" fmla="*/ 3969651 w 9861488"/>
              <a:gd name="connsiteY6" fmla="*/ 0 h 11458472"/>
              <a:gd name="connsiteX7" fmla="*/ 9861488 w 9861488"/>
              <a:gd name="connsiteY7" fmla="*/ 7066862 h 11458472"/>
              <a:gd name="connsiteX8" fmla="*/ 4594048 w 9861488"/>
              <a:gd name="connsiteY8" fmla="*/ 11458472 h 11458472"/>
              <a:gd name="connsiteX0" fmla="*/ 0 w 9861488"/>
              <a:gd name="connsiteY0" fmla="*/ 5948221 h 11549912"/>
              <a:gd name="connsiteX1" fmla="*/ 1863 w 9861488"/>
              <a:gd name="connsiteY1" fmla="*/ 5698862 h 11549912"/>
              <a:gd name="connsiteX2" fmla="*/ 320025 w 9861488"/>
              <a:gd name="connsiteY2" fmla="*/ 3799836 h 11549912"/>
              <a:gd name="connsiteX3" fmla="*/ 3430486 w 9861488"/>
              <a:gd name="connsiteY3" fmla="*/ 295907 h 11549912"/>
              <a:gd name="connsiteX4" fmla="*/ 3863859 w 9861488"/>
              <a:gd name="connsiteY4" fmla="*/ 55612 h 11549912"/>
              <a:gd name="connsiteX5" fmla="*/ 3969651 w 9861488"/>
              <a:gd name="connsiteY5" fmla="*/ 0 h 11549912"/>
              <a:gd name="connsiteX6" fmla="*/ 9861488 w 9861488"/>
              <a:gd name="connsiteY6" fmla="*/ 7066862 h 11549912"/>
              <a:gd name="connsiteX7" fmla="*/ 4685488 w 9861488"/>
              <a:gd name="connsiteY7" fmla="*/ 11549912 h 11549912"/>
              <a:gd name="connsiteX0" fmla="*/ 0 w 9861488"/>
              <a:gd name="connsiteY0" fmla="*/ 5948221 h 7066862"/>
              <a:gd name="connsiteX1" fmla="*/ 1863 w 9861488"/>
              <a:gd name="connsiteY1" fmla="*/ 5698862 h 7066862"/>
              <a:gd name="connsiteX2" fmla="*/ 320025 w 9861488"/>
              <a:gd name="connsiteY2" fmla="*/ 3799836 h 7066862"/>
              <a:gd name="connsiteX3" fmla="*/ 3430486 w 9861488"/>
              <a:gd name="connsiteY3" fmla="*/ 295907 h 7066862"/>
              <a:gd name="connsiteX4" fmla="*/ 3863859 w 9861488"/>
              <a:gd name="connsiteY4" fmla="*/ 55612 h 7066862"/>
              <a:gd name="connsiteX5" fmla="*/ 3969651 w 9861488"/>
              <a:gd name="connsiteY5" fmla="*/ 0 h 7066862"/>
              <a:gd name="connsiteX6" fmla="*/ 9861488 w 9861488"/>
              <a:gd name="connsiteY6" fmla="*/ 7066862 h 7066862"/>
              <a:gd name="connsiteX0" fmla="*/ 0 w 3969651"/>
              <a:gd name="connsiteY0" fmla="*/ 5948221 h 5948221"/>
              <a:gd name="connsiteX1" fmla="*/ 1863 w 3969651"/>
              <a:gd name="connsiteY1" fmla="*/ 5698862 h 5948221"/>
              <a:gd name="connsiteX2" fmla="*/ 320025 w 3969651"/>
              <a:gd name="connsiteY2" fmla="*/ 3799836 h 5948221"/>
              <a:gd name="connsiteX3" fmla="*/ 3430486 w 3969651"/>
              <a:gd name="connsiteY3" fmla="*/ 295907 h 5948221"/>
              <a:gd name="connsiteX4" fmla="*/ 3863859 w 3969651"/>
              <a:gd name="connsiteY4" fmla="*/ 55612 h 5948221"/>
              <a:gd name="connsiteX5" fmla="*/ 3969651 w 3969651"/>
              <a:gd name="connsiteY5" fmla="*/ 0 h 5948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69651" h="5948221">
                <a:moveTo>
                  <a:pt x="0" y="5948221"/>
                </a:moveTo>
                <a:lnTo>
                  <a:pt x="1863" y="5698862"/>
                </a:lnTo>
                <a:cubicBezTo>
                  <a:pt x="27184" y="5017139"/>
                  <a:pt x="133214" y="4368297"/>
                  <a:pt x="320025" y="3799836"/>
                </a:cubicBezTo>
                <a:cubicBezTo>
                  <a:pt x="810579" y="2305232"/>
                  <a:pt x="2027133" y="1118138"/>
                  <a:pt x="3430486" y="295907"/>
                </a:cubicBezTo>
                <a:cubicBezTo>
                  <a:pt x="3545941" y="228312"/>
                  <a:pt x="3692079" y="146862"/>
                  <a:pt x="3863859" y="55612"/>
                </a:cubicBezTo>
                <a:lnTo>
                  <a:pt x="3969651" y="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6800AC-85DB-425A-A4AF-C9BC49392764}"/>
              </a:ext>
            </a:extLst>
          </p:cNvPr>
          <p:cNvSpPr txBox="1"/>
          <p:nvPr/>
        </p:nvSpPr>
        <p:spPr>
          <a:xfrm>
            <a:off x="9905997" y="6303093"/>
            <a:ext cx="261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dirty="0">
                <a:cs typeface="(AH) Manal Black" pitchFamily="2" charset="-78"/>
              </a:rPr>
              <a:t>إعداد المعلمة : رحمه البادي</a:t>
            </a:r>
            <a:endParaRPr lang="en-US" sz="2000" dirty="0">
              <a:cs typeface="(AH) Manal Black" pitchFamily="2" charset="-78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AE6D80-285F-4F5C-BB9A-8D6CEC9E3943}"/>
              </a:ext>
            </a:extLst>
          </p:cNvPr>
          <p:cNvSpPr/>
          <p:nvPr/>
        </p:nvSpPr>
        <p:spPr>
          <a:xfrm>
            <a:off x="297735" y="477078"/>
            <a:ext cx="11429995" cy="5616607"/>
          </a:xfrm>
          <a:prstGeom prst="roundRect">
            <a:avLst/>
          </a:prstGeom>
          <a:solidFill>
            <a:srgbClr val="E1EFD9">
              <a:alpha val="46000"/>
            </a:srgbClr>
          </a:solidFill>
          <a:ln>
            <a:solidFill>
              <a:schemeClr val="tx1">
                <a:lumMod val="6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qr code&#10;&#10;Description automatically generated">
            <a:extLst>
              <a:ext uri="{FF2B5EF4-FFF2-40B4-BE49-F238E27FC236}">
                <a16:creationId xmlns:a16="http://schemas.microsoft.com/office/drawing/2014/main" id="{92EEF9E3-B990-4A00-B162-40458F0BAB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66" b="97152" l="9901" r="89604">
                        <a14:foregroundMark x1="22277" y1="9177" x2="41089" y2="1582"/>
                        <a14:foregroundMark x1="41089" y1="1582" x2="62129" y2="3481"/>
                        <a14:foregroundMark x1="78465" y1="72785" x2="86139" y2="80063"/>
                        <a14:foregroundMark x1="86139" y1="80063" x2="88614" y2="92089"/>
                        <a14:foregroundMark x1="88614" y1="92089" x2="77970" y2="98734"/>
                        <a14:foregroundMark x1="77970" y1="98734" x2="20792" y2="97152"/>
                        <a14:foregroundMark x1="20792" y1="97152" x2="11634" y2="93354"/>
                        <a14:foregroundMark x1="11634" y1="93354" x2="12624" y2="81329"/>
                        <a14:foregroundMark x1="12624" y1="81329" x2="21782" y2="75949"/>
                        <a14:foregroundMark x1="21782" y1="75949" x2="26238" y2="75316"/>
                        <a14:foregroundMark x1="28465" y1="76582" x2="29208" y2="88924"/>
                        <a14:foregroundMark x1="29208" y1="88924" x2="30941" y2="94937"/>
                        <a14:foregroundMark x1="60891" y1="93987" x2="33663" y2="85759"/>
                        <a14:foregroundMark x1="33663" y1="85759" x2="21782" y2="85443"/>
                        <a14:foregroundMark x1="21782" y1="85443" x2="65099" y2="79747"/>
                        <a14:foregroundMark x1="65099" y1="79747" x2="76238" y2="80696"/>
                        <a14:foregroundMark x1="76238" y1="80696" x2="68564" y2="90190"/>
                        <a14:foregroundMark x1="68564" y1="90190" x2="60891" y2="90190"/>
                        <a14:foregroundMark x1="60891" y1="90190" x2="75248" y2="87658"/>
                        <a14:foregroundMark x1="75248" y1="87658" x2="85149" y2="89557"/>
                        <a14:foregroundMark x1="85149" y1="89557" x2="85644" y2="90190"/>
                        <a14:foregroundMark x1="79208" y1="90506" x2="74505" y2="92405"/>
                        <a14:foregroundMark x1="80941" y1="95570" x2="86634" y2="97152"/>
                        <a14:foregroundMark x1="25248" y1="94304" x2="23515" y2="87975"/>
                        <a14:foregroundMark x1="18069" y1="66139" x2="14109" y2="53797"/>
                        <a14:foregroundMark x1="14109" y1="53797" x2="13614" y2="42405"/>
                        <a14:foregroundMark x1="20792" y1="89557" x2="26238" y2="90506"/>
                        <a14:foregroundMark x1="88119" y1="81329" x2="81436" y2="73101"/>
                        <a14:foregroundMark x1="81436" y1="73101" x2="79703" y2="72468"/>
                        <a14:foregroundMark x1="85891" y1="53797" x2="82178" y2="66139"/>
                        <a14:foregroundMark x1="82178" y1="66139" x2="81683" y2="66456"/>
                        <a14:foregroundMark x1="11881" y1="77215" x2="20545" y2="71835"/>
                        <a14:foregroundMark x1="20545" y1="71835" x2="20545" y2="71835"/>
                        <a14:foregroundMark x1="85644" y1="74051" x2="85644" y2="74051"/>
                        <a14:foregroundMark x1="14356" y1="74684" x2="14356" y2="74684"/>
                        <a14:foregroundMark x1="84158" y1="19937" x2="84158" y2="19937"/>
                        <a14:foregroundMark x1="84158" y1="19937" x2="86139" y2="25633"/>
                        <a14:foregroundMark x1="86386" y1="28797" x2="86634" y2="36392"/>
                        <a14:foregroundMark x1="13119" y1="30696" x2="14604" y2="46835"/>
                        <a14:foregroundMark x1="13614" y1="54430" x2="12871" y2="28481"/>
                        <a14:backgroundMark x1="11634" y1="19937" x2="20297" y2="1266"/>
                        <a14:backgroundMark x1="77970" y1="633" x2="84374" y2="19821"/>
                        <a14:backgroundMark x1="15594" y1="71203" x2="11881" y2="563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26" y="0"/>
            <a:ext cx="2813537" cy="2005367"/>
          </a:xfrm>
          <a:prstGeom prst="rect">
            <a:avLst/>
          </a:prstGeom>
        </p:spPr>
      </p:pic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7CDD2A5-9C5B-4D32-841B-8BFDF7BC8A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333" y="4204321"/>
            <a:ext cx="4206240" cy="31429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11FB354-5CAD-46E1-987A-B2EFFA36A8A8}"/>
              </a:ext>
            </a:extLst>
          </p:cNvPr>
          <p:cNvSpPr txBox="1"/>
          <p:nvPr/>
        </p:nvSpPr>
        <p:spPr>
          <a:xfrm>
            <a:off x="3478311" y="2005913"/>
            <a:ext cx="4473365" cy="2785378"/>
          </a:xfrm>
          <a:custGeom>
            <a:avLst/>
            <a:gdLst>
              <a:gd name="connsiteX0" fmla="*/ 0 w 4473365"/>
              <a:gd name="connsiteY0" fmla="*/ 0 h 2785378"/>
              <a:gd name="connsiteX1" fmla="*/ 4473365 w 4473365"/>
              <a:gd name="connsiteY1" fmla="*/ 0 h 2785378"/>
              <a:gd name="connsiteX2" fmla="*/ 4473365 w 4473365"/>
              <a:gd name="connsiteY2" fmla="*/ 2785378 h 2785378"/>
              <a:gd name="connsiteX3" fmla="*/ 0 w 4473365"/>
              <a:gd name="connsiteY3" fmla="*/ 2785378 h 2785378"/>
              <a:gd name="connsiteX4" fmla="*/ 0 w 4473365"/>
              <a:gd name="connsiteY4" fmla="*/ 0 h 2785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3365" h="2785378" extrusionOk="0">
                <a:moveTo>
                  <a:pt x="0" y="0"/>
                </a:moveTo>
                <a:cubicBezTo>
                  <a:pt x="1628626" y="-5264"/>
                  <a:pt x="3882980" y="84467"/>
                  <a:pt x="4473365" y="0"/>
                </a:cubicBezTo>
                <a:cubicBezTo>
                  <a:pt x="4345192" y="945106"/>
                  <a:pt x="4602515" y="1568449"/>
                  <a:pt x="4473365" y="2785378"/>
                </a:cubicBezTo>
                <a:cubicBezTo>
                  <a:pt x="2820372" y="2891698"/>
                  <a:pt x="1542048" y="2777729"/>
                  <a:pt x="0" y="2785378"/>
                </a:cubicBezTo>
                <a:cubicBezTo>
                  <a:pt x="160128" y="2455359"/>
                  <a:pt x="25049" y="751111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أهْلًا وَسْهْلًا بِكُم </a:t>
            </a:r>
          </a:p>
          <a:p>
            <a:pPr algn="ctr" rtl="1">
              <a:lnSpc>
                <a:spcPct val="150000"/>
              </a:lnSpc>
            </a:pP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أَصْدِقائي الأبطال </a:t>
            </a:r>
          </a:p>
          <a:p>
            <a:pPr algn="ctr" rtl="1">
              <a:lnSpc>
                <a:spcPct val="150000"/>
              </a:lnSpc>
            </a:pP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أّنا سَعيدةٌ جِدًا بِلِقائِكُم</a:t>
            </a:r>
            <a:r>
              <a:rPr lang="ar-BH" sz="4000" dirty="0">
                <a:cs typeface="(AH) Manal Black" pitchFamily="2" charset="-78"/>
              </a:rPr>
              <a:t>.</a:t>
            </a:r>
            <a:endParaRPr lang="en-US" sz="4000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1101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-1.48148E-6 L -4.79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4.81481E-6 L -4.58333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-2.59259E-6 L 4.16667E-7 -0.07222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exagon line pattern on white background">
            <a:extLst>
              <a:ext uri="{FF2B5EF4-FFF2-40B4-BE49-F238E27FC236}">
                <a16:creationId xmlns:a16="http://schemas.microsoft.com/office/drawing/2014/main" id="{C42AADA0-E10C-4C69-BBCE-F71B85445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74" b="23226"/>
          <a:stretch/>
        </p:blipFill>
        <p:spPr>
          <a:xfrm>
            <a:off x="-2" y="-2"/>
            <a:ext cx="11429995" cy="6858001"/>
          </a:xfrm>
          <a:custGeom>
            <a:avLst/>
            <a:gdLst/>
            <a:ahLst/>
            <a:cxnLst/>
            <a:rect l="l" t="t" r="r" b="b"/>
            <a:pathLst>
              <a:path w="11429995" h="6858001">
                <a:moveTo>
                  <a:pt x="0" y="0"/>
                </a:moveTo>
                <a:lnTo>
                  <a:pt x="7624254" y="0"/>
                </a:lnTo>
                <a:lnTo>
                  <a:pt x="7862589" y="52181"/>
                </a:lnTo>
                <a:cubicBezTo>
                  <a:pt x="10504017" y="652275"/>
                  <a:pt x="11363091" y="1531476"/>
                  <a:pt x="11414106" y="2360939"/>
                </a:cubicBezTo>
                <a:cubicBezTo>
                  <a:pt x="11427932" y="2579799"/>
                  <a:pt x="11433644" y="2800687"/>
                  <a:pt x="11427598" y="3022918"/>
                </a:cubicBezTo>
                <a:cubicBezTo>
                  <a:pt x="11393176" y="4286859"/>
                  <a:pt x="10977952" y="5594221"/>
                  <a:pt x="9507339" y="6818588"/>
                </a:cubicBezTo>
                <a:lnTo>
                  <a:pt x="9458552" y="6858001"/>
                </a:lnTo>
                <a:lnTo>
                  <a:pt x="0" y="6858001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6800AC-85DB-425A-A4AF-C9BC49392764}"/>
              </a:ext>
            </a:extLst>
          </p:cNvPr>
          <p:cNvSpPr txBox="1"/>
          <p:nvPr/>
        </p:nvSpPr>
        <p:spPr>
          <a:xfrm>
            <a:off x="9905997" y="6303093"/>
            <a:ext cx="261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dirty="0">
                <a:cs typeface="(AH) Manal Black" pitchFamily="2" charset="-78"/>
              </a:rPr>
              <a:t>إعداد المعلمة : رحمه البادي</a:t>
            </a:r>
            <a:endParaRPr lang="en-US" sz="2000" dirty="0">
              <a:cs typeface="(AH) Manal Black" pitchFamily="2" charset="-78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AE6D80-285F-4F5C-BB9A-8D6CEC9E3943}"/>
              </a:ext>
            </a:extLst>
          </p:cNvPr>
          <p:cNvSpPr/>
          <p:nvPr/>
        </p:nvSpPr>
        <p:spPr>
          <a:xfrm>
            <a:off x="297735" y="477078"/>
            <a:ext cx="11429995" cy="5616607"/>
          </a:xfrm>
          <a:prstGeom prst="roundRect">
            <a:avLst/>
          </a:prstGeom>
          <a:solidFill>
            <a:srgbClr val="E1EFD9">
              <a:alpha val="46000"/>
            </a:srgbClr>
          </a:solidFill>
          <a:ln>
            <a:solidFill>
              <a:schemeClr val="tx1">
                <a:lumMod val="6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0B8913-9995-4574-B33D-808910C68E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0" t="16409" r="29348" b="13026"/>
          <a:stretch/>
        </p:blipFill>
        <p:spPr>
          <a:xfrm>
            <a:off x="762005" y="0"/>
            <a:ext cx="11429995" cy="6857999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C5E9A7E-7402-4643-A960-698BFD0AE1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0051713"/>
              </p:ext>
            </p:extLst>
          </p:nvPr>
        </p:nvGraphicFramePr>
        <p:xfrm>
          <a:off x="-11044" y="0"/>
          <a:ext cx="1254539" cy="685800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254539">
                  <a:extLst>
                    <a:ext uri="{9D8B030D-6E8A-4147-A177-3AD203B41FA5}">
                      <a16:colId xmlns:a16="http://schemas.microsoft.com/office/drawing/2014/main" val="2205409285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معايير تقييم القراءة</a:t>
                      </a:r>
                      <a:endParaRPr lang="en-US" dirty="0"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566892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النطق السليم للكلمات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10874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الضبط السليم للكلمات 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282567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السرعة و الطلاقة 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2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3059106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القراءة المعبرة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2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867999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المجموع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10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7157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7529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exagon line pattern on white background">
            <a:extLst>
              <a:ext uri="{FF2B5EF4-FFF2-40B4-BE49-F238E27FC236}">
                <a16:creationId xmlns:a16="http://schemas.microsoft.com/office/drawing/2014/main" id="{C42AADA0-E10C-4C69-BBCE-F71B85445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74" b="23226"/>
          <a:stretch/>
        </p:blipFill>
        <p:spPr>
          <a:xfrm>
            <a:off x="-2" y="-2"/>
            <a:ext cx="11429995" cy="6858001"/>
          </a:xfrm>
          <a:custGeom>
            <a:avLst/>
            <a:gdLst/>
            <a:ahLst/>
            <a:cxnLst/>
            <a:rect l="l" t="t" r="r" b="b"/>
            <a:pathLst>
              <a:path w="11429995" h="6858001">
                <a:moveTo>
                  <a:pt x="0" y="0"/>
                </a:moveTo>
                <a:lnTo>
                  <a:pt x="7624254" y="0"/>
                </a:lnTo>
                <a:lnTo>
                  <a:pt x="7862589" y="52181"/>
                </a:lnTo>
                <a:cubicBezTo>
                  <a:pt x="10504017" y="652275"/>
                  <a:pt x="11363091" y="1531476"/>
                  <a:pt x="11414106" y="2360939"/>
                </a:cubicBezTo>
                <a:cubicBezTo>
                  <a:pt x="11427932" y="2579799"/>
                  <a:pt x="11433644" y="2800687"/>
                  <a:pt x="11427598" y="3022918"/>
                </a:cubicBezTo>
                <a:cubicBezTo>
                  <a:pt x="11393176" y="4286859"/>
                  <a:pt x="10977952" y="5594221"/>
                  <a:pt x="9507339" y="6818588"/>
                </a:cubicBezTo>
                <a:lnTo>
                  <a:pt x="9458552" y="6858001"/>
                </a:lnTo>
                <a:lnTo>
                  <a:pt x="0" y="6858001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6800AC-85DB-425A-A4AF-C9BC49392764}"/>
              </a:ext>
            </a:extLst>
          </p:cNvPr>
          <p:cNvSpPr txBox="1"/>
          <p:nvPr/>
        </p:nvSpPr>
        <p:spPr>
          <a:xfrm>
            <a:off x="9905997" y="6303093"/>
            <a:ext cx="261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dirty="0">
                <a:cs typeface="(AH) Manal Black" pitchFamily="2" charset="-78"/>
              </a:rPr>
              <a:t>إعداد المعلمة : رحمه البادي</a:t>
            </a:r>
            <a:endParaRPr lang="en-US" sz="2000" dirty="0">
              <a:cs typeface="(AH) Manal Black" pitchFamily="2" charset="-78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AE6D80-285F-4F5C-BB9A-8D6CEC9E3943}"/>
              </a:ext>
            </a:extLst>
          </p:cNvPr>
          <p:cNvSpPr/>
          <p:nvPr/>
        </p:nvSpPr>
        <p:spPr>
          <a:xfrm>
            <a:off x="297735" y="477078"/>
            <a:ext cx="11429995" cy="5616607"/>
          </a:xfrm>
          <a:prstGeom prst="roundRect">
            <a:avLst/>
          </a:prstGeom>
          <a:solidFill>
            <a:srgbClr val="E1EFD9">
              <a:alpha val="46000"/>
            </a:srgbClr>
          </a:solidFill>
          <a:ln>
            <a:solidFill>
              <a:schemeClr val="tx1">
                <a:lumMod val="6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D9B12A-1B92-4337-A64E-4F16285FC9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26" t="18061" r="28913" b="12832"/>
          <a:stretch/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5A6B89E-E5BB-4CA9-81BA-B2D0908AD4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286493"/>
              </p:ext>
            </p:extLst>
          </p:nvPr>
        </p:nvGraphicFramePr>
        <p:xfrm>
          <a:off x="-11044" y="0"/>
          <a:ext cx="1254539" cy="685800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254539">
                  <a:extLst>
                    <a:ext uri="{9D8B030D-6E8A-4147-A177-3AD203B41FA5}">
                      <a16:colId xmlns:a16="http://schemas.microsoft.com/office/drawing/2014/main" val="2205409285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معايير تقييم القراءة</a:t>
                      </a:r>
                      <a:endParaRPr lang="en-US" dirty="0"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566892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النطق السليم للكلمات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10874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الضبط السليم للكلمات 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282567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السرعة و الطلاقة 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2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3059106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القراءة المعبرة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2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867999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المجموع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10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7157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3476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exagon line pattern on white background">
            <a:extLst>
              <a:ext uri="{FF2B5EF4-FFF2-40B4-BE49-F238E27FC236}">
                <a16:creationId xmlns:a16="http://schemas.microsoft.com/office/drawing/2014/main" id="{C42AADA0-E10C-4C69-BBCE-F71B85445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74" b="23226"/>
          <a:stretch/>
        </p:blipFill>
        <p:spPr>
          <a:xfrm>
            <a:off x="-2" y="-2"/>
            <a:ext cx="11429995" cy="6858001"/>
          </a:xfrm>
          <a:custGeom>
            <a:avLst/>
            <a:gdLst/>
            <a:ahLst/>
            <a:cxnLst/>
            <a:rect l="l" t="t" r="r" b="b"/>
            <a:pathLst>
              <a:path w="11429995" h="6858001">
                <a:moveTo>
                  <a:pt x="0" y="0"/>
                </a:moveTo>
                <a:lnTo>
                  <a:pt x="7624254" y="0"/>
                </a:lnTo>
                <a:lnTo>
                  <a:pt x="7862589" y="52181"/>
                </a:lnTo>
                <a:cubicBezTo>
                  <a:pt x="10504017" y="652275"/>
                  <a:pt x="11363091" y="1531476"/>
                  <a:pt x="11414106" y="2360939"/>
                </a:cubicBezTo>
                <a:cubicBezTo>
                  <a:pt x="11427932" y="2579799"/>
                  <a:pt x="11433644" y="2800687"/>
                  <a:pt x="11427598" y="3022918"/>
                </a:cubicBezTo>
                <a:cubicBezTo>
                  <a:pt x="11393176" y="4286859"/>
                  <a:pt x="10977952" y="5594221"/>
                  <a:pt x="9507339" y="6818588"/>
                </a:cubicBezTo>
                <a:lnTo>
                  <a:pt x="9458552" y="6858001"/>
                </a:lnTo>
                <a:lnTo>
                  <a:pt x="0" y="6858001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6800AC-85DB-425A-A4AF-C9BC49392764}"/>
              </a:ext>
            </a:extLst>
          </p:cNvPr>
          <p:cNvSpPr txBox="1"/>
          <p:nvPr/>
        </p:nvSpPr>
        <p:spPr>
          <a:xfrm>
            <a:off x="9905997" y="6303093"/>
            <a:ext cx="261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dirty="0">
                <a:cs typeface="(AH) Manal Black" pitchFamily="2" charset="-78"/>
              </a:rPr>
              <a:t>إعداد المعلمة : رحمه البادي</a:t>
            </a:r>
            <a:endParaRPr lang="en-US" sz="2000" dirty="0">
              <a:cs typeface="(AH) Manal Black" pitchFamily="2" charset="-78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AE6D80-285F-4F5C-BB9A-8D6CEC9E3943}"/>
              </a:ext>
            </a:extLst>
          </p:cNvPr>
          <p:cNvSpPr/>
          <p:nvPr/>
        </p:nvSpPr>
        <p:spPr>
          <a:xfrm>
            <a:off x="297735" y="477078"/>
            <a:ext cx="11429995" cy="5616607"/>
          </a:xfrm>
          <a:prstGeom prst="roundRect">
            <a:avLst/>
          </a:prstGeom>
          <a:solidFill>
            <a:srgbClr val="E1EFD9">
              <a:alpha val="46000"/>
            </a:srgbClr>
          </a:solidFill>
          <a:ln>
            <a:solidFill>
              <a:schemeClr val="tx1">
                <a:lumMod val="6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27A6F3-CA24-4C23-8864-F39B6827BF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826" t="16602" r="29022" b="13606"/>
          <a:stretch/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66191E8-F3EA-4E96-B855-658EB7CE8E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522104"/>
              </p:ext>
            </p:extLst>
          </p:nvPr>
        </p:nvGraphicFramePr>
        <p:xfrm>
          <a:off x="-11044" y="0"/>
          <a:ext cx="1254539" cy="685800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254539">
                  <a:extLst>
                    <a:ext uri="{9D8B030D-6E8A-4147-A177-3AD203B41FA5}">
                      <a16:colId xmlns:a16="http://schemas.microsoft.com/office/drawing/2014/main" val="2205409285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معايير تقييم القراءة</a:t>
                      </a:r>
                      <a:endParaRPr lang="en-US" dirty="0"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566892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النطق السليم للكلمات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10874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الضبط السليم للكلمات 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282567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السرعة و الطلاقة 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2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3059106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القراءة المعبرة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2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867999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المجموع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10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7157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1190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exagon line pattern on white background">
            <a:extLst>
              <a:ext uri="{FF2B5EF4-FFF2-40B4-BE49-F238E27FC236}">
                <a16:creationId xmlns:a16="http://schemas.microsoft.com/office/drawing/2014/main" id="{C42AADA0-E10C-4C69-BBCE-F71B85445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74" b="23226"/>
          <a:stretch/>
        </p:blipFill>
        <p:spPr>
          <a:xfrm>
            <a:off x="-2" y="-2"/>
            <a:ext cx="11429995" cy="6858001"/>
          </a:xfrm>
          <a:custGeom>
            <a:avLst/>
            <a:gdLst/>
            <a:ahLst/>
            <a:cxnLst/>
            <a:rect l="l" t="t" r="r" b="b"/>
            <a:pathLst>
              <a:path w="11429995" h="6858001">
                <a:moveTo>
                  <a:pt x="0" y="0"/>
                </a:moveTo>
                <a:lnTo>
                  <a:pt x="7624254" y="0"/>
                </a:lnTo>
                <a:lnTo>
                  <a:pt x="7862589" y="52181"/>
                </a:lnTo>
                <a:cubicBezTo>
                  <a:pt x="10504017" y="652275"/>
                  <a:pt x="11363091" y="1531476"/>
                  <a:pt x="11414106" y="2360939"/>
                </a:cubicBezTo>
                <a:cubicBezTo>
                  <a:pt x="11427932" y="2579799"/>
                  <a:pt x="11433644" y="2800687"/>
                  <a:pt x="11427598" y="3022918"/>
                </a:cubicBezTo>
                <a:cubicBezTo>
                  <a:pt x="11393176" y="4286859"/>
                  <a:pt x="10977952" y="5594221"/>
                  <a:pt x="9507339" y="6818588"/>
                </a:cubicBezTo>
                <a:lnTo>
                  <a:pt x="9458552" y="6858001"/>
                </a:lnTo>
                <a:lnTo>
                  <a:pt x="0" y="6858001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6800AC-85DB-425A-A4AF-C9BC49392764}"/>
              </a:ext>
            </a:extLst>
          </p:cNvPr>
          <p:cNvSpPr txBox="1"/>
          <p:nvPr/>
        </p:nvSpPr>
        <p:spPr>
          <a:xfrm>
            <a:off x="9905997" y="6303093"/>
            <a:ext cx="261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dirty="0">
                <a:cs typeface="(AH) Manal Black" pitchFamily="2" charset="-78"/>
              </a:rPr>
              <a:t>إعداد المعلمة : رحمه البادي</a:t>
            </a:r>
            <a:endParaRPr lang="en-US" sz="2000" dirty="0">
              <a:cs typeface="(AH) Manal Black" pitchFamily="2" charset="-78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AE6D80-285F-4F5C-BB9A-8D6CEC9E3943}"/>
              </a:ext>
            </a:extLst>
          </p:cNvPr>
          <p:cNvSpPr/>
          <p:nvPr/>
        </p:nvSpPr>
        <p:spPr>
          <a:xfrm>
            <a:off x="297735" y="477078"/>
            <a:ext cx="11429995" cy="5616607"/>
          </a:xfrm>
          <a:prstGeom prst="roundRect">
            <a:avLst/>
          </a:prstGeom>
          <a:solidFill>
            <a:srgbClr val="E1EFD9">
              <a:alpha val="46000"/>
            </a:srgbClr>
          </a:solidFill>
          <a:ln>
            <a:solidFill>
              <a:schemeClr val="tx1">
                <a:lumMod val="6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E11760-C854-46E5-962C-35F192872C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08" t="22788" r="31305" b="1283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269CF25-8880-4DD3-B6BD-9CFDC6D87E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766773"/>
              </p:ext>
            </p:extLst>
          </p:nvPr>
        </p:nvGraphicFramePr>
        <p:xfrm>
          <a:off x="-11044" y="0"/>
          <a:ext cx="1254539" cy="685800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254539">
                  <a:extLst>
                    <a:ext uri="{9D8B030D-6E8A-4147-A177-3AD203B41FA5}">
                      <a16:colId xmlns:a16="http://schemas.microsoft.com/office/drawing/2014/main" val="2205409285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معايير تقييم القراءة</a:t>
                      </a:r>
                      <a:endParaRPr lang="en-US" dirty="0"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566892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النطق السليم للكلمات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10874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الضبط السليم للكلمات 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282567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السرعة و الطلاقة 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2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3059106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القراءة المعبرة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2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867999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المجموع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10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7157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4908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exagon line pattern on white background">
            <a:extLst>
              <a:ext uri="{FF2B5EF4-FFF2-40B4-BE49-F238E27FC236}">
                <a16:creationId xmlns:a16="http://schemas.microsoft.com/office/drawing/2014/main" id="{C42AADA0-E10C-4C69-BBCE-F71B85445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74" b="23226"/>
          <a:stretch/>
        </p:blipFill>
        <p:spPr>
          <a:xfrm>
            <a:off x="-2" y="-2"/>
            <a:ext cx="11429995" cy="6858001"/>
          </a:xfrm>
          <a:custGeom>
            <a:avLst/>
            <a:gdLst/>
            <a:ahLst/>
            <a:cxnLst/>
            <a:rect l="l" t="t" r="r" b="b"/>
            <a:pathLst>
              <a:path w="11429995" h="6858001">
                <a:moveTo>
                  <a:pt x="0" y="0"/>
                </a:moveTo>
                <a:lnTo>
                  <a:pt x="7624254" y="0"/>
                </a:lnTo>
                <a:lnTo>
                  <a:pt x="7862589" y="52181"/>
                </a:lnTo>
                <a:cubicBezTo>
                  <a:pt x="10504017" y="652275"/>
                  <a:pt x="11363091" y="1531476"/>
                  <a:pt x="11414106" y="2360939"/>
                </a:cubicBezTo>
                <a:cubicBezTo>
                  <a:pt x="11427932" y="2579799"/>
                  <a:pt x="11433644" y="2800687"/>
                  <a:pt x="11427598" y="3022918"/>
                </a:cubicBezTo>
                <a:cubicBezTo>
                  <a:pt x="11393176" y="4286859"/>
                  <a:pt x="10977952" y="5594221"/>
                  <a:pt x="9507339" y="6818588"/>
                </a:cubicBezTo>
                <a:lnTo>
                  <a:pt x="9458552" y="6858001"/>
                </a:lnTo>
                <a:lnTo>
                  <a:pt x="0" y="6858001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6800AC-85DB-425A-A4AF-C9BC49392764}"/>
              </a:ext>
            </a:extLst>
          </p:cNvPr>
          <p:cNvSpPr txBox="1"/>
          <p:nvPr/>
        </p:nvSpPr>
        <p:spPr>
          <a:xfrm>
            <a:off x="9905997" y="6303093"/>
            <a:ext cx="261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dirty="0">
                <a:cs typeface="(AH) Manal Black" pitchFamily="2" charset="-78"/>
              </a:rPr>
              <a:t>إعداد المعلمة : رحمه البادي</a:t>
            </a:r>
            <a:endParaRPr lang="en-US" sz="2000" dirty="0">
              <a:cs typeface="(AH) Manal Black" pitchFamily="2" charset="-78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AE6D80-285F-4F5C-BB9A-8D6CEC9E3943}"/>
              </a:ext>
            </a:extLst>
          </p:cNvPr>
          <p:cNvSpPr/>
          <p:nvPr/>
        </p:nvSpPr>
        <p:spPr>
          <a:xfrm>
            <a:off x="297735" y="477078"/>
            <a:ext cx="11429995" cy="5616607"/>
          </a:xfrm>
          <a:prstGeom prst="roundRect">
            <a:avLst/>
          </a:prstGeom>
          <a:solidFill>
            <a:srgbClr val="E1EFD9">
              <a:alpha val="46000"/>
            </a:srgbClr>
          </a:solidFill>
          <a:ln>
            <a:solidFill>
              <a:schemeClr val="tx1">
                <a:lumMod val="6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0CDFE1-2D2F-4D19-886D-7A61A9064C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26" t="22015" r="31196" b="14185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32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exagon line pattern on white background">
            <a:extLst>
              <a:ext uri="{FF2B5EF4-FFF2-40B4-BE49-F238E27FC236}">
                <a16:creationId xmlns:a16="http://schemas.microsoft.com/office/drawing/2014/main" id="{C42AADA0-E10C-4C69-BBCE-F71B85445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74" b="23226"/>
          <a:stretch/>
        </p:blipFill>
        <p:spPr>
          <a:xfrm>
            <a:off x="-2" y="-2"/>
            <a:ext cx="11429995" cy="6858001"/>
          </a:xfrm>
          <a:custGeom>
            <a:avLst/>
            <a:gdLst/>
            <a:ahLst/>
            <a:cxnLst/>
            <a:rect l="l" t="t" r="r" b="b"/>
            <a:pathLst>
              <a:path w="11429995" h="6858001">
                <a:moveTo>
                  <a:pt x="0" y="0"/>
                </a:moveTo>
                <a:lnTo>
                  <a:pt x="7624254" y="0"/>
                </a:lnTo>
                <a:lnTo>
                  <a:pt x="7862589" y="52181"/>
                </a:lnTo>
                <a:cubicBezTo>
                  <a:pt x="10504017" y="652275"/>
                  <a:pt x="11363091" y="1531476"/>
                  <a:pt x="11414106" y="2360939"/>
                </a:cubicBezTo>
                <a:cubicBezTo>
                  <a:pt x="11427932" y="2579799"/>
                  <a:pt x="11433644" y="2800687"/>
                  <a:pt x="11427598" y="3022918"/>
                </a:cubicBezTo>
                <a:cubicBezTo>
                  <a:pt x="11393176" y="4286859"/>
                  <a:pt x="10977952" y="5594221"/>
                  <a:pt x="9507339" y="6818588"/>
                </a:cubicBezTo>
                <a:lnTo>
                  <a:pt x="9458552" y="6858001"/>
                </a:lnTo>
                <a:lnTo>
                  <a:pt x="0" y="6858001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6800AC-85DB-425A-A4AF-C9BC49392764}"/>
              </a:ext>
            </a:extLst>
          </p:cNvPr>
          <p:cNvSpPr txBox="1"/>
          <p:nvPr/>
        </p:nvSpPr>
        <p:spPr>
          <a:xfrm>
            <a:off x="9905997" y="6303093"/>
            <a:ext cx="261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dirty="0">
                <a:cs typeface="(AH) Manal Black" pitchFamily="2" charset="-78"/>
              </a:rPr>
              <a:t>إعداد المعلمة : رحمه البادي</a:t>
            </a:r>
            <a:endParaRPr lang="en-US" sz="2000" dirty="0">
              <a:cs typeface="(AH) Manal Black" pitchFamily="2" charset="-78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AE6D80-285F-4F5C-BB9A-8D6CEC9E3943}"/>
              </a:ext>
            </a:extLst>
          </p:cNvPr>
          <p:cNvSpPr/>
          <p:nvPr/>
        </p:nvSpPr>
        <p:spPr>
          <a:xfrm>
            <a:off x="297735" y="477078"/>
            <a:ext cx="11429995" cy="5616607"/>
          </a:xfrm>
          <a:prstGeom prst="roundRect">
            <a:avLst/>
          </a:prstGeom>
          <a:solidFill>
            <a:srgbClr val="E1EFD9">
              <a:alpha val="46000"/>
            </a:srgbClr>
          </a:solidFill>
          <a:ln>
            <a:solidFill>
              <a:schemeClr val="tx1">
                <a:lumMod val="6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A907A3-B11C-4A9D-8B49-4D56793DD7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00" t="21048" r="31522" b="13025"/>
          <a:stretch/>
        </p:blipFill>
        <p:spPr>
          <a:xfrm>
            <a:off x="1254537" y="1"/>
            <a:ext cx="10937463" cy="6857999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C50E78D-18EA-420A-BAD7-D2083F034F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5013620"/>
              </p:ext>
            </p:extLst>
          </p:nvPr>
        </p:nvGraphicFramePr>
        <p:xfrm>
          <a:off x="-11044" y="0"/>
          <a:ext cx="1254539" cy="685800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254539">
                  <a:extLst>
                    <a:ext uri="{9D8B030D-6E8A-4147-A177-3AD203B41FA5}">
                      <a16:colId xmlns:a16="http://schemas.microsoft.com/office/drawing/2014/main" val="2205409285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معايير تقييم القراءة</a:t>
                      </a:r>
                      <a:endParaRPr lang="en-US" dirty="0"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566892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النطق السليم للكلمات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10874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الضبط السليم للكلمات 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282567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السرعة و الطلاقة 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2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3059106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القراءة المعبرة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2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867999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المجموع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10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7157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9778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exagon line pattern on white background">
            <a:extLst>
              <a:ext uri="{FF2B5EF4-FFF2-40B4-BE49-F238E27FC236}">
                <a16:creationId xmlns:a16="http://schemas.microsoft.com/office/drawing/2014/main" id="{C42AADA0-E10C-4C69-BBCE-F71B85445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74" b="23226"/>
          <a:stretch/>
        </p:blipFill>
        <p:spPr>
          <a:xfrm>
            <a:off x="-2" y="-2"/>
            <a:ext cx="11429995" cy="6858001"/>
          </a:xfrm>
          <a:custGeom>
            <a:avLst/>
            <a:gdLst/>
            <a:ahLst/>
            <a:cxnLst/>
            <a:rect l="l" t="t" r="r" b="b"/>
            <a:pathLst>
              <a:path w="11429995" h="6858001">
                <a:moveTo>
                  <a:pt x="0" y="0"/>
                </a:moveTo>
                <a:lnTo>
                  <a:pt x="7624254" y="0"/>
                </a:lnTo>
                <a:lnTo>
                  <a:pt x="7862589" y="52181"/>
                </a:lnTo>
                <a:cubicBezTo>
                  <a:pt x="10504017" y="652275"/>
                  <a:pt x="11363091" y="1531476"/>
                  <a:pt x="11414106" y="2360939"/>
                </a:cubicBezTo>
                <a:cubicBezTo>
                  <a:pt x="11427932" y="2579799"/>
                  <a:pt x="11433644" y="2800687"/>
                  <a:pt x="11427598" y="3022918"/>
                </a:cubicBezTo>
                <a:cubicBezTo>
                  <a:pt x="11393176" y="4286859"/>
                  <a:pt x="10977952" y="5594221"/>
                  <a:pt x="9507339" y="6818588"/>
                </a:cubicBezTo>
                <a:lnTo>
                  <a:pt x="9458552" y="6858001"/>
                </a:lnTo>
                <a:lnTo>
                  <a:pt x="0" y="6858001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6800AC-85DB-425A-A4AF-C9BC49392764}"/>
              </a:ext>
            </a:extLst>
          </p:cNvPr>
          <p:cNvSpPr txBox="1"/>
          <p:nvPr/>
        </p:nvSpPr>
        <p:spPr>
          <a:xfrm>
            <a:off x="9905997" y="6303093"/>
            <a:ext cx="261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dirty="0">
                <a:cs typeface="(AH) Manal Black" pitchFamily="2" charset="-78"/>
              </a:rPr>
              <a:t>إعداد المعلمة : رحمه البادي</a:t>
            </a:r>
            <a:endParaRPr lang="en-US" sz="2000" dirty="0">
              <a:cs typeface="(AH) Manal Black" pitchFamily="2" charset="-78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AE6D80-285F-4F5C-BB9A-8D6CEC9E3943}"/>
              </a:ext>
            </a:extLst>
          </p:cNvPr>
          <p:cNvSpPr/>
          <p:nvPr/>
        </p:nvSpPr>
        <p:spPr>
          <a:xfrm>
            <a:off x="297735" y="477078"/>
            <a:ext cx="11429995" cy="5616607"/>
          </a:xfrm>
          <a:prstGeom prst="roundRect">
            <a:avLst/>
          </a:prstGeom>
          <a:solidFill>
            <a:srgbClr val="E1EFD9">
              <a:alpha val="46000"/>
            </a:srgbClr>
          </a:solidFill>
          <a:ln>
            <a:solidFill>
              <a:schemeClr val="tx1">
                <a:lumMod val="6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777D17-43D1-42A2-A537-23CAA3DAD1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09" t="20469" r="31739" b="13605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A95E240-07D2-4A16-93C8-16A6AE43D5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116493"/>
              </p:ext>
            </p:extLst>
          </p:nvPr>
        </p:nvGraphicFramePr>
        <p:xfrm>
          <a:off x="-11044" y="0"/>
          <a:ext cx="1254539" cy="685800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254539">
                  <a:extLst>
                    <a:ext uri="{9D8B030D-6E8A-4147-A177-3AD203B41FA5}">
                      <a16:colId xmlns:a16="http://schemas.microsoft.com/office/drawing/2014/main" val="2205409285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معايير تقييم القراءة</a:t>
                      </a:r>
                      <a:endParaRPr lang="en-US" dirty="0"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566892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النطق السليم للكلمات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10874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الضبط السليم للكلمات 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282567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السرعة و الطلاقة 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2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3059106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القراءة المعبرة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2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867999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المجموع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10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7157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5431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exagon line pattern on white background">
            <a:extLst>
              <a:ext uri="{FF2B5EF4-FFF2-40B4-BE49-F238E27FC236}">
                <a16:creationId xmlns:a16="http://schemas.microsoft.com/office/drawing/2014/main" id="{C42AADA0-E10C-4C69-BBCE-F71B85445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74" b="23226"/>
          <a:stretch/>
        </p:blipFill>
        <p:spPr>
          <a:xfrm>
            <a:off x="-2" y="-2"/>
            <a:ext cx="11429995" cy="6858001"/>
          </a:xfrm>
          <a:custGeom>
            <a:avLst/>
            <a:gdLst/>
            <a:ahLst/>
            <a:cxnLst/>
            <a:rect l="l" t="t" r="r" b="b"/>
            <a:pathLst>
              <a:path w="11429995" h="6858001">
                <a:moveTo>
                  <a:pt x="0" y="0"/>
                </a:moveTo>
                <a:lnTo>
                  <a:pt x="7624254" y="0"/>
                </a:lnTo>
                <a:lnTo>
                  <a:pt x="7862589" y="52181"/>
                </a:lnTo>
                <a:cubicBezTo>
                  <a:pt x="10504017" y="652275"/>
                  <a:pt x="11363091" y="1531476"/>
                  <a:pt x="11414106" y="2360939"/>
                </a:cubicBezTo>
                <a:cubicBezTo>
                  <a:pt x="11427932" y="2579799"/>
                  <a:pt x="11433644" y="2800687"/>
                  <a:pt x="11427598" y="3022918"/>
                </a:cubicBezTo>
                <a:cubicBezTo>
                  <a:pt x="11393176" y="4286859"/>
                  <a:pt x="10977952" y="5594221"/>
                  <a:pt x="9507339" y="6818588"/>
                </a:cubicBezTo>
                <a:lnTo>
                  <a:pt x="9458552" y="6858001"/>
                </a:lnTo>
                <a:lnTo>
                  <a:pt x="0" y="6858001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6800AC-85DB-425A-A4AF-C9BC49392764}"/>
              </a:ext>
            </a:extLst>
          </p:cNvPr>
          <p:cNvSpPr txBox="1"/>
          <p:nvPr/>
        </p:nvSpPr>
        <p:spPr>
          <a:xfrm>
            <a:off x="9905997" y="6303093"/>
            <a:ext cx="261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dirty="0">
                <a:cs typeface="(AH) Manal Black" pitchFamily="2" charset="-78"/>
              </a:rPr>
              <a:t>إعداد المعلمة : رحمه البادي</a:t>
            </a:r>
            <a:endParaRPr lang="en-US" sz="2000" dirty="0">
              <a:cs typeface="(AH) Manal Black" pitchFamily="2" charset="-78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AE6D80-285F-4F5C-BB9A-8D6CEC9E3943}"/>
              </a:ext>
            </a:extLst>
          </p:cNvPr>
          <p:cNvSpPr/>
          <p:nvPr/>
        </p:nvSpPr>
        <p:spPr>
          <a:xfrm>
            <a:off x="297735" y="477078"/>
            <a:ext cx="11429995" cy="5616607"/>
          </a:xfrm>
          <a:prstGeom prst="roundRect">
            <a:avLst/>
          </a:prstGeom>
          <a:solidFill>
            <a:srgbClr val="E1EFD9">
              <a:alpha val="46000"/>
            </a:srgbClr>
          </a:solidFill>
          <a:ln>
            <a:solidFill>
              <a:schemeClr val="tx1">
                <a:lumMod val="6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3F8D71-EFB8-4091-840C-DA9E94047F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69" t="19888" r="32391" b="13798"/>
          <a:stretch/>
        </p:blipFill>
        <p:spPr>
          <a:xfrm>
            <a:off x="464270" y="0"/>
            <a:ext cx="11727730" cy="6858000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6419BB1-5668-41A4-8607-66A8F18F9A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848429"/>
              </p:ext>
            </p:extLst>
          </p:nvPr>
        </p:nvGraphicFramePr>
        <p:xfrm>
          <a:off x="-11044" y="0"/>
          <a:ext cx="1254539" cy="685800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254539">
                  <a:extLst>
                    <a:ext uri="{9D8B030D-6E8A-4147-A177-3AD203B41FA5}">
                      <a16:colId xmlns:a16="http://schemas.microsoft.com/office/drawing/2014/main" val="2205409285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معايير تقييم القراءة</a:t>
                      </a:r>
                      <a:endParaRPr lang="en-US" dirty="0"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566892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النطق السليم للكلمات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10874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الضبط السليم للكلمات 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282567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السرعة و الطلاقة 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2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3059106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القراءة المعبرة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2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867999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المجموع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10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7157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697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exagon line pattern on white background">
            <a:extLst>
              <a:ext uri="{FF2B5EF4-FFF2-40B4-BE49-F238E27FC236}">
                <a16:creationId xmlns:a16="http://schemas.microsoft.com/office/drawing/2014/main" id="{C42AADA0-E10C-4C69-BBCE-F71B85445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74" b="23226"/>
          <a:stretch/>
        </p:blipFill>
        <p:spPr>
          <a:xfrm>
            <a:off x="-2" y="-2"/>
            <a:ext cx="11429995" cy="6858001"/>
          </a:xfrm>
          <a:custGeom>
            <a:avLst/>
            <a:gdLst/>
            <a:ahLst/>
            <a:cxnLst/>
            <a:rect l="l" t="t" r="r" b="b"/>
            <a:pathLst>
              <a:path w="11429995" h="6858001">
                <a:moveTo>
                  <a:pt x="0" y="0"/>
                </a:moveTo>
                <a:lnTo>
                  <a:pt x="7624254" y="0"/>
                </a:lnTo>
                <a:lnTo>
                  <a:pt x="7862589" y="52181"/>
                </a:lnTo>
                <a:cubicBezTo>
                  <a:pt x="10504017" y="652275"/>
                  <a:pt x="11363091" y="1531476"/>
                  <a:pt x="11414106" y="2360939"/>
                </a:cubicBezTo>
                <a:cubicBezTo>
                  <a:pt x="11427932" y="2579799"/>
                  <a:pt x="11433644" y="2800687"/>
                  <a:pt x="11427598" y="3022918"/>
                </a:cubicBezTo>
                <a:cubicBezTo>
                  <a:pt x="11393176" y="4286859"/>
                  <a:pt x="10977952" y="5594221"/>
                  <a:pt x="9507339" y="6818588"/>
                </a:cubicBezTo>
                <a:lnTo>
                  <a:pt x="9458552" y="6858001"/>
                </a:lnTo>
                <a:lnTo>
                  <a:pt x="0" y="6858001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6800AC-85DB-425A-A4AF-C9BC49392764}"/>
              </a:ext>
            </a:extLst>
          </p:cNvPr>
          <p:cNvSpPr txBox="1"/>
          <p:nvPr/>
        </p:nvSpPr>
        <p:spPr>
          <a:xfrm>
            <a:off x="9905997" y="6303093"/>
            <a:ext cx="261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dirty="0">
                <a:cs typeface="(AH) Manal Black" pitchFamily="2" charset="-78"/>
              </a:rPr>
              <a:t>إعداد المعلمة : رحمه البادي</a:t>
            </a:r>
            <a:endParaRPr lang="en-US" sz="2000" dirty="0">
              <a:cs typeface="(AH) Manal Black" pitchFamily="2" charset="-78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AE6D80-285F-4F5C-BB9A-8D6CEC9E3943}"/>
              </a:ext>
            </a:extLst>
          </p:cNvPr>
          <p:cNvSpPr/>
          <p:nvPr/>
        </p:nvSpPr>
        <p:spPr>
          <a:xfrm>
            <a:off x="297735" y="477078"/>
            <a:ext cx="11429995" cy="5616607"/>
          </a:xfrm>
          <a:prstGeom prst="roundRect">
            <a:avLst/>
          </a:prstGeom>
          <a:solidFill>
            <a:srgbClr val="E1EFD9">
              <a:alpha val="46000"/>
            </a:srgbClr>
          </a:solidFill>
          <a:ln>
            <a:solidFill>
              <a:schemeClr val="tx1">
                <a:lumMod val="6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DEBE18-3D34-4214-BB39-B607FABC32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18" t="18062" r="31739" b="13798"/>
          <a:stretch/>
        </p:blipFill>
        <p:spPr>
          <a:xfrm>
            <a:off x="762005" y="1"/>
            <a:ext cx="11429995" cy="6857998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CFDF1AC-A306-4AEA-8EAB-446BA8BE89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848429"/>
              </p:ext>
            </p:extLst>
          </p:nvPr>
        </p:nvGraphicFramePr>
        <p:xfrm>
          <a:off x="-11044" y="0"/>
          <a:ext cx="1254539" cy="685800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254539">
                  <a:extLst>
                    <a:ext uri="{9D8B030D-6E8A-4147-A177-3AD203B41FA5}">
                      <a16:colId xmlns:a16="http://schemas.microsoft.com/office/drawing/2014/main" val="2205409285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معايير تقييم القراءة</a:t>
                      </a:r>
                      <a:endParaRPr lang="en-US" dirty="0"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566892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النطق السليم للكلمات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10874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الضبط السليم للكلمات 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282567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السرعة و الطلاقة 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2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3059106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القراءة المعبرة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2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867999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المجموع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10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7157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0501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exagon line pattern on white background">
            <a:extLst>
              <a:ext uri="{FF2B5EF4-FFF2-40B4-BE49-F238E27FC236}">
                <a16:creationId xmlns:a16="http://schemas.microsoft.com/office/drawing/2014/main" id="{C42AADA0-E10C-4C69-BBCE-F71B85445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74" b="23226"/>
          <a:stretch/>
        </p:blipFill>
        <p:spPr>
          <a:xfrm>
            <a:off x="-2" y="-2"/>
            <a:ext cx="11429995" cy="6858001"/>
          </a:xfrm>
          <a:custGeom>
            <a:avLst/>
            <a:gdLst/>
            <a:ahLst/>
            <a:cxnLst/>
            <a:rect l="l" t="t" r="r" b="b"/>
            <a:pathLst>
              <a:path w="11429995" h="6858001">
                <a:moveTo>
                  <a:pt x="0" y="0"/>
                </a:moveTo>
                <a:lnTo>
                  <a:pt x="7624254" y="0"/>
                </a:lnTo>
                <a:lnTo>
                  <a:pt x="7862589" y="52181"/>
                </a:lnTo>
                <a:cubicBezTo>
                  <a:pt x="10504017" y="652275"/>
                  <a:pt x="11363091" y="1531476"/>
                  <a:pt x="11414106" y="2360939"/>
                </a:cubicBezTo>
                <a:cubicBezTo>
                  <a:pt x="11427932" y="2579799"/>
                  <a:pt x="11433644" y="2800687"/>
                  <a:pt x="11427598" y="3022918"/>
                </a:cubicBezTo>
                <a:cubicBezTo>
                  <a:pt x="11393176" y="4286859"/>
                  <a:pt x="10977952" y="5594221"/>
                  <a:pt x="9507339" y="6818588"/>
                </a:cubicBezTo>
                <a:lnTo>
                  <a:pt x="9458552" y="6858001"/>
                </a:lnTo>
                <a:lnTo>
                  <a:pt x="0" y="6858001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6800AC-85DB-425A-A4AF-C9BC49392764}"/>
              </a:ext>
            </a:extLst>
          </p:cNvPr>
          <p:cNvSpPr txBox="1"/>
          <p:nvPr/>
        </p:nvSpPr>
        <p:spPr>
          <a:xfrm>
            <a:off x="9905997" y="6303093"/>
            <a:ext cx="261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dirty="0">
                <a:cs typeface="(AH) Manal Black" pitchFamily="2" charset="-78"/>
              </a:rPr>
              <a:t>إعداد المعلمة : رحمه البادي</a:t>
            </a:r>
            <a:endParaRPr lang="en-US" sz="2000" dirty="0">
              <a:cs typeface="(AH) Manal Black" pitchFamily="2" charset="-78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AE6D80-285F-4F5C-BB9A-8D6CEC9E3943}"/>
              </a:ext>
            </a:extLst>
          </p:cNvPr>
          <p:cNvSpPr/>
          <p:nvPr/>
        </p:nvSpPr>
        <p:spPr>
          <a:xfrm>
            <a:off x="297735" y="477078"/>
            <a:ext cx="11429995" cy="5616607"/>
          </a:xfrm>
          <a:prstGeom prst="roundRect">
            <a:avLst/>
          </a:prstGeom>
          <a:solidFill>
            <a:srgbClr val="E1EFD9">
              <a:alpha val="46000"/>
            </a:srgbClr>
          </a:solidFill>
          <a:ln>
            <a:solidFill>
              <a:schemeClr val="tx1">
                <a:lumMod val="6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7C6551-B1F3-4189-8BCD-4329BFE42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762" y="-357863"/>
            <a:ext cx="2926080" cy="29260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B1FD29-E284-4CA7-B7A2-8FBE05254D35}"/>
              </a:ext>
            </a:extLst>
          </p:cNvPr>
          <p:cNvSpPr/>
          <p:nvPr/>
        </p:nvSpPr>
        <p:spPr>
          <a:xfrm>
            <a:off x="285633" y="869460"/>
            <a:ext cx="20548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 rtl="1">
              <a:lnSpc>
                <a:spcPct val="100000"/>
              </a:lnSpc>
              <a:buNone/>
            </a:pPr>
            <a:r>
              <a:rPr lang="ar-BH" sz="28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* مُناقَشَة: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BE0ADB3-B2A7-4CBF-9E22-BD2237701AA1}"/>
              </a:ext>
            </a:extLst>
          </p:cNvPr>
          <p:cNvSpPr txBox="1">
            <a:spLocks/>
          </p:cNvSpPr>
          <p:nvPr/>
        </p:nvSpPr>
        <p:spPr>
          <a:xfrm>
            <a:off x="9254046" y="490619"/>
            <a:ext cx="2844800" cy="78187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endParaRPr lang="en-US" sz="72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5AE9E8-AE24-4AF3-8880-02170CC5361A}"/>
              </a:ext>
            </a:extLst>
          </p:cNvPr>
          <p:cNvSpPr txBox="1"/>
          <p:nvPr/>
        </p:nvSpPr>
        <p:spPr>
          <a:xfrm>
            <a:off x="3876194" y="1720212"/>
            <a:ext cx="480936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200000"/>
              </a:lnSpc>
            </a:pPr>
            <a:endParaRPr lang="en-US" sz="4000" dirty="0">
              <a:solidFill>
                <a:schemeClr val="accent4">
                  <a:lumMod val="75000"/>
                </a:schemeClr>
              </a:solidFill>
            </a:endParaRPr>
          </a:p>
          <a:p>
            <a:pPr algn="ctr" rtl="1"/>
            <a:r>
              <a:rPr lang="ar-BH" sz="4800" dirty="0">
                <a:solidFill>
                  <a:schemeClr val="accent4">
                    <a:lumMod val="75000"/>
                  </a:schemeClr>
                </a:solidFill>
                <a:cs typeface="(AH) Manal Black" pitchFamily="2" charset="-78"/>
              </a:rPr>
              <a:t>* ماذا تَعَلَّمْنا الْيَوم ؟</a:t>
            </a:r>
          </a:p>
          <a:p>
            <a:pPr algn="r" rtl="1"/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05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exagon line pattern on white background">
            <a:extLst>
              <a:ext uri="{FF2B5EF4-FFF2-40B4-BE49-F238E27FC236}">
                <a16:creationId xmlns:a16="http://schemas.microsoft.com/office/drawing/2014/main" id="{C42AADA0-E10C-4C69-BBCE-F71B85445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74" b="23226"/>
          <a:stretch/>
        </p:blipFill>
        <p:spPr>
          <a:xfrm>
            <a:off x="-2" y="-2"/>
            <a:ext cx="11429995" cy="6858001"/>
          </a:xfrm>
          <a:custGeom>
            <a:avLst/>
            <a:gdLst/>
            <a:ahLst/>
            <a:cxnLst/>
            <a:rect l="l" t="t" r="r" b="b"/>
            <a:pathLst>
              <a:path w="11429995" h="6858001">
                <a:moveTo>
                  <a:pt x="0" y="0"/>
                </a:moveTo>
                <a:lnTo>
                  <a:pt x="7624254" y="0"/>
                </a:lnTo>
                <a:lnTo>
                  <a:pt x="7862589" y="52181"/>
                </a:lnTo>
                <a:cubicBezTo>
                  <a:pt x="10504017" y="652275"/>
                  <a:pt x="11363091" y="1531476"/>
                  <a:pt x="11414106" y="2360939"/>
                </a:cubicBezTo>
                <a:cubicBezTo>
                  <a:pt x="11427932" y="2579799"/>
                  <a:pt x="11433644" y="2800687"/>
                  <a:pt x="11427598" y="3022918"/>
                </a:cubicBezTo>
                <a:cubicBezTo>
                  <a:pt x="11393176" y="4286859"/>
                  <a:pt x="10977952" y="5594221"/>
                  <a:pt x="9507339" y="6818588"/>
                </a:cubicBezTo>
                <a:lnTo>
                  <a:pt x="9458552" y="6858001"/>
                </a:lnTo>
                <a:lnTo>
                  <a:pt x="0" y="6858001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6800AC-85DB-425A-A4AF-C9BC49392764}"/>
              </a:ext>
            </a:extLst>
          </p:cNvPr>
          <p:cNvSpPr txBox="1"/>
          <p:nvPr/>
        </p:nvSpPr>
        <p:spPr>
          <a:xfrm>
            <a:off x="9905997" y="6303093"/>
            <a:ext cx="261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dirty="0">
                <a:cs typeface="(AH) Manal Black" pitchFamily="2" charset="-78"/>
              </a:rPr>
              <a:t>إعداد المعلمة : رحمه البادي</a:t>
            </a:r>
            <a:endParaRPr lang="en-US" sz="2000" dirty="0">
              <a:cs typeface="(AH) Manal Black" pitchFamily="2" charset="-78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AE6D80-285F-4F5C-BB9A-8D6CEC9E3943}"/>
              </a:ext>
            </a:extLst>
          </p:cNvPr>
          <p:cNvSpPr/>
          <p:nvPr/>
        </p:nvSpPr>
        <p:spPr>
          <a:xfrm>
            <a:off x="297735" y="477078"/>
            <a:ext cx="11429995" cy="5616607"/>
          </a:xfrm>
          <a:prstGeom prst="roundRect">
            <a:avLst/>
          </a:prstGeom>
          <a:solidFill>
            <a:srgbClr val="E1EFD9">
              <a:alpha val="46000"/>
            </a:srgbClr>
          </a:solidFill>
          <a:ln>
            <a:solidFill>
              <a:schemeClr val="tx1">
                <a:lumMod val="6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D96BCB-B2DE-4F8A-A5AF-482D84A4F480}"/>
              </a:ext>
            </a:extLst>
          </p:cNvPr>
          <p:cNvSpPr/>
          <p:nvPr/>
        </p:nvSpPr>
        <p:spPr>
          <a:xfrm>
            <a:off x="6548217" y="1658021"/>
            <a:ext cx="3098926" cy="1234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rtl="1">
              <a:lnSpc>
                <a:spcPct val="150000"/>
              </a:lnSpc>
            </a:pPr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اليوم</a:t>
            </a:r>
            <a:r>
              <a:rPr lang="ar-BH" sz="5400" dirty="0">
                <a:solidFill>
                  <a:schemeClr val="bg1"/>
                </a:solidFill>
                <a:cs typeface="(AH) Manal Black" pitchFamily="2" charset="-78"/>
              </a:rPr>
              <a:t>/</a:t>
            </a:r>
            <a:r>
              <a:rPr lang="ar-BH" sz="5400" dirty="0">
                <a:cs typeface="(AH) Manal Black" pitchFamily="2" charset="-78"/>
              </a:rPr>
              <a:t> </a:t>
            </a:r>
            <a:r>
              <a:rPr lang="ar-AE" sz="5400" dirty="0">
                <a:solidFill>
                  <a:schemeClr val="bg1"/>
                </a:solidFill>
                <a:cs typeface="(AH) Manal Black" pitchFamily="2" charset="-78"/>
              </a:rPr>
              <a:t>الخميس</a:t>
            </a:r>
            <a:endParaRPr lang="ar-BH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6EA1A5-027B-45D0-8DF1-A0153E4F3181}"/>
              </a:ext>
            </a:extLst>
          </p:cNvPr>
          <p:cNvSpPr/>
          <p:nvPr/>
        </p:nvSpPr>
        <p:spPr>
          <a:xfrm>
            <a:off x="4545904" y="2577979"/>
            <a:ext cx="3993402" cy="12349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 rtl="1">
              <a:lnSpc>
                <a:spcPct val="150000"/>
              </a:lnSpc>
            </a:pPr>
            <a:r>
              <a:rPr lang="ar-AE" sz="5400" dirty="0">
                <a:solidFill>
                  <a:srgbClr val="C00000"/>
                </a:solidFill>
                <a:cs typeface="(AH) Manal Black" pitchFamily="2" charset="-78"/>
              </a:rPr>
              <a:t>21</a:t>
            </a:r>
            <a:r>
              <a:rPr lang="ar-BH" sz="5400" dirty="0">
                <a:solidFill>
                  <a:schemeClr val="bg1"/>
                </a:solidFill>
                <a:cs typeface="(AH) Manal Black" pitchFamily="2" charset="-78"/>
              </a:rPr>
              <a:t>/ </a:t>
            </a:r>
            <a:r>
              <a:rPr lang="ar-AE" sz="5400" dirty="0">
                <a:solidFill>
                  <a:schemeClr val="bg1"/>
                </a:solidFill>
                <a:cs typeface="(AH) Manal Black" pitchFamily="2" charset="-78"/>
              </a:rPr>
              <a:t>أبريل</a:t>
            </a:r>
            <a:r>
              <a:rPr lang="ar-BH" sz="5400" dirty="0">
                <a:solidFill>
                  <a:schemeClr val="bg1"/>
                </a:solidFill>
                <a:cs typeface="(AH) Manal Black" pitchFamily="2" charset="-78"/>
              </a:rPr>
              <a:t>/202</a:t>
            </a:r>
            <a:r>
              <a:rPr lang="ar-AE" sz="5400" dirty="0">
                <a:solidFill>
                  <a:schemeClr val="bg1"/>
                </a:solidFill>
                <a:cs typeface="(AH) Manal Black" pitchFamily="2" charset="-78"/>
              </a:rPr>
              <a:t>2</a:t>
            </a:r>
            <a:endParaRPr lang="ar-BH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90C18A-0EE1-4557-A2C6-7A7F56015B68}"/>
              </a:ext>
            </a:extLst>
          </p:cNvPr>
          <p:cNvSpPr/>
          <p:nvPr/>
        </p:nvSpPr>
        <p:spPr>
          <a:xfrm>
            <a:off x="1842052" y="3657288"/>
            <a:ext cx="5055053" cy="1234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 rtl="1">
              <a:lnSpc>
                <a:spcPct val="150000"/>
              </a:lnSpc>
            </a:pPr>
            <a:r>
              <a:rPr lang="ar-AE" sz="5400" dirty="0">
                <a:solidFill>
                  <a:srgbClr val="C00000"/>
                </a:solidFill>
                <a:cs typeface="(AH) Manal Black" pitchFamily="2" charset="-78"/>
              </a:rPr>
              <a:t>20</a:t>
            </a:r>
            <a:r>
              <a:rPr lang="ar-BH" sz="5400" dirty="0">
                <a:solidFill>
                  <a:schemeClr val="bg1"/>
                </a:solidFill>
                <a:cs typeface="(AH) Manal Black" pitchFamily="2" charset="-78"/>
              </a:rPr>
              <a:t>/ </a:t>
            </a:r>
            <a:r>
              <a:rPr lang="ar-AE" sz="5400" dirty="0">
                <a:solidFill>
                  <a:schemeClr val="bg1"/>
                </a:solidFill>
                <a:cs typeface="(AH) Manal Black" pitchFamily="2" charset="-78"/>
              </a:rPr>
              <a:t>رمضان</a:t>
            </a:r>
            <a:r>
              <a:rPr lang="ar-BH" sz="5400" dirty="0">
                <a:solidFill>
                  <a:schemeClr val="bg1"/>
                </a:solidFill>
                <a:cs typeface="(AH) Manal Black" pitchFamily="2" charset="-78"/>
              </a:rPr>
              <a:t>/144</a:t>
            </a:r>
            <a:r>
              <a:rPr lang="ar-AE" sz="5400" dirty="0">
                <a:solidFill>
                  <a:schemeClr val="bg1"/>
                </a:solidFill>
                <a:cs typeface="(AH) Manal Black" pitchFamily="2" charset="-78"/>
              </a:rPr>
              <a:t>3</a:t>
            </a:r>
            <a:r>
              <a:rPr lang="ar-BH" sz="5400" dirty="0">
                <a:solidFill>
                  <a:schemeClr val="bg1"/>
                </a:solidFill>
                <a:cs typeface="(AH) Manal Black" pitchFamily="2" charset="-78"/>
              </a:rPr>
              <a:t>هـ</a:t>
            </a:r>
          </a:p>
        </p:txBody>
      </p:sp>
      <p:pic>
        <p:nvPicPr>
          <p:cNvPr id="8" name="Picture 7" descr="A picture containing dark, lamp&#10;&#10;Description automatically generated">
            <a:extLst>
              <a:ext uri="{FF2B5EF4-FFF2-40B4-BE49-F238E27FC236}">
                <a16:creationId xmlns:a16="http://schemas.microsoft.com/office/drawing/2014/main" id="{644FE3D1-29B3-4D90-9257-F5ABABB8C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307" y="501216"/>
            <a:ext cx="4391025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70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exagon line pattern on white background">
            <a:extLst>
              <a:ext uri="{FF2B5EF4-FFF2-40B4-BE49-F238E27FC236}">
                <a16:creationId xmlns:a16="http://schemas.microsoft.com/office/drawing/2014/main" id="{C42AADA0-E10C-4C69-BBCE-F71B85445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74" b="23226"/>
          <a:stretch/>
        </p:blipFill>
        <p:spPr>
          <a:xfrm>
            <a:off x="-2" y="-2"/>
            <a:ext cx="11429995" cy="6858001"/>
          </a:xfrm>
          <a:custGeom>
            <a:avLst/>
            <a:gdLst/>
            <a:ahLst/>
            <a:cxnLst/>
            <a:rect l="l" t="t" r="r" b="b"/>
            <a:pathLst>
              <a:path w="11429995" h="6858001">
                <a:moveTo>
                  <a:pt x="0" y="0"/>
                </a:moveTo>
                <a:lnTo>
                  <a:pt x="7624254" y="0"/>
                </a:lnTo>
                <a:lnTo>
                  <a:pt x="7862589" y="52181"/>
                </a:lnTo>
                <a:cubicBezTo>
                  <a:pt x="10504017" y="652275"/>
                  <a:pt x="11363091" y="1531476"/>
                  <a:pt x="11414106" y="2360939"/>
                </a:cubicBezTo>
                <a:cubicBezTo>
                  <a:pt x="11427932" y="2579799"/>
                  <a:pt x="11433644" y="2800687"/>
                  <a:pt x="11427598" y="3022918"/>
                </a:cubicBezTo>
                <a:cubicBezTo>
                  <a:pt x="11393176" y="4286859"/>
                  <a:pt x="10977952" y="5594221"/>
                  <a:pt x="9507339" y="6818588"/>
                </a:cubicBezTo>
                <a:lnTo>
                  <a:pt x="9458552" y="6858001"/>
                </a:lnTo>
                <a:lnTo>
                  <a:pt x="0" y="6858001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6800AC-85DB-425A-A4AF-C9BC49392764}"/>
              </a:ext>
            </a:extLst>
          </p:cNvPr>
          <p:cNvSpPr txBox="1"/>
          <p:nvPr/>
        </p:nvSpPr>
        <p:spPr>
          <a:xfrm>
            <a:off x="9905997" y="6303093"/>
            <a:ext cx="261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dirty="0">
                <a:cs typeface="(AH) Manal Black" pitchFamily="2" charset="-78"/>
              </a:rPr>
              <a:t>إعداد المعلمة : رحمه البادي</a:t>
            </a:r>
            <a:endParaRPr lang="en-US" sz="2000" dirty="0">
              <a:cs typeface="(AH) Manal Black" pitchFamily="2" charset="-78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AE6D80-285F-4F5C-BB9A-8D6CEC9E3943}"/>
              </a:ext>
            </a:extLst>
          </p:cNvPr>
          <p:cNvSpPr/>
          <p:nvPr/>
        </p:nvSpPr>
        <p:spPr>
          <a:xfrm>
            <a:off x="297735" y="477078"/>
            <a:ext cx="11429995" cy="5616607"/>
          </a:xfrm>
          <a:prstGeom prst="roundRect">
            <a:avLst/>
          </a:prstGeom>
          <a:solidFill>
            <a:srgbClr val="E1EFD9">
              <a:alpha val="46000"/>
            </a:srgbClr>
          </a:solidFill>
          <a:ln>
            <a:solidFill>
              <a:schemeClr val="tx1">
                <a:lumMod val="6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AFFF8C-1401-43B5-8E0E-0F6BEF4CAC5D}"/>
              </a:ext>
            </a:extLst>
          </p:cNvPr>
          <p:cNvSpPr txBox="1"/>
          <p:nvPr/>
        </p:nvSpPr>
        <p:spPr>
          <a:xfrm>
            <a:off x="8155448" y="649032"/>
            <a:ext cx="3756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</a:t>
            </a:r>
            <a:r>
              <a:rPr lang="ar-BH" sz="3600" u="sng" dirty="0">
                <a:solidFill>
                  <a:srgbClr val="002060"/>
                </a:solidFill>
                <a:cs typeface="(AH) Manal Black" pitchFamily="2" charset="-78"/>
              </a:rPr>
              <a:t>أهداف درس اليوم:</a:t>
            </a:r>
            <a:endParaRPr lang="en-US" sz="3600" u="sng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DE15F9-F25F-4726-BB08-6FD9E37740CB}"/>
              </a:ext>
            </a:extLst>
          </p:cNvPr>
          <p:cNvSpPr txBox="1"/>
          <p:nvPr/>
        </p:nvSpPr>
        <p:spPr>
          <a:xfrm>
            <a:off x="4126090" y="1450513"/>
            <a:ext cx="4441478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dirty="0">
                <a:ln w="0"/>
                <a:solidFill>
                  <a:schemeClr val="accent2">
                    <a:lumMod val="75000"/>
                  </a:schemeClr>
                </a:solidFill>
                <a:cs typeface="(AH) Manal Black" pitchFamily="2" charset="-78"/>
              </a:rPr>
              <a:t>هل حققنا أهداف درس الْيوم؟</a:t>
            </a:r>
            <a:endParaRPr lang="en-US" sz="3600" dirty="0">
              <a:ln w="0"/>
              <a:solidFill>
                <a:schemeClr val="accent2">
                  <a:lumMod val="75000"/>
                </a:schemeClr>
              </a:solidFill>
              <a:cs typeface="(AH) Manal Black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EBA1A2-1B99-4E4E-8312-9DCCF04D9E17}"/>
              </a:ext>
            </a:extLst>
          </p:cNvPr>
          <p:cNvSpPr txBox="1"/>
          <p:nvPr/>
        </p:nvSpPr>
        <p:spPr>
          <a:xfrm>
            <a:off x="2582147" y="2730838"/>
            <a:ext cx="782163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4000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AE" sz="3143" dirty="0">
                <a:cs typeface="(AH) Manal Black" pitchFamily="2" charset="-78"/>
              </a:rPr>
              <a:t> </a:t>
            </a:r>
            <a:r>
              <a:rPr lang="ar-BH" sz="3200" dirty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  <a:cs typeface="(AH) Manal Black" pitchFamily="2" charset="-78"/>
              </a:rPr>
              <a:t>يَقْرَأُ بِطَلاقَةٍ وَبِنُطْقٍ سَليمٍ مُسْتَثْمِرًا مَعْرِفَتَهُم باللّام القَمَرِيَّةِ - اللّام الشَّمْسِيَّةِ – الهَمْزَةِ- التّاءِ المَرْبوطَةِ - أَنْواعِ التَّنْوينِ الثَّلاثَةِ، عَلى أَنْ تَكونَ الكَلِماتُ مَشْكولَةً شَكْلاً تامًّا.</a:t>
            </a:r>
            <a:endParaRPr lang="ar-AE" sz="3143" dirty="0">
              <a:solidFill>
                <a:schemeClr val="accent4">
                  <a:lumMod val="75000"/>
                </a:schemeClr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6053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exagon line pattern on white background">
            <a:extLst>
              <a:ext uri="{FF2B5EF4-FFF2-40B4-BE49-F238E27FC236}">
                <a16:creationId xmlns:a16="http://schemas.microsoft.com/office/drawing/2014/main" id="{C42AADA0-E10C-4C69-BBCE-F71B85445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74" b="23226"/>
          <a:stretch/>
        </p:blipFill>
        <p:spPr>
          <a:xfrm>
            <a:off x="-2" y="-2"/>
            <a:ext cx="11429995" cy="6858001"/>
          </a:xfrm>
          <a:custGeom>
            <a:avLst/>
            <a:gdLst/>
            <a:ahLst/>
            <a:cxnLst/>
            <a:rect l="l" t="t" r="r" b="b"/>
            <a:pathLst>
              <a:path w="11429995" h="6858001">
                <a:moveTo>
                  <a:pt x="0" y="0"/>
                </a:moveTo>
                <a:lnTo>
                  <a:pt x="7624254" y="0"/>
                </a:lnTo>
                <a:lnTo>
                  <a:pt x="7862589" y="52181"/>
                </a:lnTo>
                <a:cubicBezTo>
                  <a:pt x="10504017" y="652275"/>
                  <a:pt x="11363091" y="1531476"/>
                  <a:pt x="11414106" y="2360939"/>
                </a:cubicBezTo>
                <a:cubicBezTo>
                  <a:pt x="11427932" y="2579799"/>
                  <a:pt x="11433644" y="2800687"/>
                  <a:pt x="11427598" y="3022918"/>
                </a:cubicBezTo>
                <a:cubicBezTo>
                  <a:pt x="11393176" y="4286859"/>
                  <a:pt x="10977952" y="5594221"/>
                  <a:pt x="9507339" y="6818588"/>
                </a:cubicBezTo>
                <a:lnTo>
                  <a:pt x="9458552" y="6858001"/>
                </a:lnTo>
                <a:lnTo>
                  <a:pt x="0" y="6858001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6800AC-85DB-425A-A4AF-C9BC49392764}"/>
              </a:ext>
            </a:extLst>
          </p:cNvPr>
          <p:cNvSpPr txBox="1"/>
          <p:nvPr/>
        </p:nvSpPr>
        <p:spPr>
          <a:xfrm>
            <a:off x="9905997" y="6303093"/>
            <a:ext cx="261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dirty="0">
                <a:cs typeface="(AH) Manal Black" pitchFamily="2" charset="-78"/>
              </a:rPr>
              <a:t>إعداد المعلمة : رحمه البادي</a:t>
            </a:r>
            <a:endParaRPr lang="en-US" sz="2000" dirty="0">
              <a:cs typeface="(AH) Manal Black" pitchFamily="2" charset="-78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AE6D80-285F-4F5C-BB9A-8D6CEC9E3943}"/>
              </a:ext>
            </a:extLst>
          </p:cNvPr>
          <p:cNvSpPr/>
          <p:nvPr/>
        </p:nvSpPr>
        <p:spPr>
          <a:xfrm>
            <a:off x="297735" y="477078"/>
            <a:ext cx="11429995" cy="5616607"/>
          </a:xfrm>
          <a:prstGeom prst="roundRect">
            <a:avLst/>
          </a:prstGeom>
          <a:solidFill>
            <a:srgbClr val="E1EFD9">
              <a:alpha val="46000"/>
            </a:srgbClr>
          </a:solidFill>
          <a:ln>
            <a:solidFill>
              <a:schemeClr val="tx1">
                <a:lumMod val="6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text, pot&#10;&#10;Description automatically generated">
            <a:extLst>
              <a:ext uri="{FF2B5EF4-FFF2-40B4-BE49-F238E27FC236}">
                <a16:creationId xmlns:a16="http://schemas.microsoft.com/office/drawing/2014/main" id="{B83ECE89-5FC4-4A4F-B92B-F1BB144AB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345" y="-3"/>
            <a:ext cx="6728656" cy="1020419"/>
          </a:xfrm>
          <a:prstGeom prst="rect">
            <a:avLst/>
          </a:prstGeom>
        </p:spPr>
      </p:pic>
      <p:pic>
        <p:nvPicPr>
          <p:cNvPr id="8" name="Picture 7" descr="A picture containing text, pot&#10;&#10;Description automatically generated">
            <a:extLst>
              <a:ext uri="{FF2B5EF4-FFF2-40B4-BE49-F238E27FC236}">
                <a16:creationId xmlns:a16="http://schemas.microsoft.com/office/drawing/2014/main" id="{D20338A6-816E-4FE2-ACC4-B02D6912BB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"/>
            <a:ext cx="7017246" cy="102041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8B3D2C-7217-43AF-A312-70DD4EA3A0F4}"/>
              </a:ext>
            </a:extLst>
          </p:cNvPr>
          <p:cNvSpPr txBox="1"/>
          <p:nvPr/>
        </p:nvSpPr>
        <p:spPr>
          <a:xfrm>
            <a:off x="3104491" y="916216"/>
            <a:ext cx="636644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solidFill>
                  <a:srgbClr val="002060"/>
                </a:solidFill>
                <a:cs typeface="(AH) Manal Black" pitchFamily="2" charset="-78"/>
              </a:rPr>
              <a:t>الوحدة الثامنة: " </a:t>
            </a:r>
            <a:r>
              <a:rPr lang="ar-AE" sz="3600" u="sng">
                <a:solidFill>
                  <a:srgbClr val="002060"/>
                </a:solidFill>
                <a:cs typeface="(AH) Manal Black" pitchFamily="2" charset="-78"/>
              </a:rPr>
              <a:t>نور العلم "</a:t>
            </a:r>
            <a:r>
              <a:rPr lang="ar-BH" sz="3600" u="sng">
                <a:cs typeface="(AH) Manal Black" pitchFamily="2" charset="-78"/>
              </a:rPr>
              <a:t>"</a:t>
            </a:r>
            <a:endParaRPr lang="ar-BH" sz="4000" u="sng" dirty="0">
              <a:cs typeface="(AH) Manal Black" pitchFamily="2" charset="-78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EA208E7-B938-4D3B-8868-C6EC02A6D0E9}"/>
              </a:ext>
            </a:extLst>
          </p:cNvPr>
          <p:cNvSpPr txBox="1">
            <a:spLocks/>
          </p:cNvSpPr>
          <p:nvPr/>
        </p:nvSpPr>
        <p:spPr>
          <a:xfrm>
            <a:off x="4243800" y="2853540"/>
            <a:ext cx="4087823" cy="157381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ar-BH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قراءَة جهرية</a:t>
            </a:r>
            <a:endParaRPr lang="ar-BH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  <a:p>
            <a:pPr marL="0" indent="0" algn="ctr" rtl="1">
              <a:lnSpc>
                <a:spcPct val="150000"/>
              </a:lnSpc>
              <a:buNone/>
            </a:pPr>
            <a:r>
              <a:rPr lang="ar-BH" sz="4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قصة/ </a:t>
            </a:r>
            <a:r>
              <a:rPr lang="ar-AE" sz="4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أمير الأطباء</a:t>
            </a:r>
            <a:endParaRPr lang="ar-BH" sz="5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  <a:p>
            <a:pPr marL="0" indent="0" algn="ctr" rtl="1">
              <a:lnSpc>
                <a:spcPct val="100000"/>
              </a:lnSpc>
              <a:buNone/>
            </a:pPr>
            <a:r>
              <a:rPr lang="ar-BH" sz="5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 </a:t>
            </a:r>
          </a:p>
          <a:p>
            <a:pPr marL="0" indent="0" algn="ctr" rtl="1">
              <a:lnSpc>
                <a:spcPct val="100000"/>
              </a:lnSpc>
              <a:buNone/>
            </a:pPr>
            <a:r>
              <a:rPr lang="ar-BH" sz="18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( الفصل الدراسي الثالث)</a:t>
            </a:r>
            <a:endParaRPr lang="en-US" sz="5400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408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exagon line pattern on white background">
            <a:extLst>
              <a:ext uri="{FF2B5EF4-FFF2-40B4-BE49-F238E27FC236}">
                <a16:creationId xmlns:a16="http://schemas.microsoft.com/office/drawing/2014/main" id="{C42AADA0-E10C-4C69-BBCE-F71B85445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74" b="23226"/>
          <a:stretch/>
        </p:blipFill>
        <p:spPr>
          <a:xfrm>
            <a:off x="-2" y="-2"/>
            <a:ext cx="11429995" cy="6858001"/>
          </a:xfrm>
          <a:custGeom>
            <a:avLst/>
            <a:gdLst/>
            <a:ahLst/>
            <a:cxnLst/>
            <a:rect l="l" t="t" r="r" b="b"/>
            <a:pathLst>
              <a:path w="11429995" h="6858001">
                <a:moveTo>
                  <a:pt x="0" y="0"/>
                </a:moveTo>
                <a:lnTo>
                  <a:pt x="7624254" y="0"/>
                </a:lnTo>
                <a:lnTo>
                  <a:pt x="7862589" y="52181"/>
                </a:lnTo>
                <a:cubicBezTo>
                  <a:pt x="10504017" y="652275"/>
                  <a:pt x="11363091" y="1531476"/>
                  <a:pt x="11414106" y="2360939"/>
                </a:cubicBezTo>
                <a:cubicBezTo>
                  <a:pt x="11427932" y="2579799"/>
                  <a:pt x="11433644" y="2800687"/>
                  <a:pt x="11427598" y="3022918"/>
                </a:cubicBezTo>
                <a:cubicBezTo>
                  <a:pt x="11393176" y="4286859"/>
                  <a:pt x="10977952" y="5594221"/>
                  <a:pt x="9507339" y="6818588"/>
                </a:cubicBezTo>
                <a:lnTo>
                  <a:pt x="9458552" y="6858001"/>
                </a:lnTo>
                <a:lnTo>
                  <a:pt x="0" y="6858001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6800AC-85DB-425A-A4AF-C9BC49392764}"/>
              </a:ext>
            </a:extLst>
          </p:cNvPr>
          <p:cNvSpPr txBox="1"/>
          <p:nvPr/>
        </p:nvSpPr>
        <p:spPr>
          <a:xfrm>
            <a:off x="9905997" y="6303093"/>
            <a:ext cx="261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dirty="0">
                <a:cs typeface="(AH) Manal Black" pitchFamily="2" charset="-78"/>
              </a:rPr>
              <a:t>إعداد المعلمة : رحمه البادي</a:t>
            </a:r>
            <a:endParaRPr lang="en-US" sz="2000" dirty="0">
              <a:cs typeface="(AH) Manal Black" pitchFamily="2" charset="-78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AE6D80-285F-4F5C-BB9A-8D6CEC9E3943}"/>
              </a:ext>
            </a:extLst>
          </p:cNvPr>
          <p:cNvSpPr/>
          <p:nvPr/>
        </p:nvSpPr>
        <p:spPr>
          <a:xfrm>
            <a:off x="297735" y="477078"/>
            <a:ext cx="11429995" cy="5616607"/>
          </a:xfrm>
          <a:prstGeom prst="roundRect">
            <a:avLst/>
          </a:prstGeom>
          <a:solidFill>
            <a:srgbClr val="E1EFD9">
              <a:alpha val="46000"/>
            </a:srgbClr>
          </a:solidFill>
          <a:ln>
            <a:solidFill>
              <a:schemeClr val="tx1">
                <a:lumMod val="6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60800C-0ECA-48A6-BC52-7965B831B30D}"/>
              </a:ext>
            </a:extLst>
          </p:cNvPr>
          <p:cNvSpPr txBox="1"/>
          <p:nvPr/>
        </p:nvSpPr>
        <p:spPr>
          <a:xfrm>
            <a:off x="7951093" y="476324"/>
            <a:ext cx="3756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</a:t>
            </a:r>
            <a:r>
              <a:rPr lang="ar-BH" sz="3600" u="sng" dirty="0">
                <a:solidFill>
                  <a:srgbClr val="002060"/>
                </a:solidFill>
                <a:cs typeface="(AH) Manal Black" pitchFamily="2" charset="-78"/>
              </a:rPr>
              <a:t>أهداف درس اليوم:</a:t>
            </a:r>
            <a:endParaRPr lang="en-US" sz="3600" u="sng" dirty="0">
              <a:solidFill>
                <a:srgbClr val="002060"/>
              </a:solidFill>
              <a:cs typeface="(AH) Manal Black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578929-B3B2-48D6-B55C-3C359B1A0AF2}"/>
              </a:ext>
            </a:extLst>
          </p:cNvPr>
          <p:cNvSpPr txBox="1"/>
          <p:nvPr/>
        </p:nvSpPr>
        <p:spPr>
          <a:xfrm>
            <a:off x="3991267" y="1168913"/>
            <a:ext cx="4441478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dirty="0">
                <a:ln w="0"/>
                <a:solidFill>
                  <a:srgbClr val="002060"/>
                </a:solidFill>
                <a:cs typeface="(AH) Manal Black" pitchFamily="2" charset="-78"/>
              </a:rPr>
              <a:t>ماذا سنتعلم اليوم يا أبطال ؟</a:t>
            </a:r>
            <a:endParaRPr lang="en-US" sz="3600" dirty="0">
              <a:ln w="0"/>
              <a:solidFill>
                <a:srgbClr val="002060"/>
              </a:solidFill>
              <a:cs typeface="(AH) Manal Black" pitchFamily="2" charset="-78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84E4D90E-D6C4-436D-974B-24F54D9D9401}"/>
              </a:ext>
            </a:extLst>
          </p:cNvPr>
          <p:cNvSpPr txBox="1"/>
          <p:nvPr/>
        </p:nvSpPr>
        <p:spPr>
          <a:xfrm>
            <a:off x="1473959" y="2213280"/>
            <a:ext cx="886768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4000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AE" sz="3143" dirty="0">
                <a:cs typeface="(AH) Manal Black" pitchFamily="2" charset="-78"/>
              </a:rPr>
              <a:t> </a:t>
            </a:r>
            <a:r>
              <a:rPr lang="ar-BH" sz="32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(AH) Manal Black" pitchFamily="2" charset="-78"/>
              </a:rPr>
              <a:t>يَقْرَأُ بِطَلاقَةٍ وَبِنُطْقٍ سَليمٍ مُسْتَثْمِرًا مَعْرِفَتَهُم باللّام القَمَرِيَّةِ - اللّام الشَّمْسِيَّةِ – الهَمْزَةِ- التّاءِ المَرْبوطَةِ - أَنْواعِ التَّنْوينِ الثَّلاثَةِ، عَلى أَنْ تَكونَ الكَلِماتُ مَشْكولَةً شَكْلاً تامًّا.</a:t>
            </a:r>
            <a:endParaRPr lang="ar-AE" sz="3143" dirty="0">
              <a:solidFill>
                <a:schemeClr val="tx2">
                  <a:lumMod val="50000"/>
                </a:schemeClr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5879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exagon line pattern on white background">
            <a:extLst>
              <a:ext uri="{FF2B5EF4-FFF2-40B4-BE49-F238E27FC236}">
                <a16:creationId xmlns:a16="http://schemas.microsoft.com/office/drawing/2014/main" id="{C42AADA0-E10C-4C69-BBCE-F71B85445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74" b="23226"/>
          <a:stretch/>
        </p:blipFill>
        <p:spPr>
          <a:xfrm>
            <a:off x="-2" y="-2"/>
            <a:ext cx="11429995" cy="6858001"/>
          </a:xfrm>
          <a:custGeom>
            <a:avLst/>
            <a:gdLst/>
            <a:ahLst/>
            <a:cxnLst/>
            <a:rect l="l" t="t" r="r" b="b"/>
            <a:pathLst>
              <a:path w="11429995" h="6858001">
                <a:moveTo>
                  <a:pt x="0" y="0"/>
                </a:moveTo>
                <a:lnTo>
                  <a:pt x="7624254" y="0"/>
                </a:lnTo>
                <a:lnTo>
                  <a:pt x="7862589" y="52181"/>
                </a:lnTo>
                <a:cubicBezTo>
                  <a:pt x="10504017" y="652275"/>
                  <a:pt x="11363091" y="1531476"/>
                  <a:pt x="11414106" y="2360939"/>
                </a:cubicBezTo>
                <a:cubicBezTo>
                  <a:pt x="11427932" y="2579799"/>
                  <a:pt x="11433644" y="2800687"/>
                  <a:pt x="11427598" y="3022918"/>
                </a:cubicBezTo>
                <a:cubicBezTo>
                  <a:pt x="11393176" y="4286859"/>
                  <a:pt x="10977952" y="5594221"/>
                  <a:pt x="9507339" y="6818588"/>
                </a:cubicBezTo>
                <a:lnTo>
                  <a:pt x="9458552" y="6858001"/>
                </a:lnTo>
                <a:lnTo>
                  <a:pt x="0" y="6858001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6800AC-85DB-425A-A4AF-C9BC49392764}"/>
              </a:ext>
            </a:extLst>
          </p:cNvPr>
          <p:cNvSpPr txBox="1"/>
          <p:nvPr/>
        </p:nvSpPr>
        <p:spPr>
          <a:xfrm>
            <a:off x="9905997" y="6303093"/>
            <a:ext cx="261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dirty="0">
                <a:cs typeface="(AH) Manal Black" pitchFamily="2" charset="-78"/>
              </a:rPr>
              <a:t>إعداد المعلمة : رحمه البادي</a:t>
            </a:r>
            <a:endParaRPr lang="en-US" sz="2000" dirty="0">
              <a:cs typeface="(AH) Manal Black" pitchFamily="2" charset="-78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AE6D80-285F-4F5C-BB9A-8D6CEC9E3943}"/>
              </a:ext>
            </a:extLst>
          </p:cNvPr>
          <p:cNvSpPr/>
          <p:nvPr/>
        </p:nvSpPr>
        <p:spPr>
          <a:xfrm>
            <a:off x="297735" y="477078"/>
            <a:ext cx="11429995" cy="5616607"/>
          </a:xfrm>
          <a:prstGeom prst="roundRect">
            <a:avLst/>
          </a:prstGeom>
          <a:solidFill>
            <a:srgbClr val="E1EFD9">
              <a:alpha val="46000"/>
            </a:srgbClr>
          </a:solidFill>
          <a:ln>
            <a:solidFill>
              <a:schemeClr val="tx1">
                <a:lumMod val="6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346C9B8-446C-47CC-BEE4-47DC8020BB27}"/>
              </a:ext>
            </a:extLst>
          </p:cNvPr>
          <p:cNvSpPr txBox="1">
            <a:spLocks/>
          </p:cNvSpPr>
          <p:nvPr/>
        </p:nvSpPr>
        <p:spPr>
          <a:xfrm>
            <a:off x="6499180" y="512040"/>
            <a:ext cx="5079682" cy="61503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00000"/>
              </a:lnSpc>
              <a:buNone/>
            </a:pPr>
            <a:r>
              <a:rPr lang="ar-BH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l Qalam Kolkatta Quranic font" panose="02000506000000020003" pitchFamily="2" charset="-78"/>
                <a:cs typeface="(AH) Manal Black" pitchFamily="2" charset="-78"/>
              </a:rPr>
              <a:t>* إستراتيجية اختبر معلوماتك السابقة: </a:t>
            </a:r>
            <a:endParaRPr lang="en-US" sz="48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95C017-2D22-4DCF-A6A9-3A489A74A459}"/>
              </a:ext>
            </a:extLst>
          </p:cNvPr>
          <p:cNvSpPr txBox="1"/>
          <p:nvPr/>
        </p:nvSpPr>
        <p:spPr>
          <a:xfrm>
            <a:off x="1722784" y="1280992"/>
            <a:ext cx="8330506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AE" sz="3600" dirty="0">
                <a:ln w="0"/>
                <a:solidFill>
                  <a:srgbClr val="002060"/>
                </a:solidFill>
                <a:cs typeface="(AH) Manal Black" pitchFamily="2" charset="-78"/>
              </a:rPr>
              <a:t>ما هي هواية محمد في سن الشباب</a:t>
            </a:r>
            <a:r>
              <a:rPr lang="ar-BH" sz="3600" dirty="0">
                <a:ln w="0"/>
                <a:solidFill>
                  <a:srgbClr val="002060"/>
                </a:solidFill>
                <a:cs typeface="(AH) Manal Black" pitchFamily="2" charset="-78"/>
              </a:rPr>
              <a:t>؟</a:t>
            </a:r>
            <a:r>
              <a:rPr lang="ar-AE" sz="3600" dirty="0">
                <a:ln w="0"/>
                <a:solidFill>
                  <a:srgbClr val="002060"/>
                </a:solidFill>
                <a:cs typeface="(AH) Manal Black" pitchFamily="2" charset="-78"/>
              </a:rPr>
              <a:t> و ما الدليل على حبه لها؟</a:t>
            </a:r>
            <a:endParaRPr lang="en-US" sz="3600" dirty="0">
              <a:ln w="0"/>
              <a:solidFill>
                <a:srgbClr val="002060"/>
              </a:solidFill>
              <a:cs typeface="(AH) Manal Black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031106-7E17-482C-B688-1022007DFDF1}"/>
              </a:ext>
            </a:extLst>
          </p:cNvPr>
          <p:cNvSpPr txBox="1"/>
          <p:nvPr/>
        </p:nvSpPr>
        <p:spPr>
          <a:xfrm>
            <a:off x="1722784" y="2149115"/>
            <a:ext cx="8330506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AE" sz="3600" dirty="0">
                <a:ln w="0"/>
                <a:solidFill>
                  <a:srgbClr val="002060"/>
                </a:solidFill>
                <a:cs typeface="(AH) Manal Black" pitchFamily="2" charset="-78"/>
              </a:rPr>
              <a:t>ما المقصود بالمشاهدات السريرية؟</a:t>
            </a:r>
            <a:endParaRPr lang="en-US" sz="3600" dirty="0">
              <a:ln w="0"/>
              <a:solidFill>
                <a:srgbClr val="00206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1573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exagon line pattern on white background">
            <a:extLst>
              <a:ext uri="{FF2B5EF4-FFF2-40B4-BE49-F238E27FC236}">
                <a16:creationId xmlns:a16="http://schemas.microsoft.com/office/drawing/2014/main" id="{C42AADA0-E10C-4C69-BBCE-F71B85445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74" b="23226"/>
          <a:stretch/>
        </p:blipFill>
        <p:spPr>
          <a:xfrm>
            <a:off x="-2" y="-2"/>
            <a:ext cx="11429995" cy="6858001"/>
          </a:xfrm>
          <a:custGeom>
            <a:avLst/>
            <a:gdLst/>
            <a:ahLst/>
            <a:cxnLst/>
            <a:rect l="l" t="t" r="r" b="b"/>
            <a:pathLst>
              <a:path w="11429995" h="6858001">
                <a:moveTo>
                  <a:pt x="0" y="0"/>
                </a:moveTo>
                <a:lnTo>
                  <a:pt x="7624254" y="0"/>
                </a:lnTo>
                <a:lnTo>
                  <a:pt x="7862589" y="52181"/>
                </a:lnTo>
                <a:cubicBezTo>
                  <a:pt x="10504017" y="652275"/>
                  <a:pt x="11363091" y="1531476"/>
                  <a:pt x="11414106" y="2360939"/>
                </a:cubicBezTo>
                <a:cubicBezTo>
                  <a:pt x="11427932" y="2579799"/>
                  <a:pt x="11433644" y="2800687"/>
                  <a:pt x="11427598" y="3022918"/>
                </a:cubicBezTo>
                <a:cubicBezTo>
                  <a:pt x="11393176" y="4286859"/>
                  <a:pt x="10977952" y="5594221"/>
                  <a:pt x="9507339" y="6818588"/>
                </a:cubicBezTo>
                <a:lnTo>
                  <a:pt x="9458552" y="6858001"/>
                </a:lnTo>
                <a:lnTo>
                  <a:pt x="0" y="6858001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6800AC-85DB-425A-A4AF-C9BC49392764}"/>
              </a:ext>
            </a:extLst>
          </p:cNvPr>
          <p:cNvSpPr txBox="1"/>
          <p:nvPr/>
        </p:nvSpPr>
        <p:spPr>
          <a:xfrm>
            <a:off x="9905997" y="6303093"/>
            <a:ext cx="261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dirty="0">
                <a:cs typeface="(AH) Manal Black" pitchFamily="2" charset="-78"/>
              </a:rPr>
              <a:t>إعداد المعلمة : رحمه البادي</a:t>
            </a:r>
            <a:endParaRPr lang="en-US" sz="2000" dirty="0">
              <a:cs typeface="(AH) Manal Black" pitchFamily="2" charset="-78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AE6D80-285F-4F5C-BB9A-8D6CEC9E3943}"/>
              </a:ext>
            </a:extLst>
          </p:cNvPr>
          <p:cNvSpPr/>
          <p:nvPr/>
        </p:nvSpPr>
        <p:spPr>
          <a:xfrm>
            <a:off x="297735" y="477078"/>
            <a:ext cx="11429995" cy="5616607"/>
          </a:xfrm>
          <a:prstGeom prst="roundRect">
            <a:avLst/>
          </a:prstGeom>
          <a:solidFill>
            <a:srgbClr val="E1EFD9">
              <a:alpha val="46000"/>
            </a:srgbClr>
          </a:solidFill>
          <a:ln>
            <a:solidFill>
              <a:schemeClr val="tx1">
                <a:lumMod val="6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794EB4-B3FE-4C48-A7EF-D743D3BE69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0" t="25302" r="36630" b="19019"/>
          <a:stretch/>
        </p:blipFill>
        <p:spPr>
          <a:xfrm>
            <a:off x="943419" y="897833"/>
            <a:ext cx="7553739" cy="477509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896AA8-2446-4BF0-9A7D-E1EDDA13F1DB}"/>
              </a:ext>
            </a:extLst>
          </p:cNvPr>
          <p:cNvSpPr txBox="1"/>
          <p:nvPr/>
        </p:nvSpPr>
        <p:spPr>
          <a:xfrm>
            <a:off x="8620249" y="2582178"/>
            <a:ext cx="2686653" cy="120032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KW" sz="3600" dirty="0">
                <a:ln w="0"/>
                <a:solidFill>
                  <a:srgbClr val="002060"/>
                </a:solidFill>
                <a:cs typeface="(AH) Manal Black" pitchFamily="2" charset="-78"/>
              </a:rPr>
              <a:t>كتاب الطالب ص15</a:t>
            </a:r>
            <a:endParaRPr lang="en-US" sz="3600" dirty="0">
              <a:ln w="0"/>
              <a:solidFill>
                <a:srgbClr val="00206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61066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exagon line pattern on white background">
            <a:extLst>
              <a:ext uri="{FF2B5EF4-FFF2-40B4-BE49-F238E27FC236}">
                <a16:creationId xmlns:a16="http://schemas.microsoft.com/office/drawing/2014/main" id="{C42AADA0-E10C-4C69-BBCE-F71B85445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74" b="23226"/>
          <a:stretch/>
        </p:blipFill>
        <p:spPr>
          <a:xfrm>
            <a:off x="-2" y="-2"/>
            <a:ext cx="11429995" cy="6858001"/>
          </a:xfrm>
          <a:custGeom>
            <a:avLst/>
            <a:gdLst/>
            <a:ahLst/>
            <a:cxnLst/>
            <a:rect l="l" t="t" r="r" b="b"/>
            <a:pathLst>
              <a:path w="11429995" h="6858001">
                <a:moveTo>
                  <a:pt x="0" y="0"/>
                </a:moveTo>
                <a:lnTo>
                  <a:pt x="7624254" y="0"/>
                </a:lnTo>
                <a:lnTo>
                  <a:pt x="7862589" y="52181"/>
                </a:lnTo>
                <a:cubicBezTo>
                  <a:pt x="10504017" y="652275"/>
                  <a:pt x="11363091" y="1531476"/>
                  <a:pt x="11414106" y="2360939"/>
                </a:cubicBezTo>
                <a:cubicBezTo>
                  <a:pt x="11427932" y="2579799"/>
                  <a:pt x="11433644" y="2800687"/>
                  <a:pt x="11427598" y="3022918"/>
                </a:cubicBezTo>
                <a:cubicBezTo>
                  <a:pt x="11393176" y="4286859"/>
                  <a:pt x="10977952" y="5594221"/>
                  <a:pt x="9507339" y="6818588"/>
                </a:cubicBezTo>
                <a:lnTo>
                  <a:pt x="9458552" y="6858001"/>
                </a:lnTo>
                <a:lnTo>
                  <a:pt x="0" y="6858001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6800AC-85DB-425A-A4AF-C9BC49392764}"/>
              </a:ext>
            </a:extLst>
          </p:cNvPr>
          <p:cNvSpPr txBox="1"/>
          <p:nvPr/>
        </p:nvSpPr>
        <p:spPr>
          <a:xfrm>
            <a:off x="9905997" y="6303093"/>
            <a:ext cx="261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dirty="0">
                <a:cs typeface="(AH) Manal Black" pitchFamily="2" charset="-78"/>
              </a:rPr>
              <a:t>إعداد المعلمة : رحمه البادي</a:t>
            </a:r>
            <a:endParaRPr lang="en-US" sz="2000" dirty="0">
              <a:cs typeface="(AH) Manal Black" pitchFamily="2" charset="-78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AE6D80-285F-4F5C-BB9A-8D6CEC9E3943}"/>
              </a:ext>
            </a:extLst>
          </p:cNvPr>
          <p:cNvSpPr/>
          <p:nvPr/>
        </p:nvSpPr>
        <p:spPr>
          <a:xfrm>
            <a:off x="297735" y="477078"/>
            <a:ext cx="11429995" cy="5616607"/>
          </a:xfrm>
          <a:prstGeom prst="roundRect">
            <a:avLst/>
          </a:prstGeom>
          <a:solidFill>
            <a:srgbClr val="E1EFD9">
              <a:alpha val="46000"/>
            </a:srgbClr>
          </a:solidFill>
          <a:ln>
            <a:solidFill>
              <a:schemeClr val="tx1">
                <a:lumMod val="6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071399-B414-4D26-AFA3-7E0493A341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43" t="22788" r="29022" b="13026"/>
          <a:stretch/>
        </p:blipFill>
        <p:spPr>
          <a:xfrm>
            <a:off x="0" y="1"/>
            <a:ext cx="12191999" cy="6857998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3C2593F-0F72-49AB-B272-189CF69B54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6477160"/>
              </p:ext>
            </p:extLst>
          </p:nvPr>
        </p:nvGraphicFramePr>
        <p:xfrm>
          <a:off x="10937460" y="-2"/>
          <a:ext cx="1254539" cy="685800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254539">
                  <a:extLst>
                    <a:ext uri="{9D8B030D-6E8A-4147-A177-3AD203B41FA5}">
                      <a16:colId xmlns:a16="http://schemas.microsoft.com/office/drawing/2014/main" val="2205409285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معايير تقييم القراءة</a:t>
                      </a:r>
                      <a:endParaRPr lang="en-US" dirty="0"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566892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النطق السليم للكلمات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10874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الضبط السليم للكلمات 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282567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السرعة و الطلاقة 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2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3059106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القراءة المعبرة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2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867999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المجموع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10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7157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0816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exagon line pattern on white background">
            <a:extLst>
              <a:ext uri="{FF2B5EF4-FFF2-40B4-BE49-F238E27FC236}">
                <a16:creationId xmlns:a16="http://schemas.microsoft.com/office/drawing/2014/main" id="{C42AADA0-E10C-4C69-BBCE-F71B85445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74" b="23226"/>
          <a:stretch/>
        </p:blipFill>
        <p:spPr>
          <a:xfrm>
            <a:off x="-2" y="-2"/>
            <a:ext cx="11429995" cy="6858001"/>
          </a:xfrm>
          <a:custGeom>
            <a:avLst/>
            <a:gdLst/>
            <a:ahLst/>
            <a:cxnLst/>
            <a:rect l="l" t="t" r="r" b="b"/>
            <a:pathLst>
              <a:path w="11429995" h="6858001">
                <a:moveTo>
                  <a:pt x="0" y="0"/>
                </a:moveTo>
                <a:lnTo>
                  <a:pt x="7624254" y="0"/>
                </a:lnTo>
                <a:lnTo>
                  <a:pt x="7862589" y="52181"/>
                </a:lnTo>
                <a:cubicBezTo>
                  <a:pt x="10504017" y="652275"/>
                  <a:pt x="11363091" y="1531476"/>
                  <a:pt x="11414106" y="2360939"/>
                </a:cubicBezTo>
                <a:cubicBezTo>
                  <a:pt x="11427932" y="2579799"/>
                  <a:pt x="11433644" y="2800687"/>
                  <a:pt x="11427598" y="3022918"/>
                </a:cubicBezTo>
                <a:cubicBezTo>
                  <a:pt x="11393176" y="4286859"/>
                  <a:pt x="10977952" y="5594221"/>
                  <a:pt x="9507339" y="6818588"/>
                </a:cubicBezTo>
                <a:lnTo>
                  <a:pt x="9458552" y="6858001"/>
                </a:lnTo>
                <a:lnTo>
                  <a:pt x="0" y="6858001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6800AC-85DB-425A-A4AF-C9BC49392764}"/>
              </a:ext>
            </a:extLst>
          </p:cNvPr>
          <p:cNvSpPr txBox="1"/>
          <p:nvPr/>
        </p:nvSpPr>
        <p:spPr>
          <a:xfrm>
            <a:off x="9905997" y="6303093"/>
            <a:ext cx="261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dirty="0">
                <a:cs typeface="(AH) Manal Black" pitchFamily="2" charset="-78"/>
              </a:rPr>
              <a:t>إعداد المعلمة : رحمه البادي</a:t>
            </a:r>
            <a:endParaRPr lang="en-US" sz="2000" dirty="0">
              <a:cs typeface="(AH) Manal Black" pitchFamily="2" charset="-78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AE6D80-285F-4F5C-BB9A-8D6CEC9E3943}"/>
              </a:ext>
            </a:extLst>
          </p:cNvPr>
          <p:cNvSpPr/>
          <p:nvPr/>
        </p:nvSpPr>
        <p:spPr>
          <a:xfrm>
            <a:off x="297735" y="477078"/>
            <a:ext cx="11429995" cy="5616607"/>
          </a:xfrm>
          <a:prstGeom prst="roundRect">
            <a:avLst/>
          </a:prstGeom>
          <a:solidFill>
            <a:srgbClr val="E1EFD9">
              <a:alpha val="46000"/>
            </a:srgbClr>
          </a:solidFill>
          <a:ln>
            <a:solidFill>
              <a:schemeClr val="tx1">
                <a:lumMod val="6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8BF0D3-58C0-4354-B361-1B54A2AB50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935" t="20686" r="28804" b="13002"/>
          <a:stretch/>
        </p:blipFill>
        <p:spPr>
          <a:xfrm>
            <a:off x="1243495" y="1"/>
            <a:ext cx="10948505" cy="6857998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4789FE2-2836-4721-8A26-AE9468FAB7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45044"/>
              </p:ext>
            </p:extLst>
          </p:nvPr>
        </p:nvGraphicFramePr>
        <p:xfrm>
          <a:off x="-11044" y="0"/>
          <a:ext cx="1254539" cy="685800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254539">
                  <a:extLst>
                    <a:ext uri="{9D8B030D-6E8A-4147-A177-3AD203B41FA5}">
                      <a16:colId xmlns:a16="http://schemas.microsoft.com/office/drawing/2014/main" val="2205409285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معايير تقييم القراءة</a:t>
                      </a:r>
                      <a:endParaRPr lang="en-US" dirty="0"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566892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النطق السليم للكلمات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10874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الضبط السليم للكلمات 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282567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السرعة و الطلاقة 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2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3059106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القراءة المعبرة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2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867999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المجموع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10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7157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4435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Hexagon line pattern on white background">
            <a:extLst>
              <a:ext uri="{FF2B5EF4-FFF2-40B4-BE49-F238E27FC236}">
                <a16:creationId xmlns:a16="http://schemas.microsoft.com/office/drawing/2014/main" id="{C42AADA0-E10C-4C69-BBCE-F71B85445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774" b="23226"/>
          <a:stretch/>
        </p:blipFill>
        <p:spPr>
          <a:xfrm>
            <a:off x="-2" y="-2"/>
            <a:ext cx="11429995" cy="6858001"/>
          </a:xfrm>
          <a:custGeom>
            <a:avLst/>
            <a:gdLst/>
            <a:ahLst/>
            <a:cxnLst/>
            <a:rect l="l" t="t" r="r" b="b"/>
            <a:pathLst>
              <a:path w="11429995" h="6858001">
                <a:moveTo>
                  <a:pt x="0" y="0"/>
                </a:moveTo>
                <a:lnTo>
                  <a:pt x="7624254" y="0"/>
                </a:lnTo>
                <a:lnTo>
                  <a:pt x="7862589" y="52181"/>
                </a:lnTo>
                <a:cubicBezTo>
                  <a:pt x="10504017" y="652275"/>
                  <a:pt x="11363091" y="1531476"/>
                  <a:pt x="11414106" y="2360939"/>
                </a:cubicBezTo>
                <a:cubicBezTo>
                  <a:pt x="11427932" y="2579799"/>
                  <a:pt x="11433644" y="2800687"/>
                  <a:pt x="11427598" y="3022918"/>
                </a:cubicBezTo>
                <a:cubicBezTo>
                  <a:pt x="11393176" y="4286859"/>
                  <a:pt x="10977952" y="5594221"/>
                  <a:pt x="9507339" y="6818588"/>
                </a:cubicBezTo>
                <a:lnTo>
                  <a:pt x="9458552" y="6858001"/>
                </a:lnTo>
                <a:lnTo>
                  <a:pt x="0" y="6858001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6800AC-85DB-425A-A4AF-C9BC49392764}"/>
              </a:ext>
            </a:extLst>
          </p:cNvPr>
          <p:cNvSpPr txBox="1"/>
          <p:nvPr/>
        </p:nvSpPr>
        <p:spPr>
          <a:xfrm>
            <a:off x="9905997" y="6303093"/>
            <a:ext cx="2616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dirty="0">
                <a:cs typeface="(AH) Manal Black" pitchFamily="2" charset="-78"/>
              </a:rPr>
              <a:t>إعداد المعلمة : رحمه البادي</a:t>
            </a:r>
            <a:endParaRPr lang="en-US" sz="2000" dirty="0">
              <a:cs typeface="(AH) Manal Black" pitchFamily="2" charset="-78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AAE6D80-285F-4F5C-BB9A-8D6CEC9E3943}"/>
              </a:ext>
            </a:extLst>
          </p:cNvPr>
          <p:cNvSpPr/>
          <p:nvPr/>
        </p:nvSpPr>
        <p:spPr>
          <a:xfrm>
            <a:off x="297735" y="477078"/>
            <a:ext cx="11429995" cy="5616607"/>
          </a:xfrm>
          <a:prstGeom prst="roundRect">
            <a:avLst/>
          </a:prstGeom>
          <a:solidFill>
            <a:srgbClr val="E1EFD9">
              <a:alpha val="46000"/>
            </a:srgbClr>
          </a:solidFill>
          <a:ln>
            <a:solidFill>
              <a:schemeClr val="tx1">
                <a:lumMod val="6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F792D5-FFDB-489C-884E-CFA70EF07A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18" t="18061" r="28696" b="13219"/>
          <a:stretch/>
        </p:blipFill>
        <p:spPr>
          <a:xfrm>
            <a:off x="861391" y="-1"/>
            <a:ext cx="11330609" cy="6703204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4A871A7-898E-4373-A742-B9F796D9D4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873774"/>
              </p:ext>
            </p:extLst>
          </p:nvPr>
        </p:nvGraphicFramePr>
        <p:xfrm>
          <a:off x="-11044" y="0"/>
          <a:ext cx="1254539" cy="685800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254539">
                  <a:extLst>
                    <a:ext uri="{9D8B030D-6E8A-4147-A177-3AD203B41FA5}">
                      <a16:colId xmlns:a16="http://schemas.microsoft.com/office/drawing/2014/main" val="2205409285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معايير تقييم القراءة</a:t>
                      </a:r>
                      <a:endParaRPr lang="en-US" dirty="0"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566892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النطق السليم للكلمات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410874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الضبط السليم للكلمات 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2825671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السرعة و الطلاقة 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2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3059106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القراءة المعبرة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2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4867999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algn="ctr"/>
                      <a:r>
                        <a:rPr lang="ar-AE" dirty="0">
                          <a:cs typeface="(AH) Manal Black" pitchFamily="2" charset="-78"/>
                        </a:rPr>
                        <a:t>المجموع</a:t>
                      </a:r>
                    </a:p>
                    <a:p>
                      <a:pPr algn="ctr"/>
                      <a:r>
                        <a:rPr lang="ar-AE" dirty="0">
                          <a:solidFill>
                            <a:srgbClr val="FF0000"/>
                          </a:solidFill>
                          <a:cs typeface="(AH) Manal Black" pitchFamily="2" charset="-78"/>
                        </a:rPr>
                        <a:t>10</a:t>
                      </a:r>
                      <a:endParaRPr lang="en-US" dirty="0">
                        <a:solidFill>
                          <a:srgbClr val="FF0000"/>
                        </a:solidFill>
                        <a:cs typeface="(AH) Manal Black" pitchFamily="2" charset="-78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7157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7887288"/>
      </p:ext>
    </p:extLst>
  </p:cSld>
  <p:clrMapOvr>
    <a:masterClrMapping/>
  </p:clrMapOvr>
</p:sld>
</file>

<file path=ppt/theme/theme1.xml><?xml version="1.0" encoding="utf-8"?>
<a:theme xmlns:a="http://schemas.openxmlformats.org/drawingml/2006/main" name="Pebble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2315</TotalTime>
  <Words>489</Words>
  <Application>Microsoft Office PowerPoint</Application>
  <PresentationFormat>Widescreen</PresentationFormat>
  <Paragraphs>165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(AH) Manal Black</vt:lpstr>
      <vt:lpstr>Al Qalam Kolkatta Quranic font</vt:lpstr>
      <vt:lpstr>Arial</vt:lpstr>
      <vt:lpstr>Avenir Next LT Pro</vt:lpstr>
      <vt:lpstr>Avenir Next LT Pro Light</vt:lpstr>
      <vt:lpstr>Calibri</vt:lpstr>
      <vt:lpstr>Sitka Subheading</vt:lpstr>
      <vt:lpstr>PebbleVTI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Rahma Albadi</dc:creator>
  <cp:lastModifiedBy>Rahma Albadi</cp:lastModifiedBy>
  <cp:revision>15</cp:revision>
  <dcterms:created xsi:type="dcterms:W3CDTF">2021-03-28T13:25:42Z</dcterms:created>
  <dcterms:modified xsi:type="dcterms:W3CDTF">2022-04-17T17:41:02Z</dcterms:modified>
</cp:coreProperties>
</file>