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notesMasterIdLst>
    <p:notesMasterId r:id="rId3"/>
  </p:notesMasterIdLst>
  <p:sldIdLst>
    <p:sldId id="257" r:id="rId2"/>
  </p:sldIdLst>
  <p:sldSz cx="6858000" cy="9906000" type="A4"/>
  <p:notesSz cx="7077075" cy="9363075"/>
  <p:defaultTextStyle>
    <a:defPPr>
      <a:defRPr lang="ar-AE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0" autoAdjust="0"/>
    <p:restoredTop sz="94660"/>
  </p:normalViewPr>
  <p:slideViewPr>
    <p:cSldViewPr snapToGrid="0">
      <p:cViewPr varScale="1">
        <p:scale>
          <a:sx n="52" d="100"/>
          <a:sy n="52" d="100"/>
        </p:scale>
        <p:origin x="2316" y="36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4010343" y="1"/>
            <a:ext cx="3066733" cy="469779"/>
          </a:xfrm>
          <a:prstGeom prst="rect">
            <a:avLst/>
          </a:prstGeom>
        </p:spPr>
        <p:txBody>
          <a:bodyPr vert="horz" lIns="92181" tIns="46090" rIns="92181" bIns="46090" rtlCol="1"/>
          <a:lstStyle>
            <a:lvl1pPr algn="r">
              <a:defRPr sz="1200"/>
            </a:lvl1pPr>
          </a:lstStyle>
          <a:p>
            <a:endParaRPr lang="ar-A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639" y="1"/>
            <a:ext cx="3066733" cy="469779"/>
          </a:xfrm>
          <a:prstGeom prst="rect">
            <a:avLst/>
          </a:prstGeom>
        </p:spPr>
        <p:txBody>
          <a:bodyPr vert="horz" lIns="92181" tIns="46090" rIns="92181" bIns="46090" rtlCol="1"/>
          <a:lstStyle>
            <a:lvl1pPr algn="l">
              <a:defRPr sz="1200"/>
            </a:lvl1pPr>
          </a:lstStyle>
          <a:p>
            <a:fld id="{A72C59F7-484D-4FB1-BCFB-74D9BD264EFB}" type="datetimeFigureOut">
              <a:rPr lang="ar-AE" smtClean="0"/>
              <a:t>06/10/1442</a:t>
            </a:fld>
            <a:endParaRPr lang="ar-A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444750" y="1169988"/>
            <a:ext cx="2187575" cy="31591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81" tIns="46090" rIns="92181" bIns="46090" rtlCol="1" anchor="ctr"/>
          <a:lstStyle/>
          <a:p>
            <a:endParaRPr lang="ar-A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7709" y="4505979"/>
            <a:ext cx="5661660" cy="3686711"/>
          </a:xfrm>
          <a:prstGeom prst="rect">
            <a:avLst/>
          </a:prstGeom>
        </p:spPr>
        <p:txBody>
          <a:bodyPr vert="horz" lIns="92181" tIns="46090" rIns="92181" bIns="46090" rtlCol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A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4010343" y="8893298"/>
            <a:ext cx="3066733" cy="469778"/>
          </a:xfrm>
          <a:prstGeom prst="rect">
            <a:avLst/>
          </a:prstGeom>
        </p:spPr>
        <p:txBody>
          <a:bodyPr vert="horz" lIns="92181" tIns="46090" rIns="92181" bIns="46090" rtlCol="1" anchor="b"/>
          <a:lstStyle>
            <a:lvl1pPr algn="r">
              <a:defRPr sz="1200"/>
            </a:lvl1pPr>
          </a:lstStyle>
          <a:p>
            <a:endParaRPr lang="ar-A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639" y="8893298"/>
            <a:ext cx="3066733" cy="469778"/>
          </a:xfrm>
          <a:prstGeom prst="rect">
            <a:avLst/>
          </a:prstGeom>
        </p:spPr>
        <p:txBody>
          <a:bodyPr vert="horz" lIns="92181" tIns="46090" rIns="92181" bIns="46090" rtlCol="1" anchor="b"/>
          <a:lstStyle>
            <a:lvl1pPr algn="l">
              <a:defRPr sz="1200"/>
            </a:lvl1pPr>
          </a:lstStyle>
          <a:p>
            <a:fld id="{DAFB7A57-0A5F-46AD-96F8-A4886260C1C5}" type="slidenum">
              <a:rPr lang="ar-AE" smtClean="0"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28500329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A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83241C-6D91-4089-A352-161E8581EEBD}" type="slidenum">
              <a:rPr lang="ar-AE" smtClean="0"/>
              <a:t>1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10195675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54325-94BD-423D-9B8A-4C1BA8A19B64}" type="datetimeFigureOut">
              <a:rPr lang="ar-AE" smtClean="0"/>
              <a:t>06/10/1442</a:t>
            </a:fld>
            <a:endParaRPr lang="ar-A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ABFE5-B42C-4681-B6DD-C91E17D589DD}" type="slidenum">
              <a:rPr lang="ar-AE" smtClean="0"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10356058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54325-94BD-423D-9B8A-4C1BA8A19B64}" type="datetimeFigureOut">
              <a:rPr lang="ar-AE" smtClean="0"/>
              <a:t>06/10/1442</a:t>
            </a:fld>
            <a:endParaRPr lang="ar-A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ABFE5-B42C-4681-B6DD-C91E17D589DD}" type="slidenum">
              <a:rPr lang="ar-AE" smtClean="0"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7763433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54325-94BD-423D-9B8A-4C1BA8A19B64}" type="datetimeFigureOut">
              <a:rPr lang="ar-AE" smtClean="0"/>
              <a:t>06/10/1442</a:t>
            </a:fld>
            <a:endParaRPr lang="ar-A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ABFE5-B42C-4681-B6DD-C91E17D589DD}" type="slidenum">
              <a:rPr lang="ar-AE" smtClean="0"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29289010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54325-94BD-423D-9B8A-4C1BA8A19B64}" type="datetimeFigureOut">
              <a:rPr lang="ar-AE" smtClean="0"/>
              <a:t>06/10/1442</a:t>
            </a:fld>
            <a:endParaRPr lang="ar-A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ABFE5-B42C-4681-B6DD-C91E17D589DD}" type="slidenum">
              <a:rPr lang="ar-AE" smtClean="0"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4119765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54325-94BD-423D-9B8A-4C1BA8A19B64}" type="datetimeFigureOut">
              <a:rPr lang="ar-AE" smtClean="0"/>
              <a:t>06/10/1442</a:t>
            </a:fld>
            <a:endParaRPr lang="ar-A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ABFE5-B42C-4681-B6DD-C91E17D589DD}" type="slidenum">
              <a:rPr lang="ar-AE" smtClean="0"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2725558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54325-94BD-423D-9B8A-4C1BA8A19B64}" type="datetimeFigureOut">
              <a:rPr lang="ar-AE" smtClean="0"/>
              <a:t>06/10/1442</a:t>
            </a:fld>
            <a:endParaRPr lang="ar-A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ABFE5-B42C-4681-B6DD-C91E17D589DD}" type="slidenum">
              <a:rPr lang="ar-AE" smtClean="0"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15322259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54325-94BD-423D-9B8A-4C1BA8A19B64}" type="datetimeFigureOut">
              <a:rPr lang="ar-AE" smtClean="0"/>
              <a:t>06/10/1442</a:t>
            </a:fld>
            <a:endParaRPr lang="ar-A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ABFE5-B42C-4681-B6DD-C91E17D589DD}" type="slidenum">
              <a:rPr lang="ar-AE" smtClean="0"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246560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54325-94BD-423D-9B8A-4C1BA8A19B64}" type="datetimeFigureOut">
              <a:rPr lang="ar-AE" smtClean="0"/>
              <a:t>06/10/1442</a:t>
            </a:fld>
            <a:endParaRPr lang="ar-A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ABFE5-B42C-4681-B6DD-C91E17D589DD}" type="slidenum">
              <a:rPr lang="ar-AE" smtClean="0"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1526240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54325-94BD-423D-9B8A-4C1BA8A19B64}" type="datetimeFigureOut">
              <a:rPr lang="ar-AE" smtClean="0"/>
              <a:t>06/10/1442</a:t>
            </a:fld>
            <a:endParaRPr lang="ar-A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ABFE5-B42C-4681-B6DD-C91E17D589DD}" type="slidenum">
              <a:rPr lang="ar-AE" smtClean="0"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37899701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54325-94BD-423D-9B8A-4C1BA8A19B64}" type="datetimeFigureOut">
              <a:rPr lang="ar-AE" smtClean="0"/>
              <a:t>06/10/1442</a:t>
            </a:fld>
            <a:endParaRPr lang="ar-A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ABFE5-B42C-4681-B6DD-C91E17D589DD}" type="slidenum">
              <a:rPr lang="ar-AE" smtClean="0"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34465698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54325-94BD-423D-9B8A-4C1BA8A19B64}" type="datetimeFigureOut">
              <a:rPr lang="ar-AE" smtClean="0"/>
              <a:t>06/10/1442</a:t>
            </a:fld>
            <a:endParaRPr lang="ar-A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ABFE5-B42C-4681-B6DD-C91E17D589DD}" type="slidenum">
              <a:rPr lang="ar-AE" smtClean="0"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24655327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A54325-94BD-423D-9B8A-4C1BA8A19B64}" type="datetimeFigureOut">
              <a:rPr lang="ar-AE" smtClean="0"/>
              <a:t>06/10/1442</a:t>
            </a:fld>
            <a:endParaRPr lang="ar-A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A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AABFE5-B42C-4681-B6DD-C91E17D589DD}" type="slidenum">
              <a:rPr lang="ar-AE" smtClean="0"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4081955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1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r" defTabSz="685800" rtl="1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0000" y="97906"/>
            <a:ext cx="2282324" cy="64633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1">
            <a:spAutoFit/>
          </a:bodyPr>
          <a:lstStyle/>
          <a:p>
            <a:r>
              <a:rPr lang="ar-AE" sz="1200" dirty="0"/>
              <a:t>اختبار الكتابة : كتابة نص تفسيري</a:t>
            </a:r>
          </a:p>
          <a:p>
            <a:r>
              <a:rPr lang="ar-AE" sz="1200" dirty="0"/>
              <a:t>الصف السابع /......</a:t>
            </a:r>
          </a:p>
          <a:p>
            <a:r>
              <a:rPr lang="ar-AE" sz="1200" dirty="0"/>
              <a:t>المادة : اللغة العربية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630376" y="87868"/>
            <a:ext cx="2160240" cy="10156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1">
            <a:spAutoFit/>
          </a:bodyPr>
          <a:lstStyle/>
          <a:p>
            <a:r>
              <a:rPr lang="ar-AE" sz="1200" dirty="0"/>
              <a:t>دولة الإمارات العربية المتحدة </a:t>
            </a:r>
          </a:p>
          <a:p>
            <a:r>
              <a:rPr lang="ar-AE" sz="1200" dirty="0"/>
              <a:t>وزارة التربية والتعليم</a:t>
            </a:r>
          </a:p>
          <a:p>
            <a:r>
              <a:rPr lang="ar-AE" sz="1200" dirty="0"/>
              <a:t>المجلس التعليمي:1-3 </a:t>
            </a:r>
          </a:p>
          <a:p>
            <a:r>
              <a:rPr lang="ar-AE" sz="1200" dirty="0"/>
              <a:t>مدرسة صفية بنت حيي ح 2</a:t>
            </a:r>
          </a:p>
          <a:p>
            <a:endParaRPr lang="ar-AE" sz="1200" dirty="0"/>
          </a:p>
        </p:txBody>
      </p:sp>
      <p:sp>
        <p:nvSpPr>
          <p:cNvPr id="6" name="Rectangle 5"/>
          <p:cNvSpPr/>
          <p:nvPr/>
        </p:nvSpPr>
        <p:spPr>
          <a:xfrm>
            <a:off x="120178" y="688661"/>
            <a:ext cx="2177380" cy="46166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ar-AE" sz="1200" dirty="0"/>
              <a:t>اسم الطالبة : </a:t>
            </a:r>
            <a:r>
              <a:rPr lang="ar-AE" sz="1200" dirty="0" smtClean="0"/>
              <a:t>...سهيل محمد احمد .....................</a:t>
            </a:r>
            <a:endParaRPr lang="ar-AE" sz="12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 cstate="print">
            <a:clrChange>
              <a:clrFrom>
                <a:srgbClr val="F7F7F7"/>
              </a:clrFrom>
              <a:clrTo>
                <a:srgbClr val="F7F7F7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667"/>
          <a:stretch/>
        </p:blipFill>
        <p:spPr>
          <a:xfrm>
            <a:off x="3013968" y="180594"/>
            <a:ext cx="727688" cy="727688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44624" y="105697"/>
            <a:ext cx="6741368" cy="9679258"/>
          </a:xfrm>
          <a:prstGeom prst="rect">
            <a:avLst/>
          </a:prstGeom>
          <a:noFill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sp>
        <p:nvSpPr>
          <p:cNvPr id="11" name="Oval 10"/>
          <p:cNvSpPr/>
          <p:nvPr/>
        </p:nvSpPr>
        <p:spPr>
          <a:xfrm>
            <a:off x="120178" y="982341"/>
            <a:ext cx="975270" cy="71943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sp>
        <p:nvSpPr>
          <p:cNvPr id="47" name="TextBox 46"/>
          <p:cNvSpPr txBox="1"/>
          <p:nvPr/>
        </p:nvSpPr>
        <p:spPr>
          <a:xfrm>
            <a:off x="236538" y="1103531"/>
            <a:ext cx="861222" cy="477054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AE" sz="1100" b="1" dirty="0">
                <a:solidFill>
                  <a:srgbClr val="FF0000"/>
                </a:solidFill>
              </a:rPr>
              <a:t>الدرجة الكلية </a:t>
            </a:r>
            <a:r>
              <a:rPr lang="ar-AE" sz="1400" b="1" dirty="0">
                <a:solidFill>
                  <a:srgbClr val="FF0000"/>
                </a:solidFill>
              </a:rPr>
              <a:t>...... / </a:t>
            </a:r>
            <a:r>
              <a:rPr lang="en-US" sz="1400" b="1" dirty="0">
                <a:solidFill>
                  <a:srgbClr val="FF0000"/>
                </a:solidFill>
              </a:rPr>
              <a:t>30</a:t>
            </a:r>
            <a:endParaRPr lang="ar-AE" sz="1400" b="1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095448" y="1701775"/>
            <a:ext cx="5690544" cy="1708159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>
              <a:lnSpc>
                <a:spcPct val="200000"/>
              </a:lnSpc>
            </a:pPr>
            <a:r>
              <a:rPr lang="en-US" sz="1600" dirty="0"/>
              <a:t>        </a:t>
            </a:r>
            <a:r>
              <a:rPr lang="ar-AE" sz="1600" dirty="0"/>
              <a:t>العنوان : </a:t>
            </a:r>
            <a:r>
              <a:rPr lang="ar-AE" b="1" dirty="0" smtClean="0"/>
              <a:t>لماذا انصحك بقراءة رواية : الولد الذي عاش مع النعام      </a:t>
            </a:r>
            <a:endParaRPr lang="ar-AE" b="1" dirty="0"/>
          </a:p>
          <a:p>
            <a:pPr>
              <a:lnSpc>
                <a:spcPct val="200000"/>
              </a:lnSpc>
            </a:pPr>
            <a:r>
              <a:rPr lang="ar-AE" dirty="0" smtClean="0"/>
              <a:t>الرواية هي سلسلة من الاحداث تسرد بسرد نثري طويل يصف شخصيات خيالية </a:t>
            </a:r>
            <a:r>
              <a:rPr lang="ar-AE" dirty="0"/>
              <a:t>او </a:t>
            </a:r>
            <a:r>
              <a:rPr lang="ar-AE" dirty="0" err="1"/>
              <a:t>واقعيمع</a:t>
            </a:r>
            <a:r>
              <a:rPr lang="ar-AE" dirty="0"/>
              <a:t> النعام رواية ممتعه و مشوقه تشوقك لقراءة المزيد ل رؤية الاحداث , تتحدث عن قصه حقيقية لولد عاش مع النعام. </a:t>
            </a:r>
          </a:p>
          <a:p>
            <a:pPr>
              <a:lnSpc>
                <a:spcPct val="200000"/>
              </a:lnSpc>
            </a:pPr>
            <a:r>
              <a:rPr lang="ar-AE" dirty="0"/>
              <a:t>أسباب لقراءة الرواية:</a:t>
            </a:r>
          </a:p>
          <a:p>
            <a:pPr>
              <a:lnSpc>
                <a:spcPct val="200000"/>
              </a:lnSpc>
            </a:pPr>
            <a:r>
              <a:rPr lang="ar-AE" dirty="0"/>
              <a:t>-قد تبدو وكأنها قصة خيالية , ولكنها تحكي قصة حقيقية حدثت مع احد المهاجرين الذين قد فقدوا ابنهم في منتصف عاصفة قوية , عندما كبر الطفل كتب ما تذكر من حياته مع النعام .</a:t>
            </a:r>
          </a:p>
          <a:p>
            <a:pPr marL="285750" indent="-285750">
              <a:lnSpc>
                <a:spcPct val="200000"/>
              </a:lnSpc>
              <a:buFontTx/>
              <a:buChar char="-"/>
            </a:pPr>
            <a:r>
              <a:rPr lang="ar-AE" dirty="0"/>
              <a:t>قد تبدو النعامات مختلفا بشكل كبير عن انسان أي في شكل و الطعام و أيضا طريقة  الكلام , في الرواية ذكر ان سرب النعام كان يأكل الحشرات , واعتاد هدارة ان يأكل ما يأكله النعام , قد يبدو هدارة مختلفا بشكل تام عن النعام فهدارة يستطيع الركض و القفز كونه هدارة لا يستطيع .</a:t>
            </a:r>
          </a:p>
          <a:p>
            <a:pPr marL="285750" indent="-285750">
              <a:lnSpc>
                <a:spcPct val="200000"/>
              </a:lnSpc>
              <a:buFontTx/>
              <a:buChar char="-"/>
            </a:pPr>
            <a:r>
              <a:rPr lang="ar-AE" dirty="0"/>
              <a:t>- بالإضافة علي  </a:t>
            </a:r>
            <a:r>
              <a:rPr lang="ar-AE" dirty="0" err="1"/>
              <a:t>ذالك</a:t>
            </a:r>
            <a:r>
              <a:rPr lang="ar-AE" dirty="0"/>
              <a:t> فالعيشة بصحراء غير سهلة , فاجو دائما يكون حارا جدا , ومن الصعب جدا العثور علي الماء او الطعام , فالولد بحاجة للماء اكثر من النعام بكثير , فكان يواجه صعوبة كبيرة </a:t>
            </a:r>
            <a:r>
              <a:rPr lang="ar-AE" dirty="0" err="1"/>
              <a:t>وذالك</a:t>
            </a:r>
            <a:r>
              <a:rPr lang="ar-AE" dirty="0"/>
              <a:t> يجعل </a:t>
            </a:r>
            <a:r>
              <a:rPr lang="ar-AE" dirty="0" err="1"/>
              <a:t>القصه</a:t>
            </a:r>
            <a:r>
              <a:rPr lang="ar-AE" dirty="0"/>
              <a:t> مثيره اكثر </a:t>
            </a:r>
          </a:p>
          <a:p>
            <a:pPr marL="285750" indent="-285750">
              <a:lnSpc>
                <a:spcPct val="200000"/>
              </a:lnSpc>
              <a:buFontTx/>
              <a:buChar char="-"/>
            </a:pPr>
            <a:r>
              <a:rPr lang="ar-AE" dirty="0"/>
              <a:t>انصحكم بقراءة قصة الولد الذي عاش مع النعام الانها قصة ممتعه و محفزه , تتحدث عن ولد عاش مع النعام عشر سنوات ة </a:t>
            </a:r>
            <a:r>
              <a:rPr lang="ar-AE" dirty="0" smtClean="0"/>
              <a:t>و احداثا على شكل قصة متسلسلة , فرواية الولد الذي عاش.</a:t>
            </a:r>
            <a:endParaRPr lang="en-US" dirty="0"/>
          </a:p>
          <a:p>
            <a:pPr>
              <a:lnSpc>
                <a:spcPct val="200000"/>
              </a:lnSpc>
            </a:pPr>
            <a:endParaRPr lang="en-US" sz="1600" dirty="0"/>
          </a:p>
          <a:p>
            <a:pPr>
              <a:lnSpc>
                <a:spcPct val="200000"/>
              </a:lnSpc>
            </a:pPr>
            <a:endParaRPr lang="en-US" sz="1600" dirty="0"/>
          </a:p>
          <a:p>
            <a:pPr>
              <a:lnSpc>
                <a:spcPct val="200000"/>
              </a:lnSpc>
            </a:pPr>
            <a:endParaRPr lang="en-US" sz="1600" dirty="0"/>
          </a:p>
          <a:p>
            <a:pPr>
              <a:lnSpc>
                <a:spcPct val="200000"/>
              </a:lnSpc>
            </a:pPr>
            <a:endParaRPr lang="en-US" sz="1600" dirty="0"/>
          </a:p>
          <a:p>
            <a:pPr>
              <a:lnSpc>
                <a:spcPct val="200000"/>
              </a:lnSpc>
            </a:pPr>
            <a:endParaRPr lang="en-US" sz="1600" dirty="0"/>
          </a:p>
          <a:p>
            <a:pPr>
              <a:lnSpc>
                <a:spcPct val="200000"/>
              </a:lnSpc>
            </a:pPr>
            <a:endParaRPr lang="en-US" sz="1600" dirty="0"/>
          </a:p>
          <a:p>
            <a:pPr>
              <a:lnSpc>
                <a:spcPct val="200000"/>
              </a:lnSpc>
            </a:pPr>
            <a:endParaRPr lang="en-US" sz="1600" dirty="0"/>
          </a:p>
          <a:p>
            <a:pPr>
              <a:lnSpc>
                <a:spcPct val="200000"/>
              </a:lnSpc>
            </a:pPr>
            <a:endParaRPr lang="en-US" sz="1600" dirty="0"/>
          </a:p>
          <a:p>
            <a:pPr>
              <a:lnSpc>
                <a:spcPct val="200000"/>
              </a:lnSpc>
            </a:pPr>
            <a:endParaRPr lang="en-US" sz="1600" dirty="0"/>
          </a:p>
          <a:p>
            <a:pPr>
              <a:lnSpc>
                <a:spcPct val="200000"/>
              </a:lnSpc>
            </a:pPr>
            <a:endParaRPr lang="en-US" sz="1600" dirty="0"/>
          </a:p>
          <a:p>
            <a:pPr>
              <a:lnSpc>
                <a:spcPct val="200000"/>
              </a:lnSpc>
            </a:pPr>
            <a:endParaRPr lang="en-US" sz="1600" dirty="0"/>
          </a:p>
          <a:p>
            <a:pPr>
              <a:lnSpc>
                <a:spcPct val="200000"/>
              </a:lnSpc>
            </a:pPr>
            <a:endParaRPr lang="en-US" sz="1600" dirty="0"/>
          </a:p>
        </p:txBody>
      </p:sp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037283"/>
              </p:ext>
            </p:extLst>
          </p:nvPr>
        </p:nvGraphicFramePr>
        <p:xfrm>
          <a:off x="113420" y="2758578"/>
          <a:ext cx="975270" cy="3933178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60863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6664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89373">
                <a:tc>
                  <a:txBody>
                    <a:bodyPr/>
                    <a:lstStyle/>
                    <a:p>
                      <a:pPr algn="ctr" rtl="1"/>
                      <a:r>
                        <a:rPr lang="ar-AE" sz="800" dirty="0"/>
                        <a:t>المعيار </a:t>
                      </a:r>
                    </a:p>
                  </a:txBody>
                  <a:tcPr marL="63305" marR="63305" marT="31652" marB="31652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AE" sz="800" dirty="0"/>
                        <a:t>الدرجة </a:t>
                      </a:r>
                    </a:p>
                  </a:txBody>
                  <a:tcPr marL="63305" marR="63305" marT="31652" marB="31652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89373">
                <a:tc>
                  <a:txBody>
                    <a:bodyPr/>
                    <a:lstStyle/>
                    <a:p>
                      <a:pPr algn="ctr" rtl="1"/>
                      <a:r>
                        <a:rPr lang="ar-AE" sz="800" dirty="0"/>
                        <a:t>تسلسل الأفكار والربط بينها </a:t>
                      </a:r>
                      <a:r>
                        <a:rPr lang="en-US" sz="800" baseline="0" dirty="0"/>
                        <a:t>(4) </a:t>
                      </a:r>
                      <a:endParaRPr lang="ar-AE" sz="800" dirty="0"/>
                    </a:p>
                  </a:txBody>
                  <a:tcPr marL="63305" marR="63305" marT="31652" marB="31652"/>
                </a:tc>
                <a:tc>
                  <a:txBody>
                    <a:bodyPr/>
                    <a:lstStyle/>
                    <a:p>
                      <a:pPr rtl="1"/>
                      <a:endParaRPr lang="ar-AE" sz="800" dirty="0"/>
                    </a:p>
                  </a:txBody>
                  <a:tcPr marL="63305" marR="63305" marT="31652" marB="31652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55271">
                <a:tc>
                  <a:txBody>
                    <a:bodyPr/>
                    <a:lstStyle/>
                    <a:p>
                      <a:pPr marL="0" marR="0" indent="0" algn="ctr" defTabSz="6858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800" baseline="0" dirty="0"/>
                        <a:t> البراهين والحجج</a:t>
                      </a:r>
                      <a:r>
                        <a:rPr lang="en-US" sz="800" baseline="0" dirty="0"/>
                        <a:t>(4) </a:t>
                      </a:r>
                      <a:endParaRPr lang="ar-AE" sz="800" dirty="0"/>
                    </a:p>
                  </a:txBody>
                  <a:tcPr marL="63305" marR="63305" marT="31652" marB="31652"/>
                </a:tc>
                <a:tc>
                  <a:txBody>
                    <a:bodyPr/>
                    <a:lstStyle/>
                    <a:p>
                      <a:pPr rtl="1"/>
                      <a:endParaRPr lang="ar-AE" sz="800" dirty="0"/>
                    </a:p>
                  </a:txBody>
                  <a:tcPr marL="63305" marR="63305" marT="31652" marB="31652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89373">
                <a:tc>
                  <a:txBody>
                    <a:bodyPr/>
                    <a:lstStyle/>
                    <a:p>
                      <a:pPr algn="ctr" rtl="1"/>
                      <a:r>
                        <a:rPr lang="ar-AE" sz="800" dirty="0"/>
                        <a:t>اتباع نظام التفقير</a:t>
                      </a:r>
                      <a:r>
                        <a:rPr lang="en-US" sz="800" dirty="0"/>
                        <a:t> </a:t>
                      </a:r>
                      <a:r>
                        <a:rPr lang="ar-AE" sz="800" dirty="0"/>
                        <a:t>والمسافات البادئة </a:t>
                      </a:r>
                      <a:r>
                        <a:rPr lang="en-US" sz="800" baseline="0" dirty="0"/>
                        <a:t>(4) </a:t>
                      </a:r>
                      <a:endParaRPr lang="ar-AE" sz="800" dirty="0"/>
                    </a:p>
                  </a:txBody>
                  <a:tcPr marL="63305" marR="63305" marT="31652" marB="31652"/>
                </a:tc>
                <a:tc>
                  <a:txBody>
                    <a:bodyPr/>
                    <a:lstStyle/>
                    <a:p>
                      <a:pPr rtl="1"/>
                      <a:endParaRPr lang="ar-AE" sz="800" dirty="0"/>
                    </a:p>
                  </a:txBody>
                  <a:tcPr marL="63305" marR="63305" marT="31652" marB="31652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89373">
                <a:tc>
                  <a:txBody>
                    <a:bodyPr/>
                    <a:lstStyle/>
                    <a:p>
                      <a:pPr algn="ctr" rtl="1"/>
                      <a:r>
                        <a:rPr lang="ar-AE" sz="800" dirty="0"/>
                        <a:t>توظيف علامات الترقيم </a:t>
                      </a:r>
                      <a:r>
                        <a:rPr lang="en-US" sz="800" baseline="0" dirty="0"/>
                        <a:t>(</a:t>
                      </a:r>
                      <a:r>
                        <a:rPr lang="ar-AE" sz="800" baseline="0" dirty="0"/>
                        <a:t>3</a:t>
                      </a:r>
                      <a:r>
                        <a:rPr lang="en-US" sz="800" baseline="0" dirty="0"/>
                        <a:t>) </a:t>
                      </a:r>
                      <a:endParaRPr lang="ar-AE" sz="800" dirty="0"/>
                    </a:p>
                  </a:txBody>
                  <a:tcPr marL="63305" marR="63305" marT="31652" marB="31652"/>
                </a:tc>
                <a:tc>
                  <a:txBody>
                    <a:bodyPr/>
                    <a:lstStyle/>
                    <a:p>
                      <a:pPr rtl="1"/>
                      <a:endParaRPr lang="ar-AE" sz="800" dirty="0"/>
                    </a:p>
                  </a:txBody>
                  <a:tcPr marL="63305" marR="63305" marT="31652" marB="31652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92538">
                <a:tc>
                  <a:txBody>
                    <a:bodyPr/>
                    <a:lstStyle/>
                    <a:p>
                      <a:pPr algn="ctr" rtl="1"/>
                      <a:r>
                        <a:rPr lang="ar-AE" sz="800" dirty="0"/>
                        <a:t>السلامة الإملائية </a:t>
                      </a:r>
                      <a:r>
                        <a:rPr lang="ar-AE" sz="800" baseline="0" dirty="0"/>
                        <a:t>واللغوية </a:t>
                      </a:r>
                      <a:r>
                        <a:rPr lang="en-US" sz="800" baseline="0" dirty="0"/>
                        <a:t>(4) </a:t>
                      </a:r>
                      <a:endParaRPr lang="ar-AE" sz="800" dirty="0"/>
                    </a:p>
                  </a:txBody>
                  <a:tcPr marL="63305" marR="63305" marT="31652" marB="31652"/>
                </a:tc>
                <a:tc>
                  <a:txBody>
                    <a:bodyPr/>
                    <a:lstStyle/>
                    <a:p>
                      <a:pPr rtl="1"/>
                      <a:endParaRPr lang="ar-AE" sz="800" dirty="0"/>
                    </a:p>
                  </a:txBody>
                  <a:tcPr marL="63305" marR="63305" marT="31652" marB="31652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64066">
                <a:tc>
                  <a:txBody>
                    <a:bodyPr/>
                    <a:lstStyle/>
                    <a:p>
                      <a:pPr algn="ctr" rtl="1"/>
                      <a:r>
                        <a:rPr lang="ar-AE" sz="800" dirty="0"/>
                        <a:t>الصياغة المعبرة بأساليب إنشائية(أمر-نهي-استفهام)</a:t>
                      </a:r>
                      <a:r>
                        <a:rPr lang="en-US" sz="800" baseline="0" dirty="0"/>
                        <a:t>(4) </a:t>
                      </a:r>
                      <a:endParaRPr lang="ar-AE" sz="800" dirty="0"/>
                    </a:p>
                  </a:txBody>
                  <a:tcPr marL="63305" marR="63305" marT="31652" marB="31652"/>
                </a:tc>
                <a:tc>
                  <a:txBody>
                    <a:bodyPr/>
                    <a:lstStyle/>
                    <a:p>
                      <a:pPr rtl="1"/>
                      <a:endParaRPr lang="ar-AE" sz="800" dirty="0"/>
                    </a:p>
                  </a:txBody>
                  <a:tcPr marL="63305" marR="63305" marT="31652" marB="31652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189373">
                <a:tc>
                  <a:txBody>
                    <a:bodyPr/>
                    <a:lstStyle/>
                    <a:p>
                      <a:pPr algn="ctr" rtl="1"/>
                      <a:r>
                        <a:rPr lang="ar-AE" sz="800" dirty="0"/>
                        <a:t>جمال الخط والتنسيق </a:t>
                      </a:r>
                      <a:r>
                        <a:rPr lang="en-US" sz="800" baseline="0" dirty="0"/>
                        <a:t>(</a:t>
                      </a:r>
                      <a:r>
                        <a:rPr lang="ar-AE" sz="800" baseline="0" dirty="0"/>
                        <a:t>3</a:t>
                      </a:r>
                      <a:r>
                        <a:rPr lang="en-US" sz="800" baseline="0" dirty="0"/>
                        <a:t>) </a:t>
                      </a:r>
                      <a:endParaRPr lang="ar-AE" sz="800" dirty="0"/>
                    </a:p>
                  </a:txBody>
                  <a:tcPr marL="63305" marR="63305" marT="31652" marB="31652"/>
                </a:tc>
                <a:tc>
                  <a:txBody>
                    <a:bodyPr/>
                    <a:lstStyle/>
                    <a:p>
                      <a:pPr rtl="1"/>
                      <a:endParaRPr lang="ar-AE" sz="800" dirty="0"/>
                    </a:p>
                  </a:txBody>
                  <a:tcPr marL="63305" marR="63305" marT="31652" marB="31652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189373">
                <a:tc>
                  <a:txBody>
                    <a:bodyPr/>
                    <a:lstStyle/>
                    <a:p>
                      <a:pPr algn="ctr" rtl="1"/>
                      <a:r>
                        <a:rPr lang="ar-AE" sz="800" dirty="0"/>
                        <a:t>التشبيه الوصفي 4</a:t>
                      </a:r>
                    </a:p>
                  </a:txBody>
                  <a:tcPr marL="63305" marR="63305" marT="31652" marB="31652"/>
                </a:tc>
                <a:tc>
                  <a:txBody>
                    <a:bodyPr/>
                    <a:lstStyle/>
                    <a:p>
                      <a:pPr rtl="1"/>
                      <a:endParaRPr lang="ar-AE" sz="800" dirty="0"/>
                    </a:p>
                  </a:txBody>
                  <a:tcPr marL="63305" marR="63305" marT="31652" marB="31652"/>
                </a:tc>
                <a:extLst>
                  <a:ext uri="{0D108BD9-81ED-4DB2-BD59-A6C34878D82A}">
                    <a16:rowId xmlns:a16="http://schemas.microsoft.com/office/drawing/2014/main" xmlns="" val="474546666"/>
                  </a:ext>
                </a:extLst>
              </a:tr>
              <a:tr h="189373">
                <a:tc>
                  <a:txBody>
                    <a:bodyPr/>
                    <a:lstStyle/>
                    <a:p>
                      <a:pPr algn="ctr" rtl="1"/>
                      <a:r>
                        <a:rPr lang="ar-AE" sz="800" dirty="0"/>
                        <a:t>المجموع (</a:t>
                      </a:r>
                      <a:r>
                        <a:rPr lang="en-US" sz="800" dirty="0"/>
                        <a:t>(</a:t>
                      </a:r>
                      <a:r>
                        <a:rPr lang="en-US" sz="800" baseline="0" dirty="0"/>
                        <a:t>30</a:t>
                      </a:r>
                      <a:endParaRPr lang="ar-AE" sz="800" dirty="0"/>
                    </a:p>
                  </a:txBody>
                  <a:tcPr marL="63305" marR="63305" marT="31652" marB="31652"/>
                </a:tc>
                <a:tc>
                  <a:txBody>
                    <a:bodyPr/>
                    <a:lstStyle/>
                    <a:p>
                      <a:pPr rtl="1"/>
                      <a:endParaRPr lang="ar-AE" sz="800" dirty="0"/>
                    </a:p>
                  </a:txBody>
                  <a:tcPr marL="63305" marR="63305" marT="31652" marB="31652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</a:tbl>
          </a:graphicData>
        </a:graphic>
      </p:graphicFrame>
      <p:sp>
        <p:nvSpPr>
          <p:cNvPr id="13" name="Rectangle 12"/>
          <p:cNvSpPr/>
          <p:nvPr/>
        </p:nvSpPr>
        <p:spPr>
          <a:xfrm>
            <a:off x="1314120" y="908283"/>
            <a:ext cx="5295562" cy="81294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AE" sz="1400" dirty="0"/>
              <a:t>اكتبي</a:t>
            </a:r>
            <a:r>
              <a:rPr lang="en-US" sz="1400" dirty="0"/>
              <a:t> </a:t>
            </a:r>
            <a:r>
              <a:rPr lang="ar-AE" sz="1400" dirty="0"/>
              <a:t>بأسلوبك نصا </a:t>
            </a:r>
            <a:r>
              <a:rPr lang="ar-AE" sz="1400" dirty="0" err="1"/>
              <a:t>إقناعيا</a:t>
            </a:r>
            <a:r>
              <a:rPr lang="ar-AE" sz="1400" dirty="0"/>
              <a:t> ،تقنعين فيه صديقتك بقراءة رواية الولد الذي عاش مع النعام ،موظفة فيه الجمل الخبرية والإنشائية ، تحت عنوان : لماذا أنصحك بقراءة رواية الولد الذي عاش مع النعام ؟ .</a:t>
            </a:r>
          </a:p>
        </p:txBody>
      </p:sp>
    </p:spTree>
    <p:extLst>
      <p:ext uri="{BB962C8B-B14F-4D97-AF65-F5344CB8AC3E}">
        <p14:creationId xmlns:p14="http://schemas.microsoft.com/office/powerpoint/2010/main" val="33460335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5922</TotalTime>
  <Words>350</Words>
  <Application>Microsoft Office PowerPoint</Application>
  <PresentationFormat>A4 Paper (210x297 mm)</PresentationFormat>
  <Paragraphs>39</Paragraphs>
  <Slides>1</Slides>
  <Notes>1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عرض تقديمي في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موزه محمد المرشدى</dc:creator>
  <cp:lastModifiedBy>Admin</cp:lastModifiedBy>
  <cp:revision>31</cp:revision>
  <cp:lastPrinted>2019-02-14T04:38:35Z</cp:lastPrinted>
  <dcterms:created xsi:type="dcterms:W3CDTF">2016-10-19T03:02:24Z</dcterms:created>
  <dcterms:modified xsi:type="dcterms:W3CDTF">2021-05-17T02:09:38Z</dcterms:modified>
</cp:coreProperties>
</file>