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87" r:id="rId3"/>
    <p:sldId id="286" r:id="rId4"/>
    <p:sldId id="305" r:id="rId5"/>
    <p:sldId id="289" r:id="rId6"/>
    <p:sldId id="257" r:id="rId7"/>
    <p:sldId id="288" r:id="rId8"/>
    <p:sldId id="300" r:id="rId9"/>
    <p:sldId id="258" r:id="rId10"/>
    <p:sldId id="278" r:id="rId11"/>
    <p:sldId id="275" r:id="rId12"/>
    <p:sldId id="259" r:id="rId13"/>
    <p:sldId id="279" r:id="rId14"/>
    <p:sldId id="277" r:id="rId15"/>
    <p:sldId id="301" r:id="rId16"/>
    <p:sldId id="302" r:id="rId17"/>
    <p:sldId id="303" r:id="rId18"/>
    <p:sldId id="304" r:id="rId19"/>
    <p:sldId id="284" r:id="rId20"/>
    <p:sldId id="291" r:id="rId21"/>
    <p:sldId id="294" r:id="rId22"/>
    <p:sldId id="285" r:id="rId23"/>
    <p:sldId id="292" r:id="rId24"/>
    <p:sldId id="280" r:id="rId25"/>
    <p:sldId id="282" r:id="rId26"/>
    <p:sldId id="260" r:id="rId27"/>
    <p:sldId id="281" r:id="rId28"/>
    <p:sldId id="276" r:id="rId29"/>
    <p:sldId id="262" r:id="rId30"/>
    <p:sldId id="290" r:id="rId31"/>
    <p:sldId id="283" r:id="rId32"/>
    <p:sldId id="293" r:id="rId33"/>
    <p:sldId id="295" r:id="rId34"/>
    <p:sldId id="296" r:id="rId35"/>
    <p:sldId id="297" r:id="rId36"/>
    <p:sldId id="298" r:id="rId37"/>
    <p:sldId id="299" r:id="rId38"/>
  </p:sldIdLst>
  <p:sldSz cx="9144000" cy="6858000" type="screen4x3"/>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8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60C747-4E3F-46A3-B9B7-39453C2535B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B54B7F6-6835-4D33-B57A-3979A7882170}">
      <dgm:prSet phldrT="[Text]"/>
      <dgm:spPr/>
      <dgm:t>
        <a:bodyPr/>
        <a:lstStyle/>
        <a:p>
          <a:r>
            <a:rPr lang="ar-EG" smtClean="0"/>
            <a:t>ملخص الدرس </a:t>
          </a:r>
          <a:endParaRPr lang="en-US" dirty="0"/>
        </a:p>
      </dgm:t>
    </dgm:pt>
    <dgm:pt modelId="{ADAF571D-7A36-4236-8891-0FF0A73E40B3}" type="parTrans" cxnId="{6A42FD19-7AB0-4B06-AE85-5F0C9D597206}">
      <dgm:prSet/>
      <dgm:spPr/>
      <dgm:t>
        <a:bodyPr/>
        <a:lstStyle/>
        <a:p>
          <a:endParaRPr lang="en-US"/>
        </a:p>
      </dgm:t>
    </dgm:pt>
    <dgm:pt modelId="{F835FC4B-C367-469F-BE19-E5B89E16A327}" type="sibTrans" cxnId="{6A42FD19-7AB0-4B06-AE85-5F0C9D597206}">
      <dgm:prSet/>
      <dgm:spPr/>
      <dgm:t>
        <a:bodyPr/>
        <a:lstStyle/>
        <a:p>
          <a:endParaRPr lang="en-US"/>
        </a:p>
      </dgm:t>
    </dgm:pt>
    <dgm:pt modelId="{557D334E-329E-4079-B245-37680919F42A}">
      <dgm:prSet phldrT="[Text]"/>
      <dgm:spPr/>
      <dgm:t>
        <a:bodyPr/>
        <a:lstStyle/>
        <a:p>
          <a:r>
            <a:rPr lang="ar-EG" dirty="0" smtClean="0"/>
            <a:t>أصبحت الطاقة إحدى مقومات الحياة الحديثة </a:t>
          </a:r>
        </a:p>
        <a:p>
          <a:r>
            <a:rPr lang="ar-EG" dirty="0" smtClean="0"/>
            <a:t>وتقسم مصادر الطاقة الى تقليدية ( النفط والغاز)</a:t>
          </a:r>
        </a:p>
        <a:p>
          <a:r>
            <a:rPr lang="ar-EG" dirty="0" smtClean="0"/>
            <a:t>وغير تقليدية مثل الطاقة الشمسية </a:t>
          </a:r>
          <a:endParaRPr lang="en-US" dirty="0"/>
        </a:p>
      </dgm:t>
    </dgm:pt>
    <dgm:pt modelId="{DDA0C2C5-C564-4A0B-A3C4-6A9CA8D2D758}" type="parTrans" cxnId="{9624C98E-2A0A-4052-A812-37FDAB9D6235}">
      <dgm:prSet/>
      <dgm:spPr/>
      <dgm:t>
        <a:bodyPr/>
        <a:lstStyle/>
        <a:p>
          <a:endParaRPr lang="en-US"/>
        </a:p>
      </dgm:t>
    </dgm:pt>
    <dgm:pt modelId="{EEB259C8-D5D4-40FD-9364-07FF92AA4B8B}" type="sibTrans" cxnId="{9624C98E-2A0A-4052-A812-37FDAB9D6235}">
      <dgm:prSet/>
      <dgm:spPr/>
      <dgm:t>
        <a:bodyPr/>
        <a:lstStyle/>
        <a:p>
          <a:endParaRPr lang="en-US"/>
        </a:p>
      </dgm:t>
    </dgm:pt>
    <dgm:pt modelId="{25A78024-B76C-4916-8471-BAB85F720017}">
      <dgm:prSet phldrT="[Text]"/>
      <dgm:spPr/>
      <dgm:t>
        <a:bodyPr/>
        <a:lstStyle/>
        <a:p>
          <a:r>
            <a:rPr lang="ar-EG" dirty="0" smtClean="0"/>
            <a:t>يتميز النفط بخصائص متعددة مثل سهولة انتاجه الأمر الذي جعله يحظى بأهمية خاصة </a:t>
          </a:r>
        </a:p>
        <a:p>
          <a:r>
            <a:rPr lang="ar-EG" dirty="0" smtClean="0"/>
            <a:t>ثم يأتي الغاز الذي يأتي بالمرتبة الأولى في تغطي احتياجات السكان  من اجمالي استهلاكهم </a:t>
          </a:r>
          <a:endParaRPr lang="en-US" dirty="0"/>
        </a:p>
      </dgm:t>
    </dgm:pt>
    <dgm:pt modelId="{2B188EB9-EFE0-4B29-8543-44A10B31B64C}" type="parTrans" cxnId="{9468BC2B-E9FC-4FB9-810E-CAA0DCDA68E6}">
      <dgm:prSet/>
      <dgm:spPr/>
      <dgm:t>
        <a:bodyPr/>
        <a:lstStyle/>
        <a:p>
          <a:endParaRPr lang="en-US"/>
        </a:p>
      </dgm:t>
    </dgm:pt>
    <dgm:pt modelId="{EBAC8B20-A567-4EFA-830B-C9A2723D1C71}" type="sibTrans" cxnId="{9468BC2B-E9FC-4FB9-810E-CAA0DCDA68E6}">
      <dgm:prSet/>
      <dgm:spPr/>
      <dgm:t>
        <a:bodyPr/>
        <a:lstStyle/>
        <a:p>
          <a:endParaRPr lang="en-US"/>
        </a:p>
      </dgm:t>
    </dgm:pt>
    <dgm:pt modelId="{435C714F-3314-4609-A784-C2965CB10AD0}">
      <dgm:prSet phldrT="[Text]"/>
      <dgm:spPr/>
      <dgm:t>
        <a:bodyPr/>
        <a:lstStyle/>
        <a:p>
          <a:r>
            <a:rPr lang="ar-EG" dirty="0" smtClean="0"/>
            <a:t>أصبح خيار الطاقة النووية  السلمية خيارا»استراتيجيا</a:t>
          </a:r>
        </a:p>
        <a:p>
          <a:r>
            <a:rPr lang="ar-EG" dirty="0" smtClean="0"/>
            <a:t>لما لها من دور مهم في التنمية الاقتصادية الشاملة والحد من ظاهرة الاحتباس الحراري  </a:t>
          </a:r>
          <a:endParaRPr lang="en-US" dirty="0"/>
        </a:p>
      </dgm:t>
    </dgm:pt>
    <dgm:pt modelId="{388213EC-AD8A-4760-980C-0CC4F9DD60FF}" type="parTrans" cxnId="{9BCCE8ED-6E09-4052-A929-E75676936384}">
      <dgm:prSet/>
      <dgm:spPr/>
      <dgm:t>
        <a:bodyPr/>
        <a:lstStyle/>
        <a:p>
          <a:endParaRPr lang="en-US"/>
        </a:p>
      </dgm:t>
    </dgm:pt>
    <dgm:pt modelId="{7157C799-CF4E-439B-A994-1A656C7A9874}" type="sibTrans" cxnId="{9BCCE8ED-6E09-4052-A929-E75676936384}">
      <dgm:prSet/>
      <dgm:spPr/>
      <dgm:t>
        <a:bodyPr/>
        <a:lstStyle/>
        <a:p>
          <a:endParaRPr lang="en-US"/>
        </a:p>
      </dgm:t>
    </dgm:pt>
    <dgm:pt modelId="{00D480B4-663B-482A-AD9A-16337A96FCAA}" type="pres">
      <dgm:prSet presAssocID="{5060C747-4E3F-46A3-B9B7-39453C2535BD}" presName="vert0" presStyleCnt="0">
        <dgm:presLayoutVars>
          <dgm:dir/>
          <dgm:animOne val="branch"/>
          <dgm:animLvl val="lvl"/>
        </dgm:presLayoutVars>
      </dgm:prSet>
      <dgm:spPr/>
      <dgm:t>
        <a:bodyPr/>
        <a:lstStyle/>
        <a:p>
          <a:endParaRPr lang="en-US"/>
        </a:p>
      </dgm:t>
    </dgm:pt>
    <dgm:pt modelId="{718282C7-5A98-48E2-9472-EE1CC54C41D0}" type="pres">
      <dgm:prSet presAssocID="{9B54B7F6-6835-4D33-B57A-3979A7882170}" presName="thickLine" presStyleLbl="alignNode1" presStyleIdx="0" presStyleCnt="1"/>
      <dgm:spPr/>
    </dgm:pt>
    <dgm:pt modelId="{3FEE6334-8975-4C0E-BAA7-EE9B331E0A4D}" type="pres">
      <dgm:prSet presAssocID="{9B54B7F6-6835-4D33-B57A-3979A7882170}" presName="horz1" presStyleCnt="0"/>
      <dgm:spPr/>
    </dgm:pt>
    <dgm:pt modelId="{E3763C04-02E4-43F8-BD5F-5F7C812F8AF7}" type="pres">
      <dgm:prSet presAssocID="{9B54B7F6-6835-4D33-B57A-3979A7882170}" presName="tx1" presStyleLbl="revTx" presStyleIdx="0" presStyleCnt="4"/>
      <dgm:spPr/>
      <dgm:t>
        <a:bodyPr/>
        <a:lstStyle/>
        <a:p>
          <a:endParaRPr lang="en-US"/>
        </a:p>
      </dgm:t>
    </dgm:pt>
    <dgm:pt modelId="{4ADA8083-772A-47CF-BFDD-37FCC726E6B9}" type="pres">
      <dgm:prSet presAssocID="{9B54B7F6-6835-4D33-B57A-3979A7882170}" presName="vert1" presStyleCnt="0"/>
      <dgm:spPr/>
    </dgm:pt>
    <dgm:pt modelId="{24AB97D6-E769-4239-A3B1-8BFE88D1B75C}" type="pres">
      <dgm:prSet presAssocID="{557D334E-329E-4079-B245-37680919F42A}" presName="vertSpace2a" presStyleCnt="0"/>
      <dgm:spPr/>
    </dgm:pt>
    <dgm:pt modelId="{08608ED7-C7E6-46A5-8E84-7797173806C0}" type="pres">
      <dgm:prSet presAssocID="{557D334E-329E-4079-B245-37680919F42A}" presName="horz2" presStyleCnt="0"/>
      <dgm:spPr/>
    </dgm:pt>
    <dgm:pt modelId="{3A90CBBD-1508-4E8D-AD4A-EE07F66D0F29}" type="pres">
      <dgm:prSet presAssocID="{557D334E-329E-4079-B245-37680919F42A}" presName="horzSpace2" presStyleCnt="0"/>
      <dgm:spPr/>
    </dgm:pt>
    <dgm:pt modelId="{1E508488-86D8-4EEE-AC55-1FAA913B3276}" type="pres">
      <dgm:prSet presAssocID="{557D334E-329E-4079-B245-37680919F42A}" presName="tx2" presStyleLbl="revTx" presStyleIdx="1" presStyleCnt="4"/>
      <dgm:spPr/>
      <dgm:t>
        <a:bodyPr/>
        <a:lstStyle/>
        <a:p>
          <a:endParaRPr lang="en-US"/>
        </a:p>
      </dgm:t>
    </dgm:pt>
    <dgm:pt modelId="{D7BB8392-FC71-426A-863A-9889C070E0AE}" type="pres">
      <dgm:prSet presAssocID="{557D334E-329E-4079-B245-37680919F42A}" presName="vert2" presStyleCnt="0"/>
      <dgm:spPr/>
    </dgm:pt>
    <dgm:pt modelId="{365E5B6D-B031-4A1A-A779-4D3CC72003A8}" type="pres">
      <dgm:prSet presAssocID="{557D334E-329E-4079-B245-37680919F42A}" presName="thinLine2b" presStyleLbl="callout" presStyleIdx="0" presStyleCnt="3"/>
      <dgm:spPr/>
    </dgm:pt>
    <dgm:pt modelId="{FA76EF1A-2F99-4752-BDAB-3FC83D44261C}" type="pres">
      <dgm:prSet presAssocID="{557D334E-329E-4079-B245-37680919F42A}" presName="vertSpace2b" presStyleCnt="0"/>
      <dgm:spPr/>
    </dgm:pt>
    <dgm:pt modelId="{1A505E03-DEBF-498B-97A8-D8ED0CF0973F}" type="pres">
      <dgm:prSet presAssocID="{25A78024-B76C-4916-8471-BAB85F720017}" presName="horz2" presStyleCnt="0"/>
      <dgm:spPr/>
    </dgm:pt>
    <dgm:pt modelId="{5DE0F146-0203-4343-AB84-3BEBEBB8B8EC}" type="pres">
      <dgm:prSet presAssocID="{25A78024-B76C-4916-8471-BAB85F720017}" presName="horzSpace2" presStyleCnt="0"/>
      <dgm:spPr/>
    </dgm:pt>
    <dgm:pt modelId="{68ECB065-C4F0-4EEE-90C4-1C3EEF14A293}" type="pres">
      <dgm:prSet presAssocID="{25A78024-B76C-4916-8471-BAB85F720017}" presName="tx2" presStyleLbl="revTx" presStyleIdx="2" presStyleCnt="4"/>
      <dgm:spPr/>
      <dgm:t>
        <a:bodyPr/>
        <a:lstStyle/>
        <a:p>
          <a:endParaRPr lang="en-US"/>
        </a:p>
      </dgm:t>
    </dgm:pt>
    <dgm:pt modelId="{1A6C1E25-9A07-4300-B261-A914521F32F9}" type="pres">
      <dgm:prSet presAssocID="{25A78024-B76C-4916-8471-BAB85F720017}" presName="vert2" presStyleCnt="0"/>
      <dgm:spPr/>
    </dgm:pt>
    <dgm:pt modelId="{F0A55E39-5A85-45A3-8DD2-6AF3ED000291}" type="pres">
      <dgm:prSet presAssocID="{25A78024-B76C-4916-8471-BAB85F720017}" presName="thinLine2b" presStyleLbl="callout" presStyleIdx="1" presStyleCnt="3"/>
      <dgm:spPr/>
    </dgm:pt>
    <dgm:pt modelId="{E5EAF94E-0311-48A5-929B-59A13221584F}" type="pres">
      <dgm:prSet presAssocID="{25A78024-B76C-4916-8471-BAB85F720017}" presName="vertSpace2b" presStyleCnt="0"/>
      <dgm:spPr/>
    </dgm:pt>
    <dgm:pt modelId="{1CF95C85-7D30-4300-9002-F51C2FB0EBDC}" type="pres">
      <dgm:prSet presAssocID="{435C714F-3314-4609-A784-C2965CB10AD0}" presName="horz2" presStyleCnt="0"/>
      <dgm:spPr/>
    </dgm:pt>
    <dgm:pt modelId="{4EDC0FF8-5B1B-474A-BAD0-0D0B744A7760}" type="pres">
      <dgm:prSet presAssocID="{435C714F-3314-4609-A784-C2965CB10AD0}" presName="horzSpace2" presStyleCnt="0"/>
      <dgm:spPr/>
    </dgm:pt>
    <dgm:pt modelId="{D9C716F1-0669-4855-9471-69EA012002F7}" type="pres">
      <dgm:prSet presAssocID="{435C714F-3314-4609-A784-C2965CB10AD0}" presName="tx2" presStyleLbl="revTx" presStyleIdx="3" presStyleCnt="4"/>
      <dgm:spPr/>
      <dgm:t>
        <a:bodyPr/>
        <a:lstStyle/>
        <a:p>
          <a:endParaRPr lang="en-US"/>
        </a:p>
      </dgm:t>
    </dgm:pt>
    <dgm:pt modelId="{5A902B20-0172-469D-88E5-3C09F5ECD15D}" type="pres">
      <dgm:prSet presAssocID="{435C714F-3314-4609-A784-C2965CB10AD0}" presName="vert2" presStyleCnt="0"/>
      <dgm:spPr/>
    </dgm:pt>
    <dgm:pt modelId="{0C28C5DC-3BA7-4B3B-B00D-090E9095A2DF}" type="pres">
      <dgm:prSet presAssocID="{435C714F-3314-4609-A784-C2965CB10AD0}" presName="thinLine2b" presStyleLbl="callout" presStyleIdx="2" presStyleCnt="3"/>
      <dgm:spPr/>
    </dgm:pt>
    <dgm:pt modelId="{73B3EB79-01BA-4A8F-9C70-C3D4CFC2A27A}" type="pres">
      <dgm:prSet presAssocID="{435C714F-3314-4609-A784-C2965CB10AD0}" presName="vertSpace2b" presStyleCnt="0"/>
      <dgm:spPr/>
    </dgm:pt>
  </dgm:ptLst>
  <dgm:cxnLst>
    <dgm:cxn modelId="{4D9B3694-F5BB-45F2-A6B1-D6EDC96DFA44}" type="presOf" srcId="{435C714F-3314-4609-A784-C2965CB10AD0}" destId="{D9C716F1-0669-4855-9471-69EA012002F7}" srcOrd="0" destOrd="0" presId="urn:microsoft.com/office/officeart/2008/layout/LinedList"/>
    <dgm:cxn modelId="{CFD089CA-543F-4F4C-8700-5ED9E8C73FDA}" type="presOf" srcId="{25A78024-B76C-4916-8471-BAB85F720017}" destId="{68ECB065-C4F0-4EEE-90C4-1C3EEF14A293}" srcOrd="0" destOrd="0" presId="urn:microsoft.com/office/officeart/2008/layout/LinedList"/>
    <dgm:cxn modelId="{6A42FD19-7AB0-4B06-AE85-5F0C9D597206}" srcId="{5060C747-4E3F-46A3-B9B7-39453C2535BD}" destId="{9B54B7F6-6835-4D33-B57A-3979A7882170}" srcOrd="0" destOrd="0" parTransId="{ADAF571D-7A36-4236-8891-0FF0A73E40B3}" sibTransId="{F835FC4B-C367-469F-BE19-E5B89E16A327}"/>
    <dgm:cxn modelId="{6D914103-CDAC-48AC-B3D0-29E50E4256B1}" type="presOf" srcId="{5060C747-4E3F-46A3-B9B7-39453C2535BD}" destId="{00D480B4-663B-482A-AD9A-16337A96FCAA}" srcOrd="0" destOrd="0" presId="urn:microsoft.com/office/officeart/2008/layout/LinedList"/>
    <dgm:cxn modelId="{7E5A0F5A-E85C-45AF-A22E-C4AA92E49C53}" type="presOf" srcId="{557D334E-329E-4079-B245-37680919F42A}" destId="{1E508488-86D8-4EEE-AC55-1FAA913B3276}" srcOrd="0" destOrd="0" presId="urn:microsoft.com/office/officeart/2008/layout/LinedList"/>
    <dgm:cxn modelId="{9624C98E-2A0A-4052-A812-37FDAB9D6235}" srcId="{9B54B7F6-6835-4D33-B57A-3979A7882170}" destId="{557D334E-329E-4079-B245-37680919F42A}" srcOrd="0" destOrd="0" parTransId="{DDA0C2C5-C564-4A0B-A3C4-6A9CA8D2D758}" sibTransId="{EEB259C8-D5D4-40FD-9364-07FF92AA4B8B}"/>
    <dgm:cxn modelId="{9468BC2B-E9FC-4FB9-810E-CAA0DCDA68E6}" srcId="{9B54B7F6-6835-4D33-B57A-3979A7882170}" destId="{25A78024-B76C-4916-8471-BAB85F720017}" srcOrd="1" destOrd="0" parTransId="{2B188EB9-EFE0-4B29-8543-44A10B31B64C}" sibTransId="{EBAC8B20-A567-4EFA-830B-C9A2723D1C71}"/>
    <dgm:cxn modelId="{87658722-BC02-4AFC-BC3D-BDC349443BB6}" type="presOf" srcId="{9B54B7F6-6835-4D33-B57A-3979A7882170}" destId="{E3763C04-02E4-43F8-BD5F-5F7C812F8AF7}" srcOrd="0" destOrd="0" presId="urn:microsoft.com/office/officeart/2008/layout/LinedList"/>
    <dgm:cxn modelId="{9BCCE8ED-6E09-4052-A929-E75676936384}" srcId="{9B54B7F6-6835-4D33-B57A-3979A7882170}" destId="{435C714F-3314-4609-A784-C2965CB10AD0}" srcOrd="2" destOrd="0" parTransId="{388213EC-AD8A-4760-980C-0CC4F9DD60FF}" sibTransId="{7157C799-CF4E-439B-A994-1A656C7A9874}"/>
    <dgm:cxn modelId="{D2F9B542-601D-40F3-9E7B-7355E9BFFA28}" type="presParOf" srcId="{00D480B4-663B-482A-AD9A-16337A96FCAA}" destId="{718282C7-5A98-48E2-9472-EE1CC54C41D0}" srcOrd="0" destOrd="0" presId="urn:microsoft.com/office/officeart/2008/layout/LinedList"/>
    <dgm:cxn modelId="{CFEA27F8-FC9C-41C2-ADFF-D003DC07E5D5}" type="presParOf" srcId="{00D480B4-663B-482A-AD9A-16337A96FCAA}" destId="{3FEE6334-8975-4C0E-BAA7-EE9B331E0A4D}" srcOrd="1" destOrd="0" presId="urn:microsoft.com/office/officeart/2008/layout/LinedList"/>
    <dgm:cxn modelId="{6C2BDF40-DDD3-42AB-AA36-AD8D226D892A}" type="presParOf" srcId="{3FEE6334-8975-4C0E-BAA7-EE9B331E0A4D}" destId="{E3763C04-02E4-43F8-BD5F-5F7C812F8AF7}" srcOrd="0" destOrd="0" presId="urn:microsoft.com/office/officeart/2008/layout/LinedList"/>
    <dgm:cxn modelId="{2B47C966-6AED-4630-9803-5C31EE1C4E44}" type="presParOf" srcId="{3FEE6334-8975-4C0E-BAA7-EE9B331E0A4D}" destId="{4ADA8083-772A-47CF-BFDD-37FCC726E6B9}" srcOrd="1" destOrd="0" presId="urn:microsoft.com/office/officeart/2008/layout/LinedList"/>
    <dgm:cxn modelId="{A7E90062-A3A4-4788-A4CF-2FFC3F8F9DFF}" type="presParOf" srcId="{4ADA8083-772A-47CF-BFDD-37FCC726E6B9}" destId="{24AB97D6-E769-4239-A3B1-8BFE88D1B75C}" srcOrd="0" destOrd="0" presId="urn:microsoft.com/office/officeart/2008/layout/LinedList"/>
    <dgm:cxn modelId="{ACB6EDC2-24F8-45CF-9B37-BB51A6B97B8C}" type="presParOf" srcId="{4ADA8083-772A-47CF-BFDD-37FCC726E6B9}" destId="{08608ED7-C7E6-46A5-8E84-7797173806C0}" srcOrd="1" destOrd="0" presId="urn:microsoft.com/office/officeart/2008/layout/LinedList"/>
    <dgm:cxn modelId="{4510D1F4-AB4C-4469-A339-77F7233FF749}" type="presParOf" srcId="{08608ED7-C7E6-46A5-8E84-7797173806C0}" destId="{3A90CBBD-1508-4E8D-AD4A-EE07F66D0F29}" srcOrd="0" destOrd="0" presId="urn:microsoft.com/office/officeart/2008/layout/LinedList"/>
    <dgm:cxn modelId="{076D182B-2E82-4CD4-A1A5-7A93848D31DC}" type="presParOf" srcId="{08608ED7-C7E6-46A5-8E84-7797173806C0}" destId="{1E508488-86D8-4EEE-AC55-1FAA913B3276}" srcOrd="1" destOrd="0" presId="urn:microsoft.com/office/officeart/2008/layout/LinedList"/>
    <dgm:cxn modelId="{1E5A4377-7F98-4CDF-A396-E5F42D06BDEE}" type="presParOf" srcId="{08608ED7-C7E6-46A5-8E84-7797173806C0}" destId="{D7BB8392-FC71-426A-863A-9889C070E0AE}" srcOrd="2" destOrd="0" presId="urn:microsoft.com/office/officeart/2008/layout/LinedList"/>
    <dgm:cxn modelId="{C504D5AE-F862-4D50-9330-CCEB02D23E81}" type="presParOf" srcId="{4ADA8083-772A-47CF-BFDD-37FCC726E6B9}" destId="{365E5B6D-B031-4A1A-A779-4D3CC72003A8}" srcOrd="2" destOrd="0" presId="urn:microsoft.com/office/officeart/2008/layout/LinedList"/>
    <dgm:cxn modelId="{D0D7371B-570F-4181-A62B-E156BD6A9FE8}" type="presParOf" srcId="{4ADA8083-772A-47CF-BFDD-37FCC726E6B9}" destId="{FA76EF1A-2F99-4752-BDAB-3FC83D44261C}" srcOrd="3" destOrd="0" presId="urn:microsoft.com/office/officeart/2008/layout/LinedList"/>
    <dgm:cxn modelId="{DCFD74DE-3CA1-4E3D-8552-73F33FDEE75F}" type="presParOf" srcId="{4ADA8083-772A-47CF-BFDD-37FCC726E6B9}" destId="{1A505E03-DEBF-498B-97A8-D8ED0CF0973F}" srcOrd="4" destOrd="0" presId="urn:microsoft.com/office/officeart/2008/layout/LinedList"/>
    <dgm:cxn modelId="{08590FD2-3D81-4EAF-97B0-04AC24F08161}" type="presParOf" srcId="{1A505E03-DEBF-498B-97A8-D8ED0CF0973F}" destId="{5DE0F146-0203-4343-AB84-3BEBEBB8B8EC}" srcOrd="0" destOrd="0" presId="urn:microsoft.com/office/officeart/2008/layout/LinedList"/>
    <dgm:cxn modelId="{5E21BD6B-9EB0-40C3-AAE9-1DD0F154FDF7}" type="presParOf" srcId="{1A505E03-DEBF-498B-97A8-D8ED0CF0973F}" destId="{68ECB065-C4F0-4EEE-90C4-1C3EEF14A293}" srcOrd="1" destOrd="0" presId="urn:microsoft.com/office/officeart/2008/layout/LinedList"/>
    <dgm:cxn modelId="{8DD2151C-41B0-47E5-BB76-975B8FEAB253}" type="presParOf" srcId="{1A505E03-DEBF-498B-97A8-D8ED0CF0973F}" destId="{1A6C1E25-9A07-4300-B261-A914521F32F9}" srcOrd="2" destOrd="0" presId="urn:microsoft.com/office/officeart/2008/layout/LinedList"/>
    <dgm:cxn modelId="{530F73F6-07FE-4899-895A-6A18C016D81E}" type="presParOf" srcId="{4ADA8083-772A-47CF-BFDD-37FCC726E6B9}" destId="{F0A55E39-5A85-45A3-8DD2-6AF3ED000291}" srcOrd="5" destOrd="0" presId="urn:microsoft.com/office/officeart/2008/layout/LinedList"/>
    <dgm:cxn modelId="{96588B8D-7E77-46C8-81FC-3055243825A7}" type="presParOf" srcId="{4ADA8083-772A-47CF-BFDD-37FCC726E6B9}" destId="{E5EAF94E-0311-48A5-929B-59A13221584F}" srcOrd="6" destOrd="0" presId="urn:microsoft.com/office/officeart/2008/layout/LinedList"/>
    <dgm:cxn modelId="{950CC33B-B0C2-481B-9EE7-5A7D6CE46D6A}" type="presParOf" srcId="{4ADA8083-772A-47CF-BFDD-37FCC726E6B9}" destId="{1CF95C85-7D30-4300-9002-F51C2FB0EBDC}" srcOrd="7" destOrd="0" presId="urn:microsoft.com/office/officeart/2008/layout/LinedList"/>
    <dgm:cxn modelId="{A860CC3F-A5E1-46A9-85DD-C5F3E6B7C813}" type="presParOf" srcId="{1CF95C85-7D30-4300-9002-F51C2FB0EBDC}" destId="{4EDC0FF8-5B1B-474A-BAD0-0D0B744A7760}" srcOrd="0" destOrd="0" presId="urn:microsoft.com/office/officeart/2008/layout/LinedList"/>
    <dgm:cxn modelId="{354EE5AA-F350-4AD5-BB40-3BF0643C1B15}" type="presParOf" srcId="{1CF95C85-7D30-4300-9002-F51C2FB0EBDC}" destId="{D9C716F1-0669-4855-9471-69EA012002F7}" srcOrd="1" destOrd="0" presId="urn:microsoft.com/office/officeart/2008/layout/LinedList"/>
    <dgm:cxn modelId="{257BC2E9-2060-498B-82EE-78D48F3579D5}" type="presParOf" srcId="{1CF95C85-7D30-4300-9002-F51C2FB0EBDC}" destId="{5A902B20-0172-469D-88E5-3C09F5ECD15D}" srcOrd="2" destOrd="0" presId="urn:microsoft.com/office/officeart/2008/layout/LinedList"/>
    <dgm:cxn modelId="{70923237-0369-4BFC-B810-8B4FC772D49D}" type="presParOf" srcId="{4ADA8083-772A-47CF-BFDD-37FCC726E6B9}" destId="{0C28C5DC-3BA7-4B3B-B00D-090E9095A2DF}" srcOrd="8" destOrd="0" presId="urn:microsoft.com/office/officeart/2008/layout/LinedList"/>
    <dgm:cxn modelId="{CD78C46E-8925-44FD-AF82-32FD9878FC63}" type="presParOf" srcId="{4ADA8083-772A-47CF-BFDD-37FCC726E6B9}" destId="{73B3EB79-01BA-4A8F-9C70-C3D4CFC2A27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3C46E8-58C5-4665-A9B9-126B5944CDD1}" type="doc">
      <dgm:prSet loTypeId="urn:microsoft.com/office/officeart/2005/8/layout/hierarchy3" loCatId="list" qsTypeId="urn:microsoft.com/office/officeart/2005/8/quickstyle/simple1" qsCatId="simple" csTypeId="urn:microsoft.com/office/officeart/2005/8/colors/colorful2" csCatId="colorful" phldr="0"/>
      <dgm:spPr/>
      <dgm:t>
        <a:bodyPr/>
        <a:lstStyle/>
        <a:p>
          <a:pPr rtl="1"/>
          <a:endParaRPr lang="ar-AE"/>
        </a:p>
      </dgm:t>
    </dgm:pt>
    <dgm:pt modelId="{165D5583-A5A4-4AA9-A7FE-B73DFD880371}">
      <dgm:prSet phldrT="[Text]" phldr="1"/>
      <dgm:spPr/>
      <dgm:t>
        <a:bodyPr/>
        <a:lstStyle/>
        <a:p>
          <a:pPr rtl="1"/>
          <a:endParaRPr lang="ar-AE"/>
        </a:p>
      </dgm:t>
    </dgm:pt>
    <dgm:pt modelId="{79798410-07A4-4BC1-965B-34188453A03D}" type="parTrans" cxnId="{150FA4BC-0564-4517-B410-777A07FBE272}">
      <dgm:prSet/>
      <dgm:spPr/>
      <dgm:t>
        <a:bodyPr/>
        <a:lstStyle/>
        <a:p>
          <a:pPr rtl="1"/>
          <a:endParaRPr lang="ar-AE"/>
        </a:p>
      </dgm:t>
    </dgm:pt>
    <dgm:pt modelId="{DE1F41F4-87DC-4BBE-AD4A-38C7BBD9FB8B}" type="sibTrans" cxnId="{150FA4BC-0564-4517-B410-777A07FBE272}">
      <dgm:prSet/>
      <dgm:spPr/>
      <dgm:t>
        <a:bodyPr/>
        <a:lstStyle/>
        <a:p>
          <a:pPr rtl="1"/>
          <a:endParaRPr lang="ar-AE"/>
        </a:p>
      </dgm:t>
    </dgm:pt>
    <dgm:pt modelId="{85B0DF86-4F31-43BE-9D8F-15F4FA28BA86}">
      <dgm:prSet phldrT="[Text]" phldr="1"/>
      <dgm:spPr/>
      <dgm:t>
        <a:bodyPr/>
        <a:lstStyle/>
        <a:p>
          <a:pPr rtl="1"/>
          <a:endParaRPr lang="ar-AE"/>
        </a:p>
      </dgm:t>
    </dgm:pt>
    <dgm:pt modelId="{40767642-B20E-410D-A1A5-C5EE81174F9B}" type="parTrans" cxnId="{660684F2-1CA7-4666-B414-BD93C2822DAD}">
      <dgm:prSet/>
      <dgm:spPr/>
      <dgm:t>
        <a:bodyPr/>
        <a:lstStyle/>
        <a:p>
          <a:pPr rtl="1"/>
          <a:endParaRPr lang="ar-AE"/>
        </a:p>
      </dgm:t>
    </dgm:pt>
    <dgm:pt modelId="{604496C5-3A0F-483C-9AD9-FD28978AF09D}" type="sibTrans" cxnId="{660684F2-1CA7-4666-B414-BD93C2822DAD}">
      <dgm:prSet/>
      <dgm:spPr/>
      <dgm:t>
        <a:bodyPr/>
        <a:lstStyle/>
        <a:p>
          <a:pPr rtl="1"/>
          <a:endParaRPr lang="ar-AE"/>
        </a:p>
      </dgm:t>
    </dgm:pt>
    <dgm:pt modelId="{C79A7D89-41C6-4DD4-97FF-8DB3AC944347}">
      <dgm:prSet phldrT="[Text]" phldr="1"/>
      <dgm:spPr/>
      <dgm:t>
        <a:bodyPr/>
        <a:lstStyle/>
        <a:p>
          <a:pPr rtl="1"/>
          <a:endParaRPr lang="ar-AE"/>
        </a:p>
      </dgm:t>
    </dgm:pt>
    <dgm:pt modelId="{13401C69-9E99-4C7F-8C7C-F8C64412A0F9}" type="parTrans" cxnId="{A3A34B51-DD39-4886-B33C-AF7478D09C57}">
      <dgm:prSet/>
      <dgm:spPr/>
      <dgm:t>
        <a:bodyPr/>
        <a:lstStyle/>
        <a:p>
          <a:pPr rtl="1"/>
          <a:endParaRPr lang="ar-AE"/>
        </a:p>
      </dgm:t>
    </dgm:pt>
    <dgm:pt modelId="{9B9F0FF5-DEEE-404D-94AF-A6474E38E642}" type="sibTrans" cxnId="{A3A34B51-DD39-4886-B33C-AF7478D09C57}">
      <dgm:prSet/>
      <dgm:spPr/>
      <dgm:t>
        <a:bodyPr/>
        <a:lstStyle/>
        <a:p>
          <a:pPr rtl="1"/>
          <a:endParaRPr lang="ar-AE"/>
        </a:p>
      </dgm:t>
    </dgm:pt>
    <dgm:pt modelId="{790FF3FC-1CE9-45E6-A9F4-F950684A8E03}">
      <dgm:prSet phldrT="[Text]" phldr="1"/>
      <dgm:spPr/>
      <dgm:t>
        <a:bodyPr/>
        <a:lstStyle/>
        <a:p>
          <a:pPr rtl="1"/>
          <a:endParaRPr lang="ar-AE" dirty="0"/>
        </a:p>
      </dgm:t>
    </dgm:pt>
    <dgm:pt modelId="{39082ED9-D3CF-4250-B1CC-D966C59CEEF7}" type="parTrans" cxnId="{BA6FE3A4-FDD4-4101-81E4-FEFA2F01B01D}">
      <dgm:prSet/>
      <dgm:spPr/>
      <dgm:t>
        <a:bodyPr/>
        <a:lstStyle/>
        <a:p>
          <a:pPr rtl="1"/>
          <a:endParaRPr lang="ar-AE"/>
        </a:p>
      </dgm:t>
    </dgm:pt>
    <dgm:pt modelId="{B253C9A5-DD84-44AD-BB12-5AFF875D81A8}" type="sibTrans" cxnId="{BA6FE3A4-FDD4-4101-81E4-FEFA2F01B01D}">
      <dgm:prSet/>
      <dgm:spPr/>
      <dgm:t>
        <a:bodyPr/>
        <a:lstStyle/>
        <a:p>
          <a:pPr rtl="1"/>
          <a:endParaRPr lang="ar-AE"/>
        </a:p>
      </dgm:t>
    </dgm:pt>
    <dgm:pt modelId="{884BC548-CC74-44D2-856B-D6E7D8BDCCD6}">
      <dgm:prSet phldrT="[Text]" phldr="1"/>
      <dgm:spPr/>
      <dgm:t>
        <a:bodyPr/>
        <a:lstStyle/>
        <a:p>
          <a:pPr rtl="1"/>
          <a:endParaRPr lang="ar-AE"/>
        </a:p>
      </dgm:t>
    </dgm:pt>
    <dgm:pt modelId="{C90EBE1E-0DD3-4952-8FD1-F97EDF7F0147}" type="parTrans" cxnId="{FF920A08-F489-401C-BB4F-5F42B335CBFF}">
      <dgm:prSet/>
      <dgm:spPr/>
      <dgm:t>
        <a:bodyPr/>
        <a:lstStyle/>
        <a:p>
          <a:pPr rtl="1"/>
          <a:endParaRPr lang="ar-AE"/>
        </a:p>
      </dgm:t>
    </dgm:pt>
    <dgm:pt modelId="{9BC04206-5FEF-48E2-BD5A-E9F010F68736}" type="sibTrans" cxnId="{FF920A08-F489-401C-BB4F-5F42B335CBFF}">
      <dgm:prSet/>
      <dgm:spPr/>
      <dgm:t>
        <a:bodyPr/>
        <a:lstStyle/>
        <a:p>
          <a:pPr rtl="1"/>
          <a:endParaRPr lang="ar-AE"/>
        </a:p>
      </dgm:t>
    </dgm:pt>
    <dgm:pt modelId="{58CECDE6-DA13-4159-9F02-5930C02820BA}">
      <dgm:prSet phldrT="[Text]" phldr="1"/>
      <dgm:spPr/>
      <dgm:t>
        <a:bodyPr/>
        <a:lstStyle/>
        <a:p>
          <a:pPr rtl="1"/>
          <a:endParaRPr lang="ar-AE"/>
        </a:p>
      </dgm:t>
    </dgm:pt>
    <dgm:pt modelId="{6C292069-BBA5-4683-9553-2F1D313AA497}" type="parTrans" cxnId="{725BC8AC-B784-4DC9-BFDC-0E3F7C2C2014}">
      <dgm:prSet/>
      <dgm:spPr/>
      <dgm:t>
        <a:bodyPr/>
        <a:lstStyle/>
        <a:p>
          <a:pPr rtl="1"/>
          <a:endParaRPr lang="ar-AE"/>
        </a:p>
      </dgm:t>
    </dgm:pt>
    <dgm:pt modelId="{E4007515-286F-431B-9E60-133D57246A05}" type="sibTrans" cxnId="{725BC8AC-B784-4DC9-BFDC-0E3F7C2C2014}">
      <dgm:prSet/>
      <dgm:spPr/>
      <dgm:t>
        <a:bodyPr/>
        <a:lstStyle/>
        <a:p>
          <a:pPr rtl="1"/>
          <a:endParaRPr lang="ar-AE"/>
        </a:p>
      </dgm:t>
    </dgm:pt>
    <dgm:pt modelId="{F5B35419-17A3-4538-B53B-BB5704E22240}" type="pres">
      <dgm:prSet presAssocID="{D43C46E8-58C5-4665-A9B9-126B5944CDD1}" presName="diagram" presStyleCnt="0">
        <dgm:presLayoutVars>
          <dgm:chPref val="1"/>
          <dgm:dir/>
          <dgm:animOne val="branch"/>
          <dgm:animLvl val="lvl"/>
          <dgm:resizeHandles/>
        </dgm:presLayoutVars>
      </dgm:prSet>
      <dgm:spPr/>
      <dgm:t>
        <a:bodyPr/>
        <a:lstStyle/>
        <a:p>
          <a:pPr rtl="1"/>
          <a:endParaRPr lang="ar-AE"/>
        </a:p>
      </dgm:t>
    </dgm:pt>
    <dgm:pt modelId="{00E52C40-A3C4-4398-8B6D-FD82B3E272B1}" type="pres">
      <dgm:prSet presAssocID="{165D5583-A5A4-4AA9-A7FE-B73DFD880371}" presName="root" presStyleCnt="0"/>
      <dgm:spPr/>
    </dgm:pt>
    <dgm:pt modelId="{B904F66E-F0C7-44BC-91BD-2B83208D0336}" type="pres">
      <dgm:prSet presAssocID="{165D5583-A5A4-4AA9-A7FE-B73DFD880371}" presName="rootComposite" presStyleCnt="0"/>
      <dgm:spPr/>
    </dgm:pt>
    <dgm:pt modelId="{E1795661-A448-42BA-95B1-27845274F03B}" type="pres">
      <dgm:prSet presAssocID="{165D5583-A5A4-4AA9-A7FE-B73DFD880371}" presName="rootText" presStyleLbl="node1" presStyleIdx="0" presStyleCnt="2"/>
      <dgm:spPr/>
      <dgm:t>
        <a:bodyPr/>
        <a:lstStyle/>
        <a:p>
          <a:pPr rtl="1"/>
          <a:endParaRPr lang="ar-AE"/>
        </a:p>
      </dgm:t>
    </dgm:pt>
    <dgm:pt modelId="{BA285458-A312-43E8-B3BA-7D8818F1E3F4}" type="pres">
      <dgm:prSet presAssocID="{165D5583-A5A4-4AA9-A7FE-B73DFD880371}" presName="rootConnector" presStyleLbl="node1" presStyleIdx="0" presStyleCnt="2"/>
      <dgm:spPr/>
      <dgm:t>
        <a:bodyPr/>
        <a:lstStyle/>
        <a:p>
          <a:pPr rtl="1"/>
          <a:endParaRPr lang="ar-AE"/>
        </a:p>
      </dgm:t>
    </dgm:pt>
    <dgm:pt modelId="{C1486C90-5510-4C43-A4E1-DC90E9C438EA}" type="pres">
      <dgm:prSet presAssocID="{165D5583-A5A4-4AA9-A7FE-B73DFD880371}" presName="childShape" presStyleCnt="0"/>
      <dgm:spPr/>
    </dgm:pt>
    <dgm:pt modelId="{5153DF79-A3C0-46F4-BBA3-AC1ED241BB4F}" type="pres">
      <dgm:prSet presAssocID="{40767642-B20E-410D-A1A5-C5EE81174F9B}" presName="Name13" presStyleLbl="parChTrans1D2" presStyleIdx="0" presStyleCnt="4"/>
      <dgm:spPr/>
      <dgm:t>
        <a:bodyPr/>
        <a:lstStyle/>
        <a:p>
          <a:pPr rtl="1"/>
          <a:endParaRPr lang="ar-AE"/>
        </a:p>
      </dgm:t>
    </dgm:pt>
    <dgm:pt modelId="{76CEA1FD-CA84-437D-8ABA-BD1DFD805898}" type="pres">
      <dgm:prSet presAssocID="{85B0DF86-4F31-43BE-9D8F-15F4FA28BA86}" presName="childText" presStyleLbl="bgAcc1" presStyleIdx="0" presStyleCnt="4">
        <dgm:presLayoutVars>
          <dgm:bulletEnabled val="1"/>
        </dgm:presLayoutVars>
      </dgm:prSet>
      <dgm:spPr/>
      <dgm:t>
        <a:bodyPr/>
        <a:lstStyle/>
        <a:p>
          <a:pPr rtl="1"/>
          <a:endParaRPr lang="ar-AE"/>
        </a:p>
      </dgm:t>
    </dgm:pt>
    <dgm:pt modelId="{E276C8FC-22E8-4A93-B5C8-DE0BC9731023}" type="pres">
      <dgm:prSet presAssocID="{13401C69-9E99-4C7F-8C7C-F8C64412A0F9}" presName="Name13" presStyleLbl="parChTrans1D2" presStyleIdx="1" presStyleCnt="4"/>
      <dgm:spPr/>
      <dgm:t>
        <a:bodyPr/>
        <a:lstStyle/>
        <a:p>
          <a:pPr rtl="1"/>
          <a:endParaRPr lang="ar-AE"/>
        </a:p>
      </dgm:t>
    </dgm:pt>
    <dgm:pt modelId="{DFB9B4E8-C343-43F1-8B55-6227DDBC52EF}" type="pres">
      <dgm:prSet presAssocID="{C79A7D89-41C6-4DD4-97FF-8DB3AC944347}" presName="childText" presStyleLbl="bgAcc1" presStyleIdx="1" presStyleCnt="4">
        <dgm:presLayoutVars>
          <dgm:bulletEnabled val="1"/>
        </dgm:presLayoutVars>
      </dgm:prSet>
      <dgm:spPr/>
      <dgm:t>
        <a:bodyPr/>
        <a:lstStyle/>
        <a:p>
          <a:pPr rtl="1"/>
          <a:endParaRPr lang="ar-AE"/>
        </a:p>
      </dgm:t>
    </dgm:pt>
    <dgm:pt modelId="{01F62D62-2B77-4FD1-9F4E-16896B568392}" type="pres">
      <dgm:prSet presAssocID="{790FF3FC-1CE9-45E6-A9F4-F950684A8E03}" presName="root" presStyleCnt="0"/>
      <dgm:spPr/>
    </dgm:pt>
    <dgm:pt modelId="{79FA332D-3C84-4019-834F-0E5E541783E8}" type="pres">
      <dgm:prSet presAssocID="{790FF3FC-1CE9-45E6-A9F4-F950684A8E03}" presName="rootComposite" presStyleCnt="0"/>
      <dgm:spPr/>
    </dgm:pt>
    <dgm:pt modelId="{D7598C16-8C70-4BB3-AA7B-EDF1C35FC425}" type="pres">
      <dgm:prSet presAssocID="{790FF3FC-1CE9-45E6-A9F4-F950684A8E03}" presName="rootText" presStyleLbl="node1" presStyleIdx="1" presStyleCnt="2"/>
      <dgm:spPr/>
      <dgm:t>
        <a:bodyPr/>
        <a:lstStyle/>
        <a:p>
          <a:pPr rtl="1"/>
          <a:endParaRPr lang="ar-AE"/>
        </a:p>
      </dgm:t>
    </dgm:pt>
    <dgm:pt modelId="{16613799-4E2B-4FCE-812D-1E8ABFF55C60}" type="pres">
      <dgm:prSet presAssocID="{790FF3FC-1CE9-45E6-A9F4-F950684A8E03}" presName="rootConnector" presStyleLbl="node1" presStyleIdx="1" presStyleCnt="2"/>
      <dgm:spPr/>
      <dgm:t>
        <a:bodyPr/>
        <a:lstStyle/>
        <a:p>
          <a:pPr rtl="1"/>
          <a:endParaRPr lang="ar-AE"/>
        </a:p>
      </dgm:t>
    </dgm:pt>
    <dgm:pt modelId="{8635A54C-FCAD-4065-A701-189807CE0EA2}" type="pres">
      <dgm:prSet presAssocID="{790FF3FC-1CE9-45E6-A9F4-F950684A8E03}" presName="childShape" presStyleCnt="0"/>
      <dgm:spPr/>
    </dgm:pt>
    <dgm:pt modelId="{D6D60B4E-0C7B-4266-B805-7FEB0D096316}" type="pres">
      <dgm:prSet presAssocID="{C90EBE1E-0DD3-4952-8FD1-F97EDF7F0147}" presName="Name13" presStyleLbl="parChTrans1D2" presStyleIdx="2" presStyleCnt="4"/>
      <dgm:spPr/>
      <dgm:t>
        <a:bodyPr/>
        <a:lstStyle/>
        <a:p>
          <a:pPr rtl="1"/>
          <a:endParaRPr lang="ar-AE"/>
        </a:p>
      </dgm:t>
    </dgm:pt>
    <dgm:pt modelId="{75154301-3B2E-47AD-9385-97E8C3656D69}" type="pres">
      <dgm:prSet presAssocID="{884BC548-CC74-44D2-856B-D6E7D8BDCCD6}" presName="childText" presStyleLbl="bgAcc1" presStyleIdx="2" presStyleCnt="4">
        <dgm:presLayoutVars>
          <dgm:bulletEnabled val="1"/>
        </dgm:presLayoutVars>
      </dgm:prSet>
      <dgm:spPr/>
      <dgm:t>
        <a:bodyPr/>
        <a:lstStyle/>
        <a:p>
          <a:pPr rtl="1"/>
          <a:endParaRPr lang="ar-AE"/>
        </a:p>
      </dgm:t>
    </dgm:pt>
    <dgm:pt modelId="{F6040A47-5F96-4AB1-9E85-906E7E362522}" type="pres">
      <dgm:prSet presAssocID="{6C292069-BBA5-4683-9553-2F1D313AA497}" presName="Name13" presStyleLbl="parChTrans1D2" presStyleIdx="3" presStyleCnt="4"/>
      <dgm:spPr/>
      <dgm:t>
        <a:bodyPr/>
        <a:lstStyle/>
        <a:p>
          <a:pPr rtl="1"/>
          <a:endParaRPr lang="ar-AE"/>
        </a:p>
      </dgm:t>
    </dgm:pt>
    <dgm:pt modelId="{29CDEBD2-3288-499F-86AC-B3AEDC9BDB1E}" type="pres">
      <dgm:prSet presAssocID="{58CECDE6-DA13-4159-9F02-5930C02820BA}" presName="childText" presStyleLbl="bgAcc1" presStyleIdx="3" presStyleCnt="4">
        <dgm:presLayoutVars>
          <dgm:bulletEnabled val="1"/>
        </dgm:presLayoutVars>
      </dgm:prSet>
      <dgm:spPr/>
      <dgm:t>
        <a:bodyPr/>
        <a:lstStyle/>
        <a:p>
          <a:pPr rtl="1"/>
          <a:endParaRPr lang="ar-AE"/>
        </a:p>
      </dgm:t>
    </dgm:pt>
  </dgm:ptLst>
  <dgm:cxnLst>
    <dgm:cxn modelId="{B3351841-EBB1-410F-AED3-B18482F0A8F9}" type="presOf" srcId="{790FF3FC-1CE9-45E6-A9F4-F950684A8E03}" destId="{16613799-4E2B-4FCE-812D-1E8ABFF55C60}" srcOrd="1" destOrd="0" presId="urn:microsoft.com/office/officeart/2005/8/layout/hierarchy3"/>
    <dgm:cxn modelId="{673A29CA-CDC9-4385-AAEB-655A27C13BFF}" type="presOf" srcId="{D43C46E8-58C5-4665-A9B9-126B5944CDD1}" destId="{F5B35419-17A3-4538-B53B-BB5704E22240}" srcOrd="0" destOrd="0" presId="urn:microsoft.com/office/officeart/2005/8/layout/hierarchy3"/>
    <dgm:cxn modelId="{130BE080-61E5-4FC9-BBF4-7DA4F2158765}" type="presOf" srcId="{C79A7D89-41C6-4DD4-97FF-8DB3AC944347}" destId="{DFB9B4E8-C343-43F1-8B55-6227DDBC52EF}" srcOrd="0" destOrd="0" presId="urn:microsoft.com/office/officeart/2005/8/layout/hierarchy3"/>
    <dgm:cxn modelId="{660684F2-1CA7-4666-B414-BD93C2822DAD}" srcId="{165D5583-A5A4-4AA9-A7FE-B73DFD880371}" destId="{85B0DF86-4F31-43BE-9D8F-15F4FA28BA86}" srcOrd="0" destOrd="0" parTransId="{40767642-B20E-410D-A1A5-C5EE81174F9B}" sibTransId="{604496C5-3A0F-483C-9AD9-FD28978AF09D}"/>
    <dgm:cxn modelId="{2A042A98-26B5-4659-BAAD-09C45291793E}" type="presOf" srcId="{85B0DF86-4F31-43BE-9D8F-15F4FA28BA86}" destId="{76CEA1FD-CA84-437D-8ABA-BD1DFD805898}" srcOrd="0" destOrd="0" presId="urn:microsoft.com/office/officeart/2005/8/layout/hierarchy3"/>
    <dgm:cxn modelId="{2B49D48D-FC12-48B4-B984-5957DED0E1E1}" type="presOf" srcId="{13401C69-9E99-4C7F-8C7C-F8C64412A0F9}" destId="{E276C8FC-22E8-4A93-B5C8-DE0BC9731023}" srcOrd="0" destOrd="0" presId="urn:microsoft.com/office/officeart/2005/8/layout/hierarchy3"/>
    <dgm:cxn modelId="{150FA4BC-0564-4517-B410-777A07FBE272}" srcId="{D43C46E8-58C5-4665-A9B9-126B5944CDD1}" destId="{165D5583-A5A4-4AA9-A7FE-B73DFD880371}" srcOrd="0" destOrd="0" parTransId="{79798410-07A4-4BC1-965B-34188453A03D}" sibTransId="{DE1F41F4-87DC-4BBE-AD4A-38C7BBD9FB8B}"/>
    <dgm:cxn modelId="{A3A34B51-DD39-4886-B33C-AF7478D09C57}" srcId="{165D5583-A5A4-4AA9-A7FE-B73DFD880371}" destId="{C79A7D89-41C6-4DD4-97FF-8DB3AC944347}" srcOrd="1" destOrd="0" parTransId="{13401C69-9E99-4C7F-8C7C-F8C64412A0F9}" sibTransId="{9B9F0FF5-DEEE-404D-94AF-A6474E38E642}"/>
    <dgm:cxn modelId="{928E2630-3658-46FF-B0A8-1B8267E6A9D3}" type="presOf" srcId="{C90EBE1E-0DD3-4952-8FD1-F97EDF7F0147}" destId="{D6D60B4E-0C7B-4266-B805-7FEB0D096316}" srcOrd="0" destOrd="0" presId="urn:microsoft.com/office/officeart/2005/8/layout/hierarchy3"/>
    <dgm:cxn modelId="{E56C1A5E-CB94-414C-BDC1-B85A17BBFF83}" type="presOf" srcId="{6C292069-BBA5-4683-9553-2F1D313AA497}" destId="{F6040A47-5F96-4AB1-9E85-906E7E362522}" srcOrd="0" destOrd="0" presId="urn:microsoft.com/office/officeart/2005/8/layout/hierarchy3"/>
    <dgm:cxn modelId="{7089B85A-1FD2-4492-BAD6-F9F260781CE7}" type="presOf" srcId="{165D5583-A5A4-4AA9-A7FE-B73DFD880371}" destId="{BA285458-A312-43E8-B3BA-7D8818F1E3F4}" srcOrd="1" destOrd="0" presId="urn:microsoft.com/office/officeart/2005/8/layout/hierarchy3"/>
    <dgm:cxn modelId="{89DCDB52-72FE-4308-B95E-A156462A12E6}" type="presOf" srcId="{790FF3FC-1CE9-45E6-A9F4-F950684A8E03}" destId="{D7598C16-8C70-4BB3-AA7B-EDF1C35FC425}" srcOrd="0" destOrd="0" presId="urn:microsoft.com/office/officeart/2005/8/layout/hierarchy3"/>
    <dgm:cxn modelId="{87C15FBE-1D97-45FB-951B-9658EDC70737}" type="presOf" srcId="{58CECDE6-DA13-4159-9F02-5930C02820BA}" destId="{29CDEBD2-3288-499F-86AC-B3AEDC9BDB1E}" srcOrd="0" destOrd="0" presId="urn:microsoft.com/office/officeart/2005/8/layout/hierarchy3"/>
    <dgm:cxn modelId="{5334FC07-DE4F-47A1-9BD1-576FBBA63E3F}" type="presOf" srcId="{884BC548-CC74-44D2-856B-D6E7D8BDCCD6}" destId="{75154301-3B2E-47AD-9385-97E8C3656D69}" srcOrd="0" destOrd="0" presId="urn:microsoft.com/office/officeart/2005/8/layout/hierarchy3"/>
    <dgm:cxn modelId="{FF920A08-F489-401C-BB4F-5F42B335CBFF}" srcId="{790FF3FC-1CE9-45E6-A9F4-F950684A8E03}" destId="{884BC548-CC74-44D2-856B-D6E7D8BDCCD6}" srcOrd="0" destOrd="0" parTransId="{C90EBE1E-0DD3-4952-8FD1-F97EDF7F0147}" sibTransId="{9BC04206-5FEF-48E2-BD5A-E9F010F68736}"/>
    <dgm:cxn modelId="{20093038-C16F-4990-9F1C-1978E294BE0D}" type="presOf" srcId="{40767642-B20E-410D-A1A5-C5EE81174F9B}" destId="{5153DF79-A3C0-46F4-BBA3-AC1ED241BB4F}" srcOrd="0" destOrd="0" presId="urn:microsoft.com/office/officeart/2005/8/layout/hierarchy3"/>
    <dgm:cxn modelId="{725BC8AC-B784-4DC9-BFDC-0E3F7C2C2014}" srcId="{790FF3FC-1CE9-45E6-A9F4-F950684A8E03}" destId="{58CECDE6-DA13-4159-9F02-5930C02820BA}" srcOrd="1" destOrd="0" parTransId="{6C292069-BBA5-4683-9553-2F1D313AA497}" sibTransId="{E4007515-286F-431B-9E60-133D57246A05}"/>
    <dgm:cxn modelId="{4F58F5D2-C72E-4BCA-B6EF-74C523106691}" type="presOf" srcId="{165D5583-A5A4-4AA9-A7FE-B73DFD880371}" destId="{E1795661-A448-42BA-95B1-27845274F03B}" srcOrd="0" destOrd="0" presId="urn:microsoft.com/office/officeart/2005/8/layout/hierarchy3"/>
    <dgm:cxn modelId="{BA6FE3A4-FDD4-4101-81E4-FEFA2F01B01D}" srcId="{D43C46E8-58C5-4665-A9B9-126B5944CDD1}" destId="{790FF3FC-1CE9-45E6-A9F4-F950684A8E03}" srcOrd="1" destOrd="0" parTransId="{39082ED9-D3CF-4250-B1CC-D966C59CEEF7}" sibTransId="{B253C9A5-DD84-44AD-BB12-5AFF875D81A8}"/>
    <dgm:cxn modelId="{E56A2420-3E0E-41A5-94B8-91A098B71798}" type="presParOf" srcId="{F5B35419-17A3-4538-B53B-BB5704E22240}" destId="{00E52C40-A3C4-4398-8B6D-FD82B3E272B1}" srcOrd="0" destOrd="0" presId="urn:microsoft.com/office/officeart/2005/8/layout/hierarchy3"/>
    <dgm:cxn modelId="{8B3A59F1-E53D-430F-A223-D0D2C7861EE1}" type="presParOf" srcId="{00E52C40-A3C4-4398-8B6D-FD82B3E272B1}" destId="{B904F66E-F0C7-44BC-91BD-2B83208D0336}" srcOrd="0" destOrd="0" presId="urn:microsoft.com/office/officeart/2005/8/layout/hierarchy3"/>
    <dgm:cxn modelId="{F072A4D3-F066-42A5-9C32-C20FBC44D2C4}" type="presParOf" srcId="{B904F66E-F0C7-44BC-91BD-2B83208D0336}" destId="{E1795661-A448-42BA-95B1-27845274F03B}" srcOrd="0" destOrd="0" presId="urn:microsoft.com/office/officeart/2005/8/layout/hierarchy3"/>
    <dgm:cxn modelId="{5E1CB63B-BF2F-44CE-BD21-01EB8940B08A}" type="presParOf" srcId="{B904F66E-F0C7-44BC-91BD-2B83208D0336}" destId="{BA285458-A312-43E8-B3BA-7D8818F1E3F4}" srcOrd="1" destOrd="0" presId="urn:microsoft.com/office/officeart/2005/8/layout/hierarchy3"/>
    <dgm:cxn modelId="{991E26BB-F011-4232-9D39-6D96B70DAD53}" type="presParOf" srcId="{00E52C40-A3C4-4398-8B6D-FD82B3E272B1}" destId="{C1486C90-5510-4C43-A4E1-DC90E9C438EA}" srcOrd="1" destOrd="0" presId="urn:microsoft.com/office/officeart/2005/8/layout/hierarchy3"/>
    <dgm:cxn modelId="{F9B78BA1-3295-4A5F-942C-999DF06B172D}" type="presParOf" srcId="{C1486C90-5510-4C43-A4E1-DC90E9C438EA}" destId="{5153DF79-A3C0-46F4-BBA3-AC1ED241BB4F}" srcOrd="0" destOrd="0" presId="urn:microsoft.com/office/officeart/2005/8/layout/hierarchy3"/>
    <dgm:cxn modelId="{D254DB4F-E9E7-49B0-8D52-50387342EF46}" type="presParOf" srcId="{C1486C90-5510-4C43-A4E1-DC90E9C438EA}" destId="{76CEA1FD-CA84-437D-8ABA-BD1DFD805898}" srcOrd="1" destOrd="0" presId="urn:microsoft.com/office/officeart/2005/8/layout/hierarchy3"/>
    <dgm:cxn modelId="{6716406C-E24A-47D7-B4C0-6477A5157622}" type="presParOf" srcId="{C1486C90-5510-4C43-A4E1-DC90E9C438EA}" destId="{E276C8FC-22E8-4A93-B5C8-DE0BC9731023}" srcOrd="2" destOrd="0" presId="urn:microsoft.com/office/officeart/2005/8/layout/hierarchy3"/>
    <dgm:cxn modelId="{791BFA55-452C-4CDB-A02A-CB9A15737A8A}" type="presParOf" srcId="{C1486C90-5510-4C43-A4E1-DC90E9C438EA}" destId="{DFB9B4E8-C343-43F1-8B55-6227DDBC52EF}" srcOrd="3" destOrd="0" presId="urn:microsoft.com/office/officeart/2005/8/layout/hierarchy3"/>
    <dgm:cxn modelId="{1B9292D8-F484-4A41-B8EF-06FAB0B3ED1C}" type="presParOf" srcId="{F5B35419-17A3-4538-B53B-BB5704E22240}" destId="{01F62D62-2B77-4FD1-9F4E-16896B568392}" srcOrd="1" destOrd="0" presId="urn:microsoft.com/office/officeart/2005/8/layout/hierarchy3"/>
    <dgm:cxn modelId="{39C1D1E3-6058-4BAF-B63C-EFB99DD47928}" type="presParOf" srcId="{01F62D62-2B77-4FD1-9F4E-16896B568392}" destId="{79FA332D-3C84-4019-834F-0E5E541783E8}" srcOrd="0" destOrd="0" presId="urn:microsoft.com/office/officeart/2005/8/layout/hierarchy3"/>
    <dgm:cxn modelId="{25DD5D02-B430-4EC0-8B33-0C99E5D6E533}" type="presParOf" srcId="{79FA332D-3C84-4019-834F-0E5E541783E8}" destId="{D7598C16-8C70-4BB3-AA7B-EDF1C35FC425}" srcOrd="0" destOrd="0" presId="urn:microsoft.com/office/officeart/2005/8/layout/hierarchy3"/>
    <dgm:cxn modelId="{3446D29E-3B46-4624-A0AA-FDB278B30E3E}" type="presParOf" srcId="{79FA332D-3C84-4019-834F-0E5E541783E8}" destId="{16613799-4E2B-4FCE-812D-1E8ABFF55C60}" srcOrd="1" destOrd="0" presId="urn:microsoft.com/office/officeart/2005/8/layout/hierarchy3"/>
    <dgm:cxn modelId="{FE620264-D94B-4931-B457-2B8032F21494}" type="presParOf" srcId="{01F62D62-2B77-4FD1-9F4E-16896B568392}" destId="{8635A54C-FCAD-4065-A701-189807CE0EA2}" srcOrd="1" destOrd="0" presId="urn:microsoft.com/office/officeart/2005/8/layout/hierarchy3"/>
    <dgm:cxn modelId="{C1648494-682E-459F-A408-FA7C239B2DE8}" type="presParOf" srcId="{8635A54C-FCAD-4065-A701-189807CE0EA2}" destId="{D6D60B4E-0C7B-4266-B805-7FEB0D096316}" srcOrd="0" destOrd="0" presId="urn:microsoft.com/office/officeart/2005/8/layout/hierarchy3"/>
    <dgm:cxn modelId="{2F037447-72B3-4ADB-9AD7-3207539B742F}" type="presParOf" srcId="{8635A54C-FCAD-4065-A701-189807CE0EA2}" destId="{75154301-3B2E-47AD-9385-97E8C3656D69}" srcOrd="1" destOrd="0" presId="urn:microsoft.com/office/officeart/2005/8/layout/hierarchy3"/>
    <dgm:cxn modelId="{98EBCF34-60C0-478D-B8D2-ABA461971B33}" type="presParOf" srcId="{8635A54C-FCAD-4065-A701-189807CE0EA2}" destId="{F6040A47-5F96-4AB1-9E85-906E7E362522}" srcOrd="2" destOrd="0" presId="urn:microsoft.com/office/officeart/2005/8/layout/hierarchy3"/>
    <dgm:cxn modelId="{5E9AA8DD-0894-4645-841E-DEFD706F8C7A}" type="presParOf" srcId="{8635A54C-FCAD-4065-A701-189807CE0EA2}" destId="{29CDEBD2-3288-499F-86AC-B3AEDC9BDB1E}"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282C7-5A98-48E2-9472-EE1CC54C41D0}">
      <dsp:nvSpPr>
        <dsp:cNvPr id="0" name=""/>
        <dsp:cNvSpPr/>
      </dsp:nvSpPr>
      <dsp:spPr>
        <a:xfrm>
          <a:off x="0" y="0"/>
          <a:ext cx="686442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763C04-02E4-43F8-BD5F-5F7C812F8AF7}">
      <dsp:nvSpPr>
        <dsp:cNvPr id="0" name=""/>
        <dsp:cNvSpPr/>
      </dsp:nvSpPr>
      <dsp:spPr>
        <a:xfrm>
          <a:off x="0" y="0"/>
          <a:ext cx="1372884" cy="40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ar-EG" sz="3600" kern="1200" smtClean="0"/>
            <a:t>ملخص الدرس </a:t>
          </a:r>
          <a:endParaRPr lang="en-US" sz="3600" kern="1200" dirty="0"/>
        </a:p>
      </dsp:txBody>
      <dsp:txXfrm>
        <a:off x="0" y="0"/>
        <a:ext cx="1372884" cy="4064000"/>
      </dsp:txXfrm>
    </dsp:sp>
    <dsp:sp modelId="{1E508488-86D8-4EEE-AC55-1FAA913B3276}">
      <dsp:nvSpPr>
        <dsp:cNvPr id="0" name=""/>
        <dsp:cNvSpPr/>
      </dsp:nvSpPr>
      <dsp:spPr>
        <a:xfrm>
          <a:off x="1475851" y="63500"/>
          <a:ext cx="5388572"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r-EG" sz="1900" kern="1200" dirty="0" smtClean="0"/>
            <a:t>أصبحت الطاقة إحدى مقومات الحياة الحديثة </a:t>
          </a:r>
        </a:p>
        <a:p>
          <a:pPr lvl="0" algn="l" defTabSz="844550">
            <a:lnSpc>
              <a:spcPct val="90000"/>
            </a:lnSpc>
            <a:spcBef>
              <a:spcPct val="0"/>
            </a:spcBef>
            <a:spcAft>
              <a:spcPct val="35000"/>
            </a:spcAft>
          </a:pPr>
          <a:r>
            <a:rPr lang="ar-EG" sz="1900" kern="1200" dirty="0" smtClean="0"/>
            <a:t>وتقسم مصادر الطاقة الى تقليدية ( النفط والغاز)</a:t>
          </a:r>
        </a:p>
        <a:p>
          <a:pPr lvl="0" algn="l" defTabSz="844550">
            <a:lnSpc>
              <a:spcPct val="90000"/>
            </a:lnSpc>
            <a:spcBef>
              <a:spcPct val="0"/>
            </a:spcBef>
            <a:spcAft>
              <a:spcPct val="35000"/>
            </a:spcAft>
          </a:pPr>
          <a:r>
            <a:rPr lang="ar-EG" sz="1900" kern="1200" dirty="0" smtClean="0"/>
            <a:t>وغير تقليدية مثل الطاقة الشمسية </a:t>
          </a:r>
          <a:endParaRPr lang="en-US" sz="1900" kern="1200" dirty="0"/>
        </a:p>
      </dsp:txBody>
      <dsp:txXfrm>
        <a:off x="1475851" y="63500"/>
        <a:ext cx="5388572" cy="1269999"/>
      </dsp:txXfrm>
    </dsp:sp>
    <dsp:sp modelId="{365E5B6D-B031-4A1A-A779-4D3CC72003A8}">
      <dsp:nvSpPr>
        <dsp:cNvPr id="0" name=""/>
        <dsp:cNvSpPr/>
      </dsp:nvSpPr>
      <dsp:spPr>
        <a:xfrm>
          <a:off x="1372884" y="1333499"/>
          <a:ext cx="54915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ECB065-C4F0-4EEE-90C4-1C3EEF14A293}">
      <dsp:nvSpPr>
        <dsp:cNvPr id="0" name=""/>
        <dsp:cNvSpPr/>
      </dsp:nvSpPr>
      <dsp:spPr>
        <a:xfrm>
          <a:off x="1475851" y="1396999"/>
          <a:ext cx="5388572"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r-EG" sz="1900" kern="1200" dirty="0" smtClean="0"/>
            <a:t>يتميز النفط بخصائص متعددة مثل سهولة انتاجه الأمر الذي جعله يحظى بأهمية خاصة </a:t>
          </a:r>
        </a:p>
        <a:p>
          <a:pPr lvl="0" algn="l" defTabSz="844550">
            <a:lnSpc>
              <a:spcPct val="90000"/>
            </a:lnSpc>
            <a:spcBef>
              <a:spcPct val="0"/>
            </a:spcBef>
            <a:spcAft>
              <a:spcPct val="35000"/>
            </a:spcAft>
          </a:pPr>
          <a:r>
            <a:rPr lang="ar-EG" sz="1900" kern="1200" dirty="0" smtClean="0"/>
            <a:t>ثم يأتي الغاز الذي يأتي بالمرتبة الأولى في تغطي احتياجات السكان  من اجمالي استهلاكهم </a:t>
          </a:r>
          <a:endParaRPr lang="en-US" sz="1900" kern="1200" dirty="0"/>
        </a:p>
      </dsp:txBody>
      <dsp:txXfrm>
        <a:off x="1475851" y="1396999"/>
        <a:ext cx="5388572" cy="1269999"/>
      </dsp:txXfrm>
    </dsp:sp>
    <dsp:sp modelId="{F0A55E39-5A85-45A3-8DD2-6AF3ED000291}">
      <dsp:nvSpPr>
        <dsp:cNvPr id="0" name=""/>
        <dsp:cNvSpPr/>
      </dsp:nvSpPr>
      <dsp:spPr>
        <a:xfrm>
          <a:off x="1372884" y="2666999"/>
          <a:ext cx="54915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C716F1-0669-4855-9471-69EA012002F7}">
      <dsp:nvSpPr>
        <dsp:cNvPr id="0" name=""/>
        <dsp:cNvSpPr/>
      </dsp:nvSpPr>
      <dsp:spPr>
        <a:xfrm>
          <a:off x="1475851" y="2730499"/>
          <a:ext cx="5388572" cy="12699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ar-EG" sz="1900" kern="1200" dirty="0" smtClean="0"/>
            <a:t>أصبح خيار الطاقة النووية  السلمية خيارا»استراتيجيا</a:t>
          </a:r>
        </a:p>
        <a:p>
          <a:pPr lvl="0" algn="l" defTabSz="844550">
            <a:lnSpc>
              <a:spcPct val="90000"/>
            </a:lnSpc>
            <a:spcBef>
              <a:spcPct val="0"/>
            </a:spcBef>
            <a:spcAft>
              <a:spcPct val="35000"/>
            </a:spcAft>
          </a:pPr>
          <a:r>
            <a:rPr lang="ar-EG" sz="1900" kern="1200" dirty="0" smtClean="0"/>
            <a:t>لما لها من دور مهم في التنمية الاقتصادية الشاملة والحد من ظاهرة الاحتباس الحراري  </a:t>
          </a:r>
          <a:endParaRPr lang="en-US" sz="1900" kern="1200" dirty="0"/>
        </a:p>
      </dsp:txBody>
      <dsp:txXfrm>
        <a:off x="1475851" y="2730499"/>
        <a:ext cx="5388572" cy="1269999"/>
      </dsp:txXfrm>
    </dsp:sp>
    <dsp:sp modelId="{0C28C5DC-3BA7-4B3B-B00D-090E9095A2DF}">
      <dsp:nvSpPr>
        <dsp:cNvPr id="0" name=""/>
        <dsp:cNvSpPr/>
      </dsp:nvSpPr>
      <dsp:spPr>
        <a:xfrm>
          <a:off x="1372884" y="4000499"/>
          <a:ext cx="549153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95661-A448-42BA-95B1-27845274F03B}">
      <dsp:nvSpPr>
        <dsp:cNvPr id="0" name=""/>
        <dsp:cNvSpPr/>
      </dsp:nvSpPr>
      <dsp:spPr>
        <a:xfrm>
          <a:off x="436066" y="496"/>
          <a:ext cx="2321718" cy="116085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1">
            <a:lnSpc>
              <a:spcPct val="90000"/>
            </a:lnSpc>
            <a:spcBef>
              <a:spcPct val="0"/>
            </a:spcBef>
            <a:spcAft>
              <a:spcPct val="35000"/>
            </a:spcAft>
          </a:pPr>
          <a:endParaRPr lang="ar-AE" sz="6500" kern="1200"/>
        </a:p>
      </dsp:txBody>
      <dsp:txXfrm>
        <a:off x="470066" y="34496"/>
        <a:ext cx="2253718" cy="1092859"/>
      </dsp:txXfrm>
    </dsp:sp>
    <dsp:sp modelId="{5153DF79-A3C0-46F4-BBA3-AC1ED241BB4F}">
      <dsp:nvSpPr>
        <dsp:cNvPr id="0" name=""/>
        <dsp:cNvSpPr/>
      </dsp:nvSpPr>
      <dsp:spPr>
        <a:xfrm>
          <a:off x="668238"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CEA1FD-CA84-437D-8ABA-BD1DFD805898}">
      <dsp:nvSpPr>
        <dsp:cNvPr id="0" name=""/>
        <dsp:cNvSpPr/>
      </dsp:nvSpPr>
      <dsp:spPr>
        <a:xfrm>
          <a:off x="900410"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lvl="0" algn="ctr" defTabSz="2311400" rtl="1">
            <a:lnSpc>
              <a:spcPct val="90000"/>
            </a:lnSpc>
            <a:spcBef>
              <a:spcPct val="0"/>
            </a:spcBef>
            <a:spcAft>
              <a:spcPct val="35000"/>
            </a:spcAft>
          </a:pPr>
          <a:endParaRPr lang="ar-AE" sz="5200" kern="1200"/>
        </a:p>
      </dsp:txBody>
      <dsp:txXfrm>
        <a:off x="934410" y="1485570"/>
        <a:ext cx="1789374" cy="1092859"/>
      </dsp:txXfrm>
    </dsp:sp>
    <dsp:sp modelId="{E276C8FC-22E8-4A93-B5C8-DE0BC9731023}">
      <dsp:nvSpPr>
        <dsp:cNvPr id="0" name=""/>
        <dsp:cNvSpPr/>
      </dsp:nvSpPr>
      <dsp:spPr>
        <a:xfrm>
          <a:off x="668238"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B9B4E8-C343-43F1-8B55-6227DDBC52EF}">
      <dsp:nvSpPr>
        <dsp:cNvPr id="0" name=""/>
        <dsp:cNvSpPr/>
      </dsp:nvSpPr>
      <dsp:spPr>
        <a:xfrm>
          <a:off x="900410"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6336281"/>
              <a:satOff val="-12229"/>
              <a:lumOff val="-15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lvl="0" algn="ctr" defTabSz="2311400" rtl="1">
            <a:lnSpc>
              <a:spcPct val="90000"/>
            </a:lnSpc>
            <a:spcBef>
              <a:spcPct val="0"/>
            </a:spcBef>
            <a:spcAft>
              <a:spcPct val="35000"/>
            </a:spcAft>
          </a:pPr>
          <a:endParaRPr lang="ar-AE" sz="5200" kern="1200"/>
        </a:p>
      </dsp:txBody>
      <dsp:txXfrm>
        <a:off x="934410" y="2936644"/>
        <a:ext cx="1789374" cy="1092859"/>
      </dsp:txXfrm>
    </dsp:sp>
    <dsp:sp modelId="{D7598C16-8C70-4BB3-AA7B-EDF1C35FC425}">
      <dsp:nvSpPr>
        <dsp:cNvPr id="0" name=""/>
        <dsp:cNvSpPr/>
      </dsp:nvSpPr>
      <dsp:spPr>
        <a:xfrm>
          <a:off x="3338214" y="496"/>
          <a:ext cx="2321718" cy="1160859"/>
        </a:xfrm>
        <a:prstGeom prst="roundRect">
          <a:avLst>
            <a:gd name="adj" fmla="val 10000"/>
          </a:avLst>
        </a:prstGeom>
        <a:solidFill>
          <a:schemeClr val="accent2">
            <a:hueOff val="19008843"/>
            <a:satOff val="-36686"/>
            <a:lumOff val="-47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1">
            <a:lnSpc>
              <a:spcPct val="90000"/>
            </a:lnSpc>
            <a:spcBef>
              <a:spcPct val="0"/>
            </a:spcBef>
            <a:spcAft>
              <a:spcPct val="35000"/>
            </a:spcAft>
          </a:pPr>
          <a:endParaRPr lang="ar-AE" sz="6500" kern="1200" dirty="0"/>
        </a:p>
      </dsp:txBody>
      <dsp:txXfrm>
        <a:off x="3372214" y="34496"/>
        <a:ext cx="2253718" cy="1092859"/>
      </dsp:txXfrm>
    </dsp:sp>
    <dsp:sp modelId="{D6D60B4E-0C7B-4266-B805-7FEB0D096316}">
      <dsp:nvSpPr>
        <dsp:cNvPr id="0" name=""/>
        <dsp:cNvSpPr/>
      </dsp:nvSpPr>
      <dsp:spPr>
        <a:xfrm>
          <a:off x="3570386" y="1161355"/>
          <a:ext cx="232171" cy="870644"/>
        </a:xfrm>
        <a:custGeom>
          <a:avLst/>
          <a:gdLst/>
          <a:ahLst/>
          <a:cxnLst/>
          <a:rect l="0" t="0" r="0" b="0"/>
          <a:pathLst>
            <a:path>
              <a:moveTo>
                <a:pt x="0" y="0"/>
              </a:moveTo>
              <a:lnTo>
                <a:pt x="0" y="870644"/>
              </a:lnTo>
              <a:lnTo>
                <a:pt x="232171" y="87064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154301-3B2E-47AD-9385-97E8C3656D69}">
      <dsp:nvSpPr>
        <dsp:cNvPr id="0" name=""/>
        <dsp:cNvSpPr/>
      </dsp:nvSpPr>
      <dsp:spPr>
        <a:xfrm>
          <a:off x="3802558" y="1451570"/>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2672563"/>
              <a:satOff val="-24457"/>
              <a:lumOff val="-314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lvl="0" algn="ctr" defTabSz="2311400" rtl="1">
            <a:lnSpc>
              <a:spcPct val="90000"/>
            </a:lnSpc>
            <a:spcBef>
              <a:spcPct val="0"/>
            </a:spcBef>
            <a:spcAft>
              <a:spcPct val="35000"/>
            </a:spcAft>
          </a:pPr>
          <a:endParaRPr lang="ar-AE" sz="5200" kern="1200"/>
        </a:p>
      </dsp:txBody>
      <dsp:txXfrm>
        <a:off x="3836558" y="1485570"/>
        <a:ext cx="1789374" cy="1092859"/>
      </dsp:txXfrm>
    </dsp:sp>
    <dsp:sp modelId="{F6040A47-5F96-4AB1-9E85-906E7E362522}">
      <dsp:nvSpPr>
        <dsp:cNvPr id="0" name=""/>
        <dsp:cNvSpPr/>
      </dsp:nvSpPr>
      <dsp:spPr>
        <a:xfrm>
          <a:off x="3570386" y="1161355"/>
          <a:ext cx="232171" cy="2321718"/>
        </a:xfrm>
        <a:custGeom>
          <a:avLst/>
          <a:gdLst/>
          <a:ahLst/>
          <a:cxnLst/>
          <a:rect l="0" t="0" r="0" b="0"/>
          <a:pathLst>
            <a:path>
              <a:moveTo>
                <a:pt x="0" y="0"/>
              </a:moveTo>
              <a:lnTo>
                <a:pt x="0" y="2321718"/>
              </a:lnTo>
              <a:lnTo>
                <a:pt x="232171" y="232171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CDEBD2-3288-499F-86AC-B3AEDC9BDB1E}">
      <dsp:nvSpPr>
        <dsp:cNvPr id="0" name=""/>
        <dsp:cNvSpPr/>
      </dsp:nvSpPr>
      <dsp:spPr>
        <a:xfrm>
          <a:off x="3802558" y="2902644"/>
          <a:ext cx="1857374" cy="1160859"/>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19008843"/>
              <a:satOff val="-36686"/>
              <a:lumOff val="-47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66040" rIns="99060" bIns="66040" numCol="1" spcCol="1270" anchor="ctr" anchorCtr="0">
          <a:noAutofit/>
        </a:bodyPr>
        <a:lstStyle/>
        <a:p>
          <a:pPr lvl="0" algn="ctr" defTabSz="2311400" rtl="1">
            <a:lnSpc>
              <a:spcPct val="90000"/>
            </a:lnSpc>
            <a:spcBef>
              <a:spcPct val="0"/>
            </a:spcBef>
            <a:spcAft>
              <a:spcPct val="35000"/>
            </a:spcAft>
          </a:pPr>
          <a:endParaRPr lang="ar-AE" sz="5200" kern="1200"/>
        </a:p>
      </dsp:txBody>
      <dsp:txXfrm>
        <a:off x="3836558" y="2936644"/>
        <a:ext cx="1789374" cy="109285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20" name="Footer Placeholder 19"/>
          <p:cNvSpPr>
            <a:spLocks noGrp="1"/>
          </p:cNvSpPr>
          <p:nvPr>
            <p:ph type="ftr" sz="quarter" idx="11"/>
          </p:nvPr>
        </p:nvSpPr>
        <p:spPr/>
        <p:txBody>
          <a:bodyPr/>
          <a:lstStyle>
            <a:extLst/>
          </a:lstStyle>
          <a:p>
            <a:endParaRPr lang="ar-AE"/>
          </a:p>
        </p:txBody>
      </p:sp>
      <p:sp>
        <p:nvSpPr>
          <p:cNvPr id="10" name="Slide Number Placeholder 9"/>
          <p:cNvSpPr>
            <a:spLocks noGrp="1"/>
          </p:cNvSpPr>
          <p:nvPr>
            <p:ph type="sldNum" sz="quarter" idx="12"/>
          </p:nvPr>
        </p:nvSpPr>
        <p:spPr/>
        <p:txBody>
          <a:bodyPr/>
          <a:lstStyle>
            <a:extLst/>
          </a:lstStyle>
          <a:p>
            <a:fld id="{04CE4868-18D3-47C6-B81F-B6A72609C284}" type="slidenum">
              <a:rPr lang="ar-AE" smtClean="0"/>
              <a:pPr/>
              <a:t>‹#›</a:t>
            </a:fld>
            <a:endParaRPr lang="ar-AE"/>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5" name="Footer Placeholder 4"/>
          <p:cNvSpPr>
            <a:spLocks noGrp="1"/>
          </p:cNvSpPr>
          <p:nvPr>
            <p:ph type="ftr" sz="quarter" idx="11"/>
          </p:nvPr>
        </p:nvSpPr>
        <p:spPr/>
        <p:txBody>
          <a:bodyPr/>
          <a:lstStyle>
            <a:extLst/>
          </a:lstStyle>
          <a:p>
            <a:endParaRPr lang="ar-AE"/>
          </a:p>
        </p:txBody>
      </p:sp>
      <p:sp>
        <p:nvSpPr>
          <p:cNvPr id="6" name="Slide Number Placeholder 5"/>
          <p:cNvSpPr>
            <a:spLocks noGrp="1"/>
          </p:cNvSpPr>
          <p:nvPr>
            <p:ph type="sldNum" sz="quarter" idx="12"/>
          </p:nvPr>
        </p:nvSpPr>
        <p:spPr/>
        <p:txBody>
          <a:bodyPr/>
          <a:lstStyle>
            <a:extLst/>
          </a:lstStyle>
          <a:p>
            <a:fld id="{04CE4868-18D3-47C6-B81F-B6A72609C284}" type="slidenum">
              <a:rPr lang="ar-AE" smtClean="0"/>
              <a:pPr/>
              <a:t>‹#›</a:t>
            </a:fld>
            <a:endParaRPr lang="ar-A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5" name="Footer Placeholder 4"/>
          <p:cNvSpPr>
            <a:spLocks noGrp="1"/>
          </p:cNvSpPr>
          <p:nvPr>
            <p:ph type="ftr" sz="quarter" idx="11"/>
          </p:nvPr>
        </p:nvSpPr>
        <p:spPr/>
        <p:txBody>
          <a:bodyPr/>
          <a:lstStyle>
            <a:extLst/>
          </a:lstStyle>
          <a:p>
            <a:endParaRPr lang="ar-AE"/>
          </a:p>
        </p:txBody>
      </p:sp>
      <p:sp>
        <p:nvSpPr>
          <p:cNvPr id="6" name="Slide Number Placeholder 5"/>
          <p:cNvSpPr>
            <a:spLocks noGrp="1"/>
          </p:cNvSpPr>
          <p:nvPr>
            <p:ph type="sldNum" sz="quarter" idx="12"/>
          </p:nvPr>
        </p:nvSpPr>
        <p:spPr/>
        <p:txBody>
          <a:bodyPr/>
          <a:lstStyle>
            <a:extLst/>
          </a:lstStyle>
          <a:p>
            <a:fld id="{04CE4868-18D3-47C6-B81F-B6A72609C284}" type="slidenum">
              <a:rPr lang="ar-AE" smtClean="0"/>
              <a:pPr/>
              <a:t>‹#›</a:t>
            </a:fld>
            <a:endParaRPr lang="ar-A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ar-AE"/>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Date Placeholder 4"/>
          <p:cNvSpPr>
            <a:spLocks noGrp="1"/>
          </p:cNvSpPr>
          <p:nvPr>
            <p:ph type="dt" sz="half" idx="10"/>
          </p:nvPr>
        </p:nvSpPr>
        <p:spPr>
          <a:xfrm>
            <a:off x="65532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85800" y="6248400"/>
            <a:ext cx="1905000" cy="457200"/>
          </a:xfrm>
        </p:spPr>
        <p:txBody>
          <a:bodyPr/>
          <a:lstStyle>
            <a:lvl1pPr>
              <a:defRPr/>
            </a:lvl1pPr>
          </a:lstStyle>
          <a:p>
            <a:fld id="{8740F9B7-6904-47A6-8159-6F48BB71B5E2}" type="slidenum">
              <a:rPr lang="ar-SA"/>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5" name="Footer Placeholder 4"/>
          <p:cNvSpPr>
            <a:spLocks noGrp="1"/>
          </p:cNvSpPr>
          <p:nvPr>
            <p:ph type="ftr" sz="quarter" idx="11"/>
          </p:nvPr>
        </p:nvSpPr>
        <p:spPr/>
        <p:txBody>
          <a:bodyPr/>
          <a:lstStyle>
            <a:extLst/>
          </a:lstStyle>
          <a:p>
            <a:endParaRPr lang="ar-AE"/>
          </a:p>
        </p:txBody>
      </p:sp>
      <p:sp>
        <p:nvSpPr>
          <p:cNvPr id="6" name="Slide Number Placeholder 5"/>
          <p:cNvSpPr>
            <a:spLocks noGrp="1"/>
          </p:cNvSpPr>
          <p:nvPr>
            <p:ph type="sldNum" sz="quarter" idx="12"/>
          </p:nvPr>
        </p:nvSpPr>
        <p:spPr/>
        <p:txBody>
          <a:bodyPr/>
          <a:lstStyle>
            <a:extLst/>
          </a:lstStyle>
          <a:p>
            <a:fld id="{04CE4868-18D3-47C6-B81F-B6A72609C284}" type="slidenum">
              <a:rPr lang="ar-AE" smtClean="0"/>
              <a:pPr/>
              <a:t>‹#›</a:t>
            </a:fld>
            <a:endParaRPr lang="ar-A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5" name="Footer Placeholder 4"/>
          <p:cNvSpPr>
            <a:spLocks noGrp="1"/>
          </p:cNvSpPr>
          <p:nvPr>
            <p:ph type="ftr" sz="quarter" idx="11"/>
          </p:nvPr>
        </p:nvSpPr>
        <p:spPr/>
        <p:txBody>
          <a:bodyPr/>
          <a:lstStyle>
            <a:extLst/>
          </a:lstStyle>
          <a:p>
            <a:endParaRPr lang="ar-AE"/>
          </a:p>
        </p:txBody>
      </p:sp>
      <p:sp>
        <p:nvSpPr>
          <p:cNvPr id="6" name="Slide Number Placeholder 5"/>
          <p:cNvSpPr>
            <a:spLocks noGrp="1"/>
          </p:cNvSpPr>
          <p:nvPr>
            <p:ph type="sldNum" sz="quarter" idx="12"/>
          </p:nvPr>
        </p:nvSpPr>
        <p:spPr/>
        <p:txBody>
          <a:bodyPr/>
          <a:lstStyle>
            <a:extLst/>
          </a:lstStyle>
          <a:p>
            <a:fld id="{04CE4868-18D3-47C6-B81F-B6A72609C284}" type="slidenum">
              <a:rPr lang="ar-AE" smtClean="0"/>
              <a:pPr/>
              <a:t>‹#›</a:t>
            </a:fld>
            <a:endParaRPr lang="ar-AE"/>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6" name="Footer Placeholder 5"/>
          <p:cNvSpPr>
            <a:spLocks noGrp="1"/>
          </p:cNvSpPr>
          <p:nvPr>
            <p:ph type="ftr" sz="quarter" idx="11"/>
          </p:nvPr>
        </p:nvSpPr>
        <p:spPr/>
        <p:txBody>
          <a:bodyPr/>
          <a:lstStyle>
            <a:extLst/>
          </a:lstStyle>
          <a:p>
            <a:endParaRPr lang="ar-AE"/>
          </a:p>
        </p:txBody>
      </p:sp>
      <p:sp>
        <p:nvSpPr>
          <p:cNvPr id="7" name="Slide Number Placeholder 6"/>
          <p:cNvSpPr>
            <a:spLocks noGrp="1"/>
          </p:cNvSpPr>
          <p:nvPr>
            <p:ph type="sldNum" sz="quarter" idx="12"/>
          </p:nvPr>
        </p:nvSpPr>
        <p:spPr/>
        <p:txBody>
          <a:bodyPr/>
          <a:lstStyle>
            <a:extLst/>
          </a:lstStyle>
          <a:p>
            <a:fld id="{04CE4868-18D3-47C6-B81F-B6A72609C284}" type="slidenum">
              <a:rPr lang="ar-AE" smtClean="0"/>
              <a:pPr/>
              <a:t>‹#›</a:t>
            </a:fld>
            <a:endParaRPr lang="ar-A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8" name="Footer Placeholder 7"/>
          <p:cNvSpPr>
            <a:spLocks noGrp="1"/>
          </p:cNvSpPr>
          <p:nvPr>
            <p:ph type="ftr" sz="quarter" idx="11"/>
          </p:nvPr>
        </p:nvSpPr>
        <p:spPr/>
        <p:txBody>
          <a:bodyPr/>
          <a:lstStyle>
            <a:extLst/>
          </a:lstStyle>
          <a:p>
            <a:endParaRPr lang="ar-AE"/>
          </a:p>
        </p:txBody>
      </p:sp>
      <p:sp>
        <p:nvSpPr>
          <p:cNvPr id="9" name="Slide Number Placeholder 8"/>
          <p:cNvSpPr>
            <a:spLocks noGrp="1"/>
          </p:cNvSpPr>
          <p:nvPr>
            <p:ph type="sldNum" sz="quarter" idx="12"/>
          </p:nvPr>
        </p:nvSpPr>
        <p:spPr/>
        <p:txBody>
          <a:bodyPr/>
          <a:lstStyle>
            <a:extLst/>
          </a:lstStyle>
          <a:p>
            <a:fld id="{04CE4868-18D3-47C6-B81F-B6A72609C284}" type="slidenum">
              <a:rPr lang="ar-AE" smtClean="0"/>
              <a:pPr/>
              <a:t>‹#›</a:t>
            </a:fld>
            <a:endParaRPr lang="ar-A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4" name="Footer Placeholder 3"/>
          <p:cNvSpPr>
            <a:spLocks noGrp="1"/>
          </p:cNvSpPr>
          <p:nvPr>
            <p:ph type="ftr" sz="quarter" idx="11"/>
          </p:nvPr>
        </p:nvSpPr>
        <p:spPr/>
        <p:txBody>
          <a:bodyPr/>
          <a:lstStyle>
            <a:extLst/>
          </a:lstStyle>
          <a:p>
            <a:endParaRPr lang="ar-AE"/>
          </a:p>
        </p:txBody>
      </p:sp>
      <p:sp>
        <p:nvSpPr>
          <p:cNvPr id="5" name="Slide Number Placeholder 4"/>
          <p:cNvSpPr>
            <a:spLocks noGrp="1"/>
          </p:cNvSpPr>
          <p:nvPr>
            <p:ph type="sldNum" sz="quarter" idx="12"/>
          </p:nvPr>
        </p:nvSpPr>
        <p:spPr/>
        <p:txBody>
          <a:bodyPr/>
          <a:lstStyle>
            <a:extLst/>
          </a:lstStyle>
          <a:p>
            <a:fld id="{04CE4868-18D3-47C6-B81F-B6A72609C284}" type="slidenum">
              <a:rPr lang="ar-AE" smtClean="0"/>
              <a:pPr/>
              <a:t>‹#›</a:t>
            </a:fld>
            <a:endParaRPr lang="ar-A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3" name="Footer Placeholder 2"/>
          <p:cNvSpPr>
            <a:spLocks noGrp="1"/>
          </p:cNvSpPr>
          <p:nvPr>
            <p:ph type="ftr" sz="quarter" idx="11"/>
          </p:nvPr>
        </p:nvSpPr>
        <p:spPr/>
        <p:txBody>
          <a:bodyPr/>
          <a:lstStyle>
            <a:extLst/>
          </a:lstStyle>
          <a:p>
            <a:endParaRPr lang="ar-AE"/>
          </a:p>
        </p:txBody>
      </p:sp>
      <p:sp>
        <p:nvSpPr>
          <p:cNvPr id="4" name="Slide Number Placeholder 3"/>
          <p:cNvSpPr>
            <a:spLocks noGrp="1"/>
          </p:cNvSpPr>
          <p:nvPr>
            <p:ph type="sldNum" sz="quarter" idx="12"/>
          </p:nvPr>
        </p:nvSpPr>
        <p:spPr/>
        <p:txBody>
          <a:bodyPr/>
          <a:lstStyle>
            <a:extLst/>
          </a:lstStyle>
          <a:p>
            <a:fld id="{04CE4868-18D3-47C6-B81F-B6A72609C284}" type="slidenum">
              <a:rPr lang="ar-AE" smtClean="0"/>
              <a:pPr/>
              <a:t>‹#›</a:t>
            </a:fld>
            <a:endParaRPr lang="ar-AE"/>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6" name="Footer Placeholder 5"/>
          <p:cNvSpPr>
            <a:spLocks noGrp="1"/>
          </p:cNvSpPr>
          <p:nvPr>
            <p:ph type="ftr" sz="quarter" idx="11"/>
          </p:nvPr>
        </p:nvSpPr>
        <p:spPr/>
        <p:txBody>
          <a:bodyPr/>
          <a:lstStyle>
            <a:extLst/>
          </a:lstStyle>
          <a:p>
            <a:endParaRPr lang="ar-AE"/>
          </a:p>
        </p:txBody>
      </p:sp>
      <p:sp>
        <p:nvSpPr>
          <p:cNvPr id="7" name="Slide Number Placeholder 6"/>
          <p:cNvSpPr>
            <a:spLocks noGrp="1"/>
          </p:cNvSpPr>
          <p:nvPr>
            <p:ph type="sldNum" sz="quarter" idx="12"/>
          </p:nvPr>
        </p:nvSpPr>
        <p:spPr/>
        <p:txBody>
          <a:bodyPr/>
          <a:lstStyle>
            <a:extLst/>
          </a:lstStyle>
          <a:p>
            <a:fld id="{04CE4868-18D3-47C6-B81F-B6A72609C284}" type="slidenum">
              <a:rPr lang="ar-AE" smtClean="0"/>
              <a:pPr/>
              <a:t>‹#›</a:t>
            </a:fld>
            <a:endParaRPr lang="ar-A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E774F3B2-61EF-4156-9825-057D73230C6C}" type="datetimeFigureOut">
              <a:rPr lang="ar-AE" smtClean="0"/>
              <a:pPr/>
              <a:t>22/09/1442</a:t>
            </a:fld>
            <a:endParaRPr lang="ar-AE"/>
          </a:p>
        </p:txBody>
      </p:sp>
      <p:sp>
        <p:nvSpPr>
          <p:cNvPr id="6" name="Footer Placeholder 5"/>
          <p:cNvSpPr>
            <a:spLocks noGrp="1"/>
          </p:cNvSpPr>
          <p:nvPr>
            <p:ph type="ftr" sz="quarter" idx="11"/>
          </p:nvPr>
        </p:nvSpPr>
        <p:spPr/>
        <p:txBody>
          <a:bodyPr/>
          <a:lstStyle>
            <a:extLst/>
          </a:lstStyle>
          <a:p>
            <a:endParaRPr lang="ar-AE"/>
          </a:p>
        </p:txBody>
      </p:sp>
      <p:sp>
        <p:nvSpPr>
          <p:cNvPr id="7" name="Slide Number Placeholder 6"/>
          <p:cNvSpPr>
            <a:spLocks noGrp="1"/>
          </p:cNvSpPr>
          <p:nvPr>
            <p:ph type="sldNum" sz="quarter" idx="12"/>
          </p:nvPr>
        </p:nvSpPr>
        <p:spPr/>
        <p:txBody>
          <a:bodyPr/>
          <a:lstStyle>
            <a:extLst/>
          </a:lstStyle>
          <a:p>
            <a:fld id="{04CE4868-18D3-47C6-B81F-B6A72609C284}" type="slidenum">
              <a:rPr lang="ar-AE" smtClean="0"/>
              <a:pPr/>
              <a:t>‹#›</a:t>
            </a:fld>
            <a:endParaRPr lang="ar-AE"/>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774F3B2-61EF-4156-9825-057D73230C6C}" type="datetimeFigureOut">
              <a:rPr lang="ar-AE" smtClean="0"/>
              <a:pPr/>
              <a:t>22/09/1442</a:t>
            </a:fld>
            <a:endParaRPr lang="ar-AE"/>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AE"/>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4CE4868-18D3-47C6-B81F-B6A72609C284}" type="slidenum">
              <a:rPr lang="ar-AE" smtClean="0"/>
              <a:pPr/>
              <a:t>‹#›</a:t>
            </a:fld>
            <a:endParaRPr lang="ar-AE"/>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dw-world.de/popups/popup_lupe/0,,1796571_ind_1,00.html"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forum.d4school.com/t62993.html"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www.yabdoo.com/users/31933/gallery/3752_p147572.gi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7arcat.com/vb/t10550.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AE" dirty="0" smtClean="0"/>
              <a:t>الطاقة في الوطن العربي</a:t>
            </a:r>
            <a:endParaRPr lang="ar-AE" dirty="0"/>
          </a:p>
        </p:txBody>
      </p:sp>
      <p:sp>
        <p:nvSpPr>
          <p:cNvPr id="3" name="Subtitle 2"/>
          <p:cNvSpPr>
            <a:spLocks noGrp="1"/>
          </p:cNvSpPr>
          <p:nvPr>
            <p:ph type="subTitle" idx="1"/>
          </p:nvPr>
        </p:nvSpPr>
        <p:spPr/>
        <p:txBody>
          <a:bodyPr>
            <a:normAutofit fontScale="92500" lnSpcReduction="20000"/>
          </a:bodyPr>
          <a:lstStyle/>
          <a:p>
            <a:r>
              <a:rPr lang="ar-EG" dirty="0" smtClean="0"/>
              <a:t>يتعرف المفاهيم الواردة في الدرس </a:t>
            </a:r>
          </a:p>
          <a:p>
            <a:r>
              <a:rPr lang="ar-EG" dirty="0" smtClean="0"/>
              <a:t>يميز بين مصادر الطاقة في الوطن العربي </a:t>
            </a:r>
          </a:p>
          <a:p>
            <a:r>
              <a:rPr lang="ar-EG" dirty="0" smtClean="0"/>
              <a:t>يناقش انتاج النفط والغاز الطبيعي في الوطن العربي </a:t>
            </a:r>
          </a:p>
          <a:p>
            <a:r>
              <a:rPr lang="ar-EG" dirty="0" smtClean="0"/>
              <a:t>يحدد على خريطة الوطن العربي أهم مناطق انتاج النفط والغاز وموانئ تصديره  </a:t>
            </a:r>
            <a:endParaRPr lang="ar-A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r>
              <a:rPr lang="ar-SA" sz="4800" b="1">
                <a:cs typeface="Andalus" pitchFamily="18" charset="-78"/>
              </a:rPr>
              <a:t>لماذا نبحث عن الطاقة المتجددة</a:t>
            </a:r>
            <a:r>
              <a:rPr lang="ar-SA"/>
              <a:t> </a:t>
            </a:r>
            <a:endParaRPr lang="en-US"/>
          </a:p>
        </p:txBody>
      </p:sp>
      <p:sp>
        <p:nvSpPr>
          <p:cNvPr id="144387" name="Rectangle 3"/>
          <p:cNvSpPr>
            <a:spLocks noGrp="1" noChangeArrowheads="1"/>
          </p:cNvSpPr>
          <p:nvPr>
            <p:ph type="body" sz="half" idx="1"/>
          </p:nvPr>
        </p:nvSpPr>
        <p:spPr>
          <a:xfrm>
            <a:off x="0" y="1844675"/>
            <a:ext cx="4932363" cy="4114800"/>
          </a:xfrm>
        </p:spPr>
        <p:txBody>
          <a:bodyPr>
            <a:normAutofit lnSpcReduction="10000"/>
          </a:bodyPr>
          <a:lstStyle/>
          <a:p>
            <a:r>
              <a:rPr lang="ar-SA" b="1">
                <a:cs typeface="Andalus" pitchFamily="18" charset="-78"/>
              </a:rPr>
              <a:t>ظهر الاحتياج الكبير لدفع عجلة استغلال الطاقات المتجددة، من ناحية لأن الاحتياج للطاقة يزداد بشكل سريع جداً،</a:t>
            </a:r>
          </a:p>
          <a:p>
            <a:r>
              <a:rPr lang="ar-SA" b="1">
                <a:cs typeface="Andalus" pitchFamily="18" charset="-78"/>
              </a:rPr>
              <a:t> وأسعار البترول ترتفع والمخزون النفطي يقل،</a:t>
            </a:r>
          </a:p>
          <a:p>
            <a:r>
              <a:rPr lang="ar-SA" b="1">
                <a:cs typeface="Andalus" pitchFamily="18" charset="-78"/>
              </a:rPr>
              <a:t>وبسبب التغيرات المناخية المتزايدة التي تؤدي بدورها إلى كوارث</a:t>
            </a:r>
            <a:r>
              <a:rPr lang="ar-SA"/>
              <a:t>. </a:t>
            </a:r>
            <a:endParaRPr lang="en-US"/>
          </a:p>
        </p:txBody>
      </p:sp>
      <p:pic>
        <p:nvPicPr>
          <p:cNvPr id="144390" name="Picture 6" descr="0,,1124086_1,00">
            <a:hlinkClick r:id="rId2"/>
          </p:cNvPr>
          <p:cNvPicPr>
            <a:picLocks noGrp="1" noChangeAspect="1" noChangeArrowheads="1"/>
          </p:cNvPicPr>
          <p:nvPr>
            <p:ph sz="half" idx="2"/>
          </p:nvPr>
        </p:nvPicPr>
        <p:blipFill>
          <a:blip r:embed="rId3"/>
          <a:srcRect/>
          <a:stretch>
            <a:fillRect/>
          </a:stretch>
        </p:blipFill>
        <p:spPr>
          <a:xfrm>
            <a:off x="4932363" y="2122488"/>
            <a:ext cx="4211637" cy="3898900"/>
          </a:xfr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4386"/>
                                        </p:tgtEl>
                                        <p:attrNameLst>
                                          <p:attrName>style.visibility</p:attrName>
                                        </p:attrNameLst>
                                      </p:cBhvr>
                                      <p:to>
                                        <p:strVal val="visible"/>
                                      </p:to>
                                    </p:set>
                                    <p:anim calcmode="lin" valueType="num">
                                      <p:cBhvr additive="base">
                                        <p:cTn id="7" dur="500" fill="hold"/>
                                        <p:tgtEl>
                                          <p:spTgt spid="144386"/>
                                        </p:tgtEl>
                                        <p:attrNameLst>
                                          <p:attrName>ppt_x</p:attrName>
                                        </p:attrNameLst>
                                      </p:cBhvr>
                                      <p:tavLst>
                                        <p:tav tm="0">
                                          <p:val>
                                            <p:strVal val="#ppt_x"/>
                                          </p:val>
                                        </p:tav>
                                        <p:tav tm="100000">
                                          <p:val>
                                            <p:strVal val="#ppt_x"/>
                                          </p:val>
                                        </p:tav>
                                      </p:tavLst>
                                    </p:anim>
                                    <p:anim calcmode="lin" valueType="num">
                                      <p:cBhvr additive="base">
                                        <p:cTn id="8" dur="500" fill="hold"/>
                                        <p:tgtEl>
                                          <p:spTgt spid="144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44390"/>
                                        </p:tgtEl>
                                        <p:attrNameLst>
                                          <p:attrName>style.visibility</p:attrName>
                                        </p:attrNameLst>
                                      </p:cBhvr>
                                      <p:to>
                                        <p:strVal val="visible"/>
                                      </p:to>
                                    </p:set>
                                    <p:anim calcmode="lin" valueType="num">
                                      <p:cBhvr>
                                        <p:cTn id="13" dur="500" fill="hold"/>
                                        <p:tgtEl>
                                          <p:spTgt spid="144390"/>
                                        </p:tgtEl>
                                        <p:attrNameLst>
                                          <p:attrName>ppt_w</p:attrName>
                                        </p:attrNameLst>
                                      </p:cBhvr>
                                      <p:tavLst>
                                        <p:tav tm="0">
                                          <p:val>
                                            <p:fltVal val="0"/>
                                          </p:val>
                                        </p:tav>
                                        <p:tav tm="100000">
                                          <p:val>
                                            <p:strVal val="#ppt_w"/>
                                          </p:val>
                                        </p:tav>
                                      </p:tavLst>
                                    </p:anim>
                                    <p:anim calcmode="lin" valueType="num">
                                      <p:cBhvr>
                                        <p:cTn id="14" dur="500" fill="hold"/>
                                        <p:tgtEl>
                                          <p:spTgt spid="1443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144387">
                                            <p:txEl>
                                              <p:pRg st="0" end="0"/>
                                            </p:txEl>
                                          </p:spTgt>
                                        </p:tgtEl>
                                        <p:attrNameLst>
                                          <p:attrName>style.visibility</p:attrName>
                                        </p:attrNameLst>
                                      </p:cBhvr>
                                      <p:to>
                                        <p:strVal val="visible"/>
                                      </p:to>
                                    </p:set>
                                    <p:anim calcmode="lin" valueType="num">
                                      <p:cBhvr>
                                        <p:cTn id="19" dur="1000" fill="hold"/>
                                        <p:tgtEl>
                                          <p:spTgt spid="14438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14438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14438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4438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144387">
                                            <p:txEl>
                                              <p:pRg st="1" end="1"/>
                                            </p:txEl>
                                          </p:spTgt>
                                        </p:tgtEl>
                                        <p:attrNameLst>
                                          <p:attrName>style.visibility</p:attrName>
                                        </p:attrNameLst>
                                      </p:cBhvr>
                                      <p:to>
                                        <p:strVal val="visible"/>
                                      </p:to>
                                    </p:set>
                                    <p:anim calcmode="lin" valueType="num">
                                      <p:cBhvr>
                                        <p:cTn id="27" dur="1000" fill="hold"/>
                                        <p:tgtEl>
                                          <p:spTgt spid="144387">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144387">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14438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4438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144387">
                                            <p:txEl>
                                              <p:pRg st="2" end="2"/>
                                            </p:txEl>
                                          </p:spTgt>
                                        </p:tgtEl>
                                        <p:attrNameLst>
                                          <p:attrName>style.visibility</p:attrName>
                                        </p:attrNameLst>
                                      </p:cBhvr>
                                      <p:to>
                                        <p:strVal val="visible"/>
                                      </p:to>
                                    </p:set>
                                    <p:anim calcmode="lin" valueType="num">
                                      <p:cBhvr>
                                        <p:cTn id="35" dur="1000" fill="hold"/>
                                        <p:tgtEl>
                                          <p:spTgt spid="144387">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144387">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14438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4438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6" grpId="0"/>
      <p:bldP spid="14438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828800" y="304800"/>
            <a:ext cx="5715000" cy="1143000"/>
          </a:xfrm>
        </p:spPr>
        <p:txBody>
          <a:bodyPr/>
          <a:lstStyle/>
          <a:p>
            <a:r>
              <a:rPr lang="ar-SA" sz="5400" b="1" i="1">
                <a:latin typeface="Arial" pitchFamily="34" charset="0"/>
                <a:cs typeface="Arial" pitchFamily="34" charset="0"/>
              </a:rPr>
              <a:t>مرحلة اينشتاين</a:t>
            </a:r>
            <a:endParaRPr lang="en-US" sz="5400" b="1" i="1">
              <a:latin typeface="Arial" pitchFamily="34" charset="0"/>
              <a:cs typeface="Arial" pitchFamily="34" charset="0"/>
            </a:endParaRPr>
          </a:p>
        </p:txBody>
      </p:sp>
      <p:sp>
        <p:nvSpPr>
          <p:cNvPr id="4099" name="Rectangle 3"/>
          <p:cNvSpPr>
            <a:spLocks noGrp="1" noChangeArrowheads="1"/>
          </p:cNvSpPr>
          <p:nvPr>
            <p:ph type="subTitle" idx="1"/>
          </p:nvPr>
        </p:nvSpPr>
        <p:spPr>
          <a:xfrm>
            <a:off x="0" y="1600200"/>
            <a:ext cx="9144000" cy="1752600"/>
          </a:xfrm>
          <a:solidFill>
            <a:srgbClr val="FFCC99">
              <a:alpha val="50000"/>
            </a:srgbClr>
          </a:solidFill>
        </p:spPr>
        <p:txBody>
          <a:bodyPr/>
          <a:lstStyle/>
          <a:p>
            <a:r>
              <a:rPr lang="ar-SA">
                <a:latin typeface="Arial" pitchFamily="34" charset="0"/>
                <a:cs typeface="Arial" pitchFamily="34" charset="0"/>
              </a:rPr>
              <a:t>اختفت الحدود بين المادة الجامدة والحياة , وتركت المجال لعدد كبير من الحالات المبهمة</a:t>
            </a:r>
          </a:p>
        </p:txBody>
      </p:sp>
      <p:sp>
        <p:nvSpPr>
          <p:cNvPr id="4100" name="Rectangle 4"/>
          <p:cNvSpPr>
            <a:spLocks noChangeArrowheads="1"/>
          </p:cNvSpPr>
          <p:nvPr/>
        </p:nvSpPr>
        <p:spPr bwMode="auto">
          <a:xfrm>
            <a:off x="0" y="3429000"/>
            <a:ext cx="9144000" cy="3429000"/>
          </a:xfrm>
          <a:prstGeom prst="rect">
            <a:avLst/>
          </a:prstGeom>
          <a:gradFill rotWithShape="0">
            <a:gsLst>
              <a:gs pos="0">
                <a:srgbClr val="FFCC99"/>
              </a:gs>
              <a:gs pos="100000">
                <a:srgbClr val="FFCC99">
                  <a:gamma/>
                  <a:shade val="46275"/>
                  <a:invGamma/>
                </a:srgbClr>
              </a:gs>
            </a:gsLst>
            <a:path path="shape">
              <a:fillToRect l="50000" t="50000" r="50000" b="50000"/>
            </a:path>
          </a:gradFill>
          <a:ln w="9525">
            <a:solidFill>
              <a:schemeClr val="tx1"/>
            </a:solidFill>
            <a:miter lim="800000"/>
            <a:headEnd/>
            <a:tailEnd/>
          </a:ln>
          <a:effectLst/>
        </p:spPr>
        <p:txBody>
          <a:bodyPr wrap="none" anchor="ctr"/>
          <a:lstStyle/>
          <a:p>
            <a:pPr>
              <a:spcBef>
                <a:spcPct val="20000"/>
              </a:spcBef>
            </a:pPr>
            <a:r>
              <a:rPr lang="ar-SA" sz="3200" dirty="0">
                <a:solidFill>
                  <a:schemeClr val="tx1"/>
                </a:solidFill>
                <a:latin typeface="Arial" pitchFamily="34" charset="0"/>
                <a:cs typeface="Arial" pitchFamily="34" charset="0"/>
              </a:rPr>
              <a:t>وتعرف الطاقة</a:t>
            </a:r>
          </a:p>
          <a:p>
            <a:pPr>
              <a:spcBef>
                <a:spcPct val="20000"/>
              </a:spcBef>
            </a:pPr>
            <a:r>
              <a:rPr lang="ar-SA" b="0" dirty="0">
                <a:solidFill>
                  <a:schemeClr val="tx1"/>
                </a:solidFill>
                <a:latin typeface="Arial" pitchFamily="34" charset="0"/>
                <a:cs typeface="Arial" pitchFamily="34" charset="0"/>
              </a:rPr>
              <a:t> </a:t>
            </a:r>
            <a:r>
              <a:rPr lang="ar-SA" sz="2800" dirty="0">
                <a:solidFill>
                  <a:schemeClr val="tx1"/>
                </a:solidFill>
                <a:latin typeface="Arial" pitchFamily="34" charset="0"/>
                <a:cs typeface="Arial" pitchFamily="34" charset="0"/>
              </a:rPr>
              <a:t>بأنها هي عبارة عن كمية فيزيائية تظهر على شكل حرارة </a:t>
            </a:r>
          </a:p>
          <a:p>
            <a:pPr>
              <a:spcBef>
                <a:spcPct val="20000"/>
              </a:spcBef>
            </a:pPr>
            <a:r>
              <a:rPr lang="ar-SA" sz="2800" dirty="0">
                <a:solidFill>
                  <a:schemeClr val="tx1"/>
                </a:solidFill>
                <a:latin typeface="Arial" pitchFamily="34" charset="0"/>
                <a:cs typeface="Arial" pitchFamily="34" charset="0"/>
              </a:rPr>
              <a:t>أو على شكل حركة ميكانيكية أو كطاقة ربط في أنويه الذرة</a:t>
            </a:r>
          </a:p>
          <a:p>
            <a:pPr>
              <a:spcBef>
                <a:spcPct val="20000"/>
              </a:spcBef>
            </a:pPr>
            <a:r>
              <a:rPr lang="ar-SA" sz="2800" dirty="0">
                <a:solidFill>
                  <a:schemeClr val="tx1"/>
                </a:solidFill>
                <a:latin typeface="Arial" pitchFamily="34" charset="0"/>
                <a:cs typeface="Arial" pitchFamily="34" charset="0"/>
              </a:rPr>
              <a:t> بين البروتون والنيترون</a:t>
            </a:r>
            <a:r>
              <a:rPr lang="ar-SA" b="0" dirty="0">
                <a:solidFill>
                  <a:schemeClr val="tx1"/>
                </a:solidFill>
                <a:latin typeface="Arial" pitchFamily="34" charset="0"/>
                <a:cs typeface="Arial" pitchFamily="34" charset="0"/>
              </a:rPr>
              <a:t> .</a:t>
            </a:r>
            <a:endParaRPr lang="ar-SA" b="0" dirty="0">
              <a:solidFill>
                <a:schemeClr val="tx1"/>
              </a:solidFill>
              <a:cs typeface="Times New Roman" pitchFamily="18" charset="0"/>
            </a:endParaRPr>
          </a:p>
          <a:p>
            <a:pPr>
              <a:spcBef>
                <a:spcPct val="20000"/>
              </a:spcBef>
            </a:pPr>
            <a:r>
              <a:rPr lang="ar-SA" b="0" dirty="0">
                <a:solidFill>
                  <a:schemeClr val="tx1"/>
                </a:solidFill>
                <a:latin typeface="Arial" pitchFamily="34" charset="0"/>
                <a:cs typeface="Arial" pitchFamily="34" charset="0"/>
              </a:rPr>
              <a:t>وكذلك يمكن حساب الطاقة الناتجة من تحويل الكتلة إلى طاقة </a:t>
            </a:r>
          </a:p>
          <a:p>
            <a:pPr>
              <a:spcBef>
                <a:spcPct val="20000"/>
              </a:spcBef>
            </a:pPr>
            <a:r>
              <a:rPr lang="en-US" sz="3600" b="0" i="1" dirty="0">
                <a:solidFill>
                  <a:srgbClr val="660033"/>
                </a:solidFill>
                <a:latin typeface="Arial" pitchFamily="34" charset="0"/>
              </a:rPr>
              <a:t>E = m c</a:t>
            </a:r>
            <a:r>
              <a:rPr lang="en-US" sz="3600" b="0" i="1" baseline="30000" dirty="0">
                <a:solidFill>
                  <a:srgbClr val="660033"/>
                </a:solidFill>
                <a:latin typeface="Arial" pitchFamily="34" charset="0"/>
              </a:rPr>
              <a:t>2</a:t>
            </a:r>
          </a:p>
        </p:txBody>
      </p:sp>
      <p:pic>
        <p:nvPicPr>
          <p:cNvPr id="4101" name="Picture 5" descr="partly_sunny_md_clr"/>
          <p:cNvPicPr>
            <a:picLocks noChangeAspect="1" noChangeArrowheads="1" noCrop="1"/>
          </p:cNvPicPr>
          <p:nvPr/>
        </p:nvPicPr>
        <p:blipFill>
          <a:blip r:embed="rId2"/>
          <a:srcRect/>
          <a:stretch>
            <a:fillRect/>
          </a:stretch>
        </p:blipFill>
        <p:spPr bwMode="auto">
          <a:xfrm>
            <a:off x="8115300" y="0"/>
            <a:ext cx="1028700" cy="914400"/>
          </a:xfrm>
          <a:prstGeom prst="rect">
            <a:avLst/>
          </a:prstGeom>
          <a:noFill/>
        </p:spPr>
      </p:pic>
      <p:sp>
        <p:nvSpPr>
          <p:cNvPr id="4102" name="Oval 6"/>
          <p:cNvSpPr>
            <a:spLocks noChangeArrowheads="1"/>
          </p:cNvSpPr>
          <p:nvPr/>
        </p:nvSpPr>
        <p:spPr bwMode="auto">
          <a:xfrm>
            <a:off x="0" y="2590800"/>
            <a:ext cx="9144000" cy="838200"/>
          </a:xfrm>
          <a:prstGeom prst="ellipse">
            <a:avLst/>
          </a:prstGeom>
          <a:solidFill>
            <a:schemeClr val="accent1"/>
          </a:solidFill>
          <a:ln w="9525">
            <a:solidFill>
              <a:schemeClr val="tx1"/>
            </a:solidFill>
            <a:round/>
            <a:headEnd/>
            <a:tailEnd/>
          </a:ln>
          <a:effectLst/>
        </p:spPr>
        <p:txBody>
          <a:bodyPr wrap="none" anchor="ctr"/>
          <a:lstStyle/>
          <a:p>
            <a:pPr>
              <a:spcBef>
                <a:spcPct val="20000"/>
              </a:spcBef>
              <a:buFontTx/>
              <a:buChar char="•"/>
            </a:pPr>
            <a:endParaRPr lang="en-US" sz="3200" b="0" i="1" dirty="0">
              <a:solidFill>
                <a:srgbClr val="FF3300"/>
              </a:solidFill>
              <a:latin typeface="Arial" pitchFamily="34" charset="0"/>
              <a:cs typeface="Arial" pitchFamily="34" charset="0"/>
            </a:endParaRPr>
          </a:p>
          <a:p>
            <a:pPr>
              <a:spcBef>
                <a:spcPct val="20000"/>
              </a:spcBef>
              <a:buFontTx/>
              <a:buChar char="•"/>
            </a:pPr>
            <a:r>
              <a:rPr lang="ar-SA" sz="3200" b="0" i="1" dirty="0">
                <a:solidFill>
                  <a:srgbClr val="FF3300"/>
                </a:solidFill>
                <a:latin typeface="Arial" pitchFamily="34" charset="0"/>
                <a:cs typeface="Arial" pitchFamily="34" charset="0"/>
              </a:rPr>
              <a:t>إذاً الطاقة هي كيان مجرد لا يُعرف إلا من خلال تحولاته</a:t>
            </a:r>
            <a:endParaRPr lang="en-US" sz="3200" b="0" dirty="0">
              <a:solidFill>
                <a:schemeClr val="tx1"/>
              </a:solidFill>
            </a:endParaRPr>
          </a:p>
          <a:p>
            <a:endParaRPr lang="en-US" sz="32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bg/>
                                          </p:spTgt>
                                        </p:tgtEl>
                                        <p:attrNameLst>
                                          <p:attrName>style.visibility</p:attrName>
                                        </p:attrNameLst>
                                      </p:cBhvr>
                                      <p:to>
                                        <p:strVal val="visible"/>
                                      </p:to>
                                    </p:set>
                                    <p:anim calcmode="lin" valueType="num">
                                      <p:cBhvr additive="base">
                                        <p:cTn id="13" dur="500" fill="hold"/>
                                        <p:tgtEl>
                                          <p:spTgt spid="4099">
                                            <p:bg/>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bg/>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 calcmode="lin" valueType="num">
                                      <p:cBhvr additive="base">
                                        <p:cTn id="19" dur="500" fill="hold"/>
                                        <p:tgtEl>
                                          <p:spTgt spid="409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p:cTn id="25" dur="1000" fill="hold"/>
                                        <p:tgtEl>
                                          <p:spTgt spid="4100"/>
                                        </p:tgtEl>
                                        <p:attrNameLst>
                                          <p:attrName>ppt_w</p:attrName>
                                        </p:attrNameLst>
                                      </p:cBhvr>
                                      <p:tavLst>
                                        <p:tav tm="0">
                                          <p:val>
                                            <p:fltVal val="0"/>
                                          </p:val>
                                        </p:tav>
                                        <p:tav tm="100000">
                                          <p:val>
                                            <p:strVal val="#ppt_w"/>
                                          </p:val>
                                        </p:tav>
                                      </p:tavLst>
                                    </p:anim>
                                    <p:anim calcmode="lin" valueType="num">
                                      <p:cBhvr>
                                        <p:cTn id="26" dur="1000" fill="hold"/>
                                        <p:tgtEl>
                                          <p:spTgt spid="4100"/>
                                        </p:tgtEl>
                                        <p:attrNameLst>
                                          <p:attrName>ppt_h</p:attrName>
                                        </p:attrNameLst>
                                      </p:cBhvr>
                                      <p:tavLst>
                                        <p:tav tm="0">
                                          <p:val>
                                            <p:fltVal val="0"/>
                                          </p:val>
                                        </p:tav>
                                        <p:tav tm="100000">
                                          <p:val>
                                            <p:strVal val="#ppt_h"/>
                                          </p:val>
                                        </p:tav>
                                      </p:tavLst>
                                    </p:anim>
                                    <p:anim calcmode="lin" valueType="num">
                                      <p:cBhvr>
                                        <p:cTn id="27" dur="1000" fill="hold"/>
                                        <p:tgtEl>
                                          <p:spTgt spid="4100"/>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410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102"/>
                                        </p:tgtEl>
                                        <p:attrNameLst>
                                          <p:attrName>style.visibility</p:attrName>
                                        </p:attrNameLst>
                                      </p:cBhvr>
                                      <p:to>
                                        <p:strVal val="visible"/>
                                      </p:to>
                                    </p:set>
                                    <p:anim calcmode="lin" valueType="num">
                                      <p:cBhvr additive="base">
                                        <p:cTn id="33" dur="500" fill="hold"/>
                                        <p:tgtEl>
                                          <p:spTgt spid="4102"/>
                                        </p:tgtEl>
                                        <p:attrNameLst>
                                          <p:attrName>ppt_x</p:attrName>
                                        </p:attrNameLst>
                                      </p:cBhvr>
                                      <p:tavLst>
                                        <p:tav tm="0">
                                          <p:val>
                                            <p:strVal val="0-#ppt_w/2"/>
                                          </p:val>
                                        </p:tav>
                                        <p:tav tm="100000">
                                          <p:val>
                                            <p:strVal val="#ppt_x"/>
                                          </p:val>
                                        </p:tav>
                                      </p:tavLst>
                                    </p:anim>
                                    <p:anim calcmode="lin" valueType="num">
                                      <p:cBhvr additive="base">
                                        <p:cTn id="34"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4101"/>
                                        </p:tgtEl>
                                        <p:attrNameLst>
                                          <p:attrName>style.visibility</p:attrName>
                                        </p:attrNameLst>
                                      </p:cBhvr>
                                      <p:to>
                                        <p:strVal val="visible"/>
                                      </p:to>
                                    </p:set>
                                    <p:animEffect transition="in" filter="blinds(horizontal)">
                                      <p:cBhvr>
                                        <p:cTn id="39" dur="500"/>
                                        <p:tgtEl>
                                          <p:spTgt spid="4101"/>
                                        </p:tgtEl>
                                      </p:cBhvr>
                                    </p:animEffect>
                                  </p:childTnLst>
                                  <p:subTnLst>
                                    <p:animClr clrSpc="rgb" dir="cw">
                                      <p:cBhvr override="childStyle">
                                        <p:cTn dur="1" fill="hold" display="0" masterRel="nextClick" afterEffect="1"/>
                                        <p:tgtEl>
                                          <p:spTgt spid="4101"/>
                                        </p:tgtEl>
                                        <p:attrNameLst>
                                          <p:attrName>ppt_c</p:attrName>
                                        </p:attrNameLst>
                                      </p:cBhvr>
                                      <p:to>
                                        <a:srgbClr val="FF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build="p" animBg="1" autoUpdateAnimBg="0"/>
      <p:bldP spid="4100" grpId="0" animBg="1" autoUpdateAnimBg="0"/>
      <p:bldP spid="410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igure_16"/>
          <p:cNvPicPr>
            <a:picLocks noChangeAspect="1" noChangeArrowheads="1"/>
          </p:cNvPicPr>
          <p:nvPr/>
        </p:nvPicPr>
        <p:blipFill>
          <a:blip r:embed="rId2"/>
          <a:srcRect/>
          <a:stretch>
            <a:fillRect/>
          </a:stretch>
        </p:blipFill>
        <p:spPr bwMode="auto">
          <a:xfrm>
            <a:off x="838200" y="242888"/>
            <a:ext cx="8001000" cy="6310312"/>
          </a:xfrm>
          <a:prstGeom prst="rect">
            <a:avLst/>
          </a:prstGeom>
          <a:noFill/>
        </p:spPr>
      </p:pic>
      <p:pic>
        <p:nvPicPr>
          <p:cNvPr id="13315" name="Picture 3" descr="partly_sunny_md_clr"/>
          <p:cNvPicPr>
            <a:picLocks noChangeAspect="1" noChangeArrowheads="1" noCrop="1"/>
          </p:cNvPicPr>
          <p:nvPr/>
        </p:nvPicPr>
        <p:blipFill>
          <a:blip r:embed="rId3"/>
          <a:srcRect/>
          <a:stretch>
            <a:fillRect/>
          </a:stretch>
        </p:blipFill>
        <p:spPr bwMode="auto">
          <a:xfrm>
            <a:off x="0" y="0"/>
            <a:ext cx="1028700" cy="914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99422746"/>
              </p:ext>
            </p:extLst>
          </p:nvPr>
        </p:nvGraphicFramePr>
        <p:xfrm>
          <a:off x="1524000" y="764705"/>
          <a:ext cx="7620000" cy="4521685"/>
        </p:xfrm>
        <a:graphic>
          <a:graphicData uri="http://schemas.openxmlformats.org/drawingml/2006/table">
            <a:tbl>
              <a:tblPr rtl="1" firstRow="1" bandRow="1">
                <a:tableStyleId>{7DF18680-E054-41AD-8BC1-D1AEF772440D}</a:tableStyleId>
              </a:tblPr>
              <a:tblGrid>
                <a:gridCol w="3810000"/>
                <a:gridCol w="3810000"/>
              </a:tblGrid>
              <a:tr h="904337">
                <a:tc>
                  <a:txBody>
                    <a:bodyPr/>
                    <a:lstStyle/>
                    <a:p>
                      <a:pPr rtl="1"/>
                      <a:r>
                        <a:rPr lang="ar-SA" dirty="0" smtClean="0"/>
                        <a:t>المفاهيم </a:t>
                      </a:r>
                      <a:endParaRPr lang="ar-AE" dirty="0"/>
                    </a:p>
                  </a:txBody>
                  <a:tcPr/>
                </a:tc>
                <a:tc>
                  <a:txBody>
                    <a:bodyPr/>
                    <a:lstStyle/>
                    <a:p>
                      <a:pPr rtl="1"/>
                      <a:r>
                        <a:rPr lang="ar-SA" dirty="0" smtClean="0"/>
                        <a:t>التعريف </a:t>
                      </a:r>
                      <a:endParaRPr lang="ar-AE" dirty="0"/>
                    </a:p>
                  </a:txBody>
                  <a:tcPr/>
                </a:tc>
              </a:tr>
              <a:tr h="904337">
                <a:tc>
                  <a:txBody>
                    <a:bodyPr/>
                    <a:lstStyle/>
                    <a:p>
                      <a:pPr rtl="1"/>
                      <a:r>
                        <a:rPr lang="ar-SA" sz="3200" b="1" dirty="0" smtClean="0"/>
                        <a:t>الطاقة </a:t>
                      </a:r>
                      <a:endParaRPr lang="ar-AE" sz="3200" b="1" dirty="0"/>
                    </a:p>
                  </a:txBody>
                  <a:tcPr/>
                </a:tc>
                <a:tc>
                  <a:txBody>
                    <a:bodyPr/>
                    <a:lstStyle/>
                    <a:p>
                      <a:pPr rtl="1"/>
                      <a:endParaRPr lang="ar-AE"/>
                    </a:p>
                  </a:txBody>
                  <a:tcPr/>
                </a:tc>
              </a:tr>
              <a:tr h="904337">
                <a:tc>
                  <a:txBody>
                    <a:bodyPr/>
                    <a:lstStyle/>
                    <a:p>
                      <a:pPr rtl="1"/>
                      <a:r>
                        <a:rPr lang="ar-SA" sz="2800" b="1" dirty="0" smtClean="0"/>
                        <a:t>الطاقة</a:t>
                      </a:r>
                      <a:r>
                        <a:rPr lang="ar-SA" sz="2800" b="1" baseline="0" dirty="0" smtClean="0"/>
                        <a:t> غير المتجددة</a:t>
                      </a:r>
                      <a:endParaRPr lang="ar-AE" sz="2800" b="1" dirty="0"/>
                    </a:p>
                  </a:txBody>
                  <a:tcPr/>
                </a:tc>
                <a:tc>
                  <a:txBody>
                    <a:bodyPr/>
                    <a:lstStyle/>
                    <a:p>
                      <a:pPr rtl="1"/>
                      <a:endParaRPr lang="ar-AE"/>
                    </a:p>
                  </a:txBody>
                  <a:tcPr/>
                </a:tc>
              </a:tr>
              <a:tr h="904337">
                <a:tc>
                  <a:txBody>
                    <a:bodyPr/>
                    <a:lstStyle/>
                    <a:p>
                      <a:pPr rtl="1"/>
                      <a:endParaRPr lang="ar-AE" dirty="0"/>
                    </a:p>
                  </a:txBody>
                  <a:tcPr/>
                </a:tc>
                <a:tc>
                  <a:txBody>
                    <a:bodyPr/>
                    <a:lstStyle/>
                    <a:p>
                      <a:pPr rtl="1"/>
                      <a:endParaRPr lang="ar-AE"/>
                    </a:p>
                  </a:txBody>
                  <a:tcPr/>
                </a:tc>
              </a:tr>
              <a:tr h="904337">
                <a:tc>
                  <a:txBody>
                    <a:bodyPr/>
                    <a:lstStyle/>
                    <a:p>
                      <a:pPr rtl="1"/>
                      <a:endParaRPr lang="ar-AE"/>
                    </a:p>
                  </a:txBody>
                  <a:tcPr/>
                </a:tc>
                <a:tc>
                  <a:txBody>
                    <a:bodyPr/>
                    <a:lstStyle/>
                    <a:p>
                      <a:pPr rtl="1"/>
                      <a:endParaRPr lang="ar-AE"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4" y="1576387"/>
            <a:ext cx="7557839" cy="3705225"/>
          </a:xfrm>
          <a:prstGeom prst="rect">
            <a:avLst/>
          </a:prstGeom>
        </p:spPr>
      </p:pic>
    </p:spTree>
    <p:extLst>
      <p:ext uri="{BB962C8B-B14F-4D97-AF65-F5344CB8AC3E}">
        <p14:creationId xmlns:p14="http://schemas.microsoft.com/office/powerpoint/2010/main" val="819792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47664" y="764704"/>
            <a:ext cx="7164288" cy="4725144"/>
          </a:xfrm>
          <a:prstGeom prst="rect">
            <a:avLst/>
          </a:prstGeom>
        </p:spPr>
      </p:pic>
    </p:spTree>
    <p:extLst>
      <p:ext uri="{BB962C8B-B14F-4D97-AF65-F5344CB8AC3E}">
        <p14:creationId xmlns:p14="http://schemas.microsoft.com/office/powerpoint/2010/main" val="346471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7625" y="188640"/>
            <a:ext cx="7704856" cy="5760639"/>
          </a:xfrm>
          <a:prstGeom prst="rect">
            <a:avLst/>
          </a:prstGeom>
        </p:spPr>
      </p:pic>
    </p:spTree>
    <p:extLst>
      <p:ext uri="{BB962C8B-B14F-4D97-AF65-F5344CB8AC3E}">
        <p14:creationId xmlns:p14="http://schemas.microsoft.com/office/powerpoint/2010/main" val="1327758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9632" y="2082"/>
            <a:ext cx="7632848" cy="6855917"/>
          </a:xfrm>
          <a:prstGeom prst="round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ar-EG" dirty="0" smtClean="0"/>
          </a:p>
          <a:p>
            <a:pPr algn="ctr"/>
            <a:r>
              <a:rPr lang="ar-EG" dirty="0" smtClean="0"/>
              <a:t>يحتوي الوطن العربي على كميات هائلة من النفط تقدر بحوالي (415) مليار برميل اي بنسبة (7. 65 %)من احتياطي العالمي المؤكد من النفط الخام البالغ (5. 724)مليار برميل. كما يقرب الاحتياطي من الغاز الطبيعي من (6. 17) ترليون متر مكعب اى (9. 61%)من احتياطي الغاز الطبيعي في العالم البالغ (103) ترليون متر مكعب وذلك في مطلع عام1987 ويعتبر النفط عاملا من العوامل الهامة التي اعطت للوطن العربي مركزه الاستراتيجي بين التكتلات الدولية التي دخلت ميدان الصراع لتفوز بالسيطره على منابعه. ولكن ندرك اهمية ما يحتويه كل قطر عربي من احتياطي هذه المادة </a:t>
            </a:r>
          </a:p>
          <a:p>
            <a:pPr algn="ctr"/>
            <a:endParaRPr lang="ar-EG" dirty="0"/>
          </a:p>
          <a:p>
            <a:pPr algn="ctr"/>
            <a:endParaRPr lang="ar-EG" dirty="0" smtClean="0"/>
          </a:p>
          <a:p>
            <a:pPr algn="ctr"/>
            <a:r>
              <a:rPr lang="ar-EG" dirty="0"/>
              <a:t>1ـ سمك الطبقات الحامله للنفط فمن المعروف جيو لوجيـآ انه كلما زادة هذه الطبقات كلما زادة كميه الاحتياطي لهذا فل الوطن العربي يصيطر على حولي 56.7%من مجمل احتياطي العالم من النفط</a:t>
            </a:r>
          </a:p>
          <a:p>
            <a:pPr algn="ctr"/>
            <a:r>
              <a:rPr lang="ar-EG" dirty="0"/>
              <a:t>2ـ قلة عدد الابار الجافة اذا ما قورنت بما هو موجود في بعض مناطق العالم فهي لاتزيد في الوطن العربي عاى 5%في حين تبلغ 15%في الولايات المتحدة الامريكية .</a:t>
            </a:r>
          </a:p>
          <a:p>
            <a:pPr algn="ctr"/>
            <a:r>
              <a:rPr lang="ar-EG" dirty="0"/>
              <a:t>3ـ يتميز القسم الاعظم من حقول النفط العربي بموقع جغرافي ممتاز اذ تقع هذة الحقول عند ملتقي القارات الثلاث (اسيا واوربا وافريقيا)وهذا مما ساعد على توزيع النفط العربي بتكاليف نقل منخفضة نسبيا اذا ما قورنت بالامريكيتين مثلا</a:t>
            </a:r>
          </a:p>
          <a:p>
            <a:pPr algn="ctr"/>
            <a:r>
              <a:rPr lang="ar-EG" dirty="0"/>
              <a:t>4ـ يمتاز معظم حقول النفط العربي بموقع قريب من السواحل البحريه مما يسهل عملية النقل البحري الرخيص .</a:t>
            </a:r>
          </a:p>
          <a:p>
            <a:pPr algn="ctr"/>
            <a:r>
              <a:rPr lang="ar-EG" dirty="0"/>
              <a:t>5ـ للنفط العربي ميزه اخرى تجعلة مفضلا لدى الدول المستورده وهي انه ذو نوعية جيده وكثافة نوعية ممتازه تصلح الاغراض اللاغراض الصناعية المتعدده</a:t>
            </a:r>
            <a:endParaRPr lang="en-US" dirty="0"/>
          </a:p>
        </p:txBody>
      </p:sp>
    </p:spTree>
    <p:extLst>
      <p:ext uri="{BB962C8B-B14F-4D97-AF65-F5344CB8AC3E}">
        <p14:creationId xmlns:p14="http://schemas.microsoft.com/office/powerpoint/2010/main" val="2617051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95536" y="476672"/>
            <a:ext cx="8396028" cy="5524096"/>
          </a:xfrm>
          <a:prstGeom prst="rect">
            <a:avLst/>
          </a:prstGeom>
          <a:ln w="88900" cap="sq" cmpd="thickThin">
            <a:solidFill>
              <a:schemeClr val="tx1">
                <a:lumMod val="95000"/>
                <a:lumOff val="5000"/>
              </a:schemeClr>
            </a:solidFill>
            <a:prstDash val="solid"/>
            <a:miter lim="800000"/>
          </a:ln>
          <a:effectLst>
            <a:innerShdw blurRad="76200">
              <a:srgbClr val="000000"/>
            </a:innerShdw>
          </a:effectLst>
        </p:spPr>
      </p:pic>
      <p:pic>
        <p:nvPicPr>
          <p:cNvPr id="18434" name="Picture 2" descr="https://encrypted-tbn0.gstatic.com/images?q=tbn:ANd9GcS-bnt8PFssljWUNYut6kemN8Gpp-ZDqluPFYI8eOmLwdDZkHfE"/>
          <p:cNvPicPr>
            <a:picLocks noChangeAspect="1" noChangeArrowheads="1"/>
          </p:cNvPicPr>
          <p:nvPr/>
        </p:nvPicPr>
        <p:blipFill>
          <a:blip r:embed="rId3" cstate="print"/>
          <a:srcRect/>
          <a:stretch>
            <a:fillRect/>
          </a:stretch>
        </p:blipFill>
        <p:spPr bwMode="auto">
          <a:xfrm>
            <a:off x="1979712" y="4905374"/>
            <a:ext cx="5184576" cy="1952626"/>
          </a:xfrm>
          <a:prstGeom prst="rect">
            <a:avLst/>
          </a:prstGeom>
          <a:noFill/>
        </p:spPr>
      </p:pic>
      <p:pic>
        <p:nvPicPr>
          <p:cNvPr id="18436" name="Picture 4" descr="https://encrypted-tbn3.gstatic.com/images?q=tbn:ANd9GcTWHm9ZuHT2taLlhAF21J2mU5Ph4HPZhrxhM9XTiecGjgrhv3Ovpg"/>
          <p:cNvPicPr>
            <a:picLocks noChangeAspect="1" noChangeArrowheads="1"/>
          </p:cNvPicPr>
          <p:nvPr/>
        </p:nvPicPr>
        <p:blipFill>
          <a:blip r:embed="rId4" cstate="print"/>
          <a:srcRect/>
          <a:stretch>
            <a:fillRect/>
          </a:stretch>
        </p:blipFill>
        <p:spPr bwMode="auto">
          <a:xfrm>
            <a:off x="6732240" y="1916832"/>
            <a:ext cx="1847850" cy="2466975"/>
          </a:xfrm>
          <a:prstGeom prst="rect">
            <a:avLst/>
          </a:prstGeom>
          <a:noFill/>
        </p:spPr>
      </p:pic>
      <p:pic>
        <p:nvPicPr>
          <p:cNvPr id="6" name="Picture 4" descr="https://encrypted-tbn3.gstatic.com/images?q=tbn:ANd9GcTWHm9ZuHT2taLlhAF21J2mU5Ph4HPZhrxhM9XTiecGjgrhv3Ovpg"/>
          <p:cNvPicPr>
            <a:picLocks noChangeAspect="1" noChangeArrowheads="1"/>
          </p:cNvPicPr>
          <p:nvPr/>
        </p:nvPicPr>
        <p:blipFill>
          <a:blip r:embed="rId4" cstate="print"/>
          <a:srcRect/>
          <a:stretch>
            <a:fillRect/>
          </a:stretch>
        </p:blipFill>
        <p:spPr bwMode="auto">
          <a:xfrm>
            <a:off x="4788024" y="2060848"/>
            <a:ext cx="1847850" cy="2664296"/>
          </a:xfrm>
          <a:prstGeom prst="rect">
            <a:avLst/>
          </a:prstGeom>
          <a:noFill/>
        </p:spPr>
      </p:pic>
      <p:pic>
        <p:nvPicPr>
          <p:cNvPr id="7" name="Picture 4" descr="https://encrypted-tbn3.gstatic.com/images?q=tbn:ANd9GcTWHm9ZuHT2taLlhAF21J2mU5Ph4HPZhrxhM9XTiecGjgrhv3Ovpg"/>
          <p:cNvPicPr>
            <a:picLocks noChangeAspect="1" noChangeArrowheads="1"/>
          </p:cNvPicPr>
          <p:nvPr/>
        </p:nvPicPr>
        <p:blipFill>
          <a:blip r:embed="rId4" cstate="print"/>
          <a:srcRect/>
          <a:stretch>
            <a:fillRect/>
          </a:stretch>
        </p:blipFill>
        <p:spPr bwMode="auto">
          <a:xfrm>
            <a:off x="2843808" y="2204864"/>
            <a:ext cx="1847850" cy="2466975"/>
          </a:xfrm>
          <a:prstGeom prst="rect">
            <a:avLst/>
          </a:prstGeom>
          <a:noFill/>
        </p:spPr>
      </p:pic>
      <p:pic>
        <p:nvPicPr>
          <p:cNvPr id="8" name="Picture 4" descr="https://encrypted-tbn3.gstatic.com/images?q=tbn:ANd9GcTWHm9ZuHT2taLlhAF21J2mU5Ph4HPZhrxhM9XTiecGjgrhv3Ovpg"/>
          <p:cNvPicPr>
            <a:picLocks noChangeAspect="1" noChangeArrowheads="1"/>
          </p:cNvPicPr>
          <p:nvPr/>
        </p:nvPicPr>
        <p:blipFill>
          <a:blip r:embed="rId4" cstate="print"/>
          <a:srcRect/>
          <a:stretch>
            <a:fillRect/>
          </a:stretch>
        </p:blipFill>
        <p:spPr bwMode="auto">
          <a:xfrm>
            <a:off x="827584" y="2276872"/>
            <a:ext cx="1847850" cy="2466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18436"/>
                                        </p:tgtEl>
                                      </p:cBhvr>
                                    </p:animEffect>
                                    <p:set>
                                      <p:cBhvr>
                                        <p:cTn id="7" dur="1" fill="hold">
                                          <p:stCondLst>
                                            <p:cond delay="1999"/>
                                          </p:stCondLst>
                                        </p:cTn>
                                        <p:tgtEl>
                                          <p:spTgt spid="1843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nodeType="clickEffect">
                                  <p:stCondLst>
                                    <p:cond delay="0"/>
                                  </p:stCondLst>
                                  <p:childTnLst>
                                    <p:animEffect transition="out" filter="diamond(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nodeType="clickEffect">
                                  <p:stCondLst>
                                    <p:cond delay="0"/>
                                  </p:stCondLst>
                                  <p:childTnLst>
                                    <p:animEffect transition="out" filter="diamond(in)">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nodeType="clickEffect">
                                  <p:stCondLst>
                                    <p:cond delay="0"/>
                                  </p:stCondLst>
                                  <p:childTnLst>
                                    <p:animEffect transition="out" filter="diamond(in)">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2" descr="http://www.mzaeen.net/upfiles/vbT74201.jpg">
            <a:hlinkClick r:id="rId2" tooltip="خلفيات انمي نادرة خلفيات انمي 2011-2012 جميلة جدا"/>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146" name="Rectangle 2"/>
          <p:cNvSpPr>
            <a:spLocks noGrp="1" noChangeArrowheads="1"/>
          </p:cNvSpPr>
          <p:nvPr>
            <p:ph type="title"/>
          </p:nvPr>
        </p:nvSpPr>
        <p:spPr>
          <a:solidFill>
            <a:srgbClr val="6600FF"/>
          </a:solidFill>
        </p:spPr>
        <p:txBody>
          <a:bodyPr/>
          <a:lstStyle/>
          <a:p>
            <a:pPr algn="r" eaLnBrk="1" hangingPunct="1"/>
            <a:r>
              <a:rPr lang="ar-AE" sz="2600" dirty="0" smtClean="0">
                <a:solidFill>
                  <a:schemeClr val="bg1"/>
                </a:solidFill>
              </a:rPr>
              <a:t>استخرجي من الصور التي امامك عنوان الدرس:-</a:t>
            </a:r>
            <a:br>
              <a:rPr lang="ar-AE" sz="2600" dirty="0" smtClean="0">
                <a:solidFill>
                  <a:schemeClr val="bg1"/>
                </a:solidFill>
              </a:rPr>
            </a:br>
            <a:endParaRPr lang="en-US" sz="2600" dirty="0" smtClean="0">
              <a:solidFill>
                <a:schemeClr val="bg1"/>
              </a:solidFill>
            </a:endParaRPr>
          </a:p>
        </p:txBody>
      </p:sp>
      <p:sp>
        <p:nvSpPr>
          <p:cNvPr id="3076" name="AutoShape 5" descr="9k="/>
          <p:cNvSpPr>
            <a:spLocks noChangeAspect="1" noChangeArrowheads="1"/>
          </p:cNvSpPr>
          <p:nvPr/>
        </p:nvSpPr>
        <p:spPr bwMode="auto">
          <a:xfrm>
            <a:off x="3529013" y="2728913"/>
            <a:ext cx="2085975" cy="1400175"/>
          </a:xfrm>
          <a:prstGeom prst="rect">
            <a:avLst/>
          </a:prstGeom>
          <a:noFill/>
          <a:ln w="9525">
            <a:noFill/>
            <a:miter lim="800000"/>
            <a:headEnd/>
            <a:tailEnd/>
          </a:ln>
        </p:spPr>
        <p:txBody>
          <a:bodyPr/>
          <a:lstStyle/>
          <a:p>
            <a:endParaRPr lang="ar-AE"/>
          </a:p>
        </p:txBody>
      </p:sp>
      <p:pic>
        <p:nvPicPr>
          <p:cNvPr id="6150" name="Picture 6" descr="images[5]"/>
          <p:cNvPicPr>
            <a:picLocks noChangeAspect="1" noChangeArrowheads="1"/>
          </p:cNvPicPr>
          <p:nvPr/>
        </p:nvPicPr>
        <p:blipFill>
          <a:blip r:embed="rId4"/>
          <a:srcRect/>
          <a:stretch>
            <a:fillRect/>
          </a:stretch>
        </p:blipFill>
        <p:spPr bwMode="auto">
          <a:xfrm>
            <a:off x="323850" y="4149725"/>
            <a:ext cx="2735263" cy="2016125"/>
          </a:xfrm>
          <a:prstGeom prst="rect">
            <a:avLst/>
          </a:prstGeom>
          <a:noFill/>
          <a:ln w="9525">
            <a:noFill/>
            <a:miter lim="800000"/>
            <a:headEnd/>
            <a:tailEnd/>
          </a:ln>
        </p:spPr>
      </p:pic>
      <p:pic>
        <p:nvPicPr>
          <p:cNvPr id="6151" name="Picture 7" descr="images[8]"/>
          <p:cNvPicPr>
            <a:picLocks noChangeAspect="1" noChangeArrowheads="1"/>
          </p:cNvPicPr>
          <p:nvPr/>
        </p:nvPicPr>
        <p:blipFill>
          <a:blip r:embed="rId5"/>
          <a:srcRect/>
          <a:stretch>
            <a:fillRect/>
          </a:stretch>
        </p:blipFill>
        <p:spPr bwMode="auto">
          <a:xfrm>
            <a:off x="683420" y="1581150"/>
            <a:ext cx="2466975" cy="1847850"/>
          </a:xfrm>
          <a:prstGeom prst="rect">
            <a:avLst/>
          </a:prstGeom>
          <a:noFill/>
          <a:ln w="9525">
            <a:noFill/>
            <a:miter lim="800000"/>
            <a:headEnd/>
            <a:tailEnd/>
          </a:ln>
        </p:spPr>
      </p:pic>
      <p:pic>
        <p:nvPicPr>
          <p:cNvPr id="6152" name="Picture 8" descr="imagesCA596ZNN"/>
          <p:cNvPicPr>
            <a:picLocks noChangeAspect="1" noChangeArrowheads="1"/>
          </p:cNvPicPr>
          <p:nvPr/>
        </p:nvPicPr>
        <p:blipFill>
          <a:blip r:embed="rId6"/>
          <a:srcRect/>
          <a:stretch>
            <a:fillRect/>
          </a:stretch>
        </p:blipFill>
        <p:spPr bwMode="auto">
          <a:xfrm>
            <a:off x="3546037" y="1592494"/>
            <a:ext cx="2143125" cy="2143125"/>
          </a:xfrm>
          <a:prstGeom prst="rect">
            <a:avLst/>
          </a:prstGeom>
          <a:noFill/>
          <a:ln w="9525">
            <a:noFill/>
            <a:miter lim="800000"/>
            <a:headEnd/>
            <a:tailEnd/>
          </a:ln>
        </p:spPr>
      </p:pic>
      <p:pic>
        <p:nvPicPr>
          <p:cNvPr id="6153" name="Picture 9" descr="imagesCA2KGPX4"/>
          <p:cNvPicPr>
            <a:picLocks noChangeAspect="1" noChangeArrowheads="1"/>
          </p:cNvPicPr>
          <p:nvPr/>
        </p:nvPicPr>
        <p:blipFill>
          <a:blip r:embed="rId7"/>
          <a:srcRect/>
          <a:stretch>
            <a:fillRect/>
          </a:stretch>
        </p:blipFill>
        <p:spPr bwMode="auto">
          <a:xfrm>
            <a:off x="3371850" y="4129088"/>
            <a:ext cx="2400300" cy="190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fill="hold"/>
                                        <p:tgtEl>
                                          <p:spTgt spid="6146"/>
                                        </p:tgtEl>
                                        <p:attrNameLst>
                                          <p:attrName>ppt_w</p:attrName>
                                        </p:attrNameLst>
                                      </p:cBhvr>
                                      <p:tavLst>
                                        <p:tav tm="0">
                                          <p:val>
                                            <p:strVal val="#ppt_w*0.05"/>
                                          </p:val>
                                        </p:tav>
                                        <p:tav tm="100000">
                                          <p:val>
                                            <p:strVal val="#ppt_w"/>
                                          </p:val>
                                        </p:tav>
                                      </p:tavLst>
                                    </p:anim>
                                    <p:anim calcmode="lin" valueType="num">
                                      <p:cBhvr>
                                        <p:cTn id="8" dur="500" fill="hold"/>
                                        <p:tgtEl>
                                          <p:spTgt spid="6146"/>
                                        </p:tgtEl>
                                        <p:attrNameLst>
                                          <p:attrName>ppt_h</p:attrName>
                                        </p:attrNameLst>
                                      </p:cBhvr>
                                      <p:tavLst>
                                        <p:tav tm="0">
                                          <p:val>
                                            <p:strVal val="#ppt_h"/>
                                          </p:val>
                                        </p:tav>
                                        <p:tav tm="100000">
                                          <p:val>
                                            <p:strVal val="#ppt_h"/>
                                          </p:val>
                                        </p:tav>
                                      </p:tavLst>
                                    </p:anim>
                                    <p:anim calcmode="lin" valueType="num">
                                      <p:cBhvr>
                                        <p:cTn id="9" dur="500" fill="hold"/>
                                        <p:tgtEl>
                                          <p:spTgt spid="6146"/>
                                        </p:tgtEl>
                                        <p:attrNameLst>
                                          <p:attrName>ppt_x</p:attrName>
                                        </p:attrNameLst>
                                      </p:cBhvr>
                                      <p:tavLst>
                                        <p:tav tm="0">
                                          <p:val>
                                            <p:strVal val="#ppt_x-.2"/>
                                          </p:val>
                                        </p:tav>
                                        <p:tav tm="100000">
                                          <p:val>
                                            <p:strVal val="#ppt_x"/>
                                          </p:val>
                                        </p:tav>
                                      </p:tavLst>
                                    </p:anim>
                                    <p:anim calcmode="lin" valueType="num">
                                      <p:cBhvr>
                                        <p:cTn id="10" dur="500" fill="hold"/>
                                        <p:tgtEl>
                                          <p:spTgt spid="6146"/>
                                        </p:tgtEl>
                                        <p:attrNameLst>
                                          <p:attrName>ppt_y</p:attrName>
                                        </p:attrNameLst>
                                      </p:cBhvr>
                                      <p:tavLst>
                                        <p:tav tm="0">
                                          <p:val>
                                            <p:strVal val="#ppt_y"/>
                                          </p:val>
                                        </p:tav>
                                        <p:tav tm="100000">
                                          <p:val>
                                            <p:strVal val="#ppt_y"/>
                                          </p:val>
                                        </p:tav>
                                      </p:tavLst>
                                    </p:anim>
                                    <p:animEffect transition="in" filter="fade">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6151"/>
                                        </p:tgtEl>
                                        <p:attrNameLst>
                                          <p:attrName>style.visibility</p:attrName>
                                        </p:attrNameLst>
                                      </p:cBhvr>
                                      <p:to>
                                        <p:strVal val="visible"/>
                                      </p:to>
                                    </p:set>
                                    <p:animEffect transition="in" filter="strips(downLeft)">
                                      <p:cBhvr>
                                        <p:cTn id="16" dur="500"/>
                                        <p:tgtEl>
                                          <p:spTgt spid="615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6153"/>
                                        </p:tgtEl>
                                        <p:attrNameLst>
                                          <p:attrName>style.visibility</p:attrName>
                                        </p:attrNameLst>
                                      </p:cBhvr>
                                      <p:to>
                                        <p:strVal val="visible"/>
                                      </p:to>
                                    </p:set>
                                    <p:animEffect transition="in" filter="strips(downLeft)">
                                      <p:cBhvr>
                                        <p:cTn id="21" dur="500"/>
                                        <p:tgtEl>
                                          <p:spTgt spid="6153"/>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6152"/>
                                        </p:tgtEl>
                                        <p:attrNameLst>
                                          <p:attrName>style.visibility</p:attrName>
                                        </p:attrNameLst>
                                      </p:cBhvr>
                                      <p:to>
                                        <p:strVal val="visible"/>
                                      </p:to>
                                    </p:set>
                                    <p:animEffect transition="in" filter="strips(downLeft)">
                                      <p:cBhvr>
                                        <p:cTn id="26" dur="500"/>
                                        <p:tgtEl>
                                          <p:spTgt spid="6152"/>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6150"/>
                                        </p:tgtEl>
                                        <p:attrNameLst>
                                          <p:attrName>style.visibility</p:attrName>
                                        </p:attrNameLst>
                                      </p:cBhvr>
                                      <p:to>
                                        <p:strVal val="visible"/>
                                      </p:to>
                                    </p:set>
                                    <p:animEffect transition="in" filter="strips(downLeft)">
                                      <p:cBhvr>
                                        <p:cTn id="3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http://vb.arabseyes.com/uploaded/99152_1210615244.jpg"/>
          <p:cNvPicPr>
            <a:picLocks noChangeAspect="1" noChangeArrowheads="1"/>
          </p:cNvPicPr>
          <p:nvPr/>
        </p:nvPicPr>
        <p:blipFill>
          <a:blip r:embed="rId2">
            <a:lum bright="10000" contrast="-10000"/>
          </a:blip>
          <a:srcRect/>
          <a:stretch>
            <a:fillRect/>
          </a:stretch>
        </p:blipFill>
        <p:spPr bwMode="auto">
          <a:xfrm>
            <a:off x="0" y="0"/>
            <a:ext cx="9144000" cy="6858000"/>
          </a:xfrm>
          <a:prstGeom prst="rect">
            <a:avLst/>
          </a:prstGeom>
          <a:noFill/>
          <a:ln w="9525">
            <a:noFill/>
            <a:miter lim="800000"/>
            <a:headEnd/>
            <a:tailEnd/>
          </a:ln>
        </p:spPr>
      </p:pic>
      <p:sp>
        <p:nvSpPr>
          <p:cNvPr id="5124" name="AutoShape 4"/>
          <p:cNvSpPr>
            <a:spLocks noChangeArrowheads="1"/>
          </p:cNvSpPr>
          <p:nvPr/>
        </p:nvSpPr>
        <p:spPr bwMode="auto">
          <a:xfrm>
            <a:off x="2268538" y="404813"/>
            <a:ext cx="4679950" cy="863600"/>
          </a:xfrm>
          <a:prstGeom prst="flowChartPredefinedProcess">
            <a:avLst/>
          </a:prstGeom>
          <a:solidFill>
            <a:schemeClr val="tx1">
              <a:alpha val="76077"/>
            </a:schemeClr>
          </a:solidFill>
          <a:ln w="9525">
            <a:solidFill>
              <a:schemeClr val="tx1"/>
            </a:solidFill>
            <a:prstDash val="sysDot"/>
            <a:miter lim="800000"/>
            <a:headEnd/>
            <a:tailEnd/>
          </a:ln>
        </p:spPr>
        <p:txBody>
          <a:bodyPr wrap="none" anchor="ctr"/>
          <a:lstStyle/>
          <a:p>
            <a:pPr algn="ctr"/>
            <a:r>
              <a:rPr lang="ar-AE" sz="5400">
                <a:solidFill>
                  <a:schemeClr val="bg1"/>
                </a:solidFill>
              </a:rPr>
              <a:t>النفط</a:t>
            </a:r>
            <a:endParaRPr lang="en-US" sz="5400">
              <a:solidFill>
                <a:schemeClr val="bg1"/>
              </a:solidFill>
            </a:endParaRPr>
          </a:p>
        </p:txBody>
      </p:sp>
      <p:sp>
        <p:nvSpPr>
          <p:cNvPr id="5125" name="AutoShape 5"/>
          <p:cNvSpPr>
            <a:spLocks noChangeArrowheads="1"/>
          </p:cNvSpPr>
          <p:nvPr/>
        </p:nvSpPr>
        <p:spPr bwMode="auto">
          <a:xfrm>
            <a:off x="755650" y="1628775"/>
            <a:ext cx="7488238" cy="4537075"/>
          </a:xfrm>
          <a:prstGeom prst="horizontalScroll">
            <a:avLst>
              <a:gd name="adj" fmla="val 12500"/>
            </a:avLst>
          </a:prstGeom>
          <a:solidFill>
            <a:srgbClr val="4F77E7"/>
          </a:solidFill>
          <a:ln w="9525">
            <a:solidFill>
              <a:schemeClr val="bg1"/>
            </a:solidFill>
            <a:prstDash val="sysDot"/>
            <a:round/>
            <a:headEnd/>
            <a:tailEnd/>
          </a:ln>
        </p:spPr>
        <p:txBody>
          <a:bodyPr wrap="none" anchor="ctr"/>
          <a:lstStyle/>
          <a:p>
            <a:pPr algn="ctr"/>
            <a:r>
              <a:rPr lang="ar-AE" sz="2400">
                <a:solidFill>
                  <a:schemeClr val="bg1"/>
                </a:solidFill>
              </a:rPr>
              <a:t>النفط مركب كيميائي من أصل عضوي،يعد الكربون والهيدروجين </a:t>
            </a:r>
          </a:p>
          <a:p>
            <a:pPr algn="ctr"/>
            <a:r>
              <a:rPr lang="ar-AE" sz="2400">
                <a:solidFill>
                  <a:schemeClr val="bg1"/>
                </a:solidFill>
              </a:rPr>
              <a:t>من أهم مركباته.ويتكون النفط من بقايا النباتات والحيوانات البرية</a:t>
            </a:r>
          </a:p>
          <a:p>
            <a:pPr algn="ctr"/>
            <a:r>
              <a:rPr lang="ar-AE" sz="2400">
                <a:solidFill>
                  <a:schemeClr val="bg1"/>
                </a:solidFill>
              </a:rPr>
              <a:t>والبحرية،التي طمرت تحت رواسب عظيمة السمك،وبفعل الضغط</a:t>
            </a:r>
          </a:p>
          <a:p>
            <a:pPr algn="ctr"/>
            <a:r>
              <a:rPr lang="ar-AE" sz="2400">
                <a:solidFill>
                  <a:schemeClr val="bg1"/>
                </a:solidFill>
              </a:rPr>
              <a:t>والحرارة تحللت هذه البقايا وكونت سائلاً يسمى (النفط) الذي تجمع</a:t>
            </a:r>
          </a:p>
          <a:p>
            <a:pPr algn="ctr"/>
            <a:r>
              <a:rPr lang="ar-AE" sz="2400">
                <a:solidFill>
                  <a:schemeClr val="bg1"/>
                </a:solidFill>
              </a:rPr>
              <a:t>في مصايد نفطية.</a:t>
            </a:r>
            <a:endParaRPr lang="en-US" sz="2400">
              <a:solidFill>
                <a:schemeClr val="bg1"/>
              </a:solidFill>
            </a:endParaRPr>
          </a:p>
        </p:txBody>
      </p:sp>
      <p:pic>
        <p:nvPicPr>
          <p:cNvPr id="7173" name="Picture 6" descr="images[8]"/>
          <p:cNvPicPr>
            <a:picLocks noChangeAspect="1" noChangeArrowheads="1"/>
          </p:cNvPicPr>
          <p:nvPr/>
        </p:nvPicPr>
        <p:blipFill>
          <a:blip r:embed="rId3"/>
          <a:srcRect/>
          <a:stretch>
            <a:fillRect/>
          </a:stretch>
        </p:blipFill>
        <p:spPr bwMode="auto">
          <a:xfrm>
            <a:off x="468313" y="4797425"/>
            <a:ext cx="2466975" cy="1847850"/>
          </a:xfrm>
          <a:prstGeom prst="rect">
            <a:avLst/>
          </a:prstGeom>
          <a:noFill/>
          <a:ln w="9525">
            <a:noFill/>
            <a:miter lim="800000"/>
            <a:headEnd/>
            <a:tailEnd/>
          </a:ln>
        </p:spPr>
      </p:pic>
      <p:sp>
        <p:nvSpPr>
          <p:cNvPr id="7174" name="AutoShape 7">
            <a:hlinkClick r:id="" action="ppaction://noaction" highlightClick="1"/>
          </p:cNvPr>
          <p:cNvSpPr>
            <a:spLocks noChangeArrowheads="1"/>
          </p:cNvSpPr>
          <p:nvPr/>
        </p:nvSpPr>
        <p:spPr bwMode="auto">
          <a:xfrm>
            <a:off x="2843213" y="6165850"/>
            <a:ext cx="720725" cy="431800"/>
          </a:xfrm>
          <a:prstGeom prst="actionButtonForwardNext">
            <a:avLst/>
          </a:prstGeom>
          <a:solidFill>
            <a:srgbClr val="0000FF"/>
          </a:solidFill>
          <a:ln w="9525">
            <a:noFill/>
            <a:miter lim="800000"/>
            <a:headEnd/>
            <a:tailEnd/>
          </a:ln>
        </p:spPr>
        <p:txBody>
          <a:bodyPr wrap="none" anchor="ctr"/>
          <a:lstStyle/>
          <a:p>
            <a:endParaRPr lang="ar-A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lide(fromBottom)">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slide(fromBottom)">
                                      <p:cBhvr>
                                        <p:cTn id="1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001000" cy="1154097"/>
          </a:xfrm>
        </p:spPr>
        <p:txBody>
          <a:bodyPr>
            <a:normAutofit fontScale="90000"/>
          </a:bodyPr>
          <a:lstStyle/>
          <a:p>
            <a:r>
              <a:rPr lang="ar-AE" dirty="0" smtClean="0"/>
              <a:t>توزيع حقول النفط في دولة الإمارات العربية المتحدة</a:t>
            </a:r>
            <a:endParaRPr lang="ar-AE" dirty="0"/>
          </a:p>
        </p:txBody>
      </p:sp>
      <p:sp>
        <p:nvSpPr>
          <p:cNvPr id="2" name="Content Placeholder 1"/>
          <p:cNvSpPr>
            <a:spLocks noGrp="1"/>
          </p:cNvSpPr>
          <p:nvPr>
            <p:ph idx="1"/>
          </p:nvPr>
        </p:nvSpPr>
        <p:spPr/>
        <p:txBody>
          <a:bodyPr/>
          <a:lstStyle/>
          <a:p>
            <a:endParaRPr lang="ar-AE"/>
          </a:p>
        </p:txBody>
      </p:sp>
      <p:pic>
        <p:nvPicPr>
          <p:cNvPr id="2050" name="Picture 2" descr="http://dc397.4shared.com/doc/CT4xIm_-/preview_html_m629c544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229" y="1600200"/>
            <a:ext cx="8686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430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encrypted-tbn3.gstatic.com/images?q=tbn:ANd9GcSvqMasD47KE0kNeF9HidI38olnLca3QPOUbM1tCfK5scXlsZYBhQ"/>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مستطيل 1"/>
          <p:cNvSpPr/>
          <p:nvPr/>
        </p:nvSpPr>
        <p:spPr>
          <a:xfrm>
            <a:off x="0" y="3789040"/>
            <a:ext cx="4176464" cy="1862048"/>
          </a:xfrm>
          <a:prstGeom prst="rect">
            <a:avLst/>
          </a:prstGeom>
          <a:noFill/>
          <a:effectLst>
            <a:glow rad="228600">
              <a:srgbClr val="C0504D">
                <a:satMod val="175000"/>
                <a:alpha val="40000"/>
              </a:srgbClr>
            </a:glow>
          </a:effectLst>
        </p:spPr>
        <p:txBody>
          <a:bodyPr wrap="square">
            <a:spAutoFit/>
          </a:bodyPr>
          <a:lstStyle/>
          <a:p>
            <a:pPr lvl="0" fontAlgn="auto">
              <a:spcBef>
                <a:spcPts val="0"/>
              </a:spcBef>
              <a:spcAft>
                <a:spcPts val="0"/>
              </a:spcAft>
              <a:defRPr/>
            </a:pPr>
            <a:r>
              <a:rPr lang="ar-EG" sz="11500" b="1" kern="0" dirty="0" smtClean="0">
                <a:ln w="24500" cmpd="dbl">
                  <a:solidFill>
                    <a:srgbClr val="C0504D">
                      <a:shade val="85000"/>
                      <a:satMod val="155000"/>
                    </a:srgbClr>
                  </a:solidFill>
                  <a:prstDash val="solid"/>
                  <a:miter lim="800000"/>
                </a:ln>
                <a:solidFill>
                  <a:srgbClr val="92D050"/>
                </a:solidFill>
                <a:effectLst>
                  <a:outerShdw blurRad="38100" dist="38100" dir="7020000" algn="tl">
                    <a:srgbClr val="000000">
                      <a:alpha val="35000"/>
                    </a:srgbClr>
                  </a:outerShdw>
                </a:effectLst>
                <a:cs typeface="PT Bold Mirror" pitchFamily="2" charset="-78"/>
              </a:rPr>
              <a:t>الغاز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1000" autoRev="1" fill="hold">
                                          <p:stCondLst>
                                            <p:cond delay="0"/>
                                          </p:stCondLst>
                                        </p:cTn>
                                        <p:tgtEl>
                                          <p:spTgt spid="2"/>
                                        </p:tgtEl>
                                        <p:attrNameLst>
                                          <p:attrName>ppt_w</p:attrName>
                                        </p:attrNameLst>
                                      </p:cBhvr>
                                    </p:anim>
                                    <p:anim by="(#ppt_w*0.50)" calcmode="lin" valueType="num">
                                      <p:cBhvr>
                                        <p:cTn id="8" dur="1000" decel="50000" autoRev="1" fill="hold">
                                          <p:stCondLst>
                                            <p:cond delay="0"/>
                                          </p:stCondLst>
                                        </p:cTn>
                                        <p:tgtEl>
                                          <p:spTgt spid="2"/>
                                        </p:tgtEl>
                                        <p:attrNameLst>
                                          <p:attrName>ppt_x</p:attrName>
                                        </p:attrNameLst>
                                      </p:cBhvr>
                                    </p:anim>
                                    <p:anim from="(-#ppt_h/2)" to="(#ppt_y)" calcmode="lin" valueType="num">
                                      <p:cBhvr>
                                        <p:cTn id="9" dur="2000" fill="hold">
                                          <p:stCondLst>
                                            <p:cond delay="0"/>
                                          </p:stCondLst>
                                        </p:cTn>
                                        <p:tgtEl>
                                          <p:spTgt spid="2"/>
                                        </p:tgtEl>
                                        <p:attrNameLst>
                                          <p:attrName>ppt_y</p:attrName>
                                        </p:attrNameLst>
                                      </p:cBhvr>
                                    </p:anim>
                                    <p:animRot by="21600000">
                                      <p:cBhvr>
                                        <p:cTn id="10" dur="2000" fill="hold">
                                          <p:stCondLst>
                                            <p:cond delay="0"/>
                                          </p:stCondLst>
                                        </p:cTn>
                                        <p:tgtEl>
                                          <p:spTgt spid="2"/>
                                        </p:tgtEl>
                                        <p:attrNameLst>
                                          <p:attrName>r</p:attrName>
                                        </p:attrNameLst>
                                      </p:cBhvr>
                                    </p:animRot>
                                  </p:childTnLst>
                                  <p:subTnLst>
                                    <p:audio>
                                      <p:cMediaNode>
                                        <p:cTn display="0" masterRel="sameClick">
                                          <p:stCondLst>
                                            <p:cond evt="begin" delay="0">
                                              <p:tn val="5"/>
                                            </p:cond>
                                          </p:stCondLst>
                                          <p:endCondLst>
                                            <p:cond evt="onStopAudio" delay="0">
                                              <p:tgtEl>
                                                <p:sldTgt/>
                                              </p:tgtEl>
                                            </p:cond>
                                          </p:endCondLst>
                                        </p:cTn>
                                        <p:tgtEl>
                                          <p:sndTgt r:embed="rId2" name="Hast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خلفيات انمي متحركه">
            <a:hlinkClick r:id="rId2"/>
          </p:cNvPr>
          <p:cNvPicPr>
            <a:picLocks noChangeAspect="1" noChangeArrowheads="1"/>
          </p:cNvPicPr>
          <p:nvPr/>
        </p:nvPicPr>
        <p:blipFill>
          <a:blip r:embed="rId3"/>
          <a:srcRect/>
          <a:stretch>
            <a:fillRect/>
          </a:stretch>
        </p:blipFill>
        <p:spPr bwMode="auto">
          <a:xfrm>
            <a:off x="0" y="-17463"/>
            <a:ext cx="9144000" cy="6875463"/>
          </a:xfrm>
          <a:prstGeom prst="rect">
            <a:avLst/>
          </a:prstGeom>
          <a:noFill/>
          <a:ln w="9525">
            <a:noFill/>
            <a:miter lim="800000"/>
            <a:headEnd/>
            <a:tailEnd/>
          </a:ln>
        </p:spPr>
      </p:pic>
      <p:sp>
        <p:nvSpPr>
          <p:cNvPr id="8197" name="AutoShape 5"/>
          <p:cNvSpPr>
            <a:spLocks noChangeArrowheads="1"/>
          </p:cNvSpPr>
          <p:nvPr/>
        </p:nvSpPr>
        <p:spPr bwMode="auto">
          <a:xfrm>
            <a:off x="1116013" y="549275"/>
            <a:ext cx="6192837" cy="1079500"/>
          </a:xfrm>
          <a:prstGeom prst="flowChartPredefinedProcess">
            <a:avLst/>
          </a:prstGeom>
          <a:gradFill rotWithShape="1">
            <a:gsLst>
              <a:gs pos="0">
                <a:srgbClr val="4F77E7"/>
              </a:gs>
              <a:gs pos="100000">
                <a:srgbClr val="D462BE"/>
              </a:gs>
            </a:gsLst>
            <a:path path="shape">
              <a:fillToRect l="50000" t="50000" r="50000" b="50000"/>
            </a:path>
          </a:gradFill>
          <a:ln w="9525">
            <a:solidFill>
              <a:schemeClr val="tx1"/>
            </a:solidFill>
            <a:miter lim="800000"/>
            <a:headEnd/>
            <a:tailEnd/>
          </a:ln>
        </p:spPr>
        <p:txBody>
          <a:bodyPr wrap="none" anchor="ctr"/>
          <a:lstStyle/>
          <a:p>
            <a:pPr algn="ctr"/>
            <a:r>
              <a:rPr lang="ar-AE" sz="4000">
                <a:solidFill>
                  <a:schemeClr val="bg1"/>
                </a:solidFill>
              </a:rPr>
              <a:t>الغاز الطبيعي</a:t>
            </a:r>
            <a:endParaRPr lang="en-US" sz="4000">
              <a:solidFill>
                <a:schemeClr val="bg1"/>
              </a:solidFill>
            </a:endParaRPr>
          </a:p>
        </p:txBody>
      </p:sp>
      <p:sp>
        <p:nvSpPr>
          <p:cNvPr id="8198" name="Rectangle 6"/>
          <p:cNvSpPr>
            <a:spLocks noChangeArrowheads="1"/>
          </p:cNvSpPr>
          <p:nvPr/>
        </p:nvSpPr>
        <p:spPr bwMode="auto">
          <a:xfrm>
            <a:off x="827584" y="1644231"/>
            <a:ext cx="5976664" cy="4880394"/>
          </a:xfrm>
          <a:prstGeom prst="rect">
            <a:avLst/>
          </a:prstGeom>
          <a:gradFill rotWithShape="1">
            <a:gsLst>
              <a:gs pos="0">
                <a:srgbClr val="D462BE"/>
              </a:gs>
              <a:gs pos="100000">
                <a:srgbClr val="6600FF"/>
              </a:gs>
            </a:gsLst>
            <a:path path="shape">
              <a:fillToRect l="50000" t="50000" r="50000" b="50000"/>
            </a:path>
          </a:gradFill>
          <a:ln w="9525">
            <a:solidFill>
              <a:schemeClr val="tx1"/>
            </a:solidFill>
            <a:miter lim="800000"/>
            <a:headEnd/>
            <a:tailEnd/>
          </a:ln>
        </p:spPr>
        <p:txBody>
          <a:bodyPr wrap="none" anchor="ctr"/>
          <a:lstStyle/>
          <a:p>
            <a:pPr algn="ctr"/>
            <a:r>
              <a:rPr lang="ar-AE" sz="2400" dirty="0">
                <a:solidFill>
                  <a:schemeClr val="bg1"/>
                </a:solidFill>
              </a:rPr>
              <a:t>يعد الغاز الطبيعي من مصادر الطاقة الهامة نظراً </a:t>
            </a:r>
          </a:p>
          <a:p>
            <a:pPr algn="ctr"/>
            <a:r>
              <a:rPr lang="ar-AE" sz="2400" dirty="0">
                <a:solidFill>
                  <a:schemeClr val="bg1"/>
                </a:solidFill>
              </a:rPr>
              <a:t>لاحتوائه على وحدات حرارية من النفط والفحم ويصاحب</a:t>
            </a:r>
          </a:p>
          <a:p>
            <a:pPr algn="ctr"/>
            <a:r>
              <a:rPr lang="ar-AE" sz="2400" dirty="0">
                <a:solidFill>
                  <a:schemeClr val="bg1"/>
                </a:solidFill>
              </a:rPr>
              <a:t> الغاز الطبيعي عمليات ضخ النفط وقد يوجد في</a:t>
            </a:r>
          </a:p>
          <a:p>
            <a:pPr algn="ctr"/>
            <a:r>
              <a:rPr lang="ar-AE" sz="2400" dirty="0">
                <a:solidFill>
                  <a:schemeClr val="bg1"/>
                </a:solidFill>
              </a:rPr>
              <a:t> حقول مستقلة خالية من النفط كما هي الحال في حقل </a:t>
            </a:r>
          </a:p>
          <a:p>
            <a:pPr algn="ctr"/>
            <a:r>
              <a:rPr lang="ar-AE" sz="2400" dirty="0">
                <a:solidFill>
                  <a:schemeClr val="bg1"/>
                </a:solidFill>
              </a:rPr>
              <a:t>غاز الصجعه في دولة الامارات كما يتميز الغاز</a:t>
            </a:r>
          </a:p>
          <a:p>
            <a:pPr algn="ctr"/>
            <a:r>
              <a:rPr lang="ar-AE" sz="2400" dirty="0">
                <a:solidFill>
                  <a:schemeClr val="bg1"/>
                </a:solidFill>
              </a:rPr>
              <a:t> الطبيعي عن غيره من مصادر الطاقة بانه اقل</a:t>
            </a:r>
          </a:p>
          <a:p>
            <a:pPr algn="ctr"/>
            <a:r>
              <a:rPr lang="ar-AE" sz="2400" dirty="0">
                <a:solidFill>
                  <a:schemeClr val="bg1"/>
                </a:solidFill>
              </a:rPr>
              <a:t> سعراً بالاضافة لسهولة نقله بواسطة الانابيب</a:t>
            </a:r>
          </a:p>
          <a:p>
            <a:pPr algn="ctr"/>
            <a:r>
              <a:rPr lang="ar-AE" sz="2400" dirty="0">
                <a:solidFill>
                  <a:schemeClr val="bg1"/>
                </a:solidFill>
              </a:rPr>
              <a:t> وأكثرأمناً من ناحية السيطرة عليه.</a:t>
            </a:r>
            <a:endParaRPr lang="en-US" sz="2400" dirty="0">
              <a:solidFill>
                <a:schemeClr val="bg1"/>
              </a:solidFill>
            </a:endParaRPr>
          </a:p>
        </p:txBody>
      </p:sp>
      <p:sp>
        <p:nvSpPr>
          <p:cNvPr id="9221" name="AutoShape 8">
            <a:hlinkClick r:id="" action="ppaction://noaction" highlightClick="1"/>
          </p:cNvPr>
          <p:cNvSpPr>
            <a:spLocks noChangeArrowheads="1"/>
          </p:cNvSpPr>
          <p:nvPr/>
        </p:nvSpPr>
        <p:spPr bwMode="auto">
          <a:xfrm>
            <a:off x="611188" y="6092825"/>
            <a:ext cx="792162" cy="431800"/>
          </a:xfrm>
          <a:prstGeom prst="actionButtonForwardNext">
            <a:avLst/>
          </a:prstGeom>
          <a:solidFill>
            <a:srgbClr val="800080"/>
          </a:solidFill>
          <a:ln w="9525">
            <a:noFill/>
            <a:miter lim="800000"/>
            <a:headEnd/>
            <a:tailEnd/>
          </a:ln>
        </p:spPr>
        <p:txBody>
          <a:bodyPr wrap="none" anchor="ctr"/>
          <a:lstStyle/>
          <a:p>
            <a:endParaRPr lang="ar-A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checkerboard(across)">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heckerboard(across)">
                                      <p:cBhvr>
                                        <p:cTn id="1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592" y="1124744"/>
            <a:ext cx="8467278" cy="4881141"/>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447800" y="1142984"/>
            <a:ext cx="6962775" cy="5016758"/>
          </a:xfrm>
          <a:prstGeom prst="rect">
            <a:avLst/>
          </a:prstGeom>
          <a:noFill/>
          <a:ln w="9525">
            <a:noFill/>
            <a:miter lim="800000"/>
            <a:headEnd/>
            <a:tailEnd/>
          </a:ln>
          <a:effectLst>
            <a:outerShdw dist="35921" dir="2700000" algn="ctr" rotWithShape="0">
              <a:srgbClr val="CC00CC"/>
            </a:outerShdw>
          </a:effectLst>
        </p:spPr>
        <p:txBody>
          <a:bodyPr wrap="square" anchor="ctr">
            <a:spAutoFit/>
          </a:bodyPr>
          <a:lstStyle/>
          <a:p>
            <a:pPr algn="r" rtl="1">
              <a:tabLst>
                <a:tab pos="914400" algn="l"/>
              </a:tabLst>
            </a:pPr>
            <a:endParaRPr lang="en-US" sz="1800" b="1" dirty="0">
              <a:latin typeface="Arial" pitchFamily="34" charset="0"/>
            </a:endParaRPr>
          </a:p>
          <a:p>
            <a:pPr algn="r" rtl="1">
              <a:buFontTx/>
              <a:buBlip>
                <a:blip r:embed="rId2"/>
              </a:buBlip>
              <a:tabLst>
                <a:tab pos="914400" algn="l"/>
              </a:tabLst>
            </a:pPr>
            <a:r>
              <a:rPr lang="ar-EG" sz="3200" b="1" dirty="0" smtClean="0">
                <a:latin typeface="Arial" pitchFamily="34" charset="0"/>
              </a:rPr>
              <a:t> </a:t>
            </a:r>
            <a:r>
              <a:rPr lang="ar-SA" sz="3200" b="1" dirty="0" smtClean="0">
                <a:latin typeface="Arial" pitchFamily="34" charset="0"/>
              </a:rPr>
              <a:t>تستغل البلاد العربية مصدرين من مصادر الطاقة هما:</a:t>
            </a:r>
            <a:endParaRPr lang="ar-EG" sz="3200" b="1" dirty="0" smtClean="0">
              <a:latin typeface="Arial" pitchFamily="34" charset="0"/>
            </a:endParaRPr>
          </a:p>
          <a:p>
            <a:pPr algn="r" rtl="1">
              <a:tabLst>
                <a:tab pos="914400" algn="l"/>
              </a:tabLst>
            </a:pPr>
            <a:endParaRPr lang="en-US" b="1" dirty="0">
              <a:latin typeface="Arial" pitchFamily="34" charset="0"/>
            </a:endParaRPr>
          </a:p>
          <a:p>
            <a:pPr lvl="1" algn="r" rtl="1">
              <a:buFont typeface="Wingdings" pitchFamily="2" charset="2"/>
              <a:buChar char="q"/>
              <a:tabLst>
                <a:tab pos="914400" algn="l"/>
              </a:tabLst>
            </a:pPr>
            <a:r>
              <a:rPr lang="ar-EG" b="1" dirty="0">
                <a:latin typeface="Arial" pitchFamily="34" charset="0"/>
              </a:rPr>
              <a:t> </a:t>
            </a:r>
            <a:r>
              <a:rPr lang="ar-SA" sz="3600" b="1" dirty="0">
                <a:latin typeface="Arial" pitchFamily="34" charset="0"/>
              </a:rPr>
              <a:t>مصادر غير متجددة:  هي مصادر قابلة للانتهاء </a:t>
            </a:r>
            <a:r>
              <a:rPr lang="ar-SA" sz="3600" b="1" dirty="0" err="1">
                <a:latin typeface="Arial" pitchFamily="34" charset="0"/>
              </a:rPr>
              <a:t>و</a:t>
            </a:r>
            <a:r>
              <a:rPr lang="ar-SA" sz="3600" b="1" dirty="0">
                <a:latin typeface="Arial" pitchFamily="34" charset="0"/>
              </a:rPr>
              <a:t> من أمثلتها البترول والفحم والغاز الطبيعي تسبب هذه المصادر تلوث للبيئة. </a:t>
            </a:r>
            <a:endParaRPr lang="ar-EG" sz="3600" b="1" dirty="0">
              <a:latin typeface="Arial" pitchFamily="34" charset="0"/>
            </a:endParaRPr>
          </a:p>
          <a:p>
            <a:pPr lvl="1" algn="r" rtl="1">
              <a:buFont typeface="Wingdings" pitchFamily="2" charset="2"/>
              <a:buNone/>
              <a:tabLst>
                <a:tab pos="914400" algn="l"/>
              </a:tabLst>
            </a:pPr>
            <a:endParaRPr lang="en-US" sz="3600" b="1" dirty="0">
              <a:latin typeface="Arial" pitchFamily="34" charset="0"/>
            </a:endParaRPr>
          </a:p>
          <a:p>
            <a:pPr lvl="1" algn="r" rtl="1">
              <a:buFont typeface="Wingdings" pitchFamily="2" charset="2"/>
              <a:buChar char="q"/>
              <a:tabLst>
                <a:tab pos="914400" algn="l"/>
              </a:tabLst>
            </a:pPr>
            <a:r>
              <a:rPr lang="ar-EG" sz="3600" b="1" dirty="0">
                <a:latin typeface="Arial" pitchFamily="34" charset="0"/>
              </a:rPr>
              <a:t> </a:t>
            </a:r>
            <a:r>
              <a:rPr lang="ar-SA" sz="3600" b="1" dirty="0">
                <a:latin typeface="Arial" pitchFamily="34" charset="0"/>
              </a:rPr>
              <a:t>مصادر متجددة: هي مصادر متوفرة باستمرار ومن أمثلتها الكهرباء المائية والطاقة الشمسية وطاقة الرياح. </a:t>
            </a:r>
          </a:p>
        </p:txBody>
      </p:sp>
      <p:sp>
        <p:nvSpPr>
          <p:cNvPr id="12293" name="Rectangle 5"/>
          <p:cNvSpPr>
            <a:spLocks noChangeArrowheads="1"/>
          </p:cNvSpPr>
          <p:nvPr/>
        </p:nvSpPr>
        <p:spPr bwMode="auto">
          <a:xfrm>
            <a:off x="2819400" y="381000"/>
            <a:ext cx="3886200" cy="579438"/>
          </a:xfrm>
          <a:prstGeom prst="rect">
            <a:avLst/>
          </a:prstGeom>
          <a:noFill/>
          <a:ln w="9525">
            <a:noFill/>
            <a:miter lim="800000"/>
            <a:headEnd/>
            <a:tailEnd/>
          </a:ln>
          <a:effectLst>
            <a:outerShdw dist="35921" dir="2700000" algn="ctr" rotWithShape="0">
              <a:srgbClr val="CC00CC"/>
            </a:outerShdw>
          </a:effectLst>
        </p:spPr>
        <p:txBody>
          <a:bodyPr>
            <a:spAutoFit/>
          </a:bodyPr>
          <a:lstStyle/>
          <a:p>
            <a:pPr algn="ctr" rtl="1"/>
            <a:r>
              <a:rPr lang="ar-SA" sz="3200" b="1" dirty="0">
                <a:latin typeface="Arial" pitchFamily="34" charset="0"/>
              </a:rPr>
              <a:t>استغلال مصادر الطاقة</a:t>
            </a:r>
            <a:endParaRPr lang="en-US" sz="3200" b="1" dirty="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ounded Rectangle 2"/>
          <p:cNvSpPr/>
          <p:nvPr/>
        </p:nvSpPr>
        <p:spPr>
          <a:xfrm>
            <a:off x="1928794" y="500042"/>
            <a:ext cx="4857784" cy="64294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t>صنف مصادر الطاقة</a:t>
            </a:r>
            <a:endParaRPr lang="ar-AE" sz="36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714500" y="2263775"/>
            <a:ext cx="5715000" cy="2286000"/>
            <a:chOff x="0" y="0"/>
            <a:chExt cx="3600" cy="1440"/>
          </a:xfrm>
        </p:grpSpPr>
        <p:sp>
          <p:nvSpPr>
            <p:cNvPr id="129027" name="Rectangle 3"/>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ar-AE"/>
            </a:p>
          </p:txBody>
        </p:sp>
        <p:sp>
          <p:nvSpPr>
            <p:cNvPr id="129028" name="Rectangle 4"/>
            <p:cNvSpPr>
              <a:spLocks noChangeArrowheads="1"/>
            </p:cNvSpPr>
            <p:nvPr/>
          </p:nvSpPr>
          <p:spPr bwMode="auto">
            <a:xfrm>
              <a:off x="0" y="0"/>
              <a:ext cx="3600" cy="1440"/>
            </a:xfrm>
            <a:prstGeom prst="rect">
              <a:avLst/>
            </a:prstGeom>
            <a:noFill/>
            <a:ln w="9525">
              <a:noFill/>
              <a:miter lim="800000"/>
              <a:headEnd/>
              <a:tailEnd/>
            </a:ln>
            <a:effectLst/>
          </p:spPr>
          <p:txBody>
            <a:bodyPr/>
            <a:lstStyle/>
            <a:p>
              <a:r>
                <a:rPr lang="ar-AE" sz="1000" b="0">
                  <a:latin typeface="Arial" pitchFamily="34" charset="0"/>
                  <a:cs typeface="Arial" pitchFamily="34" charset="0"/>
                </a:rPr>
                <a:t>  </a:t>
              </a:r>
              <a:r>
                <a:rPr lang="ar-AE" sz="14400" b="0">
                  <a:latin typeface="Arial" pitchFamily="34" charset="0"/>
                  <a:cs typeface="Arial" pitchFamily="34" charset="0"/>
                </a:rPr>
                <a:t> </a:t>
              </a:r>
              <a:endParaRPr lang="ar-AE" sz="1000" b="0">
                <a:latin typeface="Arial" pitchFamily="34" charset="0"/>
                <a:cs typeface="Arial" pitchFamily="34" charset="0"/>
              </a:endParaRPr>
            </a:p>
          </p:txBody>
        </p:sp>
      </p:grpSp>
      <p:pic>
        <p:nvPicPr>
          <p:cNvPr id="129029" name="Picture 5" descr="Solar cells into arrays."/>
          <p:cNvPicPr>
            <a:picLocks noChangeAspect="1" noChangeArrowheads="1"/>
          </p:cNvPicPr>
          <p:nvPr/>
        </p:nvPicPr>
        <p:blipFill>
          <a:blip r:embed="rId2"/>
          <a:srcRect/>
          <a:stretch>
            <a:fillRect/>
          </a:stretch>
        </p:blipFill>
        <p:spPr bwMode="auto">
          <a:xfrm>
            <a:off x="2133600" y="228600"/>
            <a:ext cx="4343400" cy="2971800"/>
          </a:xfrm>
          <a:prstGeom prst="rect">
            <a:avLst/>
          </a:prstGeom>
          <a:noFill/>
        </p:spPr>
      </p:pic>
      <p:grpSp>
        <p:nvGrpSpPr>
          <p:cNvPr id="3" name="Group 6"/>
          <p:cNvGrpSpPr>
            <a:grpSpLocks/>
          </p:cNvGrpSpPr>
          <p:nvPr/>
        </p:nvGrpSpPr>
        <p:grpSpPr bwMode="auto">
          <a:xfrm>
            <a:off x="1463675" y="2263775"/>
            <a:ext cx="5715000" cy="2286000"/>
            <a:chOff x="0" y="0"/>
            <a:chExt cx="3600" cy="1440"/>
          </a:xfrm>
        </p:grpSpPr>
        <p:sp>
          <p:nvSpPr>
            <p:cNvPr id="129031" name="Rectangle 7"/>
            <p:cNvSpPr>
              <a:spLocks noChangeArrowheads="1"/>
            </p:cNvSpPr>
            <p:nvPr/>
          </p:nvSpPr>
          <p:spPr bwMode="auto">
            <a:xfrm>
              <a:off x="0" y="0"/>
              <a:ext cx="0" cy="0"/>
            </a:xfrm>
            <a:prstGeom prst="rect">
              <a:avLst/>
            </a:prstGeom>
            <a:noFill/>
            <a:ln w="9525">
              <a:noFill/>
              <a:miter lim="800000"/>
              <a:headEnd/>
              <a:tailEnd/>
            </a:ln>
            <a:effectLst/>
          </p:spPr>
          <p:txBody>
            <a:bodyPr>
              <a:spAutoFit/>
            </a:bodyPr>
            <a:lstStyle/>
            <a:p>
              <a:endParaRPr lang="ar-AE"/>
            </a:p>
          </p:txBody>
        </p:sp>
        <p:sp>
          <p:nvSpPr>
            <p:cNvPr id="129032" name="Rectangle 8"/>
            <p:cNvSpPr>
              <a:spLocks noChangeArrowheads="1"/>
            </p:cNvSpPr>
            <p:nvPr/>
          </p:nvSpPr>
          <p:spPr bwMode="auto">
            <a:xfrm>
              <a:off x="0" y="0"/>
              <a:ext cx="3600" cy="1440"/>
            </a:xfrm>
            <a:prstGeom prst="rect">
              <a:avLst/>
            </a:prstGeom>
            <a:noFill/>
            <a:ln w="9525">
              <a:noFill/>
              <a:miter lim="800000"/>
              <a:headEnd/>
              <a:tailEnd/>
            </a:ln>
            <a:effectLst/>
          </p:spPr>
          <p:txBody>
            <a:bodyPr/>
            <a:lstStyle/>
            <a:p>
              <a:r>
                <a:rPr lang="ar-AE" sz="1000" b="0">
                  <a:latin typeface="Arial" pitchFamily="34" charset="0"/>
                  <a:cs typeface="Arial" pitchFamily="34" charset="0"/>
                </a:rPr>
                <a:t>  </a:t>
              </a:r>
              <a:r>
                <a:rPr lang="ar-AE" sz="14400" b="0">
                  <a:latin typeface="Arial" pitchFamily="34" charset="0"/>
                  <a:cs typeface="Arial" pitchFamily="34" charset="0"/>
                </a:rPr>
                <a:t> </a:t>
              </a:r>
              <a:endParaRPr lang="ar-AE" sz="1000" b="0">
                <a:latin typeface="Arial" pitchFamily="34" charset="0"/>
                <a:cs typeface="Arial" pitchFamily="34" charset="0"/>
              </a:endParaRPr>
            </a:p>
          </p:txBody>
        </p:sp>
      </p:grpSp>
      <p:pic>
        <p:nvPicPr>
          <p:cNvPr id="129033" name="Picture 9" descr="Solar panels in Carrisa Plains."/>
          <p:cNvPicPr>
            <a:picLocks noChangeAspect="1" noChangeArrowheads="1"/>
          </p:cNvPicPr>
          <p:nvPr/>
        </p:nvPicPr>
        <p:blipFill>
          <a:blip r:embed="rId3"/>
          <a:srcRect/>
          <a:stretch>
            <a:fillRect/>
          </a:stretch>
        </p:blipFill>
        <p:spPr bwMode="auto">
          <a:xfrm>
            <a:off x="0" y="3200400"/>
            <a:ext cx="9144000" cy="3657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2667000" y="457200"/>
            <a:ext cx="3733800" cy="1524000"/>
          </a:xfrm>
          <a:prstGeom prst="roundRect">
            <a:avLst>
              <a:gd name="adj" fmla="val 16667"/>
            </a:avLst>
          </a:prstGeom>
          <a:solidFill>
            <a:srgbClr val="00CCFF"/>
          </a:solidFill>
          <a:ln w="9525">
            <a:solidFill>
              <a:schemeClr val="tx1"/>
            </a:solidFill>
            <a:round/>
            <a:headEnd/>
            <a:tailEnd/>
          </a:ln>
          <a:effectLst/>
        </p:spPr>
        <p:txBody>
          <a:bodyPr wrap="none" anchor="ctr"/>
          <a:lstStyle/>
          <a:p>
            <a:r>
              <a:rPr lang="ar-SA" sz="4800">
                <a:solidFill>
                  <a:schemeClr val="tx1"/>
                </a:solidFill>
                <a:cs typeface="Mudir MT" pitchFamily="2" charset="-78"/>
              </a:rPr>
              <a:t>الطاقة المتجددة</a:t>
            </a:r>
          </a:p>
        </p:txBody>
      </p:sp>
      <p:sp>
        <p:nvSpPr>
          <p:cNvPr id="2051" name="AutoShape 3"/>
          <p:cNvSpPr>
            <a:spLocks noChangeArrowheads="1"/>
          </p:cNvSpPr>
          <p:nvPr/>
        </p:nvSpPr>
        <p:spPr bwMode="auto">
          <a:xfrm>
            <a:off x="7467600" y="5791200"/>
            <a:ext cx="1676400" cy="1066800"/>
          </a:xfrm>
          <a:prstGeom prst="roundRect">
            <a:avLst>
              <a:gd name="adj" fmla="val 16667"/>
            </a:avLst>
          </a:prstGeom>
          <a:solidFill>
            <a:srgbClr val="99CCFF"/>
          </a:solidFill>
          <a:ln w="9525">
            <a:solidFill>
              <a:schemeClr val="tx1"/>
            </a:solidFill>
            <a:round/>
            <a:headEnd/>
            <a:tailEnd/>
          </a:ln>
          <a:effectLst/>
        </p:spPr>
        <p:txBody>
          <a:bodyPr wrap="none" anchor="ctr"/>
          <a:lstStyle/>
          <a:p>
            <a:r>
              <a:rPr lang="ar-SA">
                <a:solidFill>
                  <a:schemeClr val="tx2"/>
                </a:solidFill>
                <a:latin typeface="Arial" pitchFamily="34" charset="0"/>
                <a:cs typeface="Arial" pitchFamily="34" charset="0"/>
              </a:rPr>
              <a:t>طاقة</a:t>
            </a:r>
            <a:r>
              <a:rPr lang="ar-SA" b="0">
                <a:solidFill>
                  <a:schemeClr val="tx2"/>
                </a:solidFill>
                <a:latin typeface="Arial" pitchFamily="34" charset="0"/>
                <a:cs typeface="Arial" pitchFamily="34" charset="0"/>
              </a:rPr>
              <a:t> </a:t>
            </a:r>
            <a:r>
              <a:rPr lang="ar-SA">
                <a:solidFill>
                  <a:schemeClr val="tx2"/>
                </a:solidFill>
                <a:latin typeface="Arial" pitchFamily="34" charset="0"/>
                <a:cs typeface="Arial" pitchFamily="34" charset="0"/>
              </a:rPr>
              <a:t>الكتلة</a:t>
            </a:r>
            <a:endParaRPr lang="en-US">
              <a:solidFill>
                <a:schemeClr val="tx2"/>
              </a:solidFill>
              <a:latin typeface="Arial" pitchFamily="34" charset="0"/>
              <a:cs typeface="Arial" pitchFamily="34" charset="0"/>
            </a:endParaRPr>
          </a:p>
          <a:p>
            <a:r>
              <a:rPr lang="ar-SA">
                <a:solidFill>
                  <a:schemeClr val="tx2"/>
                </a:solidFill>
                <a:latin typeface="Arial" pitchFamily="34" charset="0"/>
                <a:cs typeface="Arial" pitchFamily="34" charset="0"/>
              </a:rPr>
              <a:t> الحيوية</a:t>
            </a:r>
            <a:r>
              <a:rPr lang="ar-SA" b="0">
                <a:solidFill>
                  <a:srgbClr val="008080"/>
                </a:solidFill>
                <a:latin typeface="Arial" pitchFamily="34" charset="0"/>
                <a:cs typeface="Arial" pitchFamily="34" charset="0"/>
              </a:rPr>
              <a:t> </a:t>
            </a:r>
          </a:p>
        </p:txBody>
      </p:sp>
      <p:sp>
        <p:nvSpPr>
          <p:cNvPr id="2052" name="AutoShape 4"/>
          <p:cNvSpPr>
            <a:spLocks noChangeArrowheads="1"/>
          </p:cNvSpPr>
          <p:nvPr/>
        </p:nvSpPr>
        <p:spPr bwMode="auto">
          <a:xfrm>
            <a:off x="838200" y="4572000"/>
            <a:ext cx="1828800" cy="1066800"/>
          </a:xfrm>
          <a:prstGeom prst="roundRect">
            <a:avLst>
              <a:gd name="adj" fmla="val 16667"/>
            </a:avLst>
          </a:prstGeom>
          <a:solidFill>
            <a:srgbClr val="99CCFF"/>
          </a:solidFill>
          <a:ln w="9525">
            <a:solidFill>
              <a:schemeClr val="tx1"/>
            </a:solidFill>
            <a:round/>
            <a:headEnd/>
            <a:tailEnd/>
          </a:ln>
          <a:effectLst/>
        </p:spPr>
        <p:txBody>
          <a:bodyPr wrap="none" anchor="ctr"/>
          <a:lstStyle/>
          <a:p>
            <a:endParaRPr lang="en-US">
              <a:solidFill>
                <a:srgbClr val="008080"/>
              </a:solidFill>
              <a:latin typeface="Arial" pitchFamily="34" charset="0"/>
            </a:endParaRPr>
          </a:p>
          <a:p>
            <a:r>
              <a:rPr lang="ar-SA">
                <a:solidFill>
                  <a:schemeClr val="tx2"/>
                </a:solidFill>
                <a:latin typeface="Arial" pitchFamily="34" charset="0"/>
              </a:rPr>
              <a:t>طاقة المساقط </a:t>
            </a:r>
            <a:endParaRPr lang="en-US">
              <a:solidFill>
                <a:schemeClr val="tx2"/>
              </a:solidFill>
              <a:latin typeface="Arial" pitchFamily="34" charset="0"/>
            </a:endParaRPr>
          </a:p>
          <a:p>
            <a:r>
              <a:rPr lang="ar-SA">
                <a:solidFill>
                  <a:schemeClr val="tx2"/>
                </a:solidFill>
                <a:latin typeface="Arial" pitchFamily="34" charset="0"/>
              </a:rPr>
              <a:t>المائية</a:t>
            </a:r>
            <a:r>
              <a:rPr lang="ar-SA" b="0">
                <a:solidFill>
                  <a:srgbClr val="008080"/>
                </a:solidFill>
              </a:rPr>
              <a:t> </a:t>
            </a:r>
            <a:endParaRPr lang="ar-SA" b="0">
              <a:solidFill>
                <a:srgbClr val="008080"/>
              </a:solidFill>
              <a:cs typeface="Times New Roman" pitchFamily="18" charset="0"/>
            </a:endParaRPr>
          </a:p>
          <a:p>
            <a:endParaRPr lang="ar-SA" b="0">
              <a:solidFill>
                <a:srgbClr val="008080"/>
              </a:solidFill>
              <a:latin typeface="Arial" pitchFamily="34" charset="0"/>
              <a:cs typeface="Arial" pitchFamily="34" charset="0"/>
            </a:endParaRPr>
          </a:p>
        </p:txBody>
      </p:sp>
      <p:sp>
        <p:nvSpPr>
          <p:cNvPr id="2053" name="AutoShape 5"/>
          <p:cNvSpPr>
            <a:spLocks noChangeArrowheads="1"/>
          </p:cNvSpPr>
          <p:nvPr/>
        </p:nvSpPr>
        <p:spPr bwMode="auto">
          <a:xfrm>
            <a:off x="5257800" y="3429000"/>
            <a:ext cx="1676400" cy="990600"/>
          </a:xfrm>
          <a:prstGeom prst="roundRect">
            <a:avLst>
              <a:gd name="adj" fmla="val 16667"/>
            </a:avLst>
          </a:prstGeom>
          <a:solidFill>
            <a:srgbClr val="99CCFF"/>
          </a:solidFill>
          <a:ln w="9525">
            <a:solidFill>
              <a:schemeClr val="tx1"/>
            </a:solidFill>
            <a:round/>
            <a:headEnd/>
            <a:tailEnd/>
          </a:ln>
          <a:effectLst/>
        </p:spPr>
        <p:txBody>
          <a:bodyPr wrap="none" anchor="ctr"/>
          <a:lstStyle/>
          <a:p>
            <a:endParaRPr lang="en-US" b="0">
              <a:solidFill>
                <a:srgbClr val="008080"/>
              </a:solidFill>
              <a:latin typeface="Arial" pitchFamily="34" charset="0"/>
              <a:cs typeface="Arial" pitchFamily="34" charset="0"/>
            </a:endParaRPr>
          </a:p>
          <a:p>
            <a:r>
              <a:rPr lang="ar-SA">
                <a:solidFill>
                  <a:schemeClr val="tx2"/>
                </a:solidFill>
                <a:latin typeface="Arial" pitchFamily="34" charset="0"/>
                <a:cs typeface="Arial" pitchFamily="34" charset="0"/>
              </a:rPr>
              <a:t>طاقة المدّ </a:t>
            </a:r>
            <a:endParaRPr lang="en-US">
              <a:solidFill>
                <a:schemeClr val="tx2"/>
              </a:solidFill>
              <a:latin typeface="Arial" pitchFamily="34" charset="0"/>
              <a:cs typeface="Arial" pitchFamily="34" charset="0"/>
            </a:endParaRPr>
          </a:p>
          <a:p>
            <a:r>
              <a:rPr lang="ar-SA">
                <a:solidFill>
                  <a:schemeClr val="tx2"/>
                </a:solidFill>
                <a:latin typeface="Arial" pitchFamily="34" charset="0"/>
                <a:cs typeface="Arial" pitchFamily="34" charset="0"/>
              </a:rPr>
              <a:t>والجزر</a:t>
            </a:r>
            <a:r>
              <a:rPr lang="ar-SA" b="0">
                <a:solidFill>
                  <a:srgbClr val="008080"/>
                </a:solidFill>
                <a:latin typeface="Arial" pitchFamily="34" charset="0"/>
                <a:cs typeface="Arial" pitchFamily="34" charset="0"/>
              </a:rPr>
              <a:t> </a:t>
            </a:r>
            <a:endParaRPr lang="ar-SA" b="0">
              <a:solidFill>
                <a:srgbClr val="008080"/>
              </a:solidFill>
              <a:cs typeface="Times New Roman" pitchFamily="18" charset="0"/>
            </a:endParaRPr>
          </a:p>
          <a:p>
            <a:endParaRPr lang="ar-SA" b="0">
              <a:solidFill>
                <a:srgbClr val="008080"/>
              </a:solidFill>
              <a:latin typeface="Arial" pitchFamily="34" charset="0"/>
              <a:cs typeface="Arial" pitchFamily="34" charset="0"/>
            </a:endParaRPr>
          </a:p>
        </p:txBody>
      </p:sp>
      <p:sp>
        <p:nvSpPr>
          <p:cNvPr id="2054" name="AutoShape 6"/>
          <p:cNvSpPr>
            <a:spLocks noChangeArrowheads="1"/>
          </p:cNvSpPr>
          <p:nvPr/>
        </p:nvSpPr>
        <p:spPr bwMode="auto">
          <a:xfrm>
            <a:off x="6477000" y="4572000"/>
            <a:ext cx="1752600" cy="990600"/>
          </a:xfrm>
          <a:prstGeom prst="roundRect">
            <a:avLst>
              <a:gd name="adj" fmla="val 16667"/>
            </a:avLst>
          </a:prstGeom>
          <a:solidFill>
            <a:srgbClr val="99CCFF"/>
          </a:solidFill>
          <a:ln w="9525">
            <a:solidFill>
              <a:schemeClr val="tx1"/>
            </a:solidFill>
            <a:round/>
            <a:headEnd/>
            <a:tailEnd/>
          </a:ln>
          <a:effectLst/>
        </p:spPr>
        <p:txBody>
          <a:bodyPr wrap="none" anchor="ctr"/>
          <a:lstStyle/>
          <a:p>
            <a:r>
              <a:rPr lang="ar-SA">
                <a:solidFill>
                  <a:schemeClr val="tx2"/>
                </a:solidFill>
                <a:latin typeface="Arial" pitchFamily="34" charset="0"/>
                <a:cs typeface="Arial" pitchFamily="34" charset="0"/>
              </a:rPr>
              <a:t>طاقة الرياح</a:t>
            </a:r>
            <a:r>
              <a:rPr lang="ar-SA" b="0">
                <a:solidFill>
                  <a:srgbClr val="008080"/>
                </a:solidFill>
                <a:latin typeface="Arial" pitchFamily="34" charset="0"/>
                <a:cs typeface="Arial" pitchFamily="34" charset="0"/>
              </a:rPr>
              <a:t> </a:t>
            </a:r>
          </a:p>
        </p:txBody>
      </p:sp>
      <p:sp>
        <p:nvSpPr>
          <p:cNvPr id="2055" name="AutoShape 7"/>
          <p:cNvSpPr>
            <a:spLocks noChangeArrowheads="1"/>
          </p:cNvSpPr>
          <p:nvPr/>
        </p:nvSpPr>
        <p:spPr bwMode="auto">
          <a:xfrm>
            <a:off x="0" y="5791200"/>
            <a:ext cx="1600200" cy="1066800"/>
          </a:xfrm>
          <a:prstGeom prst="roundRect">
            <a:avLst>
              <a:gd name="adj" fmla="val 16667"/>
            </a:avLst>
          </a:prstGeom>
          <a:solidFill>
            <a:srgbClr val="99CCFF"/>
          </a:solidFill>
          <a:ln w="9525">
            <a:solidFill>
              <a:schemeClr val="tx1"/>
            </a:solidFill>
            <a:round/>
            <a:headEnd/>
            <a:tailEnd/>
          </a:ln>
          <a:effectLst/>
        </p:spPr>
        <p:txBody>
          <a:bodyPr wrap="none" anchor="ctr"/>
          <a:lstStyle/>
          <a:p>
            <a:r>
              <a:rPr lang="ar-SA">
                <a:solidFill>
                  <a:schemeClr val="tx2"/>
                </a:solidFill>
                <a:latin typeface="Arial" pitchFamily="34" charset="0"/>
                <a:cs typeface="Arial" pitchFamily="34" charset="0"/>
              </a:rPr>
              <a:t>الطاقة الحرارية</a:t>
            </a:r>
            <a:r>
              <a:rPr lang="ar-SA" b="0">
                <a:solidFill>
                  <a:srgbClr val="008080"/>
                </a:solidFill>
                <a:latin typeface="Arial" pitchFamily="34" charset="0"/>
                <a:cs typeface="Arial" pitchFamily="34" charset="0"/>
              </a:rPr>
              <a:t> </a:t>
            </a:r>
          </a:p>
        </p:txBody>
      </p:sp>
      <p:sp>
        <p:nvSpPr>
          <p:cNvPr id="2056" name="AutoShape 8"/>
          <p:cNvSpPr>
            <a:spLocks noChangeArrowheads="1"/>
          </p:cNvSpPr>
          <p:nvPr/>
        </p:nvSpPr>
        <p:spPr bwMode="auto">
          <a:xfrm>
            <a:off x="3708400" y="2205038"/>
            <a:ext cx="1676400" cy="990600"/>
          </a:xfrm>
          <a:prstGeom prst="roundRect">
            <a:avLst>
              <a:gd name="adj" fmla="val 16667"/>
            </a:avLst>
          </a:prstGeom>
          <a:solidFill>
            <a:srgbClr val="99CCFF"/>
          </a:solidFill>
          <a:ln w="9525">
            <a:solidFill>
              <a:schemeClr val="tx1"/>
            </a:solidFill>
            <a:round/>
            <a:headEnd/>
            <a:tailEnd/>
          </a:ln>
          <a:effectLst/>
        </p:spPr>
        <p:txBody>
          <a:bodyPr wrap="none" anchor="ctr"/>
          <a:lstStyle/>
          <a:p>
            <a:r>
              <a:rPr lang="ar-SA">
                <a:solidFill>
                  <a:schemeClr val="tx2"/>
                </a:solidFill>
                <a:latin typeface="Arial" pitchFamily="34" charset="0"/>
                <a:cs typeface="Arial" pitchFamily="34" charset="0"/>
              </a:rPr>
              <a:t>الطاقة الشمسية</a:t>
            </a:r>
            <a:r>
              <a:rPr lang="ar-SA" b="0">
                <a:solidFill>
                  <a:srgbClr val="008080"/>
                </a:solidFill>
                <a:latin typeface="Arial" pitchFamily="34" charset="0"/>
                <a:cs typeface="Arial" pitchFamily="34" charset="0"/>
              </a:rPr>
              <a:t> </a:t>
            </a:r>
          </a:p>
        </p:txBody>
      </p:sp>
      <p:sp>
        <p:nvSpPr>
          <p:cNvPr id="2057" name="AutoShape 9"/>
          <p:cNvSpPr>
            <a:spLocks noChangeArrowheads="1"/>
          </p:cNvSpPr>
          <p:nvPr/>
        </p:nvSpPr>
        <p:spPr bwMode="auto">
          <a:xfrm>
            <a:off x="2057400" y="3429000"/>
            <a:ext cx="1828800" cy="990600"/>
          </a:xfrm>
          <a:prstGeom prst="roundRect">
            <a:avLst>
              <a:gd name="adj" fmla="val 16667"/>
            </a:avLst>
          </a:prstGeom>
          <a:solidFill>
            <a:srgbClr val="99CCFF"/>
          </a:solidFill>
          <a:ln w="9525">
            <a:solidFill>
              <a:schemeClr val="tx1"/>
            </a:solidFill>
            <a:round/>
            <a:headEnd/>
            <a:tailEnd/>
          </a:ln>
          <a:effectLst/>
        </p:spPr>
        <p:txBody>
          <a:bodyPr wrap="none" anchor="ctr"/>
          <a:lstStyle/>
          <a:p>
            <a:r>
              <a:rPr lang="en-US" b="0">
                <a:solidFill>
                  <a:srgbClr val="800080"/>
                </a:solidFill>
                <a:latin typeface="Arial" pitchFamily="34" charset="0"/>
                <a:cs typeface="Arial" pitchFamily="34" charset="0"/>
              </a:rPr>
              <a:t> </a:t>
            </a:r>
            <a:r>
              <a:rPr lang="ar-SA">
                <a:solidFill>
                  <a:schemeClr val="tx2"/>
                </a:solidFill>
                <a:latin typeface="Arial" pitchFamily="34" charset="0"/>
                <a:cs typeface="Arial" pitchFamily="34" charset="0"/>
              </a:rPr>
              <a:t>طاقة الهيدروجين</a:t>
            </a:r>
            <a:r>
              <a:rPr lang="ar-SA" b="0">
                <a:solidFill>
                  <a:srgbClr val="800080"/>
                </a:solidFill>
                <a:latin typeface="Arial" pitchFamily="34" charset="0"/>
                <a:cs typeface="Arial" pitchFamily="34" charset="0"/>
              </a:rPr>
              <a:t> </a:t>
            </a:r>
            <a:endParaRPr lang="ar-SA" b="0">
              <a:solidFill>
                <a:srgbClr val="008080"/>
              </a:solidFill>
              <a:cs typeface="Times New Roman" pitchFamily="18" charset="0"/>
            </a:endParaRPr>
          </a:p>
          <a:p>
            <a:endParaRPr lang="ar-SA" b="0">
              <a:solidFill>
                <a:srgbClr val="008080"/>
              </a:solidFill>
              <a:latin typeface="Arial" pitchFamily="34" charset="0"/>
              <a:cs typeface="Arial" pitchFamily="34" charset="0"/>
            </a:endParaRPr>
          </a:p>
        </p:txBody>
      </p:sp>
      <p:cxnSp>
        <p:nvCxnSpPr>
          <p:cNvPr id="2058" name="AutoShape 10"/>
          <p:cNvCxnSpPr>
            <a:cxnSpLocks noChangeShapeType="1"/>
          </p:cNvCxnSpPr>
          <p:nvPr/>
        </p:nvCxnSpPr>
        <p:spPr bwMode="auto">
          <a:xfrm rot="5400000" flipV="1">
            <a:off x="4500563" y="2205038"/>
            <a:ext cx="1587" cy="1587"/>
          </a:xfrm>
          <a:prstGeom prst="curvedConnector3">
            <a:avLst>
              <a:gd name="adj1" fmla="val -14400000"/>
            </a:avLst>
          </a:prstGeom>
          <a:noFill/>
          <a:ln w="9525">
            <a:solidFill>
              <a:schemeClr val="tx1"/>
            </a:solidFill>
            <a:round/>
            <a:headEnd/>
            <a:tailEnd type="triangle" w="med" len="med"/>
          </a:ln>
          <a:effectLst/>
        </p:spPr>
      </p:cxnSp>
      <p:cxnSp>
        <p:nvCxnSpPr>
          <p:cNvPr id="2059" name="AutoShape 11"/>
          <p:cNvCxnSpPr>
            <a:cxnSpLocks noChangeShapeType="1"/>
            <a:stCxn id="2050" idx="2"/>
            <a:endCxn id="2053" idx="0"/>
          </p:cNvCxnSpPr>
          <p:nvPr/>
        </p:nvCxnSpPr>
        <p:spPr bwMode="auto">
          <a:xfrm rot="16200000" flipH="1">
            <a:off x="4591050" y="1924050"/>
            <a:ext cx="1447800" cy="1562100"/>
          </a:xfrm>
          <a:prstGeom prst="curvedConnector3">
            <a:avLst>
              <a:gd name="adj1" fmla="val 12606"/>
            </a:avLst>
          </a:prstGeom>
          <a:noFill/>
          <a:ln w="9525">
            <a:solidFill>
              <a:schemeClr val="tx1"/>
            </a:solidFill>
            <a:round/>
            <a:headEnd/>
            <a:tailEnd type="triangle" w="med" len="med"/>
          </a:ln>
          <a:effectLst/>
        </p:spPr>
      </p:cxnSp>
      <p:cxnSp>
        <p:nvCxnSpPr>
          <p:cNvPr id="2060" name="AutoShape 12"/>
          <p:cNvCxnSpPr>
            <a:cxnSpLocks noChangeShapeType="1"/>
            <a:stCxn id="2050" idx="2"/>
            <a:endCxn id="2054" idx="0"/>
          </p:cNvCxnSpPr>
          <p:nvPr/>
        </p:nvCxnSpPr>
        <p:spPr bwMode="auto">
          <a:xfrm rot="16200000" flipH="1">
            <a:off x="4648200" y="1866900"/>
            <a:ext cx="2590800" cy="2819400"/>
          </a:xfrm>
          <a:prstGeom prst="curvedConnector3">
            <a:avLst>
              <a:gd name="adj1" fmla="val 4963"/>
            </a:avLst>
          </a:prstGeom>
          <a:noFill/>
          <a:ln w="9525">
            <a:solidFill>
              <a:schemeClr val="tx1"/>
            </a:solidFill>
            <a:round/>
            <a:headEnd/>
            <a:tailEnd type="triangle" w="med" len="med"/>
          </a:ln>
          <a:effectLst/>
        </p:spPr>
      </p:cxnSp>
      <p:cxnSp>
        <p:nvCxnSpPr>
          <p:cNvPr id="2061" name="AutoShape 13"/>
          <p:cNvCxnSpPr>
            <a:cxnSpLocks noChangeShapeType="1"/>
            <a:stCxn id="2050" idx="2"/>
            <a:endCxn id="2051" idx="0"/>
          </p:cNvCxnSpPr>
          <p:nvPr/>
        </p:nvCxnSpPr>
        <p:spPr bwMode="auto">
          <a:xfrm rot="16200000" flipH="1">
            <a:off x="4514850" y="2000250"/>
            <a:ext cx="3810000" cy="3771900"/>
          </a:xfrm>
          <a:prstGeom prst="curvedConnector3">
            <a:avLst>
              <a:gd name="adj1" fmla="val 1954"/>
            </a:avLst>
          </a:prstGeom>
          <a:noFill/>
          <a:ln w="9525">
            <a:solidFill>
              <a:schemeClr val="tx1"/>
            </a:solidFill>
            <a:round/>
            <a:headEnd/>
            <a:tailEnd type="triangle" w="med" len="med"/>
          </a:ln>
          <a:effectLst/>
        </p:spPr>
      </p:cxnSp>
      <p:cxnSp>
        <p:nvCxnSpPr>
          <p:cNvPr id="2062" name="AutoShape 14"/>
          <p:cNvCxnSpPr>
            <a:cxnSpLocks noChangeShapeType="1"/>
            <a:stCxn id="2050" idx="2"/>
            <a:endCxn id="2057" idx="0"/>
          </p:cNvCxnSpPr>
          <p:nvPr/>
        </p:nvCxnSpPr>
        <p:spPr bwMode="auto">
          <a:xfrm rot="5400000">
            <a:off x="3028950" y="1924050"/>
            <a:ext cx="1447800" cy="1562100"/>
          </a:xfrm>
          <a:prstGeom prst="curvedConnector3">
            <a:avLst>
              <a:gd name="adj1" fmla="val 11074"/>
            </a:avLst>
          </a:prstGeom>
          <a:noFill/>
          <a:ln w="9525">
            <a:solidFill>
              <a:schemeClr val="tx1"/>
            </a:solidFill>
            <a:round/>
            <a:headEnd/>
            <a:tailEnd type="triangle" w="med" len="med"/>
          </a:ln>
          <a:effectLst/>
        </p:spPr>
      </p:cxnSp>
      <p:cxnSp>
        <p:nvCxnSpPr>
          <p:cNvPr id="2063" name="AutoShape 15"/>
          <p:cNvCxnSpPr>
            <a:cxnSpLocks noChangeShapeType="1"/>
            <a:stCxn id="2050" idx="2"/>
            <a:endCxn id="2052" idx="0"/>
          </p:cNvCxnSpPr>
          <p:nvPr/>
        </p:nvCxnSpPr>
        <p:spPr bwMode="auto">
          <a:xfrm rot="5400000">
            <a:off x="1847850" y="1885950"/>
            <a:ext cx="2590800" cy="2781300"/>
          </a:xfrm>
          <a:prstGeom prst="curvedConnector3">
            <a:avLst>
              <a:gd name="adj1" fmla="val 5023"/>
            </a:avLst>
          </a:prstGeom>
          <a:noFill/>
          <a:ln w="9525">
            <a:solidFill>
              <a:schemeClr val="tx1"/>
            </a:solidFill>
            <a:round/>
            <a:headEnd/>
            <a:tailEnd type="triangle" w="med" len="med"/>
          </a:ln>
          <a:effectLst/>
        </p:spPr>
      </p:cxnSp>
      <p:cxnSp>
        <p:nvCxnSpPr>
          <p:cNvPr id="2064" name="AutoShape 16"/>
          <p:cNvCxnSpPr>
            <a:cxnSpLocks noChangeShapeType="1"/>
            <a:stCxn id="2050" idx="2"/>
            <a:endCxn id="2055" idx="0"/>
          </p:cNvCxnSpPr>
          <p:nvPr/>
        </p:nvCxnSpPr>
        <p:spPr bwMode="auto">
          <a:xfrm rot="5400000">
            <a:off x="762000" y="2019300"/>
            <a:ext cx="3810000" cy="3733800"/>
          </a:xfrm>
          <a:prstGeom prst="curvedConnector3">
            <a:avLst>
              <a:gd name="adj1" fmla="val 1412"/>
            </a:avLst>
          </a:prstGeom>
          <a:noFill/>
          <a:ln w="9525">
            <a:solidFill>
              <a:schemeClr val="tx1"/>
            </a:solidFill>
            <a:round/>
            <a:headEnd/>
            <a:tailEnd type="triangle" w="med" len="med"/>
          </a:ln>
          <a:effectLst/>
        </p:spPr>
      </p:cxnSp>
      <p:pic>
        <p:nvPicPr>
          <p:cNvPr id="2065" name="Picture 17" descr="partly_sunny_md_clr"/>
          <p:cNvPicPr>
            <a:picLocks noChangeAspect="1" noChangeArrowheads="1" noCrop="1"/>
          </p:cNvPicPr>
          <p:nvPr/>
        </p:nvPicPr>
        <p:blipFill>
          <a:blip r:embed="rId2"/>
          <a:srcRect/>
          <a:stretch>
            <a:fillRect/>
          </a:stretch>
        </p:blipFill>
        <p:spPr bwMode="auto">
          <a:xfrm>
            <a:off x="0" y="0"/>
            <a:ext cx="10287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058"/>
                                        </p:tgtEl>
                                        <p:attrNameLst>
                                          <p:attrName>style.visibility</p:attrName>
                                        </p:attrNameLst>
                                      </p:cBhvr>
                                      <p:to>
                                        <p:strVal val="visible"/>
                                      </p:to>
                                    </p:set>
                                    <p:animEffect transition="in" filter="box(in)">
                                      <p:cBhvr>
                                        <p:cTn id="13" dur="500"/>
                                        <p:tgtEl>
                                          <p:spTgt spid="205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blinds(horizontal)">
                                      <p:cBhvr>
                                        <p:cTn id="18" dur="500"/>
                                        <p:tgtEl>
                                          <p:spTgt spid="205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2059"/>
                                        </p:tgtEl>
                                        <p:attrNameLst>
                                          <p:attrName>style.visibility</p:attrName>
                                        </p:attrNameLst>
                                      </p:cBhvr>
                                      <p:to>
                                        <p:strVal val="visible"/>
                                      </p:to>
                                    </p:set>
                                    <p:animEffect transition="in" filter="box(in)">
                                      <p:cBhvr>
                                        <p:cTn id="23" dur="500"/>
                                        <p:tgtEl>
                                          <p:spTgt spid="205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2053"/>
                                        </p:tgtEl>
                                        <p:attrNameLst>
                                          <p:attrName>style.visibility</p:attrName>
                                        </p:attrNameLst>
                                      </p:cBhvr>
                                      <p:to>
                                        <p:strVal val="visible"/>
                                      </p:to>
                                    </p:set>
                                    <p:animEffect transition="in" filter="strips(downLeft)">
                                      <p:cBhvr>
                                        <p:cTn id="28" dur="500"/>
                                        <p:tgtEl>
                                          <p:spTgt spid="205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2060"/>
                                        </p:tgtEl>
                                        <p:attrNameLst>
                                          <p:attrName>style.visibility</p:attrName>
                                        </p:attrNameLst>
                                      </p:cBhvr>
                                      <p:to>
                                        <p:strVal val="visible"/>
                                      </p:to>
                                    </p:set>
                                    <p:animEffect transition="in" filter="barn(inHorizontal)">
                                      <p:cBhvr>
                                        <p:cTn id="33" dur="500"/>
                                        <p:tgtEl>
                                          <p:spTgt spid="2060"/>
                                        </p:tgtEl>
                                      </p:cBhvr>
                                    </p:animEffect>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499"/>
                                          </p:stCondLst>
                                        </p:cTn>
                                        <p:tgtEl>
                                          <p:spTgt spid="2054"/>
                                        </p:tgtEl>
                                        <p:attrNameLst>
                                          <p:attrName>style.visibility</p:attrName>
                                        </p:attrNameLst>
                                      </p:cBhvr>
                                      <p:to>
                                        <p:strVal val="visible"/>
                                      </p:to>
                                    </p:set>
                                    <p:anim to="" calcmode="lin" valueType="num">
                                      <p:cBhvr>
                                        <p:cTn id="38" dur="1" fill="hold"/>
                                        <p:tgtEl>
                                          <p:spTgt spid="2054"/>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nodeType="clickEffect">
                                  <p:stCondLst>
                                    <p:cond delay="0"/>
                                  </p:stCondLst>
                                  <p:childTnLst>
                                    <p:set>
                                      <p:cBhvr>
                                        <p:cTn id="42" dur="1" fill="hold">
                                          <p:stCondLst>
                                            <p:cond delay="0"/>
                                          </p:stCondLst>
                                        </p:cTn>
                                        <p:tgtEl>
                                          <p:spTgt spid="2061"/>
                                        </p:tgtEl>
                                        <p:attrNameLst>
                                          <p:attrName>style.visibility</p:attrName>
                                        </p:attrNameLst>
                                      </p:cBhvr>
                                      <p:to>
                                        <p:strVal val="visible"/>
                                      </p:to>
                                    </p:set>
                                    <p:animEffect transition="in" filter="strips(downLeft)">
                                      <p:cBhvr>
                                        <p:cTn id="43" dur="500"/>
                                        <p:tgtEl>
                                          <p:spTgt spid="2061"/>
                                        </p:tgtEl>
                                      </p:cBhvr>
                                    </p:animEffect>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051"/>
                                        </p:tgtEl>
                                        <p:attrNameLst>
                                          <p:attrName>style.visibility</p:attrName>
                                        </p:attrNameLst>
                                      </p:cBhvr>
                                      <p:to>
                                        <p:strVal val="visible"/>
                                      </p:to>
                                    </p:set>
                                    <p:anim calcmode="lin" valueType="num">
                                      <p:cBhvr>
                                        <p:cTn id="48" dur="500" fill="hold"/>
                                        <p:tgtEl>
                                          <p:spTgt spid="2051"/>
                                        </p:tgtEl>
                                        <p:attrNameLst>
                                          <p:attrName>ppt_w</p:attrName>
                                        </p:attrNameLst>
                                      </p:cBhvr>
                                      <p:tavLst>
                                        <p:tav tm="0">
                                          <p:val>
                                            <p:fltVal val="0"/>
                                          </p:val>
                                        </p:tav>
                                        <p:tav tm="100000">
                                          <p:val>
                                            <p:strVal val="#ppt_w"/>
                                          </p:val>
                                        </p:tav>
                                      </p:tavLst>
                                    </p:anim>
                                    <p:anim calcmode="lin" valueType="num">
                                      <p:cBhvr>
                                        <p:cTn id="49" dur="500" fill="hold"/>
                                        <p:tgtEl>
                                          <p:spTgt spid="2051"/>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2062"/>
                                        </p:tgtEl>
                                        <p:attrNameLst>
                                          <p:attrName>style.visibility</p:attrName>
                                        </p:attrNameLst>
                                      </p:cBhvr>
                                      <p:to>
                                        <p:strVal val="visible"/>
                                      </p:to>
                                    </p:set>
                                    <p:animEffect transition="in" filter="strips(downLeft)">
                                      <p:cBhvr>
                                        <p:cTn id="54" dur="500"/>
                                        <p:tgtEl>
                                          <p:spTgt spid="2062"/>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grpId="0" nodeType="clickEffect">
                                  <p:stCondLst>
                                    <p:cond delay="0"/>
                                  </p:stCondLst>
                                  <p:childTnLst>
                                    <p:set>
                                      <p:cBhvr>
                                        <p:cTn id="58" dur="1" fill="hold">
                                          <p:stCondLst>
                                            <p:cond delay="0"/>
                                          </p:stCondLst>
                                        </p:cTn>
                                        <p:tgtEl>
                                          <p:spTgt spid="2057"/>
                                        </p:tgtEl>
                                        <p:attrNameLst>
                                          <p:attrName>style.visibility</p:attrName>
                                        </p:attrNameLst>
                                      </p:cBhvr>
                                      <p:to>
                                        <p:strVal val="visible"/>
                                      </p:to>
                                    </p:set>
                                    <p:animEffect transition="in" filter="checkerboard(across)">
                                      <p:cBhvr>
                                        <p:cTn id="59" dur="500"/>
                                        <p:tgtEl>
                                          <p:spTgt spid="2057"/>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2063"/>
                                        </p:tgtEl>
                                        <p:attrNameLst>
                                          <p:attrName>style.visibility</p:attrName>
                                        </p:attrNameLst>
                                      </p:cBhvr>
                                      <p:to>
                                        <p:strVal val="visible"/>
                                      </p:to>
                                    </p:set>
                                    <p:animEffect transition="in" filter="strips(downLeft)">
                                      <p:cBhvr>
                                        <p:cTn id="64" dur="500"/>
                                        <p:tgtEl>
                                          <p:spTgt spid="2063"/>
                                        </p:tgtEl>
                                      </p:cBhvr>
                                    </p:animEffect>
                                  </p:childTnLst>
                                </p:cTn>
                              </p:par>
                            </p:childTnLst>
                          </p:cTn>
                        </p:par>
                      </p:childTnLst>
                    </p:cTn>
                  </p:par>
                  <p:par>
                    <p:cTn id="65" fill="hold">
                      <p:stCondLst>
                        <p:cond delay="indefinite"/>
                      </p:stCondLst>
                      <p:childTnLst>
                        <p:par>
                          <p:cTn id="66" fill="hold">
                            <p:stCondLst>
                              <p:cond delay="0"/>
                            </p:stCondLst>
                            <p:childTnLst>
                              <p:par>
                                <p:cTn id="67" presetID="7" presetClass="entr" presetSubtype="2" fill="hold" grpId="0" nodeType="clickEffect">
                                  <p:stCondLst>
                                    <p:cond delay="0"/>
                                  </p:stCondLst>
                                  <p:childTnLst>
                                    <p:set>
                                      <p:cBhvr>
                                        <p:cTn id="68" dur="1" fill="hold">
                                          <p:stCondLst>
                                            <p:cond delay="0"/>
                                          </p:stCondLst>
                                        </p:cTn>
                                        <p:tgtEl>
                                          <p:spTgt spid="2052"/>
                                        </p:tgtEl>
                                        <p:attrNameLst>
                                          <p:attrName>style.visibility</p:attrName>
                                        </p:attrNameLst>
                                      </p:cBhvr>
                                      <p:to>
                                        <p:strVal val="visible"/>
                                      </p:to>
                                    </p:set>
                                    <p:anim calcmode="lin" valueType="num">
                                      <p:cBhvr additive="base">
                                        <p:cTn id="69" dur="5000" fill="hold"/>
                                        <p:tgtEl>
                                          <p:spTgt spid="2052"/>
                                        </p:tgtEl>
                                        <p:attrNameLst>
                                          <p:attrName>ppt_x</p:attrName>
                                        </p:attrNameLst>
                                      </p:cBhvr>
                                      <p:tavLst>
                                        <p:tav tm="0">
                                          <p:val>
                                            <p:strVal val="1+#ppt_w/2"/>
                                          </p:val>
                                        </p:tav>
                                        <p:tav tm="100000">
                                          <p:val>
                                            <p:strVal val="#ppt_x"/>
                                          </p:val>
                                        </p:tav>
                                      </p:tavLst>
                                    </p:anim>
                                    <p:anim calcmode="lin" valueType="num">
                                      <p:cBhvr additive="base">
                                        <p:cTn id="70" dur="50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nodeType="clickEffect">
                                  <p:stCondLst>
                                    <p:cond delay="0"/>
                                  </p:stCondLst>
                                  <p:childTnLst>
                                    <p:set>
                                      <p:cBhvr>
                                        <p:cTn id="74" dur="1" fill="hold">
                                          <p:stCondLst>
                                            <p:cond delay="0"/>
                                          </p:stCondLst>
                                        </p:cTn>
                                        <p:tgtEl>
                                          <p:spTgt spid="2064"/>
                                        </p:tgtEl>
                                        <p:attrNameLst>
                                          <p:attrName>style.visibility</p:attrName>
                                        </p:attrNameLst>
                                      </p:cBhvr>
                                      <p:to>
                                        <p:strVal val="visible"/>
                                      </p:to>
                                    </p:set>
                                    <p:animEffect transition="in" filter="strips(downLeft)">
                                      <p:cBhvr>
                                        <p:cTn id="75" dur="500"/>
                                        <p:tgtEl>
                                          <p:spTgt spid="2064"/>
                                        </p:tgtEl>
                                      </p:cBhvr>
                                    </p:animEffect>
                                  </p:childTnLst>
                                </p:cTn>
                              </p:par>
                            </p:childTnLst>
                          </p:cTn>
                        </p:par>
                      </p:childTnLst>
                    </p:cTn>
                  </p:par>
                  <p:par>
                    <p:cTn id="76" fill="hold">
                      <p:stCondLst>
                        <p:cond delay="indefinite"/>
                      </p:stCondLst>
                      <p:childTnLst>
                        <p:par>
                          <p:cTn id="77" fill="hold">
                            <p:stCondLst>
                              <p:cond delay="0"/>
                            </p:stCondLst>
                            <p:childTnLst>
                              <p:par>
                                <p:cTn id="78" presetID="4" presetClass="entr" presetSubtype="16" fill="hold" grpId="0" nodeType="clickEffect">
                                  <p:stCondLst>
                                    <p:cond delay="0"/>
                                  </p:stCondLst>
                                  <p:childTnLst>
                                    <p:set>
                                      <p:cBhvr>
                                        <p:cTn id="79" dur="1" fill="hold">
                                          <p:stCondLst>
                                            <p:cond delay="0"/>
                                          </p:stCondLst>
                                        </p:cTn>
                                        <p:tgtEl>
                                          <p:spTgt spid="2055"/>
                                        </p:tgtEl>
                                        <p:attrNameLst>
                                          <p:attrName>style.visibility</p:attrName>
                                        </p:attrNameLst>
                                      </p:cBhvr>
                                      <p:to>
                                        <p:strVal val="visible"/>
                                      </p:to>
                                    </p:set>
                                    <p:animEffect transition="in" filter="box(in)">
                                      <p:cBhvr>
                                        <p:cTn id="80"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1" grpId="0" animBg="1" autoUpdateAnimBg="0"/>
      <p:bldP spid="2052" grpId="0" animBg="1" autoUpdateAnimBg="0"/>
      <p:bldP spid="2053" grpId="0" animBg="1" autoUpdateAnimBg="0"/>
      <p:bldP spid="2054" grpId="0" animBg="1" autoUpdateAnimBg="0"/>
      <p:bldP spid="2055" grpId="0" animBg="1" autoUpdateAnimBg="0"/>
      <p:bldP spid="2056" grpId="0" animBg="1" autoUpdateAnimBg="0"/>
      <p:bldP spid="205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57224" y="428604"/>
            <a:ext cx="8501122" cy="5286412"/>
          </a:xfrm>
          <a:prstGeom prst="roundRect">
            <a:avLst/>
          </a:prstGeom>
          <a:blipFill>
            <a:blip r:embed="rId2"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A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78107308"/>
              </p:ext>
            </p:extLst>
          </p:nvPr>
        </p:nvGraphicFramePr>
        <p:xfrm>
          <a:off x="1524000" y="1397000"/>
          <a:ext cx="686442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ÙØªÙØ¬Ø© Ø¨Ø­Ø« Ø§ÙØµÙØ± Ø¹Ù Ø®Ø±ÙØ·Ø© Ø§ÙÙÙØ· ÙÙ Ø§ÙÙØ·Ù Ø§ÙØ¹Ø±Ø¨Ù"/>
          <p:cNvPicPr>
            <a:picLocks noChangeAspect="1" noChangeArrowheads="1"/>
          </p:cNvPicPr>
          <p:nvPr/>
        </p:nvPicPr>
        <p:blipFill>
          <a:blip r:embed="rId2"/>
          <a:srcRect/>
          <a:stretch>
            <a:fillRect/>
          </a:stretch>
        </p:blipFill>
        <p:spPr bwMode="auto">
          <a:xfrm>
            <a:off x="-1836712" y="-3051720"/>
            <a:ext cx="12889432" cy="1035054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838200" y="1722438"/>
            <a:ext cx="8077200" cy="4906962"/>
          </a:xfrm>
          <a:prstGeom prst="rect">
            <a:avLst/>
          </a:prstGeom>
          <a:noFill/>
          <a:ln w="9525">
            <a:noFill/>
            <a:miter lim="800000"/>
            <a:headEnd/>
            <a:tailEnd/>
          </a:ln>
          <a:effectLst>
            <a:outerShdw dist="35921" dir="2700000" algn="ctr" rotWithShape="0">
              <a:srgbClr val="00CC66"/>
            </a:outerShdw>
          </a:effectLst>
        </p:spPr>
        <p:txBody>
          <a:bodyPr lIns="0" tIns="0" rIns="0" bIns="0" anchor="ctr">
            <a:spAutoFit/>
          </a:bodyPr>
          <a:lstStyle/>
          <a:p>
            <a:pPr algn="r" rtl="1">
              <a:tabLst>
                <a:tab pos="628650" algn="l"/>
              </a:tabLst>
            </a:pPr>
            <a:r>
              <a:rPr lang="ar-SA" b="1" u="sng" dirty="0">
                <a:latin typeface="Arial" pitchFamily="34" charset="0"/>
              </a:rPr>
              <a:t>أهمية البترول</a:t>
            </a:r>
            <a:endParaRPr lang="en-US" b="1" dirty="0">
              <a:latin typeface="Arial" pitchFamily="34" charset="0"/>
            </a:endParaRPr>
          </a:p>
          <a:p>
            <a:pPr algn="r" rtl="1">
              <a:buFont typeface="Wingdings" pitchFamily="2" charset="2"/>
              <a:buBlip>
                <a:blip r:embed="rId2"/>
              </a:buBlip>
              <a:tabLst>
                <a:tab pos="628650" algn="l"/>
              </a:tabLst>
            </a:pPr>
            <a:r>
              <a:rPr lang="ar-EG" sz="2000" b="1" dirty="0">
                <a:latin typeface="Arial" pitchFamily="34" charset="0"/>
              </a:rPr>
              <a:t> </a:t>
            </a:r>
            <a:r>
              <a:rPr lang="ar-SA" sz="2000" b="1" dirty="0">
                <a:latin typeface="Arial" pitchFamily="34" charset="0"/>
              </a:rPr>
              <a:t>يعتبر المصدر الرئيسي للحصول على الطاقة. </a:t>
            </a:r>
            <a:endParaRPr lang="ar-EG" sz="2000" b="1" dirty="0">
              <a:latin typeface="Arial" pitchFamily="34" charset="0"/>
            </a:endParaRPr>
          </a:p>
          <a:p>
            <a:pPr algn="r" rtl="1">
              <a:buFont typeface="Wingdings" pitchFamily="2" charset="2"/>
              <a:buBlip>
                <a:blip r:embed="rId2"/>
              </a:buBlip>
              <a:tabLst>
                <a:tab pos="628650" algn="l"/>
              </a:tabLst>
            </a:pPr>
            <a:r>
              <a:rPr lang="ar-EG" sz="2000" b="1" dirty="0">
                <a:latin typeface="Arial" pitchFamily="34" charset="0"/>
              </a:rPr>
              <a:t> </a:t>
            </a:r>
            <a:r>
              <a:rPr lang="ar-SA" sz="2000" b="1" dirty="0">
                <a:latin typeface="Arial" pitchFamily="34" charset="0"/>
              </a:rPr>
              <a:t>يستخدم كمادة أولية حيث: </a:t>
            </a:r>
            <a:endParaRPr lang="en-US" sz="2000" b="1" dirty="0">
              <a:latin typeface="Arial" pitchFamily="34" charset="0"/>
            </a:endParaRPr>
          </a:p>
          <a:p>
            <a:pPr algn="r" rtl="1">
              <a:buFont typeface="Wingdings" pitchFamily="2" charset="2"/>
              <a:buChar char="q"/>
              <a:tabLst>
                <a:tab pos="628650" algn="l"/>
              </a:tabLst>
            </a:pPr>
            <a:r>
              <a:rPr lang="ar-EG" sz="2000" b="1" dirty="0">
                <a:latin typeface="Arial" pitchFamily="34" charset="0"/>
              </a:rPr>
              <a:t> </a:t>
            </a:r>
            <a:r>
              <a:rPr lang="ar-SA" sz="2000" b="1" dirty="0">
                <a:latin typeface="Arial" pitchFamily="34" charset="0"/>
              </a:rPr>
              <a:t>يتم تكريره لاستخراج عدد من المشتقات مثل البوتاجاز والبنزين والكيروسين والسولار والمازوت. </a:t>
            </a:r>
            <a:endParaRPr lang="ar-EG" sz="2000" b="1" dirty="0">
              <a:latin typeface="Arial" pitchFamily="34" charset="0"/>
            </a:endParaRPr>
          </a:p>
          <a:p>
            <a:pPr algn="r" rtl="1">
              <a:buFont typeface="Wingdings" pitchFamily="2" charset="2"/>
              <a:buChar char="q"/>
              <a:tabLst>
                <a:tab pos="628650" algn="l"/>
              </a:tabLst>
            </a:pPr>
            <a:r>
              <a:rPr lang="ar-EG" sz="2000" b="1" dirty="0">
                <a:latin typeface="Arial" pitchFamily="34" charset="0"/>
              </a:rPr>
              <a:t> </a:t>
            </a:r>
            <a:r>
              <a:rPr lang="ar-SA" sz="2000" b="1" dirty="0">
                <a:latin typeface="Arial" pitchFamily="34" charset="0"/>
              </a:rPr>
              <a:t>تستغل هذه المشتقات في الصناعات الكيماوية والألياف الصناعية والمطاط الصناعي والأسمدة </a:t>
            </a:r>
            <a:endParaRPr lang="en-US" sz="2000" b="1" dirty="0">
              <a:latin typeface="Arial" pitchFamily="34" charset="0"/>
            </a:endParaRPr>
          </a:p>
          <a:p>
            <a:pPr algn="r" rtl="1">
              <a:buFont typeface="Wingdings" pitchFamily="2" charset="2"/>
              <a:buBlip>
                <a:blip r:embed="rId2"/>
              </a:buBlip>
              <a:tabLst>
                <a:tab pos="628650" algn="l"/>
              </a:tabLst>
            </a:pPr>
            <a:r>
              <a:rPr lang="ar-EG" sz="2000" b="1" dirty="0">
                <a:latin typeface="Arial" pitchFamily="34" charset="0"/>
              </a:rPr>
              <a:t> </a:t>
            </a:r>
            <a:r>
              <a:rPr lang="ar-SA" sz="2000" b="1" dirty="0">
                <a:latin typeface="Arial" pitchFamily="34" charset="0"/>
              </a:rPr>
              <a:t>للبترول </a:t>
            </a:r>
            <a:r>
              <a:rPr lang="ar-SA" sz="2000" b="1" i="1" dirty="0">
                <a:latin typeface="Arial" pitchFamily="34" charset="0"/>
              </a:rPr>
              <a:t>أهمية إستراتيجية </a:t>
            </a:r>
            <a:r>
              <a:rPr lang="ar-SA" sz="2000" b="1" dirty="0">
                <a:latin typeface="Arial" pitchFamily="34" charset="0"/>
              </a:rPr>
              <a:t>في الحروب حيث: </a:t>
            </a:r>
            <a:endParaRPr lang="en-US" sz="2000" b="1" dirty="0">
              <a:latin typeface="Arial" pitchFamily="34" charset="0"/>
            </a:endParaRPr>
          </a:p>
          <a:p>
            <a:pPr lvl="1" algn="r" rtl="1">
              <a:buFont typeface="Wingdings" pitchFamily="2" charset="2"/>
              <a:buChar char="q"/>
              <a:tabLst>
                <a:tab pos="628650" algn="l"/>
              </a:tabLst>
            </a:pPr>
            <a:r>
              <a:rPr lang="ar-EG" sz="2000" b="1" dirty="0">
                <a:latin typeface="Arial" pitchFamily="34" charset="0"/>
              </a:rPr>
              <a:t> </a:t>
            </a:r>
            <a:r>
              <a:rPr lang="ar-SA" sz="2000" b="1" dirty="0">
                <a:latin typeface="Arial" pitchFamily="34" charset="0"/>
              </a:rPr>
              <a:t>له أهمية حيوية حيث تدار </a:t>
            </a:r>
            <a:r>
              <a:rPr lang="ar-SA" sz="2000" b="1" dirty="0" err="1">
                <a:latin typeface="Arial" pitchFamily="34" charset="0"/>
              </a:rPr>
              <a:t>به</a:t>
            </a:r>
            <a:r>
              <a:rPr lang="ar-SA" sz="2000" b="1" dirty="0">
                <a:latin typeface="Arial" pitchFamily="34" charset="0"/>
              </a:rPr>
              <a:t> آلات الحرب ومصانع السلاح. </a:t>
            </a:r>
            <a:endParaRPr lang="ar-EG" sz="2000" b="1" dirty="0">
              <a:latin typeface="Arial" pitchFamily="34" charset="0"/>
            </a:endParaRPr>
          </a:p>
          <a:p>
            <a:pPr lvl="1" algn="r" rtl="1">
              <a:buFont typeface="Wingdings" pitchFamily="2" charset="2"/>
              <a:buChar char="q"/>
              <a:tabLst>
                <a:tab pos="628650" algn="l"/>
              </a:tabLst>
            </a:pPr>
            <a:r>
              <a:rPr lang="ar-EG" sz="2000" b="1" dirty="0">
                <a:latin typeface="Arial" pitchFamily="34" charset="0"/>
              </a:rPr>
              <a:t> </a:t>
            </a:r>
            <a:r>
              <a:rPr lang="ar-SA" sz="2000" b="1" dirty="0">
                <a:latin typeface="Arial" pitchFamily="34" charset="0"/>
              </a:rPr>
              <a:t>قامت الدول العربية بحظر تصديره للدول الأوربية المؤيدة لعدو مصر في حرب </a:t>
            </a:r>
            <a:r>
              <a:rPr lang="ar-SA" sz="2000" b="1" u="sng" dirty="0">
                <a:latin typeface="Arial" pitchFamily="34" charset="0"/>
              </a:rPr>
              <a:t>1973</a:t>
            </a:r>
            <a:r>
              <a:rPr lang="ar-SA" sz="2000" b="1" dirty="0">
                <a:latin typeface="Arial" pitchFamily="34" charset="0"/>
              </a:rPr>
              <a:t> مما </a:t>
            </a:r>
            <a:r>
              <a:rPr lang="ar-EG" sz="2000" b="1" dirty="0">
                <a:latin typeface="Arial" pitchFamily="34" charset="0"/>
              </a:rPr>
              <a:t> </a:t>
            </a:r>
            <a:r>
              <a:rPr lang="ar-SA" sz="2000" b="1" dirty="0">
                <a:latin typeface="Arial" pitchFamily="34" charset="0"/>
              </a:rPr>
              <a:t>أدى إلى تأثر مصانع هذه الدول وحدوث عجز شديد في تشغيل وسائل التدفئة والمواصلات. </a:t>
            </a:r>
            <a:endParaRPr lang="en-US" sz="2000" b="1" dirty="0">
              <a:latin typeface="Arial" pitchFamily="34" charset="0"/>
            </a:endParaRPr>
          </a:p>
          <a:p>
            <a:pPr algn="r" rtl="1">
              <a:buFont typeface="Wingdings" pitchFamily="2" charset="2"/>
              <a:buBlip>
                <a:blip r:embed="rId2"/>
              </a:buBlip>
              <a:tabLst>
                <a:tab pos="628650" algn="l"/>
              </a:tabLst>
            </a:pPr>
            <a:r>
              <a:rPr lang="ar-EG" sz="2000" b="1" dirty="0">
                <a:latin typeface="Arial" pitchFamily="34" charset="0"/>
              </a:rPr>
              <a:t> </a:t>
            </a:r>
            <a:r>
              <a:rPr lang="ar-SA" sz="2000" b="1" dirty="0">
                <a:latin typeface="Arial" pitchFamily="34" charset="0"/>
              </a:rPr>
              <a:t>للبترول العربي </a:t>
            </a:r>
            <a:r>
              <a:rPr lang="ar-SA" sz="2000" b="1" i="1" dirty="0">
                <a:latin typeface="Arial" pitchFamily="34" charset="0"/>
              </a:rPr>
              <a:t>أهمية اقتصادية </a:t>
            </a:r>
            <a:r>
              <a:rPr lang="ar-SA" sz="2000" b="1" dirty="0">
                <a:latin typeface="Arial" pitchFamily="34" charset="0"/>
              </a:rPr>
              <a:t>عظيمة لأنه: </a:t>
            </a:r>
            <a:endParaRPr lang="ar-EG" sz="2000" b="1" dirty="0">
              <a:latin typeface="Arial" pitchFamily="34" charset="0"/>
            </a:endParaRPr>
          </a:p>
          <a:p>
            <a:pPr algn="r" rtl="1">
              <a:buFont typeface="Wingdings" pitchFamily="2" charset="2"/>
              <a:buChar char="q"/>
              <a:tabLst>
                <a:tab pos="628650" algn="l"/>
              </a:tabLst>
            </a:pPr>
            <a:r>
              <a:rPr lang="ar-EG" sz="2000" b="1" dirty="0">
                <a:latin typeface="Arial" pitchFamily="34" charset="0"/>
              </a:rPr>
              <a:t>   </a:t>
            </a:r>
            <a:r>
              <a:rPr lang="ar-SA" sz="2000" b="1" dirty="0">
                <a:latin typeface="Arial" pitchFamily="34" charset="0"/>
              </a:rPr>
              <a:t>ينتج أكثر من </a:t>
            </a:r>
            <a:r>
              <a:rPr lang="ar-SA" sz="2000" b="1" u="sng" dirty="0">
                <a:latin typeface="Arial" pitchFamily="34" charset="0"/>
              </a:rPr>
              <a:t>20%</a:t>
            </a:r>
            <a:r>
              <a:rPr lang="ar-SA" sz="2000" b="1" dirty="0">
                <a:latin typeface="Arial" pitchFamily="34" charset="0"/>
              </a:rPr>
              <a:t> من جملة الإنتاج العالمي </a:t>
            </a:r>
            <a:r>
              <a:rPr lang="ar-SA" sz="2000" b="1" dirty="0" err="1">
                <a:latin typeface="Arial" pitchFamily="34" charset="0"/>
              </a:rPr>
              <a:t>و</a:t>
            </a:r>
            <a:r>
              <a:rPr lang="ar-SA" sz="2000" b="1" dirty="0">
                <a:latin typeface="Arial" pitchFamily="34" charset="0"/>
              </a:rPr>
              <a:t> يسهم بنحو </a:t>
            </a:r>
            <a:r>
              <a:rPr lang="ar-SA" sz="2000" b="1" u="sng" dirty="0">
                <a:latin typeface="Arial" pitchFamily="34" charset="0"/>
              </a:rPr>
              <a:t>نصف </a:t>
            </a:r>
            <a:r>
              <a:rPr lang="ar-SA" sz="2000" b="1" dirty="0">
                <a:latin typeface="Arial" pitchFamily="34" charset="0"/>
              </a:rPr>
              <a:t>صادرات البترول العالمية. </a:t>
            </a:r>
            <a:endParaRPr lang="ar-EG" sz="2000" b="1" dirty="0">
              <a:latin typeface="Arial" pitchFamily="34" charset="0"/>
            </a:endParaRPr>
          </a:p>
          <a:p>
            <a:pPr algn="r" rtl="1">
              <a:buFont typeface="Wingdings" pitchFamily="2" charset="2"/>
              <a:buChar char="q"/>
              <a:tabLst>
                <a:tab pos="628650" algn="l"/>
              </a:tabLst>
            </a:pPr>
            <a:r>
              <a:rPr lang="ar-EG" sz="2000" b="1" dirty="0">
                <a:latin typeface="Arial" pitchFamily="34" charset="0"/>
              </a:rPr>
              <a:t>   </a:t>
            </a:r>
            <a:r>
              <a:rPr lang="ar-SA" sz="2000" b="1" dirty="0">
                <a:latin typeface="Arial" pitchFamily="34" charset="0"/>
              </a:rPr>
              <a:t>يبلغ المخزون من البترول في الأرض العربية نحو</a:t>
            </a:r>
            <a:r>
              <a:rPr lang="ar-SA" sz="2000" b="1" u="sng" dirty="0">
                <a:latin typeface="Arial" pitchFamily="34" charset="0"/>
              </a:rPr>
              <a:t> نصف</a:t>
            </a:r>
            <a:r>
              <a:rPr lang="ar-SA" sz="2000" b="1" dirty="0">
                <a:latin typeface="Arial" pitchFamily="34" charset="0"/>
              </a:rPr>
              <a:t> المخزون العالمي.</a:t>
            </a:r>
            <a:endParaRPr lang="ar-EG" sz="2000" b="1" dirty="0">
              <a:latin typeface="Arial" pitchFamily="34" charset="0"/>
            </a:endParaRPr>
          </a:p>
          <a:p>
            <a:pPr algn="r" rtl="1">
              <a:buFont typeface="Wingdings" pitchFamily="2" charset="2"/>
              <a:buChar char="q"/>
              <a:tabLst>
                <a:tab pos="628650" algn="l"/>
              </a:tabLst>
            </a:pPr>
            <a:r>
              <a:rPr lang="ar-EG" sz="2000" b="1" dirty="0">
                <a:latin typeface="Arial" pitchFamily="34" charset="0"/>
              </a:rPr>
              <a:t>   </a:t>
            </a:r>
            <a:r>
              <a:rPr lang="ar-SA" sz="2000" b="1" dirty="0">
                <a:latin typeface="Arial" pitchFamily="34" charset="0"/>
              </a:rPr>
              <a:t>يمثل أكبر نصيب من دخل الدول العربية المنتجة للبترول. </a:t>
            </a:r>
            <a:endParaRPr lang="ar-EG" sz="2000" b="1" dirty="0">
              <a:latin typeface="Arial" pitchFamily="34" charset="0"/>
            </a:endParaRPr>
          </a:p>
          <a:p>
            <a:pPr algn="r" rtl="1">
              <a:buFont typeface="Wingdings" pitchFamily="2" charset="2"/>
              <a:buChar char="q"/>
              <a:tabLst>
                <a:tab pos="628650" algn="l"/>
              </a:tabLst>
            </a:pPr>
            <a:r>
              <a:rPr lang="ar-EG" sz="2000" b="1" dirty="0">
                <a:latin typeface="Arial" pitchFamily="34" charset="0"/>
              </a:rPr>
              <a:t>   </a:t>
            </a:r>
            <a:r>
              <a:rPr lang="ar-SA" sz="2000" b="1" dirty="0">
                <a:latin typeface="Arial" pitchFamily="34" charset="0"/>
              </a:rPr>
              <a:t>تستفيد مصر من رسوم نقل البترول عبر قناة السويس بالناقلات عن طريق خط أنابيب </a:t>
            </a:r>
            <a:r>
              <a:rPr lang="ar-SA" sz="2000" b="1" dirty="0" err="1">
                <a:latin typeface="Arial" pitchFamily="34" charset="0"/>
              </a:rPr>
              <a:t>سوميد</a:t>
            </a:r>
            <a:r>
              <a:rPr lang="ar-SA" sz="2000" b="1" dirty="0">
                <a:latin typeface="Arial" pitchFamily="34" charset="0"/>
              </a:rPr>
              <a:t>.</a:t>
            </a:r>
            <a:r>
              <a:rPr lang="ar-SA" sz="1800" b="1" dirty="0">
                <a:latin typeface="Arial" pitchFamily="34" charset="0"/>
              </a:rPr>
              <a:t> </a:t>
            </a:r>
            <a:endParaRPr lang="en-US" sz="1800" b="1" dirty="0">
              <a:latin typeface="Arial" pitchFamily="34" charset="0"/>
            </a:endParaRPr>
          </a:p>
          <a:p>
            <a:pPr algn="r" rtl="1">
              <a:tabLst>
                <a:tab pos="628650" algn="l"/>
              </a:tabLst>
            </a:pPr>
            <a:endParaRPr lang="ar-SA" sz="1800" b="1" dirty="0">
              <a:latin typeface="Arial" pitchFamily="34" charset="0"/>
            </a:endParaRPr>
          </a:p>
        </p:txBody>
      </p:sp>
      <p:sp>
        <p:nvSpPr>
          <p:cNvPr id="13321" name="Rectangle 9"/>
          <p:cNvSpPr>
            <a:spLocks noChangeArrowheads="1"/>
          </p:cNvSpPr>
          <p:nvPr/>
        </p:nvSpPr>
        <p:spPr bwMode="auto">
          <a:xfrm>
            <a:off x="2895600" y="457200"/>
            <a:ext cx="3200400" cy="579438"/>
          </a:xfrm>
          <a:prstGeom prst="rect">
            <a:avLst/>
          </a:prstGeom>
          <a:noFill/>
          <a:ln w="9525">
            <a:noFill/>
            <a:miter lim="800000"/>
            <a:headEnd/>
            <a:tailEnd/>
          </a:ln>
          <a:effectLst>
            <a:outerShdw dist="35921" dir="2700000" algn="ctr" rotWithShape="0">
              <a:srgbClr val="00CC66"/>
            </a:outerShdw>
          </a:effectLst>
        </p:spPr>
        <p:txBody>
          <a:bodyPr>
            <a:spAutoFit/>
          </a:bodyPr>
          <a:lstStyle/>
          <a:p>
            <a:pPr algn="ctr" rtl="1"/>
            <a:r>
              <a:rPr lang="ar-SA" sz="3200" b="1" i="1">
                <a:latin typeface="Arial" pitchFamily="34" charset="0"/>
              </a:rPr>
              <a:t>البترول (النفط)</a:t>
            </a:r>
            <a:endParaRPr lang="ar-EG" sz="3200" b="1" i="1">
              <a:latin typeface="Arial"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143000"/>
            <a:ext cx="7747001" cy="3450696"/>
          </a:xfrm>
        </p:spPr>
        <p:txBody>
          <a:bodyPr>
            <a:normAutofit lnSpcReduction="10000"/>
          </a:bodyPr>
          <a:lstStyle/>
          <a:p>
            <a:pPr marL="0" indent="0">
              <a:buNone/>
            </a:pPr>
            <a:r>
              <a:rPr lang="ar-AE" dirty="0" smtClean="0"/>
              <a:t>اكتشف النفط بكميات تجارية في إمارة أبوظبي عام1958م في المناطق البحرية, وتم اكتشاف النفط في إمارة دبي بحقل فتح البحري عام1966م وبدأ تصديره عام1969م, وفي الشارقة اكتشف النفط في حقل مبارك قرب جزيرة أبوموسى عام1972م, وبدأ تصديره عام 1974م.</a:t>
            </a:r>
          </a:p>
          <a:p>
            <a:pPr marL="0" indent="0">
              <a:buNone/>
            </a:pPr>
            <a:r>
              <a:rPr lang="ar-AE" dirty="0" smtClean="0"/>
              <a:t>وفي رأس الخيمة تم اكتشاف النفط في حقل صالح,وتم تصدير منه عام1983م.</a:t>
            </a:r>
            <a:endParaRPr lang="ar-AE" dirty="0"/>
          </a:p>
        </p:txBody>
      </p:sp>
      <p:pic>
        <p:nvPicPr>
          <p:cNvPr id="3074" name="Picture 2" descr="http://cdn1.albayan.ae/polopoly_fs/1.1663280.1338847942!/image/2174850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3505200" cy="26946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7111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609600" y="490728"/>
            <a:ext cx="8229600" cy="1252728"/>
          </a:xfrm>
          <a:prstGeom prst="rect">
            <a:avLst/>
          </a:prstGeom>
        </p:spPr>
        <p:txBody>
          <a:bodyPr vert="horz" lIns="91440" tIns="45720" rIns="91440" bIns="45720" rtlCol="0" anchor="ctr">
            <a:normAutofit/>
          </a:bodyPr>
          <a:lst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ar-AE" smtClean="0"/>
              <a:t>مصادر الطاقة الأخرى في الوطن العربي</a:t>
            </a:r>
            <a:endParaRPr lang="ar-AE" dirty="0"/>
          </a:p>
        </p:txBody>
      </p:sp>
      <p:sp>
        <p:nvSpPr>
          <p:cNvPr id="6" name="Rectangle 5"/>
          <p:cNvSpPr/>
          <p:nvPr/>
        </p:nvSpPr>
        <p:spPr>
          <a:xfrm>
            <a:off x="5711371" y="2743200"/>
            <a:ext cx="2667000" cy="16764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600" dirty="0" smtClean="0"/>
              <a:t>الطاقة النووية </a:t>
            </a:r>
            <a:endParaRPr lang="ar-AE" sz="3600" dirty="0"/>
          </a:p>
        </p:txBody>
      </p:sp>
      <p:sp>
        <p:nvSpPr>
          <p:cNvPr id="7" name="Rectangle 6"/>
          <p:cNvSpPr/>
          <p:nvPr/>
        </p:nvSpPr>
        <p:spPr>
          <a:xfrm>
            <a:off x="856343" y="2743200"/>
            <a:ext cx="2819400" cy="1676400"/>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3200" dirty="0" smtClean="0"/>
              <a:t>الطاقة الشمسية </a:t>
            </a:r>
            <a:endParaRPr lang="ar-AE" sz="3200" dirty="0"/>
          </a:p>
        </p:txBody>
      </p:sp>
      <p:cxnSp>
        <p:nvCxnSpPr>
          <p:cNvPr id="9" name="Elbow Connector 8"/>
          <p:cNvCxnSpPr/>
          <p:nvPr/>
        </p:nvCxnSpPr>
        <p:spPr>
          <a:xfrm rot="16200000" flipH="1">
            <a:off x="5675085" y="1407885"/>
            <a:ext cx="1143002" cy="1070432"/>
          </a:xfrm>
          <a:prstGeom prst="bent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2" name="Elbow Connector 11"/>
          <p:cNvCxnSpPr/>
          <p:nvPr/>
        </p:nvCxnSpPr>
        <p:spPr>
          <a:xfrm rot="5400000">
            <a:off x="1977575" y="1600200"/>
            <a:ext cx="1143005" cy="685803"/>
          </a:xfrm>
          <a:prstGeom prst="bentConnector3">
            <a:avLst>
              <a:gd name="adj1" fmla="val 50000"/>
            </a:avLst>
          </a:prstGeom>
          <a:ln>
            <a:tailEnd type="arrow"/>
          </a:ln>
        </p:spPr>
        <p:style>
          <a:lnRef idx="1">
            <a:schemeClr val="accent2"/>
          </a:lnRef>
          <a:fillRef idx="0">
            <a:schemeClr val="accent2"/>
          </a:fillRef>
          <a:effectRef idx="0">
            <a:schemeClr val="accent2"/>
          </a:effectRef>
          <a:fontRef idx="minor">
            <a:schemeClr val="tx1"/>
          </a:fontRef>
        </p:style>
      </p:cxnSp>
      <p:pic>
        <p:nvPicPr>
          <p:cNvPr id="9218" name="Picture 2" descr="http://ferssan.files.wordpress.com/2013/05/solar_pow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0"/>
            <a:ext cx="320402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3roos.com/files/ups/2010/175894/012788572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606809"/>
            <a:ext cx="3233058" cy="216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2773697"/>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609600"/>
            <a:ext cx="7315200" cy="3539527"/>
          </a:xfrm>
        </p:spPr>
        <p:txBody>
          <a:bodyPr>
            <a:normAutofit fontScale="70000" lnSpcReduction="20000"/>
          </a:bodyPr>
          <a:lstStyle/>
          <a:p>
            <a:r>
              <a:rPr lang="ar-AE" dirty="0" smtClean="0"/>
              <a:t>الطاقة النووية:</a:t>
            </a:r>
          </a:p>
          <a:p>
            <a:pPr marL="0" indent="0">
              <a:buNone/>
            </a:pPr>
            <a:r>
              <a:rPr lang="ar-AE" dirty="0" smtClean="0"/>
              <a:t>تمثل الطاقة النووية في العالم 5.5 % من إجمالي إنتاج المصادر المختلفة للطاقة ,وقد أعلنت الدول العربية وبحسب ما ورد في الإستراتيجية العربية لاستخدامات الطاقة المتجددة ( المرحلة الأولى) عن نيتها تبني انتاج الطاقة النووية لأغراض سلمية تتمثل في إنتاج الطاقة الكهربائية والأغراض الطبية , ومن هذه الدول :</a:t>
            </a:r>
          </a:p>
          <a:p>
            <a:pPr marL="0" indent="0">
              <a:buNone/>
            </a:pPr>
            <a:r>
              <a:rPr lang="ar-AE" dirty="0" smtClean="0"/>
              <a:t>مصر, ودولة الإمارات العربي المتحدة التي اعتمدت مشروع الإمارات للطاقة النووية بتكلفة 75 مليار درهم , و الذي حاز المركز الأول عالميا من حيث المشروع , ويتضمن أربعة مفاعلات نووية.</a:t>
            </a:r>
          </a:p>
          <a:p>
            <a:pPr marL="0" indent="0">
              <a:buNone/>
            </a:pPr>
            <a:r>
              <a:rPr lang="ar-AE" dirty="0" smtClean="0"/>
              <a:t>ويعد إنتاج الكهرباء من الطاقة النووية أفضل الخيارات الاقتصادية و البيئية على المدى الطويل, وستبلي المحطات النووية الأربع نحو25% من الطاقة الكهربائية </a:t>
            </a:r>
          </a:p>
          <a:p>
            <a:pPr marL="0" indent="0">
              <a:buNone/>
            </a:pPr>
            <a:r>
              <a:rPr lang="ar-AE" dirty="0" smtClean="0"/>
              <a:t>التي تحتاجها الدولة عام 2020 .</a:t>
            </a:r>
            <a:endParaRPr lang="ar-AE" dirty="0"/>
          </a:p>
        </p:txBody>
      </p:sp>
      <p:pic>
        <p:nvPicPr>
          <p:cNvPr id="10242" name="Picture 2" descr="http://www.dubaicalendar.ae/media/thumbnail/content-image-670-503/2ead122e2988912522a46b16aee36147/20110428_NuclearPowerWorld-spot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2946"/>
            <a:ext cx="3962400" cy="2974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930893"/>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838200"/>
            <a:ext cx="7696200" cy="1154097"/>
          </a:xfrm>
        </p:spPr>
        <p:txBody>
          <a:bodyPr>
            <a:normAutofit fontScale="90000"/>
          </a:bodyPr>
          <a:lstStyle/>
          <a:p>
            <a:r>
              <a:rPr lang="ar-AE" dirty="0" smtClean="0"/>
              <a:t>من أبرز جهود الدولة للحصول على الطاقة المتجددة</a:t>
            </a:r>
            <a:endParaRPr lang="ar-AE" dirty="0"/>
          </a:p>
        </p:txBody>
      </p:sp>
      <p:sp>
        <p:nvSpPr>
          <p:cNvPr id="2" name="Content Placeholder 1"/>
          <p:cNvSpPr>
            <a:spLocks noGrp="1"/>
          </p:cNvSpPr>
          <p:nvPr>
            <p:ph idx="1"/>
          </p:nvPr>
        </p:nvSpPr>
        <p:spPr>
          <a:xfrm>
            <a:off x="1219200" y="2209800"/>
            <a:ext cx="7315200" cy="1725967"/>
          </a:xfrm>
        </p:spPr>
        <p:txBody>
          <a:bodyPr/>
          <a:lstStyle/>
          <a:p>
            <a:r>
              <a:rPr lang="ar-AE" dirty="0" smtClean="0"/>
              <a:t>بناء مدينة مصدر , و الانضمام للوكالة الدولية للطاقة المتجددة ( أرينا).</a:t>
            </a:r>
          </a:p>
          <a:p>
            <a:r>
              <a:rPr lang="ar-AE" dirty="0"/>
              <a:t> </a:t>
            </a:r>
            <a:r>
              <a:rPr lang="ar-AE" dirty="0" smtClean="0"/>
              <a:t>محطة الطاقة الشمس1 .</a:t>
            </a:r>
            <a:endParaRPr lang="ar-AE" dirty="0"/>
          </a:p>
        </p:txBody>
      </p:sp>
      <p:pic>
        <p:nvPicPr>
          <p:cNvPr id="13314" name="Picture 2" descr="http://3.bp.blogspot.com/_XXhUtovhPgA/S8YKAX0pttI/AAAAAAAAAEM/vbRtkWK9Ia0/s1600/282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036" y="3505200"/>
            <a:ext cx="4017363"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tech.arabia.com/wp-content/uploads/2013/03/shams1-uae-370x2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4" y="3810000"/>
            <a:ext cx="39052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5649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838200"/>
            <a:ext cx="7315200" cy="4607024"/>
          </a:xfrm>
        </p:spPr>
        <p:txBody>
          <a:bodyPr>
            <a:normAutofit fontScale="92500" lnSpcReduction="20000"/>
          </a:bodyPr>
          <a:lstStyle/>
          <a:p>
            <a:r>
              <a:rPr lang="ar-AE" dirty="0"/>
              <a:t>بناء مدينة مصدر , و الانضمام للوكالة الدولية للطاقة المتجددة ( أرينا</a:t>
            </a:r>
            <a:r>
              <a:rPr lang="ar-AE" dirty="0" smtClean="0"/>
              <a:t>).</a:t>
            </a:r>
          </a:p>
          <a:p>
            <a:pPr marL="45720" indent="0">
              <a:buNone/>
            </a:pPr>
            <a:endParaRPr lang="ar-AE" dirty="0"/>
          </a:p>
          <a:p>
            <a:pPr marL="0" indent="0">
              <a:buNone/>
            </a:pPr>
            <a:r>
              <a:rPr lang="ar-AE" dirty="0" smtClean="0"/>
              <a:t>تم إنشاء مدينة مصدر في أبوظبي بالقرب من مطار أبوظبي على مساحة 6 كم2 لتكون أول مدينة خالية من الانبعاثات الكربونية في العالم حيث تم فيها بناء محطة لتوليد الطاقة الكهروضوئية والتي تبلغ قدرتها10 ميغاوات من الكهرباء النظيفة, و سيقابلها انخفاض في انبعاثات الكربون بمقدار 15 ألف طن سنويا . و تعد مدينة مصدر مقر الوكالة الدولية للطاقة المتجددة ( أرينا) التي أنضمت إليها الدولة في يناير 2009 م.</a:t>
            </a:r>
            <a:endParaRPr lang="ar-AE" dirty="0"/>
          </a:p>
        </p:txBody>
      </p:sp>
      <p:pic>
        <p:nvPicPr>
          <p:cNvPr id="14338" name="Picture 2" descr="http://tech.arabia.com/wp-content/uploads/2013/02/397708_1067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163545"/>
            <a:ext cx="4191000" cy="2409452"/>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alarabalaan.com/photos/album/1358330416alarabala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8138" y="5163545"/>
            <a:ext cx="4304110" cy="2867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947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609600"/>
            <a:ext cx="7315200" cy="3539527"/>
          </a:xfrm>
        </p:spPr>
        <p:txBody>
          <a:bodyPr>
            <a:normAutofit fontScale="70000" lnSpcReduction="20000"/>
          </a:bodyPr>
          <a:lstStyle/>
          <a:p>
            <a:r>
              <a:rPr lang="ar-AE" b="1" dirty="0" smtClean="0"/>
              <a:t>محطة الطاقة شمس 1</a:t>
            </a:r>
          </a:p>
          <a:p>
            <a:pPr marL="45720" indent="0">
              <a:buNone/>
            </a:pPr>
            <a:endParaRPr lang="ar-AE" b="1" dirty="0" smtClean="0"/>
          </a:p>
          <a:p>
            <a:pPr marL="0" indent="0">
              <a:buNone/>
            </a:pPr>
            <a:r>
              <a:rPr lang="ar-AE" b="1" dirty="0" smtClean="0"/>
              <a:t>للإفادة من الطاقة الشمسيةالمركزه, باعتبارها تكنولوجيا واعدة وبديلا موثوقا وضمن النهج الذي تتبناه حكومة دولة الإمارات العربية المتحدة في دفع مسيرة التنمية المستدامة , و الحفاظ على البيئة , وتوفير مصادر الطاقة المتجددة , أعلنت شركة أبوظبي لطاقة المستقبل (مصدر) عن مبادرةدول الإمارات العربية المتحدة المتعددة الأوجه لبناء وتشغيل محطة الطاقة الشمسية (شمس1) بالقرب من مدينة زايد بطاقة إنتاجية تصل إلى حوالي (100) ميغاوات, وذلك بهدف توفير 7%من احتياجات الدولة المستقبلية من الطاقة المتجددة بحلول2020م , وتعد شمس 1 أكبر محطة للطاقة الشمسية المركزة في العالم, و الأولى من نوعها في منطقة الشرق الأوسط, وشمال أفريقيا, وبدأ العمل فيها خلال الربع الثالث من العام2010 و ستستمر العمليات الإنشائية لمدة عامين.</a:t>
            </a:r>
            <a:endParaRPr lang="ar-AE" b="1" dirty="0"/>
          </a:p>
        </p:txBody>
      </p:sp>
      <p:pic>
        <p:nvPicPr>
          <p:cNvPr id="15362" name="Picture 2" descr="http://productnews.link.net/AFP/arabic/economie/17-03-2013/photo_136351839395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411882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47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فيديو عن الطاقة 9">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276475" y="1714500"/>
            <a:ext cx="4591050" cy="3429000"/>
          </a:xfrm>
          <a:prstGeom prst="rect">
            <a:avLst/>
          </a:prstGeom>
        </p:spPr>
      </p:pic>
    </p:spTree>
    <p:extLst>
      <p:ext uri="{BB962C8B-B14F-4D97-AF65-F5344CB8AC3E}">
        <p14:creationId xmlns:p14="http://schemas.microsoft.com/office/powerpoint/2010/main" val="4044470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خلفيات 2012 خلفيات لسطح المكتب">
            <a:hlinkClick r:id="rId2"/>
          </p:cNvPr>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4100" name="AutoShape 4"/>
          <p:cNvSpPr>
            <a:spLocks noChangeArrowheads="1"/>
          </p:cNvSpPr>
          <p:nvPr/>
        </p:nvSpPr>
        <p:spPr bwMode="auto">
          <a:xfrm>
            <a:off x="611188" y="404813"/>
            <a:ext cx="2592387" cy="2592387"/>
          </a:xfrm>
          <a:prstGeom prst="hexagon">
            <a:avLst>
              <a:gd name="adj" fmla="val 25000"/>
              <a:gd name="vf" fmla="val 115470"/>
            </a:avLst>
          </a:prstGeom>
          <a:solidFill>
            <a:srgbClr val="FF9900">
              <a:alpha val="45097"/>
            </a:srgbClr>
          </a:solidFill>
          <a:ln w="9525">
            <a:solidFill>
              <a:srgbClr val="FFFF99"/>
            </a:solidFill>
            <a:prstDash val="sysDot"/>
            <a:miter lim="800000"/>
            <a:headEnd/>
            <a:tailEnd/>
          </a:ln>
        </p:spPr>
        <p:txBody>
          <a:bodyPr wrap="none" anchor="ctr"/>
          <a:lstStyle/>
          <a:p>
            <a:r>
              <a:rPr lang="ar-AE" sz="2800"/>
              <a:t>المفاهيم و</a:t>
            </a:r>
          </a:p>
          <a:p>
            <a:r>
              <a:rPr lang="ar-AE" sz="2800"/>
              <a:t>المصطلحات:-</a:t>
            </a:r>
          </a:p>
          <a:p>
            <a:r>
              <a:rPr lang="ar-AE" sz="2800"/>
              <a:t>مشتقات نفطية.</a:t>
            </a:r>
          </a:p>
          <a:p>
            <a:r>
              <a:rPr lang="ar-AE" sz="2800"/>
              <a:t>منظمة أوبك.</a:t>
            </a:r>
          </a:p>
          <a:p>
            <a:r>
              <a:rPr lang="ar-AE" sz="2800"/>
              <a:t>منظمة الأوابك.</a:t>
            </a:r>
            <a:endParaRPr lang="en-US" sz="2800"/>
          </a:p>
        </p:txBody>
      </p:sp>
      <p:sp>
        <p:nvSpPr>
          <p:cNvPr id="4102" name="AutoShape 6"/>
          <p:cNvSpPr>
            <a:spLocks noChangeArrowheads="1"/>
          </p:cNvSpPr>
          <p:nvPr/>
        </p:nvSpPr>
        <p:spPr bwMode="auto">
          <a:xfrm>
            <a:off x="611188" y="3213100"/>
            <a:ext cx="8064500" cy="3313113"/>
          </a:xfrm>
          <a:prstGeom prst="bevel">
            <a:avLst>
              <a:gd name="adj" fmla="val 12500"/>
            </a:avLst>
          </a:prstGeom>
          <a:solidFill>
            <a:srgbClr val="FF0000">
              <a:alpha val="39999"/>
            </a:srgbClr>
          </a:solidFill>
          <a:ln w="9525">
            <a:solidFill>
              <a:schemeClr val="tx1"/>
            </a:solidFill>
            <a:miter lim="800000"/>
            <a:headEnd/>
            <a:tailEnd/>
          </a:ln>
        </p:spPr>
        <p:txBody>
          <a:bodyPr wrap="none" anchor="ctr"/>
          <a:lstStyle/>
          <a:p>
            <a:pPr algn="ctr"/>
            <a:r>
              <a:rPr lang="ar-AE" sz="2400"/>
              <a:t>النفط والغاز الطبيعي من أهم مصادر الطاقة غير المتجددة انتشاراً في الوقت </a:t>
            </a:r>
          </a:p>
          <a:p>
            <a:pPr algn="ctr"/>
            <a:r>
              <a:rPr lang="ar-AE" sz="2400"/>
              <a:t>الحاضر,وقدأدى اكتشافها الى التقليل من أهمية الفحم,وزيادة الاعتماد على </a:t>
            </a:r>
          </a:p>
          <a:p>
            <a:pPr algn="ctr"/>
            <a:r>
              <a:rPr lang="ar-AE" sz="2400"/>
              <a:t>مصادر الطاقة الأخرى مثل طاقة الاخرى الكهرومائية والنووية.</a:t>
            </a:r>
            <a:endParaRPr lang="en-US" sz="2400"/>
          </a:p>
        </p:txBody>
      </p:sp>
      <p:sp>
        <p:nvSpPr>
          <p:cNvPr id="4103" name="AutoShape 7"/>
          <p:cNvSpPr>
            <a:spLocks noChangeArrowheads="1"/>
          </p:cNvSpPr>
          <p:nvPr/>
        </p:nvSpPr>
        <p:spPr bwMode="auto">
          <a:xfrm>
            <a:off x="4787900" y="2060575"/>
            <a:ext cx="4103688" cy="719138"/>
          </a:xfrm>
          <a:prstGeom prst="flowChartTerminator">
            <a:avLst/>
          </a:prstGeom>
          <a:solidFill>
            <a:srgbClr val="FF0000">
              <a:alpha val="49019"/>
            </a:srgbClr>
          </a:solidFill>
          <a:ln w="9525">
            <a:solidFill>
              <a:schemeClr val="tx1"/>
            </a:solidFill>
            <a:miter lim="800000"/>
            <a:headEnd/>
            <a:tailEnd/>
          </a:ln>
        </p:spPr>
        <p:txBody>
          <a:bodyPr wrap="none" anchor="ctr"/>
          <a:lstStyle/>
          <a:p>
            <a:pPr algn="ctr"/>
            <a:r>
              <a:rPr lang="ar-AE" sz="4400"/>
              <a:t>الفكرة الرئيسة:-</a:t>
            </a:r>
            <a:endParaRPr lang="en-US" sz="4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500" fill="hold"/>
                                        <p:tgtEl>
                                          <p:spTgt spid="410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10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10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10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4100"/>
                                        </p:tgtEl>
                                        <p:attrNameLst>
                                          <p:attrName>style.visibility</p:attrName>
                                        </p:attrNameLst>
                                      </p:cBhvr>
                                      <p:to>
                                        <p:strVal val="visible"/>
                                      </p:to>
                                    </p:set>
                                    <p:anim calcmode="lin" valueType="num">
                                      <p:cBhvr>
                                        <p:cTn id="15" dur="500" fill="hold"/>
                                        <p:tgtEl>
                                          <p:spTgt spid="410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10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10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4102"/>
                                        </p:tgtEl>
                                        <p:attrNameLst>
                                          <p:attrName>style.visibility</p:attrName>
                                        </p:attrNameLst>
                                      </p:cBhvr>
                                      <p:to>
                                        <p:strVal val="visible"/>
                                      </p:to>
                                    </p:set>
                                    <p:anim calcmode="lin" valueType="num">
                                      <p:cBhvr>
                                        <p:cTn id="23" dur="500" fill="hold"/>
                                        <p:tgtEl>
                                          <p:spTgt spid="4102"/>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4102"/>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4102"/>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2" grpId="0" animBg="1"/>
      <p:bldP spid="41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071802" y="857232"/>
            <a:ext cx="4786346" cy="37147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AE" sz="4000" b="1" dirty="0" err="1" smtClean="0"/>
              <a:t>استراتيجية</a:t>
            </a:r>
            <a:r>
              <a:rPr lang="ar-AE" sz="4000" b="1" dirty="0" smtClean="0"/>
              <a:t> القراءة </a:t>
            </a:r>
            <a:r>
              <a:rPr lang="ar-AE" sz="4000" b="1" dirty="0" err="1" smtClean="0"/>
              <a:t>الجهرية</a:t>
            </a:r>
            <a:endParaRPr lang="ar-AE" sz="4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71600" y="188640"/>
            <a:ext cx="7992888" cy="6669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smtClean="0"/>
              <a:t>ان  أهم مصادر </a:t>
            </a:r>
            <a:r>
              <a:rPr lang="ar-EG" sz="3200" b="1" dirty="0"/>
              <a:t>الطاقة المستخدمة حاليًا ، وتلك المتوقع أن يكون لها شأن في توفير الطاقة للبشرية، هي:</a:t>
            </a:r>
          </a:p>
          <a:p>
            <a:pPr algn="ctr"/>
            <a:endParaRPr lang="ar-EG" sz="3200" b="1" dirty="0"/>
          </a:p>
          <a:p>
            <a:pPr algn="ctr"/>
            <a:r>
              <a:rPr lang="ar-EG" sz="3200" b="1" dirty="0"/>
              <a:t>الوقود الأحفوري: ويتمثل في الفحم والنفط والغاز الطبيعي، ويختزن هذا الوقود (طاقة كيميائية) يمكن الاستفادة منها عند حرقه، والوقود الألنلنببحفوري هو مصدر الطاقة الرئيس حيث يسهم بما يربو على 90% من الطاقة المستخدمة اليوم، ولأنه مصدر قابل للنضوب، وبسبب مشكلات التلوث البيئي، فإن البحث حثيث لتوفير وتطوير مصادر أخرى للطاقة</a:t>
            </a:r>
            <a:r>
              <a:rPr lang="ar-EG"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04" y="428624"/>
            <a:ext cx="10179496" cy="6429375"/>
          </a:xfrm>
          <a:prstGeom prst="rect">
            <a:avLst/>
          </a:prstGeom>
        </p:spPr>
      </p:pic>
    </p:spTree>
    <p:extLst>
      <p:ext uri="{BB962C8B-B14F-4D97-AF65-F5344CB8AC3E}">
        <p14:creationId xmlns:p14="http://schemas.microsoft.com/office/powerpoint/2010/main" val="860108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71625" y="2000250"/>
            <a:ext cx="6000750" cy="28575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113</TotalTime>
  <Words>1388</Words>
  <Application>Microsoft Office PowerPoint</Application>
  <PresentationFormat>On-screen Show (4:3)</PresentationFormat>
  <Paragraphs>127</Paragraphs>
  <Slides>37</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Andalus</vt:lpstr>
      <vt:lpstr>Arial</vt:lpstr>
      <vt:lpstr>Gill Sans MT</vt:lpstr>
      <vt:lpstr>Majalla UI</vt:lpstr>
      <vt:lpstr>Mudir MT</vt:lpstr>
      <vt:lpstr>PT Bold Mirror</vt:lpstr>
      <vt:lpstr>Times New Roman</vt:lpstr>
      <vt:lpstr>Verdana</vt:lpstr>
      <vt:lpstr>Wingdings</vt:lpstr>
      <vt:lpstr>Wingdings 2</vt:lpstr>
      <vt:lpstr>Solstice</vt:lpstr>
      <vt:lpstr>الطاقة في الوطن العربي</vt:lpstr>
      <vt:lpstr>استخرجي من الصور التي امامك عنوان الدرس:-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لماذا نبحث عن الطاقة المتجددة </vt:lpstr>
      <vt:lpstr>مرحلة اينشتاين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توزيع حقول النفط في دولة الإمارات العربية المتحدة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من أبرز جهود الدولة للحصول على الطاقة المتجددة</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الطاقة في الوطن العربي</dc:title>
  <dc:creator>user</dc:creator>
  <cp:lastModifiedBy>DELL</cp:lastModifiedBy>
  <cp:revision>24</cp:revision>
  <dcterms:created xsi:type="dcterms:W3CDTF">2018-04-29T22:32:39Z</dcterms:created>
  <dcterms:modified xsi:type="dcterms:W3CDTF">2021-05-02T21:05:34Z</dcterms:modified>
</cp:coreProperties>
</file>