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08" r:id="rId3"/>
  </p:sldMasterIdLst>
  <p:sldIdLst>
    <p:sldId id="263" r:id="rId4"/>
    <p:sldId id="285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presProps" Target="presProp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tableStyles" Target="tableStyle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19290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5054602"/>
            <a:ext cx="897701" cy="279400"/>
          </a:xfrm>
        </p:spPr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5054602"/>
            <a:ext cx="5419813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5054602"/>
            <a:ext cx="551311" cy="279400"/>
          </a:xfrm>
        </p:spPr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3471329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3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4140199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4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33293" y="905362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2827870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414019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3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70747" y="89689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260772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342900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8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3429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74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15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57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233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4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5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442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30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9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26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6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974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9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29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3F7D-7FE3-4063-8A49-6BCFF9C4F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477209-ECE8-47C0-BA63-B5C6AF1A4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6E352-47B0-47F9-BE96-F948A7D1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0CC2D-4786-4AD1-83FB-8C0054F4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4FC5-2948-4C47-AA61-01C2FA6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0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3599392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160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639A-C330-48C5-9FF3-BF7025AB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A83E-A5F2-4F05-9D25-0A85B8E4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06431-D30E-4D0A-92E9-944C3455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B19F7-0330-4639-A8FA-A8C10DC8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B3D4D-D2FC-4C92-8FE3-E745E2F1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53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800F-5527-424C-8323-F46F0864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0D172-ED17-4086-8628-E41268998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2FA5B-015F-4F72-833B-9F6FCA0D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F766F-983A-4913-AFAC-6C3AEFC3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35DB-061A-4345-A29D-2BDF4798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17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28BA-5B61-40D8-82D2-27952D6D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92E43-6773-4FD1-9343-4597D61CA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BEDB4-9820-4EDF-88BC-B5E616C6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5B0C8-590F-4255-BD9F-23F4B2BE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EEDE2-75E9-4120-9F7E-8037D0E3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6A732-63B1-47DA-9788-C2C5D664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4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E978-3CC7-4892-8293-332F3EDA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A4471-9061-42C3-B4A2-8F2390D4D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DA8A7-A7BF-4B0F-9D1B-A85C2356E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24566-F7F9-4F28-9139-A0AB9ABF2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0B4AF-70D6-4A7E-A751-62FB4B776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23739B-3FB3-47F9-98BF-D4E99B4B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D1B53-C908-4932-B1E3-20F85991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B394B-9266-4AD9-A3DA-65900AD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7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9CEF-1840-4129-981C-F70BA093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EA93C-9F28-4C97-B1DA-4173225F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2A198-17D1-4FCA-8B1F-F0BFEB52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55E41-1471-4B7F-820F-838363A7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1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7DD10-66C2-42A0-B358-1DEA5486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8FD7A-402E-4791-97DE-09BF5BC7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80600-9ABE-486E-BD32-17FC7948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61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D60B-E600-4E69-A471-8ECDBA90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F4515-D28E-4B31-A22F-6F6426FD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E8EE7-7FF0-495E-B5CC-69A08F7A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3A468-6315-4610-9474-AD625FC3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8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A290-000E-4E75-8BDC-F32567A9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91B8C-E976-4648-B61A-653AA927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749E3-4E9F-4F15-84CD-8DC8AF76F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2755F-7BC4-4492-8632-7DBF1841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37B22-3D94-47D6-ACD3-F1B9115D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BF12A-2714-456B-B2CC-88828DD2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0744-5F37-4117-AD0A-09DCB47A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D91BC-653C-4FDB-9056-E401C97D2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1496-4871-473A-94A2-3DA2CE9A2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27821-5A38-43F0-BF63-76AEC6A7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9FD47-91FE-41F0-B84A-0EDF4C33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B613-5C4E-4811-BC7A-15F51B89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9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FCBC-E614-4A17-B912-729B299F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D80CE-6F40-4011-BCFC-FBCB1DD39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71EFA-D3B8-4160-B69A-1112599BE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3A5D-BF30-4E9D-A6C7-88046498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CA62B-7480-49C5-86D4-2FB885A2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2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07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B1513-7A4A-4F14-A720-7AC900895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AC889-8345-40A4-A7C4-190426FAD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24A6-4E84-44A2-988F-C0E41A41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E3BAB-2CDB-4DB5-AC38-9571E7C8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45A46-612B-48F5-82BD-EBF104C5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2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0" y="5929931"/>
            <a:ext cx="10985503" cy="318491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spcBef>
                <a:spcPts val="0"/>
              </a:spcBef>
              <a:buSzTx/>
              <a:buNone/>
              <a:defRPr sz="1800" b="1"/>
            </a:lvl1pPr>
            <a:lvl2pPr marL="537308" indent="-219807">
              <a:spcBef>
                <a:spcPts val="0"/>
              </a:spcBef>
              <a:defRPr sz="1800" b="1"/>
            </a:lvl2pPr>
            <a:lvl3pPr marL="854808" indent="-219808">
              <a:spcBef>
                <a:spcPts val="0"/>
              </a:spcBef>
              <a:defRPr sz="1800" b="1"/>
            </a:lvl3pPr>
            <a:lvl4pPr marL="1172308" indent="-219808">
              <a:spcBef>
                <a:spcPts val="0"/>
              </a:spcBef>
              <a:defRPr sz="1800" b="1"/>
            </a:lvl4pPr>
            <a:lvl5pPr marL="1489808" indent="-219808">
              <a:spcBef>
                <a:spcPts val="0"/>
              </a:spcBef>
              <a:defRPr sz="18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 algn="l" defTabSz="1219169">
              <a:lnSpc>
                <a:spcPct val="80000"/>
              </a:lnSpc>
              <a:defRPr sz="5800" b="1" spc="-116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3611595"/>
            <a:ext cx="10985501" cy="952502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50" b="1"/>
            </a:lvl1pPr>
          </a:lstStyle>
          <a:p>
            <a:pPr rtl="0">
              <a:defRPr/>
            </a:pPr>
            <a:r>
              <a:t>Presentation Subtitle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540500"/>
            <a:ext cx="184253" cy="187300"/>
          </a:xfrm>
          <a:prstGeom prst="rect">
            <a:avLst/>
          </a:prstGeom>
        </p:spPr>
        <p:txBody>
          <a:bodyPr anchor="b"/>
          <a:lstStyle>
            <a:lvl1pPr defTabSz="292100">
              <a:defRPr sz="9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7327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44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2912533"/>
            <a:ext cx="31114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EF13-29BD-4B9D-BEC5-184DC2B48B5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0A78C-886E-4FCA-9E49-1A537E679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5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 /><Relationship Id="rId13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1.xml" /><Relationship Id="rId7" Type="http://schemas.openxmlformats.org/officeDocument/2006/relationships/slideLayout" Target="../slideLayouts/slideLayout35.xml" /><Relationship Id="rId12" Type="http://schemas.openxmlformats.org/officeDocument/2006/relationships/slideLayout" Target="../slideLayouts/slideLayout40.xml" /><Relationship Id="rId2" Type="http://schemas.openxmlformats.org/officeDocument/2006/relationships/slideLayout" Target="../slideLayouts/slideLayout30.xml" /><Relationship Id="rId1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4.xml" /><Relationship Id="rId11" Type="http://schemas.openxmlformats.org/officeDocument/2006/relationships/slideLayout" Target="../slideLayouts/slideLayout39.xml" /><Relationship Id="rId5" Type="http://schemas.openxmlformats.org/officeDocument/2006/relationships/slideLayout" Target="../slideLayouts/slideLayout33.xml" /><Relationship Id="rId10" Type="http://schemas.openxmlformats.org/officeDocument/2006/relationships/slideLayout" Target="../slideLayouts/slideLayout38.xml" /><Relationship Id="rId4" Type="http://schemas.openxmlformats.org/officeDocument/2006/relationships/slideLayout" Target="../slideLayouts/slideLayout32.xml" /><Relationship Id="rId9" Type="http://schemas.openxmlformats.org/officeDocument/2006/relationships/slideLayout" Target="../slideLayouts/slideLayout37.xml" /><Relationship Id="rId14" Type="http://schemas.openxmlformats.org/officeDocument/2006/relationships/theme" Target="../theme/theme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03289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2490136"/>
            <a:ext cx="9064981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5960533"/>
            <a:ext cx="153104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767523-8DA2-47F6-9099-9CBF3D4F007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5960533"/>
            <a:ext cx="68062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5960533"/>
            <a:ext cx="52734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28BE2C-94CE-4783-A5C8-7DBD18B3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lIns="109728" tIns="109728" rIns="109728" bIns="91440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cap="none" spc="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cap="none" spc="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cap="none" spc="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4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14000"/>
        </a:lnSpc>
        <a:spcBef>
          <a:spcPts val="500"/>
        </a:spcBef>
        <a:buFontTx/>
        <a:buNone/>
        <a:defRPr sz="2000" b="0" i="0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14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14000"/>
        </a:lnSpc>
        <a:spcBef>
          <a:spcPts val="500"/>
        </a:spcBef>
        <a:buClr>
          <a:schemeClr val="accent3"/>
        </a:buClr>
        <a:buFontTx/>
        <a:buNone/>
        <a:defRPr sz="2000" b="0" i="0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14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533BA-AF65-4739-BA75-ECEC606E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5927A-0492-45A4-8156-8562514AA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CD93-82D7-43AE-9ADC-1E7FE8CE2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5A8B3-16D8-414D-AEF6-3126E1D1EC9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B1AD2-10CF-41AE-A8BC-7A20FF969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2AF3-619E-4C2A-80E9-5DA3E92EB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10CD0-D5BF-4798-ADE5-EC3A6807A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9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HP\Desktop\شعار الحكمة جديد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46" y="548877"/>
            <a:ext cx="1752600" cy="12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عنوان 12"/>
          <p:cNvSpPr txBox="1">
            <a:spLocks/>
          </p:cNvSpPr>
          <p:nvPr/>
        </p:nvSpPr>
        <p:spPr>
          <a:xfrm>
            <a:off x="3305112" y="1327977"/>
            <a:ext cx="6524688" cy="1749522"/>
          </a:xfrm>
          <a:prstGeom prst="rect">
            <a:avLst/>
          </a:prstGeom>
        </p:spPr>
        <p:txBody>
          <a:bodyPr vert="horz" lIns="129363" tIns="64681" rIns="129363" bIns="64681" rtlCol="0" anchor="t">
            <a:normAutofit fontScale="60000" lnSpcReduction="20000"/>
          </a:bodyPr>
          <a:lstStyle>
            <a:lvl1pPr algn="l" defTabSz="774835" rtl="0" eaLnBrk="1" latinLnBrk="0" hangingPunct="1">
              <a:spcBef>
                <a:spcPct val="0"/>
              </a:spcBef>
              <a:buNone/>
              <a:defRPr sz="3415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748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396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ar-AE" sz="3415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</a:br>
            <a:r>
              <a:rPr lang="ar-AE" sz="5333" dirty="0">
                <a:solidFill>
                  <a:sysClr val="windowText" lastClr="000000"/>
                </a:solidFill>
                <a:latin typeface="Calibri"/>
                <a:cs typeface="Times New Roman" panose="02020603050405020304" pitchFamily="18" charset="0"/>
              </a:rPr>
              <a:t>إجابات الاختبار التجريبي في</a:t>
            </a:r>
            <a:r>
              <a:rPr kumimoji="0" lang="ar-AE" sz="5333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 مادة الدراسات الاجتماعية الفصل الدراسي الثالث للعام الدراسي 2021/2020</a:t>
            </a:r>
            <a:br>
              <a:rPr kumimoji="0" lang="ar-AE" sz="3415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</a:br>
            <a:endParaRPr kumimoji="0" lang="ar-AE" sz="3415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705600" y="299398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44709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المثابرون يصلون للقمة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09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"/>
          <p:cNvSpPr txBox="1"/>
          <p:nvPr/>
        </p:nvSpPr>
        <p:spPr>
          <a:xfrm>
            <a:off x="1568116" y="3649576"/>
            <a:ext cx="434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44709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والمتميزون يحافظون عليها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4709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2286001" y="4495799"/>
            <a:ext cx="7315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اما المبدعون فيصنعون قمماً جديدة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73">
            <a:extLst>
              <a:ext uri="{FF2B5EF4-FFF2-40B4-BE49-F238E27FC236}">
                <a16:creationId xmlns:a16="http://schemas.microsoft.com/office/drawing/2014/main" id="{BC20643E-A445-4344-8897-566DA9E8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990600" y="700070"/>
            <a:ext cx="1981200" cy="12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86F4-6E3B-477E-862A-A92704A6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411" y="1153440"/>
            <a:ext cx="3865328" cy="61645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ar-AE" sz="3300" b="1" dirty="0">
                <a:solidFill>
                  <a:schemeClr val="accent5">
                    <a:lumMod val="75000"/>
                  </a:schemeClr>
                </a:solidFill>
              </a:rPr>
              <a:t>مهارة قراءة الجداول وتحليلها</a:t>
            </a:r>
            <a:endParaRPr lang="en-US" sz="3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E0CB0E-3699-475A-AD51-824D69C6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0" y="1769892"/>
            <a:ext cx="4606428" cy="409750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342900" indent="-342900" algn="r">
              <a:buFontTx/>
              <a:buChar char="-"/>
            </a:pPr>
            <a:r>
              <a:rPr lang="ar-AE" b="1" dirty="0"/>
              <a:t>اقرأ الجدول جيداً</a:t>
            </a:r>
          </a:p>
          <a:p>
            <a:pPr algn="r" rtl="1"/>
            <a:endParaRPr lang="ar-AE" sz="825" b="1" dirty="0"/>
          </a:p>
          <a:p>
            <a:pPr marL="342900" indent="-342900" algn="r">
              <a:buFontTx/>
              <a:buChar char="-"/>
            </a:pPr>
            <a:r>
              <a:rPr lang="ar-AE" b="1" dirty="0"/>
              <a:t>انتبه لجميع البيانات الواردة فيه</a:t>
            </a:r>
          </a:p>
          <a:p>
            <a:pPr algn="r" rtl="1"/>
            <a:endParaRPr lang="ar-AE" sz="825" b="1" dirty="0"/>
          </a:p>
          <a:p>
            <a:pPr marL="342900" indent="-342900" algn="r">
              <a:buFontTx/>
              <a:buChar char="-"/>
            </a:pPr>
            <a:r>
              <a:rPr lang="ar-AE" b="1" dirty="0"/>
              <a:t>قارن واربط بين معطيات الجدول (البيانية والرقمية)</a:t>
            </a:r>
          </a:p>
          <a:p>
            <a:pPr algn="r" rtl="1"/>
            <a:endParaRPr lang="ar-AE" sz="825" b="1" dirty="0"/>
          </a:p>
          <a:p>
            <a:pPr algn="r" rtl="1"/>
            <a:r>
              <a:rPr lang="ar-AE" b="1" dirty="0"/>
              <a:t> - اربط بخبراتك ومعارفك التي اكتسبتها خلال العام الدراسي، ووظفها لتفسير المطلوب</a:t>
            </a:r>
            <a:r>
              <a:rPr lang="ar-AE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r" rtl="1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36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86F4-6E3B-477E-862A-A92704A6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963" y="237810"/>
            <a:ext cx="3865328" cy="61645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ar-AE" sz="3300" b="1" dirty="0">
                <a:solidFill>
                  <a:schemeClr val="accent5">
                    <a:lumMod val="75000"/>
                  </a:schemeClr>
                </a:solidFill>
              </a:rPr>
              <a:t>مهارة قراءة وتحليل الخريطة</a:t>
            </a:r>
            <a:endParaRPr lang="en-US" sz="33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4E0CB0E-3699-475A-AD51-824D69C6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0" y="1827635"/>
            <a:ext cx="3547389" cy="417311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342900" indent="-342900" algn="r">
              <a:buFontTx/>
              <a:buChar char="-"/>
            </a:pPr>
            <a:r>
              <a:rPr lang="ar-AE" b="1" dirty="0"/>
              <a:t>اقرأ الخريطة جيداً</a:t>
            </a:r>
          </a:p>
          <a:p>
            <a:pPr algn="r" rtl="1"/>
            <a:endParaRPr lang="ar-AE" sz="788" b="1" dirty="0"/>
          </a:p>
          <a:p>
            <a:pPr marL="342900" indent="-342900" algn="r">
              <a:buFontTx/>
              <a:buChar char="-"/>
            </a:pPr>
            <a:r>
              <a:rPr lang="ar-AE" b="1" dirty="0"/>
              <a:t>انتبه لجميع عناصر الخريطة (المفتاح/ العنوان/ مبين الجهات/ .....)</a:t>
            </a:r>
          </a:p>
          <a:p>
            <a:pPr algn="r" rtl="1"/>
            <a:endParaRPr lang="ar-AE" sz="825" b="1" dirty="0"/>
          </a:p>
          <a:p>
            <a:pPr algn="r" rtl="1"/>
            <a:r>
              <a:rPr lang="ar-AE" b="1" dirty="0"/>
              <a:t>- اربط بين المعلومات الواردة فيها</a:t>
            </a:r>
          </a:p>
          <a:p>
            <a:pPr algn="r" rtl="1"/>
            <a:r>
              <a:rPr lang="ar-AE" b="1" dirty="0"/>
              <a:t>وبين الظواهر المختلفة وفسرها وفقاً لما هو مطلوب</a:t>
            </a:r>
            <a:r>
              <a:rPr lang="ar-AE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r" rtl="1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2" descr="طاقه الأتجاهات وتأثيرها علينا | منى الغضب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818"/>
            <a:ext cx="3928614" cy="4647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5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94B7F3F-ABA4-4068-BE82-626704EC5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317999"/>
          </a:xfrm>
          <a:prstGeom prst="rect">
            <a:avLst/>
          </a:prstGeom>
        </p:spPr>
      </p:pic>
      <p:sp>
        <p:nvSpPr>
          <p:cNvPr id="9" name="سهم إلى اليمين 8"/>
          <p:cNvSpPr/>
          <p:nvPr/>
        </p:nvSpPr>
        <p:spPr>
          <a:xfrm rot="10616885">
            <a:off x="9076428" y="5494279"/>
            <a:ext cx="3048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2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B5AB67E-38F9-4BA8-AF7A-9C6893C67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0"/>
            <a:ext cx="12155596" cy="6747164"/>
          </a:xfrm>
          <a:prstGeom prst="rect">
            <a:avLst/>
          </a:prstGeom>
        </p:spPr>
      </p:pic>
      <p:sp>
        <p:nvSpPr>
          <p:cNvPr id="3" name="سهم إلى اليمين 2"/>
          <p:cNvSpPr/>
          <p:nvPr/>
        </p:nvSpPr>
        <p:spPr>
          <a:xfrm rot="10616885">
            <a:off x="8695428" y="5037078"/>
            <a:ext cx="3048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9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7DD7FE1-BEFB-4095-B39E-65ADEFB41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" y="138545"/>
            <a:ext cx="11974596" cy="6580910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 rot="10616885">
            <a:off x="9228828" y="5957836"/>
            <a:ext cx="3048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64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0"/>
            <a:ext cx="12191980" cy="67056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8F31142-3DD0-40A9-B45F-54A7B0E0F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" y="152401"/>
            <a:ext cx="12069859" cy="6553200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 rot="10616885">
            <a:off x="10295628" y="3741679"/>
            <a:ext cx="3048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7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7C6D923-97ED-495A-A5E8-32793F3DC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2" y="-3"/>
            <a:ext cx="12003175" cy="6719457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 rot="10616885">
            <a:off x="9533628" y="2598678"/>
            <a:ext cx="3048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ABA0102-F347-4938-B4EF-F7F7EA770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" y="-2"/>
            <a:ext cx="12165123" cy="6705602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 rot="10616885">
            <a:off x="10448028" y="6260168"/>
            <a:ext cx="3048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06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8E3D50-D5F2-4D2F-AD69-9DDCB7B88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" y="-2"/>
            <a:ext cx="12098438" cy="6858002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>
            <a:off x="8077200" y="4419600"/>
            <a:ext cx="7620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18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E6B9E0C-AA66-4D9A-95F7-0DF0C8924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" y="0"/>
            <a:ext cx="12069859" cy="6594763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 rot="10616885">
            <a:off x="11057628" y="3337343"/>
            <a:ext cx="3048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3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1D0A7194-6312-4BE6-8EA2-D388B0587B22-L0-001.jpeg" descr="1D0A7194-6312-4BE6-8EA2-D388B0587B22-L0-001.jpeg"/>
          <p:cNvPicPr>
            <a:picLocks noChangeAspect="1"/>
          </p:cNvPicPr>
          <p:nvPr/>
        </p:nvPicPr>
        <p:blipFill>
          <a:blip r:embed="rId2"/>
          <a:srcRect b="10922"/>
          <a:stretch>
            <a:fillRect/>
          </a:stretch>
        </p:blipFill>
        <p:spPr>
          <a:xfrm>
            <a:off x="-40" y="-61"/>
            <a:ext cx="12192036" cy="685814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بسم الله الرحمن الرحيم والصلاة والسلام على الرسول الأمين سيدنا محمد وعلى آله وصحبه أجمعين…"/>
          <p:cNvSpPr txBox="1">
            <a:spLocks noGrp="1"/>
          </p:cNvSpPr>
          <p:nvPr>
            <p:ph type="title"/>
          </p:nvPr>
        </p:nvSpPr>
        <p:spPr>
          <a:xfrm>
            <a:off x="2787992" y="1294125"/>
            <a:ext cx="5389795" cy="234139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defTabSz="268288">
              <a:lnSpc>
                <a:spcPct val="100000"/>
              </a:lnSpc>
              <a:defRPr sz="4300" b="0" spc="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2800" dirty="0" err="1"/>
              <a:t>بسم</a:t>
            </a:r>
            <a:r>
              <a:rPr sz="2800" dirty="0"/>
              <a:t> </a:t>
            </a:r>
            <a:r>
              <a:rPr sz="2800" dirty="0" err="1"/>
              <a:t>الله</a:t>
            </a:r>
            <a:r>
              <a:rPr sz="2800" dirty="0"/>
              <a:t> </a:t>
            </a:r>
            <a:r>
              <a:rPr sz="2800" dirty="0" err="1"/>
              <a:t>الرحمن</a:t>
            </a:r>
            <a:r>
              <a:rPr sz="2800" dirty="0"/>
              <a:t> </a:t>
            </a:r>
            <a:r>
              <a:rPr sz="2800" dirty="0" err="1"/>
              <a:t>الرحيم</a:t>
            </a:r>
            <a:r>
              <a:rPr sz="2800" dirty="0"/>
              <a:t> </a:t>
            </a:r>
            <a:br>
              <a:rPr lang="ar-AE" sz="2800" dirty="0"/>
            </a:br>
            <a:r>
              <a:rPr sz="2800" dirty="0" err="1"/>
              <a:t>والصلاة</a:t>
            </a:r>
            <a:r>
              <a:rPr sz="2800" dirty="0"/>
              <a:t> </a:t>
            </a:r>
            <a:r>
              <a:rPr sz="2800" dirty="0" err="1"/>
              <a:t>والسلام</a:t>
            </a:r>
            <a:r>
              <a:rPr sz="2800" dirty="0"/>
              <a:t> </a:t>
            </a:r>
            <a:r>
              <a:rPr sz="2800" dirty="0" err="1"/>
              <a:t>على</a:t>
            </a:r>
            <a:r>
              <a:rPr sz="2800" dirty="0"/>
              <a:t> </a:t>
            </a:r>
            <a:r>
              <a:rPr sz="2800" dirty="0" err="1"/>
              <a:t>الرسول</a:t>
            </a:r>
            <a:r>
              <a:rPr sz="2800" dirty="0"/>
              <a:t> </a:t>
            </a:r>
            <a:r>
              <a:rPr sz="2800" dirty="0" err="1"/>
              <a:t>الأمين</a:t>
            </a:r>
            <a:r>
              <a:rPr sz="2800" dirty="0"/>
              <a:t> </a:t>
            </a:r>
            <a:r>
              <a:rPr sz="2800" dirty="0" err="1"/>
              <a:t>سيدنا</a:t>
            </a:r>
            <a:r>
              <a:rPr sz="2800" dirty="0"/>
              <a:t> </a:t>
            </a:r>
            <a:r>
              <a:rPr sz="2800" dirty="0" err="1"/>
              <a:t>محمد</a:t>
            </a:r>
            <a:r>
              <a:rPr sz="2800" dirty="0"/>
              <a:t> </a:t>
            </a:r>
            <a:r>
              <a:rPr sz="2800" dirty="0" err="1"/>
              <a:t>وعلى</a:t>
            </a:r>
            <a:r>
              <a:rPr sz="2800" dirty="0"/>
              <a:t> </a:t>
            </a:r>
            <a:r>
              <a:rPr sz="2800" dirty="0" err="1"/>
              <a:t>آله</a:t>
            </a:r>
            <a:r>
              <a:rPr sz="2800" dirty="0"/>
              <a:t> </a:t>
            </a:r>
            <a:r>
              <a:rPr sz="2800" dirty="0" err="1"/>
              <a:t>وصحبه</a:t>
            </a:r>
            <a:r>
              <a:rPr sz="2800" dirty="0"/>
              <a:t> </a:t>
            </a:r>
            <a:r>
              <a:rPr sz="2800" dirty="0" err="1"/>
              <a:t>أجمعين</a:t>
            </a:r>
            <a:r>
              <a:rPr sz="2800" dirty="0"/>
              <a:t> ️</a:t>
            </a:r>
          </a:p>
        </p:txBody>
      </p:sp>
    </p:spTree>
    <p:extLst>
      <p:ext uri="{BB962C8B-B14F-4D97-AF65-F5344CB8AC3E}">
        <p14:creationId xmlns:p14="http://schemas.microsoft.com/office/powerpoint/2010/main" val="237291754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2"/>
            <a:ext cx="12191980" cy="67056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380BE1-2C94-416E-A7F1-7EA913873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" y="0"/>
            <a:ext cx="12184175" cy="6705599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 rot="10616885">
            <a:off x="10676628" y="5037078"/>
            <a:ext cx="304800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0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D393F8A-6D11-45FF-B2CC-9DC533ED6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" y="-1"/>
            <a:ext cx="12165643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04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6A69395-3D8F-400D-A514-6A8DAFA7E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" y="0"/>
            <a:ext cx="1218076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55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263A9F6-EDA6-4078-AF35-19D932CFE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6" y="-8022"/>
            <a:ext cx="11950454" cy="6747164"/>
          </a:xfrm>
          <a:prstGeom prst="rect">
            <a:avLst/>
          </a:prstGeom>
        </p:spPr>
      </p:pic>
      <p:sp>
        <p:nvSpPr>
          <p:cNvPr id="5" name="سهم إلى اليمين 4"/>
          <p:cNvSpPr/>
          <p:nvPr/>
        </p:nvSpPr>
        <p:spPr>
          <a:xfrm rot="21189225">
            <a:off x="6863159" y="4833915"/>
            <a:ext cx="1066379" cy="332232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8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4" name="Picture 1" descr="دوائر ملونه مرتبطة بخطوط تمثل شبكه">
            <a:extLst>
              <a:ext uri="{FF2B5EF4-FFF2-40B4-BE49-F238E27FC236}">
                <a16:creationId xmlns:a16="http://schemas.microsoft.com/office/drawing/2014/main" id="{96065898-9D8D-4E7B-B058-E2C746E7E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96" b="10047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858CA65-C24E-4753-9490-0807D7462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6"/>
            <a:ext cx="121920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2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"/>
          <p:cNvSpPr/>
          <p:nvPr/>
        </p:nvSpPr>
        <p:spPr>
          <a:xfrm rot="19983336">
            <a:off x="-5590584" y="-312654"/>
            <a:ext cx="15506773" cy="478705"/>
          </a:xfrm>
          <a:prstGeom prst="rect">
            <a:avLst/>
          </a:prstGeom>
          <a:solidFill>
            <a:srgbClr val="40BDC1">
              <a:alpha val="4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2" name="Rectangle"/>
          <p:cNvSpPr/>
          <p:nvPr/>
        </p:nvSpPr>
        <p:spPr>
          <a:xfrm rot="19983336">
            <a:off x="3287118" y="6588599"/>
            <a:ext cx="15506773" cy="538804"/>
          </a:xfrm>
          <a:prstGeom prst="rect">
            <a:avLst/>
          </a:prstGeom>
          <a:solidFill>
            <a:srgbClr val="40BDC1">
              <a:alpha val="4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52400" y="533400"/>
            <a:ext cx="11939043" cy="5040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اسأل</a:t>
            </a:r>
            <a:r>
              <a:rPr kumimoji="0" lang="ar-AE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الله العظيم ان يوفقكم وان يفتح عليكم فتوح العارفين وان ييسر اموركم وان يرزقكم فرحة النجاح والتفوق 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اللهم اني اسالك بعظيم كرمك ولطفك</a:t>
            </a:r>
            <a:r>
              <a:rPr kumimoji="0" lang="ar-AE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ان ترفع عن البلاء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4400" baseline="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اللهم</a:t>
            </a:r>
            <a:r>
              <a:rPr lang="ar-AE" sz="4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اني اسألك بقدرتك وعجزنا ورحمتك وضعفنا ان تشفي مرضانا وجميع مرضى المسلمين </a:t>
            </a:r>
            <a:endParaRPr kumimoji="0" lang="ar-A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8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0" y="533400"/>
            <a:ext cx="77724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>
                <a:solidFill>
                  <a:schemeClr val="tx1"/>
                </a:solidFill>
              </a:rPr>
              <a:t>ملاحظات هامة عند قراءة الأسئلة والاجابة </a:t>
            </a:r>
            <a:r>
              <a:rPr lang="ar-SA" sz="2800" b="1" dirty="0" err="1">
                <a:solidFill>
                  <a:schemeClr val="tx1"/>
                </a:solidFill>
              </a:rPr>
              <a:t>علىها</a:t>
            </a:r>
            <a:r>
              <a:rPr lang="ar-SA" sz="2800" dirty="0"/>
              <a:t>:</a:t>
            </a:r>
          </a:p>
          <a:p>
            <a:pPr marL="0" indent="0">
              <a:buNone/>
            </a:pPr>
            <a:r>
              <a:rPr lang="ar-AE" sz="2800" b="1" dirty="0">
                <a:solidFill>
                  <a:schemeClr val="accent5">
                    <a:lumMod val="50000"/>
                  </a:schemeClr>
                </a:solidFill>
              </a:rPr>
              <a:t>1 – يجب قراءة النص </a:t>
            </a:r>
            <a:r>
              <a:rPr lang="ar-AE" sz="2800" b="1" dirty="0" err="1">
                <a:solidFill>
                  <a:schemeClr val="accent5">
                    <a:lumMod val="50000"/>
                  </a:schemeClr>
                </a:solidFill>
              </a:rPr>
              <a:t>اوالشكل</a:t>
            </a:r>
            <a:r>
              <a:rPr lang="ar-AE" sz="2800" b="1" dirty="0">
                <a:solidFill>
                  <a:schemeClr val="accent5">
                    <a:lumMod val="50000"/>
                  </a:schemeClr>
                </a:solidFill>
              </a:rPr>
              <a:t> او الخريطة جيدا وفهم محتواه بشكل جيد</a:t>
            </a:r>
          </a:p>
          <a:p>
            <a:pPr marL="0" indent="0">
              <a:buNone/>
            </a:pPr>
            <a:r>
              <a:rPr lang="ar-AE" sz="2800" b="1" dirty="0">
                <a:solidFill>
                  <a:schemeClr val="accent5">
                    <a:lumMod val="50000"/>
                  </a:schemeClr>
                </a:solidFill>
              </a:rPr>
              <a:t>2- قراءة السؤال بتأني كلمة كلمة وعدم التسرع </a:t>
            </a:r>
          </a:p>
          <a:p>
            <a:pPr marL="0" indent="0">
              <a:buNone/>
            </a:pPr>
            <a:r>
              <a:rPr lang="ar-AE" sz="2800" b="1" dirty="0">
                <a:solidFill>
                  <a:schemeClr val="accent5">
                    <a:lumMod val="50000"/>
                  </a:schemeClr>
                </a:solidFill>
              </a:rPr>
              <a:t>3- قراءة الاختيارات كلها في البداية ثم استبعاد الإجابات الخاطئة أولا</a:t>
            </a:r>
          </a:p>
          <a:p>
            <a:pPr marL="0" indent="0">
              <a:buNone/>
            </a:pPr>
            <a:r>
              <a:rPr lang="ar-AE" sz="2800" b="1" dirty="0">
                <a:solidFill>
                  <a:schemeClr val="accent5">
                    <a:lumMod val="50000"/>
                  </a:schemeClr>
                </a:solidFill>
              </a:rPr>
              <a:t>4- التمييز بين الإجابات المتبقية من حيث الشمول والدقة </a:t>
            </a:r>
          </a:p>
          <a:p>
            <a:pPr marL="0" indent="0">
              <a:buNone/>
            </a:pPr>
            <a:r>
              <a:rPr lang="ar-AE" sz="2800" b="1" dirty="0">
                <a:solidFill>
                  <a:schemeClr val="accent5">
                    <a:lumMod val="50000"/>
                  </a:schemeClr>
                </a:solidFill>
              </a:rPr>
              <a:t>5- نركز على الإجابة الادق والاصح والاشمل بعد فهم محتوى النص </a:t>
            </a:r>
          </a:p>
          <a:p>
            <a:pPr marL="0" indent="0">
              <a:buNone/>
            </a:pPr>
            <a:r>
              <a:rPr lang="ar-AE" sz="2800" b="1" dirty="0">
                <a:solidFill>
                  <a:schemeClr val="accent5">
                    <a:lumMod val="50000"/>
                  </a:schemeClr>
                </a:solidFill>
              </a:rPr>
              <a:t>6- فهم السؤال بشكل جيد يساعد في الوصول الى الإجابة الادق </a:t>
            </a:r>
            <a:endParaRPr lang="ar-SA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403994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32A3-DF67-4251-B6FE-1D9F52D8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129" y="1426993"/>
            <a:ext cx="4415144" cy="57688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68580" tIns="34290" rIns="68580" bIns="34290" rtlCol="0" anchor="b">
            <a:normAutofit fontScale="90000"/>
          </a:bodyPr>
          <a:lstStyle/>
          <a:p>
            <a:pPr algn="ctr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مهارة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قراءة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النصوص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</a:rPr>
              <a:t>وتحليلها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DD4DF-3D38-4001-9C67-75AF3452E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8026" y="2133600"/>
            <a:ext cx="5640774" cy="3657600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r"/>
            <a:r>
              <a:rPr lang="ar-AE" sz="2800" b="1" dirty="0"/>
              <a:t>- </a:t>
            </a:r>
            <a:r>
              <a:rPr lang="en-US" sz="2800" b="1" dirty="0"/>
              <a:t>اقرأ </a:t>
            </a:r>
            <a:r>
              <a:rPr lang="en-US" sz="2800" b="1" dirty="0" err="1"/>
              <a:t>النص</a:t>
            </a:r>
            <a:r>
              <a:rPr lang="en-US" sz="2800" b="1" dirty="0"/>
              <a:t> </a:t>
            </a:r>
            <a:r>
              <a:rPr lang="en-US" sz="2800" b="1" dirty="0" err="1"/>
              <a:t>جيداً</a:t>
            </a:r>
            <a:endParaRPr lang="en-US" sz="2800" b="1" dirty="0"/>
          </a:p>
          <a:p>
            <a:pPr algn="r"/>
            <a:r>
              <a:rPr lang="ar-AE" sz="2800" b="1" dirty="0"/>
              <a:t>- </a:t>
            </a:r>
            <a:r>
              <a:rPr lang="en-US" sz="2800" b="1" dirty="0" err="1"/>
              <a:t>افهم</a:t>
            </a:r>
            <a:r>
              <a:rPr lang="en-US" sz="2800" b="1" dirty="0"/>
              <a:t> </a:t>
            </a:r>
            <a:r>
              <a:rPr lang="en-US" sz="2800" b="1" dirty="0" err="1"/>
              <a:t>موضوع</a:t>
            </a:r>
            <a:r>
              <a:rPr lang="en-US" sz="2800" b="1" dirty="0"/>
              <a:t> </a:t>
            </a:r>
            <a:r>
              <a:rPr lang="en-US" sz="2800" b="1" dirty="0" err="1"/>
              <a:t>النص</a:t>
            </a:r>
            <a:r>
              <a:rPr lang="en-US" sz="2800" b="1" dirty="0"/>
              <a:t> </a:t>
            </a:r>
          </a:p>
          <a:p>
            <a:pPr algn="r"/>
            <a:r>
              <a:rPr lang="ar-AE" sz="2800" b="1" dirty="0"/>
              <a:t>- </a:t>
            </a:r>
            <a:r>
              <a:rPr lang="en-US" sz="2800" b="1" dirty="0" err="1"/>
              <a:t>اربط</a:t>
            </a:r>
            <a:r>
              <a:rPr lang="en-US" sz="2800" b="1" dirty="0"/>
              <a:t> </a:t>
            </a:r>
            <a:r>
              <a:rPr lang="en-US" sz="2800" b="1" dirty="0" err="1"/>
              <a:t>بين</a:t>
            </a:r>
            <a:r>
              <a:rPr lang="en-US" sz="2800" b="1" dirty="0"/>
              <a:t> </a:t>
            </a:r>
            <a:r>
              <a:rPr lang="en-US" sz="2800" b="1" dirty="0" err="1"/>
              <a:t>المعلومات</a:t>
            </a:r>
            <a:r>
              <a:rPr lang="en-US" sz="2800" b="1" dirty="0"/>
              <a:t> </a:t>
            </a:r>
            <a:r>
              <a:rPr lang="en-US" sz="2800" b="1" dirty="0" err="1"/>
              <a:t>الواردة</a:t>
            </a:r>
            <a:r>
              <a:rPr lang="en-US" sz="2800" b="1" dirty="0"/>
              <a:t> </a:t>
            </a:r>
            <a:r>
              <a:rPr lang="en-US" sz="2800" b="1" dirty="0" err="1"/>
              <a:t>فيه</a:t>
            </a:r>
            <a:endParaRPr lang="en-US" sz="2800" b="1" dirty="0"/>
          </a:p>
          <a:p>
            <a:pPr algn="r"/>
            <a:r>
              <a:rPr lang="ar-AE" sz="2800" b="1" dirty="0"/>
              <a:t>- </a:t>
            </a:r>
            <a:r>
              <a:rPr lang="en-US" sz="2800" b="1" dirty="0" err="1"/>
              <a:t>رتب</a:t>
            </a:r>
            <a:r>
              <a:rPr lang="en-US" sz="2800" b="1" dirty="0"/>
              <a:t> </a:t>
            </a:r>
            <a:r>
              <a:rPr lang="en-US" sz="2800" b="1" dirty="0" err="1"/>
              <a:t>الأفكار</a:t>
            </a:r>
            <a:r>
              <a:rPr lang="en-US" sz="2800" b="1" dirty="0"/>
              <a:t> </a:t>
            </a:r>
            <a:r>
              <a:rPr lang="en-US" sz="2800" b="1" dirty="0" err="1"/>
              <a:t>الرئيسة</a:t>
            </a:r>
            <a:endParaRPr lang="en-US" sz="2800" b="1" dirty="0"/>
          </a:p>
          <a:p>
            <a:pPr algn="r"/>
            <a:r>
              <a:rPr lang="ar-AE" sz="2800" b="1" dirty="0"/>
              <a:t>- </a:t>
            </a:r>
            <a:r>
              <a:rPr lang="en-US" sz="2800" b="1" dirty="0" err="1"/>
              <a:t>اهتم</a:t>
            </a:r>
            <a:r>
              <a:rPr lang="en-US" sz="2800" b="1" dirty="0"/>
              <a:t> </a:t>
            </a:r>
            <a:r>
              <a:rPr lang="en-US" sz="2800" b="1" dirty="0" err="1"/>
              <a:t>بالبيانات</a:t>
            </a:r>
            <a:r>
              <a:rPr lang="en-US" sz="2800" b="1" dirty="0"/>
              <a:t> </a:t>
            </a:r>
            <a:r>
              <a:rPr lang="en-US" sz="2800" b="1" dirty="0" err="1"/>
              <a:t>الرقمية</a:t>
            </a:r>
            <a:endParaRPr lang="en-US" sz="2800" dirty="0"/>
          </a:p>
          <a:p>
            <a:pPr algn="r" rt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1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381000"/>
          </a:xfrm>
        </p:spPr>
        <p:txBody>
          <a:bodyPr>
            <a:normAutofit fontScale="90000"/>
          </a:bodyPr>
          <a:lstStyle/>
          <a:p>
            <a:pPr lvl="8" algn="ctr"/>
            <a:r>
              <a:rPr lang="ar-AE" sz="5200" b="1" u="sng" dirty="0">
                <a:solidFill>
                  <a:srgbClr val="FF0000"/>
                </a:solidFill>
              </a:rPr>
              <a:t>الحقائق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0" y="1143000"/>
            <a:ext cx="8458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AE" sz="3200" b="1" dirty="0">
                <a:solidFill>
                  <a:schemeClr val="tx1"/>
                </a:solidFill>
              </a:rPr>
              <a:t>وهي الامر المتفق على صحته</a:t>
            </a:r>
          </a:p>
          <a:p>
            <a:pPr marL="0" indent="0" algn="ctr">
              <a:buNone/>
            </a:pPr>
            <a:r>
              <a:rPr lang="ar-AE" sz="3200" b="1" dirty="0">
                <a:solidFill>
                  <a:srgbClr val="7030A0"/>
                </a:solidFill>
              </a:rPr>
              <a:t>أنواع الحقائق </a:t>
            </a:r>
          </a:p>
          <a:p>
            <a:pPr marL="0" indent="0">
              <a:buNone/>
            </a:pPr>
            <a:r>
              <a:rPr lang="ar-AE" sz="2800" b="1" dirty="0">
                <a:solidFill>
                  <a:schemeClr val="tx1"/>
                </a:solidFill>
              </a:rPr>
              <a:t>( </a:t>
            </a:r>
            <a:r>
              <a:rPr lang="ar-AE" sz="2800" b="1" u="sng" dirty="0">
                <a:solidFill>
                  <a:schemeClr val="tx1"/>
                </a:solidFill>
              </a:rPr>
              <a:t>تاريخية- وطنية </a:t>
            </a:r>
            <a:r>
              <a:rPr lang="ar-AE" sz="2800" b="1" dirty="0">
                <a:solidFill>
                  <a:schemeClr val="tx1"/>
                </a:solidFill>
              </a:rPr>
              <a:t>) – جغرافية – اقتصادية –)     </a:t>
            </a:r>
            <a:endParaRPr lang="ar-AE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ar-AE" sz="3200" b="1" dirty="0">
                <a:solidFill>
                  <a:srgbClr val="7030A0"/>
                </a:solidFill>
              </a:rPr>
              <a:t>امثلة</a:t>
            </a:r>
            <a:r>
              <a:rPr lang="ar-AE" sz="2000" b="1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ar-AE" sz="2000" b="1" dirty="0">
                <a:solidFill>
                  <a:srgbClr val="7030A0"/>
                </a:solidFill>
              </a:rPr>
              <a:t>مثال ( قام اتحاد دولة الامارات العربية المتحدة عام 1971 م</a:t>
            </a:r>
          </a:p>
          <a:p>
            <a:pPr marL="0" indent="0">
              <a:buNone/>
            </a:pPr>
            <a:r>
              <a:rPr lang="ar-AE" sz="2000" b="1" dirty="0">
                <a:solidFill>
                  <a:srgbClr val="7030A0"/>
                </a:solidFill>
              </a:rPr>
              <a:t>مثال ( يحد دولة الامارات العربية المتحدة الخليج العربي من الغرب </a:t>
            </a:r>
          </a:p>
          <a:p>
            <a:pPr marL="0" indent="0">
              <a:buNone/>
            </a:pPr>
            <a:r>
              <a:rPr lang="ar-AE" sz="2000" b="1" dirty="0">
                <a:solidFill>
                  <a:srgbClr val="7030A0"/>
                </a:solidFill>
              </a:rPr>
              <a:t>مثال (</a:t>
            </a:r>
            <a:r>
              <a:rPr lang="ar-AE" sz="2000" b="1" dirty="0">
                <a:solidFill>
                  <a:srgbClr val="7030A0"/>
                </a:solidFill>
                <a:latin typeface="Calibri" panose="020F0502020204030204"/>
                <a:cs typeface="Arial" panose="020B0604020202020204" pitchFamily="34" charset="0"/>
              </a:rPr>
              <a:t> تطورت الأنشطة الاقتصادية في دولة الامارات بشكل كبير جدا بعد قيام الاتحاد </a:t>
            </a:r>
            <a:r>
              <a:rPr lang="ar-AE" b="1" dirty="0">
                <a:solidFill>
                  <a:srgbClr val="7030A0"/>
                </a:solidFill>
                <a:latin typeface="Calibri" panose="020F0502020204030204"/>
                <a:cs typeface="Arial" panose="020B0604020202020204" pitchFamily="34" charset="0"/>
              </a:rPr>
              <a:t>) </a:t>
            </a:r>
            <a:endParaRPr lang="en-US" b="1" dirty="0">
              <a:solidFill>
                <a:srgbClr val="7030A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57814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AE" b="1" u="sng" dirty="0">
                <a:solidFill>
                  <a:srgbClr val="FF0000"/>
                </a:solidFill>
              </a:rPr>
              <a:t>الرأي</a:t>
            </a:r>
            <a:br>
              <a:rPr lang="ar-AE" b="1" u="sng" dirty="0">
                <a:solidFill>
                  <a:srgbClr val="FF0000"/>
                </a:solidFill>
              </a:rPr>
            </a:br>
            <a:endParaRPr lang="ar-AE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752600"/>
            <a:ext cx="8077200" cy="437356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ar-AE" sz="4000" b="1" dirty="0">
                <a:solidFill>
                  <a:srgbClr val="7030A0"/>
                </a:solidFill>
                <a:latin typeface="Palatino Linotype"/>
              </a:rPr>
              <a:t>وجهة نظر شخصية يعبر عن مشاعر </a:t>
            </a:r>
            <a:r>
              <a:rPr lang="ar-AE" sz="4000" b="1" dirty="0" err="1">
                <a:solidFill>
                  <a:srgbClr val="7030A0"/>
                </a:solidFill>
                <a:latin typeface="Palatino Linotype"/>
              </a:rPr>
              <a:t>اومعتقدات</a:t>
            </a:r>
            <a:r>
              <a:rPr lang="ar-AE" sz="4000" b="1" dirty="0">
                <a:solidFill>
                  <a:srgbClr val="7030A0"/>
                </a:solidFill>
                <a:latin typeface="Palatino Linotype"/>
              </a:rPr>
              <a:t> المتحدث قد تتفق معه وقد </a:t>
            </a:r>
            <a:r>
              <a:rPr lang="ar-AE" sz="4000" b="1" dirty="0" err="1">
                <a:solidFill>
                  <a:srgbClr val="7030A0"/>
                </a:solidFill>
                <a:latin typeface="Palatino Linotype"/>
              </a:rPr>
              <a:t>لاتتفق</a:t>
            </a:r>
            <a:r>
              <a:rPr lang="ar-AE" sz="4000" b="1" dirty="0">
                <a:solidFill>
                  <a:srgbClr val="7030A0"/>
                </a:solidFill>
                <a:latin typeface="Palatino Linotype"/>
              </a:rPr>
              <a:t> </a:t>
            </a:r>
            <a:r>
              <a:rPr lang="ar-AE" sz="4000" b="1" dirty="0">
                <a:solidFill>
                  <a:srgbClr val="FF0000"/>
                </a:solidFill>
                <a:latin typeface="Palatino Linotype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ar-AE" sz="4000" b="1" dirty="0" err="1">
                <a:solidFill>
                  <a:srgbClr val="FF0000"/>
                </a:solidFill>
                <a:latin typeface="Palatino Linotype"/>
              </a:rPr>
              <a:t>مثال:مادة</a:t>
            </a:r>
            <a:r>
              <a:rPr lang="ar-AE" sz="4000" b="1" dirty="0">
                <a:solidFill>
                  <a:srgbClr val="FF0000"/>
                </a:solidFill>
                <a:latin typeface="Palatino Linotype"/>
              </a:rPr>
              <a:t> الدراسات الاجتماعية مادة شيقة ودراستها ممتعة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ar-AE" sz="4000" b="1" dirty="0">
                <a:solidFill>
                  <a:srgbClr val="FF0000"/>
                </a:solidFill>
                <a:latin typeface="Palatino Linotype"/>
              </a:rPr>
              <a:t>مثال : الحياة في الريف امتع من الحياة في المدينة</a:t>
            </a:r>
            <a:endParaRPr lang="en-US" sz="4000" dirty="0">
              <a:solidFill>
                <a:prstClr val="black"/>
              </a:solidFill>
              <a:latin typeface="Palatino Linotype"/>
            </a:endParaRPr>
          </a:p>
          <a:p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70378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458200" cy="6096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ar-AE" sz="4400" b="1" dirty="0">
                <a:solidFill>
                  <a:srgbClr val="FF0000"/>
                </a:solidFill>
              </a:rPr>
              <a:t>مهارة تكوين التعميمات </a:t>
            </a:r>
            <a:endParaRPr lang="ar-AE" sz="4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0" y="990600"/>
            <a:ext cx="7696200" cy="541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5400" b="1" u="sng" dirty="0">
                <a:solidFill>
                  <a:srgbClr val="FF0000"/>
                </a:solidFill>
              </a:rPr>
              <a:t>التعميمات:</a:t>
            </a:r>
          </a:p>
          <a:p>
            <a:pPr marL="0" indent="0" algn="ctr">
              <a:buNone/>
            </a:pPr>
            <a:r>
              <a:rPr lang="ar-AE" sz="3000" b="1" dirty="0">
                <a:solidFill>
                  <a:srgbClr val="7030A0"/>
                </a:solidFill>
              </a:rPr>
              <a:t>حكم عام يمكن تطبيقه على مواقف معينه في حالات مشابهة ( من الممكن ان نسميها قواعد او قوانين او حكم .</a:t>
            </a:r>
          </a:p>
          <a:p>
            <a:pPr marL="0" indent="0">
              <a:buNone/>
            </a:pPr>
            <a:r>
              <a:rPr lang="ar-AE" sz="3000" b="1" u="sng" dirty="0">
                <a:solidFill>
                  <a:srgbClr val="7030A0"/>
                </a:solidFill>
              </a:rPr>
              <a:t>امثلة     </a:t>
            </a:r>
            <a:r>
              <a:rPr lang="ar-AE" sz="3000" b="1" dirty="0">
                <a:solidFill>
                  <a:srgbClr val="7030A0"/>
                </a:solidFill>
              </a:rPr>
              <a:t>:  </a:t>
            </a:r>
            <a:r>
              <a:rPr lang="ar-AE" sz="3000" b="1" dirty="0">
                <a:solidFill>
                  <a:schemeClr val="tx1"/>
                </a:solidFill>
              </a:rPr>
              <a:t>يؤدي الاجتهاد الى التفوق</a:t>
            </a:r>
            <a:r>
              <a:rPr lang="ar-AE" sz="3000" b="1" dirty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ar-AE" sz="3000" b="1" dirty="0">
                <a:solidFill>
                  <a:schemeClr val="tx1"/>
                </a:solidFill>
              </a:rPr>
              <a:t>يؤدي الاتحاد الى القوة )</a:t>
            </a:r>
          </a:p>
          <a:p>
            <a:pPr marL="0" indent="0">
              <a:buNone/>
            </a:pPr>
            <a:r>
              <a:rPr lang="ar-AE" sz="3000" b="1" u="sng" dirty="0">
                <a:solidFill>
                  <a:srgbClr val="7030A0"/>
                </a:solidFill>
              </a:rPr>
              <a:t>خصائص التعميمات :  </a:t>
            </a:r>
          </a:p>
          <a:p>
            <a:pPr marL="0" indent="0">
              <a:buNone/>
            </a:pPr>
            <a:r>
              <a:rPr lang="ar-AE" sz="3000" b="1" i="1" u="sng" dirty="0">
                <a:solidFill>
                  <a:schemeClr val="tx1"/>
                </a:solidFill>
              </a:rPr>
              <a:t>لانذكر أسماء الدول او المناطق  او شخصيات بالتعميم </a:t>
            </a:r>
            <a:r>
              <a:rPr lang="ar-AE" sz="3000" dirty="0">
                <a:solidFill>
                  <a:srgbClr val="7030A0"/>
                </a:solidFill>
              </a:rPr>
              <a:t>والعلاقة بتصبح استنتاجية ( سبب ونتيجة </a:t>
            </a:r>
            <a:r>
              <a:rPr lang="ar-AE" sz="36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257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ar-AE" b="1" dirty="0"/>
              <a:t>القيم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5029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AE" sz="4800" b="1" dirty="0">
                <a:solidFill>
                  <a:srgbClr val="C00000"/>
                </a:solidFill>
              </a:rPr>
              <a:t>كلمة واحدة فقط تعبر عن سلوك </a:t>
            </a:r>
            <a:r>
              <a:rPr lang="ar-AE" sz="4800" b="1" dirty="0" err="1">
                <a:solidFill>
                  <a:srgbClr val="C00000"/>
                </a:solidFill>
              </a:rPr>
              <a:t>اوفعل</a:t>
            </a:r>
            <a:r>
              <a:rPr lang="ar-AE" sz="4800" b="1" dirty="0">
                <a:solidFill>
                  <a:srgbClr val="C00000"/>
                </a:solidFill>
              </a:rPr>
              <a:t> إيجابي وقد تكون ( قيمة وطنية – أخلاقية إيجابية) مثل الاتحاد / التعاون / الإخلاص / الصدق / الانتماء 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8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1_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rosty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Frosted Lea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849</TotalTime>
  <Words>393</Words>
  <Application>Microsoft Office PowerPoint</Application>
  <PresentationFormat>شاشة عريضة</PresentationFormat>
  <Paragraphs>58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24</vt:i4>
      </vt:variant>
    </vt:vector>
  </HeadingPairs>
  <TitlesOfParts>
    <vt:vector size="27" baseType="lpstr">
      <vt:lpstr>1_عضوي</vt:lpstr>
      <vt:lpstr>FrostyVTI</vt:lpstr>
      <vt:lpstr>5_Office Theme</vt:lpstr>
      <vt:lpstr>عرض تقديمي في PowerPoint</vt:lpstr>
      <vt:lpstr>بسم الله الرحمن الرحيم  والصلاة والسلام على الرسول الأمين سيدنا محمد وعلى آله وصحبه أجمعين ️</vt:lpstr>
      <vt:lpstr>عرض تقديمي في PowerPoint</vt:lpstr>
      <vt:lpstr>عرض تقديمي في PowerPoint</vt:lpstr>
      <vt:lpstr>مهارة قراءة النصوص وتحليلها</vt:lpstr>
      <vt:lpstr>الحقائق</vt:lpstr>
      <vt:lpstr>الرأي </vt:lpstr>
      <vt:lpstr> مهارة تكوين التعميمات </vt:lpstr>
      <vt:lpstr>القيم</vt:lpstr>
      <vt:lpstr>مهارة قراءة الجداول وتحليلها</vt:lpstr>
      <vt:lpstr>مهارة قراءة وتحليل الخريطة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Ashraf Kotb</cp:lastModifiedBy>
  <cp:revision>16</cp:revision>
  <dcterms:created xsi:type="dcterms:W3CDTF">2019-11-11T18:17:18Z</dcterms:created>
  <dcterms:modified xsi:type="dcterms:W3CDTF">2021-05-26T08:31:11Z</dcterms:modified>
</cp:coreProperties>
</file>