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6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6210300" y="10647363"/>
            <a:ext cx="0" cy="161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4495800" y="10755313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867489"/>
            <a:ext cx="68580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AE" sz="1600" b="0" i="0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أقري الكتاب</a:t>
            </a:r>
            <a:r>
              <a:rPr kumimoji="0" lang="ar-AE" sz="1600" b="0" i="0" strike="noStrike" cap="none" normalizeH="0" dirty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المدرسي صفحة 284 و استنتجي اجابات الاسألة التالية: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ar-AE" sz="1600" baseline="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1- تذكر ان الكائنات</a:t>
            </a:r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الحية تحصل علي الطاقة عن طريق عملية تسمي </a:t>
            </a:r>
            <a:r>
              <a:rPr lang="ar-A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التنفس الخلوي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و هذة العملية لها وظيفتان :1- </a:t>
            </a:r>
            <a:r>
              <a:rPr lang="ar-A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جمع الالكترونات من مركبات الكربون مثل الجلوكوز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AE" sz="1600" b="0" i="0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cs typeface="Arial" pitchFamily="34" charset="0"/>
              </a:rPr>
              <a:t>                         2- </a:t>
            </a:r>
            <a:r>
              <a:rPr lang="ar-A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استخدام الطاقة المنبعثة في انتاج ثلاثي فوسفات الادوسنوسين الدي يستخدم في </a:t>
            </a:r>
            <a:r>
              <a:rPr lang="ar-AE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امداد الخلايا بالطاقة </a:t>
            </a:r>
            <a:endParaRPr kumimoji="0" lang="ar-AE" sz="1600" b="0" i="0" strike="noStrike" cap="none" normalizeH="0" baseline="0" dirty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ar-AE" sz="16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ar-AE" sz="1600" b="0" i="0" strike="noStrike" cap="none" normalizeH="0" baseline="0" dirty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ar-AE" sz="16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ar-AE" sz="1600" b="0" i="0" strike="noStrike" cap="none" normalizeH="0" baseline="0" dirty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3- لاحظي التفاعل السابقة ما العلاقة بين معادلة  البناء الضوئي و التنفس الخلوي ؟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ar-A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متفاعلات البناء الضوئي هي نواتج التنفس الخلوي و العكس صحيح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4- اكملي المخطط الذهني التالي :</a:t>
            </a:r>
            <a:endParaRPr kumimoji="0" lang="en-US" sz="9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905000" y="5867400"/>
            <a:ext cx="4953000" cy="28945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5- </a:t>
            </a:r>
            <a:r>
              <a:rPr lang="ar-SA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أمامك شكل تمعني فيه ثم أجيبي عن الأسئلة التالية </a:t>
            </a:r>
            <a:endParaRPr lang="en-US" sz="16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/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يمثل الشكل المقابل عضية </a:t>
            </a:r>
            <a:r>
              <a:rPr lang="ar-A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الميتوكينداريا</a:t>
            </a:r>
            <a:r>
              <a:rPr lang="ar-AE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SA" sz="16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/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ما وظيفته</a:t>
            </a:r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SA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A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انتاج طاقة </a:t>
            </a:r>
          </a:p>
          <a:p>
            <a:pPr algn="r" rtl="1" eaLnBrk="1" hangingPunct="1"/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....................................................................</a:t>
            </a:r>
            <a:endParaRPr lang="en-US" sz="16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/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يك</a:t>
            </a:r>
            <a:r>
              <a:rPr lang="ar-SA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ون الغشاء الداخلي انثناءات للداخل تعرف </a:t>
            </a:r>
            <a:r>
              <a:rPr lang="ar-AE" sz="16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AE" sz="16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بـ.</a:t>
            </a:r>
            <a:r>
              <a:rPr lang="ar-A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الاعراف</a:t>
            </a:r>
            <a:r>
              <a:rPr lang="ar-AE" sz="16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.............</a:t>
            </a:r>
          </a:p>
          <a:p>
            <a:pPr algn="r" rtl="1" eaLnBrk="1" hangingPunct="1"/>
            <a:r>
              <a:rPr lang="ar-AE" sz="16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6- أكملي بيانات الرسم التالي .</a:t>
            </a:r>
            <a:endParaRPr lang="en-US" sz="16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81646">
            <a:off x="823114" y="6618799"/>
            <a:ext cx="2320925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09787"/>
            <a:ext cx="62642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920393" y="3611671"/>
            <a:ext cx="3581400" cy="396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لعملية التنفس الخلوي مرحلتان رئيستان هما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41637" y="4164457"/>
            <a:ext cx="2354263" cy="396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العمليات اللاهوائية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2001" y="4196294"/>
            <a:ext cx="2354263" cy="396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rgbClr val="FF0000"/>
                </a:solidFill>
              </a:rPr>
              <a:t>العمليات الهوائية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50669" y="4008328"/>
            <a:ext cx="340331" cy="15612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371600" y="4008328"/>
            <a:ext cx="304800" cy="154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241637" y="4728129"/>
            <a:ext cx="2354263" cy="396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rgbClr val="FF0000"/>
                </a:solidFill>
              </a:rPr>
              <a:t>التخمر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6200" y="4728129"/>
            <a:ext cx="2354263" cy="396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التنفس الهوائي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22" idx="2"/>
            <a:endCxn id="30" idx="0"/>
          </p:cNvCxnSpPr>
          <p:nvPr/>
        </p:nvCxnSpPr>
        <p:spPr>
          <a:xfrm>
            <a:off x="4418769" y="4561114"/>
            <a:ext cx="0" cy="1670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371600" y="4572000"/>
            <a:ext cx="0" cy="154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6201" y="5318343"/>
            <a:ext cx="1828800" cy="396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rgbClr val="FF0000"/>
                </a:solidFill>
              </a:rPr>
              <a:t>دورة كربس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567665" y="5124786"/>
            <a:ext cx="565935" cy="1935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5" idx="0"/>
          </p:cNvCxnSpPr>
          <p:nvPr/>
        </p:nvCxnSpPr>
        <p:spPr>
          <a:xfrm flipH="1">
            <a:off x="990601" y="5127565"/>
            <a:ext cx="577065" cy="1907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021869" y="5318342"/>
            <a:ext cx="1828800" cy="396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rgbClr val="FF0000"/>
                </a:solidFill>
              </a:rPr>
              <a:t>نقل الالكترون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200" y="6845757"/>
            <a:ext cx="1405731" cy="4689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2 </a:t>
            </a:r>
            <a:r>
              <a:rPr lang="ar-AE" dirty="0">
                <a:solidFill>
                  <a:srgbClr val="FF0000"/>
                </a:solidFill>
              </a:rPr>
              <a:t>الغشاء الداخلي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089041" y="8746299"/>
            <a:ext cx="1405731" cy="3204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3 </a:t>
            </a:r>
            <a:r>
              <a:rPr lang="ar-AE" dirty="0">
                <a:solidFill>
                  <a:srgbClr val="FF0000"/>
                </a:solidFill>
              </a:rPr>
              <a:t>الحشوة</a:t>
            </a:r>
            <a:r>
              <a:rPr lang="ar-AE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20482" y="8671143"/>
            <a:ext cx="1405731" cy="3204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4 </a:t>
            </a:r>
            <a:r>
              <a:rPr lang="ar-AE" dirty="0">
                <a:solidFill>
                  <a:srgbClr val="FF0000"/>
                </a:solidFill>
              </a:rPr>
              <a:t>الاعراف</a:t>
            </a:r>
            <a:r>
              <a:rPr lang="ar-AE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727597" y="6810174"/>
            <a:ext cx="1405731" cy="4689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1 </a:t>
            </a:r>
            <a:r>
              <a:rPr lang="ar-AE" dirty="0">
                <a:solidFill>
                  <a:srgbClr val="FF0000"/>
                </a:solidFill>
              </a:rPr>
              <a:t>الغشاء الخارجي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8984" y="76200"/>
            <a:ext cx="6596616" cy="6677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3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   </a:t>
            </a:r>
            <a:r>
              <a:rPr lang="en-US" sz="1100" b="1" dirty="0">
                <a:effectLst/>
                <a:latin typeface="Times New Roman"/>
                <a:ea typeface="Times New Roman"/>
                <a:cs typeface="Arial"/>
              </a:rPr>
              <a:t>     </a:t>
            </a: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 وزارة التربية والتعليم                                                                                  </a:t>
            </a:r>
            <a:r>
              <a:rPr lang="en-US" sz="1100" b="1" dirty="0">
                <a:effectLst/>
                <a:latin typeface="Calibri"/>
                <a:ea typeface="Times New Roman"/>
                <a:cs typeface="Times New Roman"/>
              </a:rPr>
              <a:t>     </a:t>
            </a: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   اسم الطالبة </a:t>
            </a:r>
            <a:r>
              <a:rPr lang="ar-AE" dirty="0" smtClean="0"/>
              <a:t>: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050" dirty="0">
              <a:effectLst/>
              <a:latin typeface="Calibri"/>
              <a:ea typeface="Times New Roman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050" dirty="0">
              <a:effectLst/>
              <a:latin typeface="Calibri"/>
              <a:ea typeface="Times New Roman"/>
              <a:cs typeface="Arial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132" y="108192"/>
            <a:ext cx="961068" cy="6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89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159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ريم سعيد المطيوعي</cp:lastModifiedBy>
  <cp:revision>147</cp:revision>
  <cp:lastPrinted>2017-10-26T05:10:08Z</cp:lastPrinted>
  <dcterms:created xsi:type="dcterms:W3CDTF">2006-08-16T00:00:00Z</dcterms:created>
  <dcterms:modified xsi:type="dcterms:W3CDTF">2020-05-18T21:58:11Z</dcterms:modified>
</cp:coreProperties>
</file>