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2" r:id="rId3"/>
    <p:sldId id="265" r:id="rId4"/>
    <p:sldId id="263" r:id="rId5"/>
    <p:sldId id="271" r:id="rId6"/>
    <p:sldId id="270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CC"/>
    <a:srgbClr val="FF9900"/>
    <a:srgbClr val="CCFFFF"/>
    <a:srgbClr val="99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5B7AD-2D9B-4D33-9596-A294B89A9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AF004-CEEC-4D45-8B6D-7A476A848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4931D-92B0-4C5B-AD1D-8D8ACBE8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D256-7F26-494A-A2CB-FD988CBF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F4EE3-1902-46D7-A831-EBBF9B17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4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826DC-4988-4C9C-BA20-215B2F8C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DC52D-CC52-4AD1-B8B7-0D505E35F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B43B4-DF42-40B1-85B9-26A4A9238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E0908-711E-460D-8141-2D92F9FCB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AD0DA-955D-4690-8456-1CCBA338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763B6-A9DC-4238-88B2-85DADD80B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6370A-A3DE-4D51-A1FE-C5B561C5B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AE301-39AE-4FC5-B5DF-B17E585D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9FFC6-A89F-49D6-96D0-C21D1A10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9F456-752F-41C9-9D0C-30D7F68F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9009-D2FB-4273-9FFC-B2E293FF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23058-3D22-49D8-99D5-6191A124B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0F78F-EA3A-4668-A413-1785CBF4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62A4D-B194-4A8E-A6D3-5CC5F24C0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81E9C-848F-4439-8A09-8F94106D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0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0A002-699C-48E2-9FCE-AC2CA959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B088A-0757-4209-85F1-3D0F773AF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3C8A9-AEE5-4768-8F08-E85BA698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D4D63-84C5-43BE-AA45-9282E9DD6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C4C98-87C3-49FE-B52C-B0B21C8D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4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72F2-F34E-446C-A112-85743EBD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72ECD-E3D1-4AC3-9309-BEA90D557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19F06-D95D-46F1-8D07-8573D6FA3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0E926-AA7C-45C5-95DB-35B162B4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2E99A-F363-4E84-B70C-0FCDF161C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EF5BD-CF35-4C4C-A2AC-ACD29F6AE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6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242F-6B24-47F6-8E85-95C044E49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8C181-D07A-4A8D-9893-E1241CC1B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AF5C3-424A-4FF8-8957-11A46B4DF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9D54F-1834-4881-B294-65F8B82E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88020-174C-4E88-BA8D-8EE1FA7F3F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284B6D-E0C7-4A14-BA2E-34CBE375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03F872-4ACC-463F-869A-0B983122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BF0486-C374-40BF-8440-A7BB0928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05CF3-BEEA-49CD-BAA5-2844375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8F895-245D-4DDC-8618-67687C01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C66F1-E703-4A50-802F-D53FADF5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6B9C5-2E4D-47C1-8302-C95F7726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0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7AC57-14F7-496A-8BFC-EF08D44F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F9394-A8E2-4673-9BD9-A814C20D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FF59-2BF2-4E80-A1E2-D4BAE7F44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9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5D56-C87C-4882-8BF6-79892D04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E52AB-B0AC-441B-98B7-D1120CBD1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32607-4060-4E5F-BC5A-1CA8A8D4B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D0E9D-D73F-4ED6-B2DE-1A1B1DBD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E888B-AD78-48C3-8EAB-2E181459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DC75-287C-406F-8028-9C5763F7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9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F6B3-761F-49C7-8F4F-B2A21328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EF1D49-E524-4865-AAD9-881DD32C2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B9F5D-5050-4337-80BC-757949546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19301-6C50-435C-BD7D-4550F9A63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3E620-7FAB-45D1-A8FA-CF869A96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2AE5B-17CE-49A8-A64C-A8B4102D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29192-5CB4-45D8-A502-66E1055D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7BD4C-7EAB-4AA5-99BF-FB62E321B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015B0-62A4-45D2-B226-C6C719EE1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CB05B-58C6-47AD-ADDF-0432396A3CC9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31213-9360-4402-BD10-F649D220B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E443-2839-4DCA-9575-8FF9C6494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09674-2725-4207-93C5-A0424A07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6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8.jp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.jpg"/><Relationship Id="rId5" Type="http://schemas.openxmlformats.org/officeDocument/2006/relationships/image" Target="../media/image2.jpg"/><Relationship Id="rId10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image" Target="../media/image11.jp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شيدنا الوطني">
            <a:hlinkClick r:id="" action="ppaction://media"/>
            <a:extLst>
              <a:ext uri="{FF2B5EF4-FFF2-40B4-BE49-F238E27FC236}">
                <a16:creationId xmlns:a16="http://schemas.microsoft.com/office/drawing/2014/main" id="{A2435AC6-4C65-4406-953D-DDCEC5A949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812" y="141316"/>
            <a:ext cx="10892376" cy="612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0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12035" y="314052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rgbClr val="0070C0"/>
                </a:solidFill>
              </a:rPr>
              <a:t>الصراع الخارجي وإدارة الصراع الخارجي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Multidocument 6">
            <a:extLst>
              <a:ext uri="{FF2B5EF4-FFF2-40B4-BE49-F238E27FC236}">
                <a16:creationId xmlns:a16="http://schemas.microsoft.com/office/drawing/2014/main" id="{507733F8-8016-4D28-9A48-F00B6EFB5EE9}"/>
              </a:ext>
            </a:extLst>
          </p:cNvPr>
          <p:cNvSpPr/>
          <p:nvPr/>
        </p:nvSpPr>
        <p:spPr>
          <a:xfrm>
            <a:off x="3755839" y="2943016"/>
            <a:ext cx="6678880" cy="2576514"/>
          </a:xfrm>
          <a:prstGeom prst="flowChartMultidocumen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3B88E3-8DC8-46B6-8CE1-D68BC151B351}"/>
              </a:ext>
            </a:extLst>
          </p:cNvPr>
          <p:cNvSpPr txBox="1"/>
          <p:nvPr/>
        </p:nvSpPr>
        <p:spPr>
          <a:xfrm>
            <a:off x="4982817" y="3429000"/>
            <a:ext cx="4374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درسنا اليوم متعلق بالدرس السابق</a:t>
            </a:r>
          </a:p>
          <a:p>
            <a:pPr algn="r"/>
            <a:r>
              <a:rPr lang="ar-AE" sz="2400" b="1" dirty="0"/>
              <a:t>لذا يجب علينا أن نتأكد من مدى استيعابنا </a:t>
            </a:r>
          </a:p>
          <a:p>
            <a:pPr algn="r"/>
            <a:r>
              <a:rPr lang="ar-AE" sz="2400" b="1" dirty="0"/>
              <a:t>للدرس السابق من خلال الانتقال مباشرة </a:t>
            </a:r>
          </a:p>
          <a:p>
            <a:pPr algn="r"/>
            <a:r>
              <a:rPr lang="en-US" sz="2400" b="1" dirty="0"/>
              <a:t> TRIVENTY</a:t>
            </a:r>
            <a:r>
              <a:rPr lang="ar-AE" sz="2400" b="1" dirty="0"/>
              <a:t>إلى برنامج المسابقات  </a:t>
            </a:r>
          </a:p>
          <a:p>
            <a:pPr algn="r"/>
            <a:endParaRPr lang="ar-AE" sz="2400" b="1" dirty="0"/>
          </a:p>
          <a:p>
            <a:pPr algn="r"/>
            <a:r>
              <a:rPr lang="en-US" sz="2400" b="1" dirty="0"/>
              <a:t> 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8FCBEE2-BB2C-4E06-80F5-13AB78816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845D439-0E65-41A4-A25A-6CFF2E1FE85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85" y="2336808"/>
            <a:ext cx="3375415" cy="253156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2BC2CEF-5B84-46C0-ADB4-2E88578ECF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3"/>
          <a:stretch/>
        </p:blipFill>
        <p:spPr>
          <a:xfrm rot="20575469">
            <a:off x="2428328" y="4239898"/>
            <a:ext cx="1641853" cy="125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3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rgbClr val="0070C0"/>
                </a:solidFill>
              </a:rPr>
              <a:t>الصراع الخارجي وإدارة الصراع الخارجي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3843130" y="1778705"/>
            <a:ext cx="1974574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C000"/>
                </a:solidFill>
              </a:rPr>
              <a:t>نواتج التعلم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42E91B-687B-45B8-9A79-869EC8038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>
          <a:xfrm>
            <a:off x="7557604" y="2134428"/>
            <a:ext cx="2443676" cy="3444737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41BD8E39-EEF3-4B66-99B0-B62849FF7236}"/>
              </a:ext>
            </a:extLst>
          </p:cNvPr>
          <p:cNvSpPr/>
          <p:nvPr/>
        </p:nvSpPr>
        <p:spPr>
          <a:xfrm>
            <a:off x="2464904" y="2715645"/>
            <a:ext cx="5092700" cy="2962688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70C0"/>
                </a:solidFill>
              </a:rPr>
              <a:t>اليوم سوف نتعلم أمور كثيرة</a:t>
            </a:r>
          </a:p>
          <a:p>
            <a:pPr algn="ctr"/>
            <a:r>
              <a:rPr lang="ar-AE" sz="2400" b="1" dirty="0">
                <a:solidFill>
                  <a:srgbClr val="0070C0"/>
                </a:solidFill>
              </a:rPr>
              <a:t> تفيدنا في حياتنا اليومية</a:t>
            </a:r>
          </a:p>
          <a:p>
            <a:pPr algn="ctr"/>
            <a:endParaRPr lang="ar-AE" sz="2400" b="1" dirty="0">
              <a:solidFill>
                <a:srgbClr val="0070C0"/>
              </a:solidFill>
            </a:endParaRPr>
          </a:p>
          <a:p>
            <a:pPr algn="r"/>
            <a:r>
              <a:rPr lang="ar-AE" sz="2400" b="1" dirty="0">
                <a:solidFill>
                  <a:schemeClr val="tx1"/>
                </a:solidFill>
              </a:rPr>
              <a:t>1- مفهوم الصراع الخارجي وأنواعه 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</a:rPr>
              <a:t>2- تحليل موقف للصراع الخارجي في المدرسة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</a:rPr>
              <a:t>3- تحليل موقف للصراع الخارجي في المنزل</a:t>
            </a:r>
          </a:p>
        </p:txBody>
      </p:sp>
    </p:spTree>
    <p:extLst>
      <p:ext uri="{BB962C8B-B14F-4D97-AF65-F5344CB8AC3E}">
        <p14:creationId xmlns:p14="http://schemas.microsoft.com/office/powerpoint/2010/main" val="217441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902499-B40E-4467-B4D7-09921423D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BE9F4"/>
              </a:clrFrom>
              <a:clrTo>
                <a:srgbClr val="EBE9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36102" r="2975" b="26769"/>
          <a:stretch/>
        </p:blipFill>
        <p:spPr>
          <a:xfrm>
            <a:off x="570027" y="1634735"/>
            <a:ext cx="9062238" cy="5148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56101-5042-4F18-A190-28614621639B}"/>
              </a:ext>
            </a:extLst>
          </p:cNvPr>
          <p:cNvSpPr txBox="1"/>
          <p:nvPr/>
        </p:nvSpPr>
        <p:spPr>
          <a:xfrm>
            <a:off x="1194804" y="3522549"/>
            <a:ext cx="170810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0070C0"/>
                </a:solidFill>
              </a:rPr>
              <a:t>يقصد بالصراع الخارجي؟</a:t>
            </a:r>
          </a:p>
          <a:p>
            <a:pPr algn="r"/>
            <a:endParaRPr lang="ar-AE" b="1" dirty="0">
              <a:solidFill>
                <a:srgbClr val="0070C0"/>
              </a:solidFill>
            </a:endParaRPr>
          </a:p>
          <a:p>
            <a:pPr algn="r"/>
            <a:endParaRPr lang="ar-AE" b="1" dirty="0">
              <a:solidFill>
                <a:srgbClr val="0070C0"/>
              </a:solidFill>
            </a:endParaRPr>
          </a:p>
          <a:p>
            <a:pPr algn="r"/>
            <a:endParaRPr lang="ar-AE" b="1" dirty="0">
              <a:solidFill>
                <a:srgbClr val="0070C0"/>
              </a:solidFill>
            </a:endParaRPr>
          </a:p>
          <a:p>
            <a:pPr algn="r"/>
            <a:endParaRPr lang="ar-AE" b="1" dirty="0">
              <a:solidFill>
                <a:srgbClr val="0070C0"/>
              </a:solidFill>
            </a:endParaRPr>
          </a:p>
          <a:p>
            <a:pPr algn="r"/>
            <a:endParaRPr lang="ar-AE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DA08C-D50B-4133-8EA9-66F3E7C9F237}"/>
              </a:ext>
            </a:extLst>
          </p:cNvPr>
          <p:cNvSpPr txBox="1"/>
          <p:nvPr/>
        </p:nvSpPr>
        <p:spPr>
          <a:xfrm>
            <a:off x="3299405" y="3522549"/>
            <a:ext cx="170810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FF0000"/>
                </a:solidFill>
              </a:rPr>
              <a:t>من أمثلة الصراع الخارجي ؟</a:t>
            </a:r>
          </a:p>
          <a:p>
            <a:pPr algn="r"/>
            <a:endParaRPr lang="ar-AE" b="1" dirty="0">
              <a:solidFill>
                <a:srgbClr val="FF0000"/>
              </a:solidFill>
            </a:endParaRPr>
          </a:p>
          <a:p>
            <a:pPr algn="r"/>
            <a:endParaRPr lang="ar-AE" b="1" dirty="0">
              <a:solidFill>
                <a:srgbClr val="FF0000"/>
              </a:solidFill>
            </a:endParaRPr>
          </a:p>
          <a:p>
            <a:pPr algn="r"/>
            <a:endParaRPr lang="ar-AE" b="1" dirty="0">
              <a:solidFill>
                <a:srgbClr val="FF0000"/>
              </a:solidFill>
            </a:endParaRPr>
          </a:p>
          <a:p>
            <a:pPr algn="r"/>
            <a:endParaRPr lang="ar-AE" b="1" dirty="0">
              <a:solidFill>
                <a:srgbClr val="FF0000"/>
              </a:solidFill>
            </a:endParaRPr>
          </a:p>
          <a:p>
            <a:pPr algn="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F23798-311E-477C-A116-DBFF4A8B90E6}"/>
              </a:ext>
            </a:extLst>
          </p:cNvPr>
          <p:cNvSpPr txBox="1"/>
          <p:nvPr/>
        </p:nvSpPr>
        <p:spPr>
          <a:xfrm>
            <a:off x="5394773" y="3498190"/>
            <a:ext cx="170810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rgbClr val="009900"/>
                </a:solidFill>
              </a:rPr>
              <a:t>كيف أحمي نفسي من التنمر؟</a:t>
            </a:r>
          </a:p>
          <a:p>
            <a:pPr algn="r"/>
            <a:endParaRPr lang="ar-AE" b="1" dirty="0">
              <a:solidFill>
                <a:srgbClr val="009900"/>
              </a:solidFill>
            </a:endParaRPr>
          </a:p>
          <a:p>
            <a:pPr algn="r"/>
            <a:endParaRPr lang="ar-AE" b="1" dirty="0">
              <a:solidFill>
                <a:srgbClr val="009900"/>
              </a:solidFill>
            </a:endParaRPr>
          </a:p>
          <a:p>
            <a:pPr algn="r"/>
            <a:endParaRPr lang="ar-AE" b="1" dirty="0">
              <a:solidFill>
                <a:srgbClr val="009900"/>
              </a:solidFill>
            </a:endParaRPr>
          </a:p>
          <a:p>
            <a:pPr algn="r"/>
            <a:endParaRPr lang="ar-AE" b="1" dirty="0">
              <a:solidFill>
                <a:srgbClr val="009900"/>
              </a:solidFill>
            </a:endParaRPr>
          </a:p>
          <a:p>
            <a:pPr algn="r"/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10976A-1A45-4397-A731-C007429D209F}"/>
              </a:ext>
            </a:extLst>
          </p:cNvPr>
          <p:cNvSpPr txBox="1"/>
          <p:nvPr/>
        </p:nvSpPr>
        <p:spPr>
          <a:xfrm>
            <a:off x="7474463" y="3492083"/>
            <a:ext cx="1708104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chemeClr val="accent4">
                    <a:lumMod val="75000"/>
                  </a:schemeClr>
                </a:solidFill>
              </a:rPr>
              <a:t>ماهي السمات الواجب توفرها لإدارة الصراع الخارجي بنجاح</a:t>
            </a:r>
          </a:p>
          <a:p>
            <a:pPr algn="r"/>
            <a:endParaRPr lang="ar-AE" sz="16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r"/>
            <a:endParaRPr lang="ar-AE" sz="1600" b="1" dirty="0">
              <a:solidFill>
                <a:schemeClr val="accent4">
                  <a:lumMod val="75000"/>
                </a:schemeClr>
              </a:solidFill>
            </a:endParaRPr>
          </a:p>
          <a:p>
            <a:pPr algn="r"/>
            <a:endParaRPr lang="ar-AE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B8BF55C-836A-4698-8F05-59ABC4EE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54" y="1481477"/>
            <a:ext cx="1301039" cy="1032571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014DB3-0EFB-4E0A-A5A9-9AFE099471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66" y="5519133"/>
            <a:ext cx="1301039" cy="103257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F61264-55A6-41DF-9D0B-70C2068E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71" y="5643644"/>
            <a:ext cx="1301039" cy="1032571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20EE21-B4A9-4135-8A40-CE2D2954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98" y="1616460"/>
            <a:ext cx="1301039" cy="1032571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97DFE2D-E822-451C-9405-F5EA6AFB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84" y="5424871"/>
            <a:ext cx="927652" cy="12210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6EF568-6214-4839-A456-638540477199}"/>
              </a:ext>
            </a:extLst>
          </p:cNvPr>
          <p:cNvSpPr/>
          <p:nvPr/>
        </p:nvSpPr>
        <p:spPr>
          <a:xfrm>
            <a:off x="9426374" y="3929801"/>
            <a:ext cx="26919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200" b="1" dirty="0">
                <a:solidFill>
                  <a:schemeClr val="accent2">
                    <a:lumMod val="75000"/>
                  </a:schemeClr>
                </a:solidFill>
              </a:rPr>
              <a:t>استراتيجية تخطى الأنبوب لتصل للحرية من خلال إجابة الأسئلة التالية</a:t>
            </a: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3FF416-92E5-4DD5-93D7-13E1CDEDD2FA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2D7D46-7BE7-4230-BCE0-B6511E467B41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rgbClr val="0070C0"/>
                </a:solidFill>
              </a:rPr>
              <a:t>الصراع الخارجي وإدارة الصراع الخارجي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24" name="Picture 23" descr="A close up of a flag&#10;&#10;Description automatically generated">
            <a:extLst>
              <a:ext uri="{FF2B5EF4-FFF2-40B4-BE49-F238E27FC236}">
                <a16:creationId xmlns:a16="http://schemas.microsoft.com/office/drawing/2014/main" id="{F2773D15-3DD5-4DD1-B973-857028B7C6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061A5A2-6690-4F06-B01E-970CB7B089DE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261E186B-0875-4B1A-9022-C15070E09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38568A5E-AA85-4B45-9BB0-3F260201ED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4" t="11279" r="1834" b="8957"/>
          <a:stretch/>
        </p:blipFill>
        <p:spPr>
          <a:xfrm>
            <a:off x="10056859" y="2769819"/>
            <a:ext cx="1530900" cy="1221094"/>
          </a:xfrm>
          <a:prstGeom prst="rect">
            <a:avLst/>
          </a:prstGeom>
        </p:spPr>
      </p:pic>
      <p:pic>
        <p:nvPicPr>
          <p:cNvPr id="28" name="Picture 27" descr="A circuit board&#10;&#10;Description automatically generated">
            <a:extLst>
              <a:ext uri="{FF2B5EF4-FFF2-40B4-BE49-F238E27FC236}">
                <a16:creationId xmlns:a16="http://schemas.microsoft.com/office/drawing/2014/main" id="{CED89244-1FA4-4D9A-953C-BA81E017BF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72" r="12276" b="82711"/>
          <a:stretch/>
        </p:blipFill>
        <p:spPr>
          <a:xfrm>
            <a:off x="10073935" y="2321429"/>
            <a:ext cx="1513824" cy="3689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1D254E-E5F4-4352-A960-C9FD05968606}"/>
              </a:ext>
            </a:extLst>
          </p:cNvPr>
          <p:cNvSpPr txBox="1"/>
          <p:nvPr/>
        </p:nvSpPr>
        <p:spPr>
          <a:xfrm>
            <a:off x="1189482" y="4104943"/>
            <a:ext cx="170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chemeClr val="accent2">
                    <a:lumMod val="50000"/>
                  </a:schemeClr>
                </a:solidFill>
              </a:rPr>
              <a:t>اختلاف في وجهات النظر بين طرفين أو أكثر</a:t>
            </a:r>
          </a:p>
          <a:p>
            <a:pPr algn="r"/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 descr="A picture containing clock&#10;&#10;Description automatically generated">
            <a:extLst>
              <a:ext uri="{FF2B5EF4-FFF2-40B4-BE49-F238E27FC236}">
                <a16:creationId xmlns:a16="http://schemas.microsoft.com/office/drawing/2014/main" id="{AE33DC76-5B68-4455-B237-6C09AFA4E19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E2E1EF"/>
              </a:clrFrom>
              <a:clrTo>
                <a:srgbClr val="E2E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16190" r="13814"/>
          <a:stretch/>
        </p:blipFill>
        <p:spPr>
          <a:xfrm>
            <a:off x="1261356" y="4809592"/>
            <a:ext cx="1148327" cy="7599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1323AC9-5E77-42DF-99B7-E00B70D843DC}"/>
              </a:ext>
            </a:extLst>
          </p:cNvPr>
          <p:cNvSpPr txBox="1"/>
          <p:nvPr/>
        </p:nvSpPr>
        <p:spPr>
          <a:xfrm>
            <a:off x="3259409" y="4208970"/>
            <a:ext cx="174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chemeClr val="accent2">
                    <a:lumMod val="50000"/>
                  </a:schemeClr>
                </a:solidFill>
              </a:rPr>
              <a:t>الأشقاء</a:t>
            </a:r>
          </a:p>
          <a:p>
            <a:pPr algn="r"/>
            <a:r>
              <a:rPr lang="ar-AE" b="1" dirty="0">
                <a:solidFill>
                  <a:schemeClr val="accent2">
                    <a:lumMod val="50000"/>
                  </a:schemeClr>
                </a:solidFill>
              </a:rPr>
              <a:t>الوالدين</a:t>
            </a:r>
          </a:p>
          <a:p>
            <a:pPr algn="r"/>
            <a:r>
              <a:rPr lang="ar-AE" b="1" dirty="0">
                <a:solidFill>
                  <a:schemeClr val="accent2">
                    <a:lumMod val="50000"/>
                  </a:schemeClr>
                </a:solidFill>
              </a:rPr>
              <a:t>الجيران</a:t>
            </a:r>
          </a:p>
          <a:p>
            <a:pPr algn="r"/>
            <a:r>
              <a:rPr lang="ar-AE" b="1" dirty="0">
                <a:solidFill>
                  <a:schemeClr val="accent2">
                    <a:lumMod val="50000"/>
                  </a:schemeClr>
                </a:solidFill>
              </a:rPr>
              <a:t>الأصدقاء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3" name="Picture 3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3A25EC3-0AE9-4FC5-85AD-74A4C30D0F5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73" y="4180063"/>
            <a:ext cx="1062434" cy="9343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E9F6FB3-D066-4C14-B32A-71475B783E6E}"/>
              </a:ext>
            </a:extLst>
          </p:cNvPr>
          <p:cNvSpPr txBox="1"/>
          <p:nvPr/>
        </p:nvSpPr>
        <p:spPr>
          <a:xfrm>
            <a:off x="5404006" y="4007254"/>
            <a:ext cx="1673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b="1" dirty="0">
                <a:solidFill>
                  <a:schemeClr val="accent2">
                    <a:lumMod val="50000"/>
                  </a:schemeClr>
                </a:solidFill>
              </a:rPr>
              <a:t>أن أخبر أحدا أكبر مني سنا / اتحاشاه</a:t>
            </a:r>
          </a:p>
          <a:p>
            <a:pPr algn="r"/>
            <a:r>
              <a:rPr lang="ar-AE" b="1" dirty="0">
                <a:solidFill>
                  <a:schemeClr val="accent2">
                    <a:lumMod val="50000"/>
                  </a:schemeClr>
                </a:solidFill>
              </a:rPr>
              <a:t> أقوي ثقتي بنفسي</a:t>
            </a:r>
          </a:p>
          <a:p>
            <a:pPr algn="r"/>
            <a:endParaRPr lang="ar-AE" b="1" dirty="0"/>
          </a:p>
          <a:p>
            <a:pPr algn="r"/>
            <a:endParaRPr lang="en-US" dirty="0"/>
          </a:p>
        </p:txBody>
      </p:sp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EB8D4D9A-5453-4D6B-987F-C89D501DB6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C4C0B1"/>
              </a:clrFrom>
              <a:clrTo>
                <a:srgbClr val="C4C0B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4" r="26516"/>
          <a:stretch/>
        </p:blipFill>
        <p:spPr>
          <a:xfrm>
            <a:off x="5364010" y="4908585"/>
            <a:ext cx="963658" cy="1099970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6456BAA3-9963-40AD-AC93-96D824EA153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957150"/>
              </a:clrFrom>
              <a:clrTo>
                <a:srgbClr val="95715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20" y="4652900"/>
            <a:ext cx="1708104" cy="1668416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08CC2EF-DEDB-42EC-8A3F-C1AFB9B66B6B}"/>
              </a:ext>
            </a:extLst>
          </p:cNvPr>
          <p:cNvSpPr/>
          <p:nvPr/>
        </p:nvSpPr>
        <p:spPr>
          <a:xfrm>
            <a:off x="3532814" y="1085300"/>
            <a:ext cx="5140787" cy="437322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chemeClr val="tx1"/>
                </a:solidFill>
              </a:rPr>
              <a:t>الناتج الأول : التعرف على مفهوم الصراع الخارجي وأنواعه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7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rgbClr val="0070C0"/>
                </a:solidFill>
              </a:rPr>
              <a:t>الصراع الخارجي وإدارة الصراع الخارجي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8EBD44-76B5-4CA2-918E-19B35A8EC7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377" t="33601" r="26844" b="29798"/>
          <a:stretch/>
        </p:blipFill>
        <p:spPr>
          <a:xfrm>
            <a:off x="181078" y="1688267"/>
            <a:ext cx="9453251" cy="499551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750675-5D40-4C10-954A-E642233126BD}"/>
              </a:ext>
            </a:extLst>
          </p:cNvPr>
          <p:cNvSpPr/>
          <p:nvPr/>
        </p:nvSpPr>
        <p:spPr>
          <a:xfrm>
            <a:off x="3127513" y="1166415"/>
            <a:ext cx="4951356" cy="440738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chemeClr val="tx1"/>
                </a:solidFill>
              </a:rPr>
              <a:t>الناتج الثاني: تحليل موقف للصراع الخارجي في المدرسة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3F90CB2E-59A3-4D07-9DC8-DB339D861D54}"/>
              </a:ext>
            </a:extLst>
          </p:cNvPr>
          <p:cNvSpPr/>
          <p:nvPr/>
        </p:nvSpPr>
        <p:spPr>
          <a:xfrm rot="5400000">
            <a:off x="9172602" y="4240858"/>
            <a:ext cx="3414865" cy="1470991"/>
          </a:xfrm>
          <a:prstGeom prst="homePlat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72B88-EB95-44EB-AF69-1CD2EB017A8E}"/>
              </a:ext>
            </a:extLst>
          </p:cNvPr>
          <p:cNvSpPr txBox="1"/>
          <p:nvPr/>
        </p:nvSpPr>
        <p:spPr>
          <a:xfrm>
            <a:off x="10144539" y="4186026"/>
            <a:ext cx="1470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بعد قراءتك للنص حللي الموقف تبعا للأسئلة المرفقة من خلال</a:t>
            </a:r>
            <a:endParaRPr lang="en-US" b="1" dirty="0"/>
          </a:p>
          <a:p>
            <a:pPr algn="ctr"/>
            <a:r>
              <a:rPr lang="en-US" b="1" dirty="0"/>
              <a:t>Linoit </a:t>
            </a:r>
            <a:r>
              <a:rPr lang="ar-AE" b="1" dirty="0"/>
              <a:t>برنامج</a:t>
            </a:r>
            <a:r>
              <a:rPr lang="en-US" b="1" dirty="0"/>
              <a:t>   </a:t>
            </a:r>
          </a:p>
        </p:txBody>
      </p:sp>
      <p:pic>
        <p:nvPicPr>
          <p:cNvPr id="10" name="Picture 9" descr="A picture containing sitting&#10;&#10;Description automatically generated">
            <a:extLst>
              <a:ext uri="{FF2B5EF4-FFF2-40B4-BE49-F238E27FC236}">
                <a16:creationId xmlns:a16="http://schemas.microsoft.com/office/drawing/2014/main" id="{D742DB46-30AC-4F17-B86D-ED2298BCD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08" y="2564242"/>
            <a:ext cx="1409358" cy="14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rgbClr val="0070C0"/>
                </a:solidFill>
              </a:rPr>
              <a:t>الصراع الخارجي وإدارة الصراع الخارجي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2575C5C-55D4-4F69-8919-80C04A3865EA}"/>
              </a:ext>
            </a:extLst>
          </p:cNvPr>
          <p:cNvSpPr txBox="1"/>
          <p:nvPr/>
        </p:nvSpPr>
        <p:spPr>
          <a:xfrm>
            <a:off x="4214191" y="1338470"/>
            <a:ext cx="3153698" cy="6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DB0191-9C9F-408D-BBB8-13B2E5250E38}"/>
              </a:ext>
            </a:extLst>
          </p:cNvPr>
          <p:cNvSpPr/>
          <p:nvPr/>
        </p:nvSpPr>
        <p:spPr>
          <a:xfrm>
            <a:off x="3922643" y="1173701"/>
            <a:ext cx="4903660" cy="437322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000" b="1" dirty="0">
                <a:solidFill>
                  <a:schemeClr val="tx1"/>
                </a:solidFill>
              </a:rPr>
              <a:t>الناتج الثالث : تحليل موقف للصراع الخارجي في المنزل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772BA-4738-4A0A-AFA1-C0398DB7CF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421" t="44828" r="26740" b="27719"/>
          <a:stretch/>
        </p:blipFill>
        <p:spPr>
          <a:xfrm>
            <a:off x="3293165" y="2043161"/>
            <a:ext cx="8640773" cy="4488291"/>
          </a:xfrm>
          <a:prstGeom prst="rect">
            <a:avLst/>
          </a:prstGeom>
        </p:spPr>
      </p:pic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FF9C6971-BC5F-4720-830F-4AC2CE2B3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8363" r="14461" b="7784"/>
          <a:stretch/>
        </p:blipFill>
        <p:spPr>
          <a:xfrm>
            <a:off x="0" y="3074505"/>
            <a:ext cx="3339709" cy="2736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A7D839-216A-4891-BB4E-B77D6282F881}"/>
              </a:ext>
            </a:extLst>
          </p:cNvPr>
          <p:cNvSpPr txBox="1"/>
          <p:nvPr/>
        </p:nvSpPr>
        <p:spPr>
          <a:xfrm>
            <a:off x="874643" y="3242431"/>
            <a:ext cx="1828800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توجهوا للشات لحل أسئلة الموقف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435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E98981-BDCA-41B3-85C2-FA98C6D5810E}"/>
              </a:ext>
            </a:extLst>
          </p:cNvPr>
          <p:cNvSpPr/>
          <p:nvPr/>
        </p:nvSpPr>
        <p:spPr>
          <a:xfrm>
            <a:off x="0" y="174213"/>
            <a:ext cx="12192000" cy="9110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BAFF28A-06F4-4791-86B0-FFCDD34C665C}"/>
              </a:ext>
            </a:extLst>
          </p:cNvPr>
          <p:cNvSpPr/>
          <p:nvPr/>
        </p:nvSpPr>
        <p:spPr>
          <a:xfrm>
            <a:off x="284921" y="342127"/>
            <a:ext cx="11622157" cy="5300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</a:rPr>
              <a:t>                                        </a:t>
            </a:r>
            <a:r>
              <a:rPr lang="ar-AE" sz="2400" b="1" dirty="0">
                <a:solidFill>
                  <a:srgbClr val="FF0000"/>
                </a:solidFill>
              </a:rPr>
              <a:t>عنوان درسنا : </a:t>
            </a:r>
            <a:r>
              <a:rPr lang="ar-AE" sz="2400" b="1" dirty="0">
                <a:solidFill>
                  <a:srgbClr val="0070C0"/>
                </a:solidFill>
              </a:rPr>
              <a:t>الصراع الخارجي وإدارة الصراع الخارجي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040" name="Picture 1039" descr="A close up of a flag&#10;&#10;Description automatically generated">
            <a:extLst>
              <a:ext uri="{FF2B5EF4-FFF2-40B4-BE49-F238E27FC236}">
                <a16:creationId xmlns:a16="http://schemas.microsoft.com/office/drawing/2014/main" id="{DC8A79C9-828A-4C05-9703-467395D0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F8FA"/>
              </a:clrFrom>
              <a:clrTo>
                <a:srgbClr val="F8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t="6573" r="1912" b="5338"/>
          <a:stretch/>
        </p:blipFill>
        <p:spPr>
          <a:xfrm>
            <a:off x="35811" y="241851"/>
            <a:ext cx="1489831" cy="843449"/>
          </a:xfrm>
          <a:prstGeom prst="rect">
            <a:avLst/>
          </a:prstGeom>
        </p:spPr>
      </p:pic>
      <p:cxnSp>
        <p:nvCxnSpPr>
          <p:cNvPr id="1051" name="Straight Connector 1050">
            <a:extLst>
              <a:ext uri="{FF2B5EF4-FFF2-40B4-BE49-F238E27FC236}">
                <a16:creationId xmlns:a16="http://schemas.microsoft.com/office/drawing/2014/main" id="{6E97B7CD-4B37-4012-9492-4F88DA398DE1}"/>
              </a:ext>
            </a:extLst>
          </p:cNvPr>
          <p:cNvCxnSpPr>
            <a:cxnSpLocks/>
          </p:cNvCxnSpPr>
          <p:nvPr/>
        </p:nvCxnSpPr>
        <p:spPr>
          <a:xfrm flipH="1" flipV="1">
            <a:off x="1499784" y="953329"/>
            <a:ext cx="9380251" cy="980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E5FE43-CB60-407F-A695-CC6EC1ADB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39">
            <a:off x="10780944" y="160024"/>
            <a:ext cx="1116289" cy="1563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21756B4-FF7E-4A57-9549-D2442AB84A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8" b="22547"/>
          <a:stretch/>
        </p:blipFill>
        <p:spPr>
          <a:xfrm>
            <a:off x="3803373" y="1736553"/>
            <a:ext cx="5075584" cy="47793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61C73F-BC0A-4341-BAF8-362580CA2F8D}"/>
              </a:ext>
            </a:extLst>
          </p:cNvPr>
          <p:cNvSpPr txBox="1"/>
          <p:nvPr/>
        </p:nvSpPr>
        <p:spPr>
          <a:xfrm>
            <a:off x="3767563" y="1878392"/>
            <a:ext cx="280946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ماذا تعلمنا اليوم من درسنا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50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216</Words>
  <Application>Microsoft Office PowerPoint</Application>
  <PresentationFormat>Widescreen</PresentationFormat>
  <Paragraphs>48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هدى الظهوري</dc:creator>
  <cp:lastModifiedBy>هدى الظهوري</cp:lastModifiedBy>
  <cp:revision>20</cp:revision>
  <dcterms:created xsi:type="dcterms:W3CDTF">2020-05-16T18:27:59Z</dcterms:created>
  <dcterms:modified xsi:type="dcterms:W3CDTF">2020-05-21T07:40:48Z</dcterms:modified>
</cp:coreProperties>
</file>