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8" r:id="rId12"/>
    <p:sldId id="257" r:id="rId13"/>
    <p:sldId id="267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97B039-AC82-4DAB-8F49-3DD352CBD65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3BCF8D3-2667-4280-B8CC-69ACBC0B5D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305800" cy="5181600"/>
          </a:xfrm>
        </p:spPr>
        <p:txBody>
          <a:bodyPr/>
          <a:lstStyle/>
          <a:p>
            <a:endParaRPr lang="ar-AE" sz="2800" b="1" dirty="0" smtClean="0"/>
          </a:p>
          <a:p>
            <a:r>
              <a:rPr lang="ar-AE" sz="2800" b="1" dirty="0" smtClean="0">
                <a:solidFill>
                  <a:schemeClr val="bg1"/>
                </a:solidFill>
              </a:rPr>
              <a:t>بسم الله الرحمن الرحيم</a:t>
            </a:r>
          </a:p>
          <a:p>
            <a:r>
              <a:rPr lang="ar-AE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ar-AE" sz="3600" b="1" dirty="0" smtClean="0">
                <a:solidFill>
                  <a:schemeClr val="bg1"/>
                </a:solidFill>
              </a:rPr>
              <a:t>مدرسة دار العلوم الخاصة </a:t>
            </a:r>
          </a:p>
          <a:p>
            <a:r>
              <a:rPr lang="ar-AE" sz="3600" b="1" dirty="0" smtClean="0">
                <a:solidFill>
                  <a:schemeClr val="bg1"/>
                </a:solidFill>
              </a:rPr>
              <a:t>قسم الدراسات الاجتماعية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لماذا تستثمر بعض صناديق الاستثمار في مشاريع ريادية لا تلفت النظر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8458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99C501-D2DA-433F-83A9-D7596C85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ED56C3-459F-466A-B028-D3BCA434F041}"/>
              </a:ext>
            </a:extLst>
          </p:cNvPr>
          <p:cNvSpPr txBox="1"/>
          <p:nvPr/>
        </p:nvSpPr>
        <p:spPr>
          <a:xfrm>
            <a:off x="5772411" y="345092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 النمو السكاني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6D31E0-1680-4B4A-9462-4B711776F679}"/>
              </a:ext>
            </a:extLst>
          </p:cNvPr>
          <p:cNvSpPr txBox="1"/>
          <p:nvPr/>
        </p:nvSpPr>
        <p:spPr>
          <a:xfrm>
            <a:off x="3024555" y="3450921"/>
            <a:ext cx="25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نمو الاقتصاد العالمي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69C428C-773D-4D63-8FBF-4FE8F909A293}"/>
              </a:ext>
            </a:extLst>
          </p:cNvPr>
          <p:cNvSpPr txBox="1"/>
          <p:nvPr/>
        </p:nvSpPr>
        <p:spPr>
          <a:xfrm>
            <a:off x="152399" y="3429000"/>
            <a:ext cx="281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ارتفاع استهلاك الطاقة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749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pPr algn="r"/>
            <a:r>
              <a:rPr lang="ar-AE" sz="3200" b="1" u="sng" dirty="0" smtClean="0">
                <a:solidFill>
                  <a:srgbClr val="FFFF00"/>
                </a:solidFill>
              </a:rPr>
              <a:t>ثانيا: استجابة صناعة الطاقة والفرص الناشئة </a:t>
            </a:r>
          </a:p>
          <a:p>
            <a:pPr algn="r"/>
            <a:r>
              <a:rPr lang="ar-AE" sz="2800" b="1" dirty="0" smtClean="0">
                <a:solidFill>
                  <a:schemeClr val="bg1"/>
                </a:solidFill>
              </a:rPr>
              <a:t>ستلعب الطاقة في المستقبل كبيراً وأن النفط التقليدي سوف يستمر في القيام بدور قيادي لفترة طويلة في المستقبل. </a:t>
            </a:r>
          </a:p>
          <a:p>
            <a:pPr algn="r"/>
            <a:r>
              <a:rPr lang="ar-AE" sz="2800" b="1" dirty="0" smtClean="0">
                <a:solidFill>
                  <a:schemeClr val="bg1"/>
                </a:solidFill>
              </a:rPr>
              <a:t>واعتقد أن أمن العرض وامن الطلب متساويان من  حيث الأهمية ، لذا من مسؤوليتنا المشتركة  تعزيز الشفافية والاستقرار في أسواق الطاقة العالمية. </a:t>
            </a:r>
          </a:p>
          <a:p>
            <a:pPr algn="r"/>
            <a:r>
              <a:rPr lang="ar-AE" sz="2800" b="1" dirty="0" smtClean="0">
                <a:solidFill>
                  <a:schemeClr val="bg1"/>
                </a:solidFill>
              </a:rPr>
              <a:t>تحتل أوروبا مرتبة متأخرة في لعبة الطاقة العالمية.  </a:t>
            </a:r>
          </a:p>
          <a:p>
            <a:pPr algn="r"/>
            <a:r>
              <a:rPr lang="ar-AE" sz="2800" b="1" dirty="0" smtClean="0">
                <a:solidFill>
                  <a:schemeClr val="bg1"/>
                </a:solidFill>
              </a:rPr>
              <a:t>ان التنمية الاقتصادية الخادعة بالاضافة الى الأعباء المفرطة التي تتحملها دول الرفاه باهظة التكلفة ، وعدم اكتمال الأطر المؤسسية ، وعدم وجود  قيادة وارادة سياسية  للمضي قدماً، كل هذه العوامل تجعل أوروبا تأتي في مرتبة متأخرة في سباق الطاقة. 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9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عن الطاقة المتجددة وآخر أرقامها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C037FF8-BEF9-4855-B2F6-94926A58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037FF8-BEF9-4855-B2F6-94926A58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256A71-E379-4894-95A8-3D3C39153AA2}"/>
              </a:ext>
            </a:extLst>
          </p:cNvPr>
          <p:cNvSpPr txBox="1"/>
          <p:nvPr/>
        </p:nvSpPr>
        <p:spPr>
          <a:xfrm>
            <a:off x="381000" y="256574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علاقة تبادلية ومتساوية من حيث الأهمية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E9AE99-E065-423A-B923-F90A72AB8F1C}"/>
              </a:ext>
            </a:extLst>
          </p:cNvPr>
          <p:cNvSpPr txBox="1"/>
          <p:nvPr/>
        </p:nvSpPr>
        <p:spPr>
          <a:xfrm>
            <a:off x="34447" y="3886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التنمية الاقتصادية الخادعة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عدم اكتمال الأطر المؤسسية </a:t>
            </a:r>
          </a:p>
          <a:p>
            <a:pPr algn="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عدم وجود قيادة وارادة سياسية تواكب التطور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C6FC65A-3DD2-45CE-AE0F-4B8E9C9E68EA}"/>
              </a:ext>
            </a:extLst>
          </p:cNvPr>
          <p:cNvSpPr txBox="1"/>
          <p:nvPr/>
        </p:nvSpPr>
        <p:spPr>
          <a:xfrm>
            <a:off x="186847" y="5714999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أقل الدول تاثرا بتراجع اسعار النفط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نجاح الامارات في تنفيذ السياسة المرنة والناجحة </a:t>
            </a:r>
          </a:p>
          <a:p>
            <a:pPr algn="r" rtl="1"/>
            <a:r>
              <a:rPr lang="ar-AE" sz="2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تنويع مصادر الدخل وتقليل الاعتماد علي ايراد النفط مستقبلا </a:t>
            </a:r>
            <a:endParaRPr lang="en-US" sz="2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596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85EF76-FB92-42B1-BFCD-E4F85FF5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3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82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F85EF76-FB92-42B1-BFCD-E4F85FF5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91" y="0"/>
            <a:ext cx="9144000" cy="668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4CF5AD-197F-446F-AC1E-C19D9C73D4DA}"/>
              </a:ext>
            </a:extLst>
          </p:cNvPr>
          <p:cNvSpPr txBox="1"/>
          <p:nvPr/>
        </p:nvSpPr>
        <p:spPr>
          <a:xfrm>
            <a:off x="114625" y="242129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الوكالة الدولية للطاقة المتجددة</a:t>
            </a:r>
            <a:endParaRPr lang="en-US" sz="28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B511F0-7D18-4C3D-AAF2-A7EB7838A9B4}"/>
              </a:ext>
            </a:extLst>
          </p:cNvPr>
          <p:cNvSpPr txBox="1"/>
          <p:nvPr/>
        </p:nvSpPr>
        <p:spPr>
          <a:xfrm>
            <a:off x="0" y="4267200"/>
            <a:ext cx="8746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مستقبل الطاقة العالمية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تأثير مصادر الطاقة الجديدة في منطقة الشرق الاوسط وشمال افريقيا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3- نتائج قمة باريس لتغير المناخ </a:t>
            </a:r>
          </a:p>
          <a:p>
            <a:pPr algn="r" rtl="1"/>
            <a:r>
              <a:rPr lang="ar-AE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4- فرص تطوير مزيج متنوع من مصادر الطاقة </a:t>
            </a:r>
            <a:endParaRPr lang="en-US" sz="28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8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90A631-7874-42AB-8FFD-52FB045B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18"/>
            <a:ext cx="9144000" cy="4972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D0F7E2-B977-4BBB-A035-D107CE0A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029199"/>
            <a:ext cx="9067800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0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D0F7E2-B977-4BBB-A035-D107CE0AF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029199"/>
            <a:ext cx="7238999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90A631-7874-42AB-8FFD-52FB045B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-34636"/>
            <a:ext cx="9144000" cy="4972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FCA747-23C2-4C6D-8422-EF51C96B71CD}"/>
              </a:ext>
            </a:extLst>
          </p:cNvPr>
          <p:cNvSpPr txBox="1"/>
          <p:nvPr/>
        </p:nvSpPr>
        <p:spPr>
          <a:xfrm>
            <a:off x="6934200" y="34220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الاكتشافات الجديدة المجدية تجاريا من الهيدروكربونات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6CBC04-3189-4229-A3B7-33D4EF560789}"/>
              </a:ext>
            </a:extLst>
          </p:cNvPr>
          <p:cNvSpPr txBox="1"/>
          <p:nvPr/>
        </p:nvSpPr>
        <p:spPr>
          <a:xfrm>
            <a:off x="4724400" y="343057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الزيادة في انتاج النفط والغاز غير التقليدي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992190-5039-4788-89CE-141F80CF9AA6}"/>
              </a:ext>
            </a:extLst>
          </p:cNvPr>
          <p:cNvSpPr txBox="1"/>
          <p:nvPr/>
        </p:nvSpPr>
        <p:spPr>
          <a:xfrm>
            <a:off x="2468148" y="3581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التقنيات الجديدة لاستخراج النفط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3B27F2-6454-4971-9975-1C2DC08205B1}"/>
              </a:ext>
            </a:extLst>
          </p:cNvPr>
          <p:cNvSpPr txBox="1"/>
          <p:nvPr/>
        </p:nvSpPr>
        <p:spPr>
          <a:xfrm>
            <a:off x="152400" y="3567829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تطوير انواع معينة من الطاقة المتجددة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70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BAE8D1-7B08-4FD0-AE2E-A2C0CE67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4397556"/>
          </a:xfrm>
          <a:prstGeom prst="rect">
            <a:avLst/>
          </a:prstGeom>
        </p:spPr>
      </p:pic>
      <p:pic>
        <p:nvPicPr>
          <p:cNvPr id="5" name="Picture 2" descr="أستراليا تخصص صندوقا لاختراعات الطاقة النظيفة والمتجدد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3757"/>
            <a:ext cx="9144000" cy="238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410200"/>
          </a:xfrm>
        </p:spPr>
        <p:txBody>
          <a:bodyPr>
            <a:normAutofit/>
          </a:bodyPr>
          <a:lstStyle/>
          <a:p>
            <a:pPr algn="ctr"/>
            <a:r>
              <a:rPr lang="ar-AE" sz="2800" b="1" dirty="0" smtClean="0">
                <a:solidFill>
                  <a:schemeClr val="bg1"/>
                </a:solidFill>
              </a:rPr>
              <a:t>الفصل الدراسي الثالث للعام 2019/2020 </a:t>
            </a:r>
          </a:p>
          <a:p>
            <a:pPr algn="ctr"/>
            <a:r>
              <a:rPr lang="ar-AE" sz="2800" b="1" dirty="0" smtClean="0">
                <a:solidFill>
                  <a:schemeClr val="bg1"/>
                </a:solidFill>
              </a:rPr>
              <a:t>الصف / العاشر </a:t>
            </a:r>
          </a:p>
          <a:p>
            <a:pPr algn="ctr"/>
            <a:r>
              <a:rPr lang="ar-AE" sz="2800" b="1" dirty="0" smtClean="0">
                <a:solidFill>
                  <a:schemeClr val="bg1"/>
                </a:solidFill>
              </a:rPr>
              <a:t>الوحدة الأولى : الاتجاهات المستقبلية للطاقة </a:t>
            </a:r>
          </a:p>
          <a:p>
            <a:pPr algn="ctr"/>
            <a:r>
              <a:rPr lang="ar-AE" sz="2800" b="1" dirty="0" smtClean="0">
                <a:solidFill>
                  <a:schemeClr val="bg1"/>
                </a:solidFill>
              </a:rPr>
              <a:t>الرؤية الثالثة: تحديات الطاقة العالمية والفرص الناشئة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4" descr="PDF تحميل مجان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8000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pPr marL="0" indent="0" algn="r">
              <a:buNone/>
            </a:pPr>
            <a:r>
              <a:rPr lang="ar-AE" sz="4800" b="1" u="sng" dirty="0" smtClean="0">
                <a:solidFill>
                  <a:srgbClr val="FFFF00"/>
                </a:solidFill>
              </a:rPr>
              <a:t>نواتج التعلم: </a:t>
            </a: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- يفسر المفاهيم والمصطلحات الواردة في الرؤية. </a:t>
            </a: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- يناقش  التحديات التي تواجه صناعة الطاقة العالمية في المستقبل القريب. </a:t>
            </a: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- يبين  أثر تذبذب أسعار النفط العالمية على خطط التنمية في دولة الامارات العربية المتحدة</a:t>
            </a:r>
            <a:r>
              <a:rPr lang="ar-AE" dirty="0" smtClean="0"/>
              <a:t>.</a:t>
            </a:r>
            <a:endParaRPr lang="en-US" dirty="0"/>
          </a:p>
        </p:txBody>
      </p:sp>
      <p:pic>
        <p:nvPicPr>
          <p:cNvPr id="4" name="Picture 8" descr="25 مسجدا في الطفيلة يعتمد على الطاقة الشمس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610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2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AE" sz="32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AE" sz="3600" b="1" u="sng" dirty="0" smtClean="0">
                <a:solidFill>
                  <a:srgbClr val="FFFF00"/>
                </a:solidFill>
              </a:rPr>
              <a:t>استراتيجيات التعليم : </a:t>
            </a:r>
          </a:p>
          <a:p>
            <a:pPr marL="0" indent="0" algn="r">
              <a:buNone/>
            </a:pPr>
            <a:endParaRPr lang="ar-AE" sz="3600" b="1" u="sng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الحوار والمناقشة        -    حل المشكلات </a:t>
            </a:r>
          </a:p>
          <a:p>
            <a:pPr marL="0" indent="0" algn="r">
              <a:buNone/>
            </a:pPr>
            <a:endParaRPr lang="ar-AE" sz="3200" b="1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AE" sz="3600" b="1" u="sng" dirty="0" smtClean="0">
                <a:solidFill>
                  <a:srgbClr val="FFFF00"/>
                </a:solidFill>
              </a:rPr>
              <a:t>المفاهيم و المصطلحات : </a:t>
            </a:r>
          </a:p>
          <a:p>
            <a:pPr marL="0" indent="0" algn="r">
              <a:buNone/>
            </a:pPr>
            <a:endParaRPr lang="ar-AE" sz="3600" b="1" u="sng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أمن العرض              أمن الطلب                الاستدامة البيئية  </a:t>
            </a: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منظمة ايرينا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4000" b="1" u="sng" dirty="0" smtClean="0">
                <a:solidFill>
                  <a:srgbClr val="FFFF00"/>
                </a:solidFill>
              </a:rPr>
              <a:t>التهيئة الحافزة: </a:t>
            </a:r>
          </a:p>
          <a:p>
            <a:pPr marL="0" indent="0" algn="r">
              <a:buNone/>
            </a:pPr>
            <a:endParaRPr lang="ar-AE" sz="3600" b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AE" sz="3600" b="1" dirty="0" smtClean="0">
                <a:solidFill>
                  <a:schemeClr val="bg1"/>
                </a:solidFill>
              </a:rPr>
              <a:t>- ناقش استراتيجية دولة الامارات العربية المتحدة لتحقيق التنمية المستدامة في مجال الطاقة.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10" descr="الطاقة المتجددة لمستقبل بلا فقر - أنا أصدق العل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305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4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3DDD975-6963-4D8A-B49C-45AED809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CF352D5-D3C3-4FC9-8C05-5B996D3D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96144"/>
            <a:ext cx="8991600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3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62600"/>
          </a:xfrm>
        </p:spPr>
        <p:txBody>
          <a:bodyPr/>
          <a:lstStyle/>
          <a:p>
            <a:pPr marL="0" indent="0" algn="ctr">
              <a:buNone/>
            </a:pPr>
            <a:r>
              <a:rPr lang="ar-AE" sz="3600" b="1" u="sng" dirty="0" smtClean="0">
                <a:solidFill>
                  <a:srgbClr val="FFFF00"/>
                </a:solidFill>
              </a:rPr>
              <a:t>نشاط</a:t>
            </a:r>
            <a:r>
              <a:rPr lang="ar-AE" sz="32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r">
              <a:buNone/>
            </a:pPr>
            <a:r>
              <a:rPr lang="ar-AE" sz="3200" b="1" dirty="0" smtClean="0">
                <a:solidFill>
                  <a:schemeClr val="bg1"/>
                </a:solidFill>
              </a:rPr>
              <a:t>ضع الرقم أمام التعريف المناسب في العمود (ب)</a:t>
            </a:r>
            <a:r>
              <a:rPr lang="ar-AE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05330"/>
              </p:ext>
            </p:extLst>
          </p:nvPr>
        </p:nvGraphicFramePr>
        <p:xfrm>
          <a:off x="1600200" y="1905000"/>
          <a:ext cx="6096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1016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AE" sz="2000" dirty="0" smtClean="0"/>
                        <a:t>ج) التعريف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dirty="0" smtClean="0"/>
                        <a:t>(ب)</a:t>
                      </a:r>
                      <a:r>
                        <a:rPr lang="ar-AE" sz="2000" baseline="0" dirty="0" smtClean="0"/>
                        <a:t> 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000" dirty="0" smtClean="0"/>
                        <a:t>أ) المفهوم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dirty="0" smtClean="0"/>
                        <a:t>الوكالة الدولية للطاقة  المتجددة</a:t>
                      </a:r>
                      <a:endParaRPr lang="en-US" sz="1800" b="1" dirty="0" smtClean="0"/>
                    </a:p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400" dirty="0" smtClean="0"/>
                        <a:t>1-الاستدامة البيئية 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ar-AE" sz="2000" b="1" kern="1200" dirty="0" smtClean="0">
                          <a:effectLst/>
                        </a:rPr>
                        <a:t>زيادة الاهتمام بالشؤون البيئيّة العالميّة، وتقييم التأثير البيئي استخدام الموارد الطبيعية.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400" dirty="0" smtClean="0"/>
                        <a:t>2-أمن الطلب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000" b="1" dirty="0" smtClean="0"/>
                        <a:t>كيفية تحقيق التوازن بين الجهود المبذولة لتلبية الطلب المتزايد على طاقة ميسورة ومضمونة.</a:t>
                      </a:r>
                      <a:endParaRPr lang="en-US" sz="2000" dirty="0" smtClean="0"/>
                    </a:p>
                    <a:p>
                      <a:pPr algn="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2400" dirty="0" smtClean="0"/>
                        <a:t>3-منظمة ايرينا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1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pPr algn="r"/>
            <a:r>
              <a:rPr lang="ar-AE" sz="2400" b="1" dirty="0" smtClean="0">
                <a:solidFill>
                  <a:srgbClr val="FFFF00"/>
                </a:solidFill>
              </a:rPr>
              <a:t>أ</a:t>
            </a:r>
            <a:r>
              <a:rPr lang="ar-AE" sz="2800" b="1" u="sng" dirty="0" smtClean="0">
                <a:solidFill>
                  <a:srgbClr val="FFFF00"/>
                </a:solidFill>
              </a:rPr>
              <a:t>ولاً: التحديات التي تواجه صناعة الطاقة العالمية في المستقبل القريب </a:t>
            </a:r>
          </a:p>
          <a:p>
            <a:pPr algn="r"/>
            <a:endParaRPr lang="ar-AE" sz="2400" b="1" dirty="0" smtClean="0">
              <a:solidFill>
                <a:schemeClr val="bg1"/>
              </a:solidFill>
            </a:endParaRPr>
          </a:p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تواجه صناعة الطاقة العالمية في المستقبل القريب تحديات مختلفة بالنسبة للعرض </a:t>
            </a:r>
            <a:r>
              <a:rPr lang="ar-AE" sz="2400" b="1" dirty="0" smtClean="0">
                <a:solidFill>
                  <a:schemeClr val="bg1"/>
                </a:solidFill>
              </a:rPr>
              <a:t>والطلب</a:t>
            </a:r>
          </a:p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 </a:t>
            </a:r>
            <a:r>
              <a:rPr lang="ar-AE" sz="2400" b="1" dirty="0" smtClean="0">
                <a:solidFill>
                  <a:schemeClr val="bg1"/>
                </a:solidFill>
              </a:rPr>
              <a:t>أولاً: النمو السكاني ففي السنوات ال50 الماضية تضاعف عدد سكان العالم ثلاث مرات. </a:t>
            </a:r>
            <a:endParaRPr lang="ar-AE" sz="2400" b="1" dirty="0" smtClean="0">
              <a:solidFill>
                <a:schemeClr val="bg1"/>
              </a:solidFill>
            </a:endParaRPr>
          </a:p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ثانياً</a:t>
            </a:r>
            <a:r>
              <a:rPr lang="ar-AE" sz="2400" b="1" dirty="0" smtClean="0">
                <a:solidFill>
                  <a:schemeClr val="bg1"/>
                </a:solidFill>
              </a:rPr>
              <a:t>: الاقتصاد العالمي آخذ في النمو أيضاً على المدى القصير ، اما على المدى الطويل سيتضاعف بمعدل 3.5% سنويا حتى عام 2035</a:t>
            </a:r>
            <a:r>
              <a:rPr lang="ar-AE" sz="2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ar-AE" sz="2400" b="1" dirty="0" smtClean="0">
                <a:solidFill>
                  <a:schemeClr val="bg1"/>
                </a:solidFill>
              </a:rPr>
              <a:t> </a:t>
            </a:r>
            <a:r>
              <a:rPr lang="ar-AE" sz="2400" b="1" dirty="0" smtClean="0">
                <a:solidFill>
                  <a:schemeClr val="bg1"/>
                </a:solidFill>
              </a:rPr>
              <a:t>ثالثاً: استهلاك الطاقة آخذ في الازدياد  ارتفع حجم الطلب على الطاقة بنسبة 50%.</a:t>
            </a:r>
          </a:p>
        </p:txBody>
      </p:sp>
    </p:spTree>
    <p:extLst>
      <p:ext uri="{BB962C8B-B14F-4D97-AF65-F5344CB8AC3E}">
        <p14:creationId xmlns:p14="http://schemas.microsoft.com/office/powerpoint/2010/main" val="36293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99C501-D2DA-433F-83A9-D7596C85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336</TotalTime>
  <Words>453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Constantia</vt:lpstr>
      <vt:lpstr>Simplified Arabic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</dc:creator>
  <cp:lastModifiedBy>ahmed hassan</cp:lastModifiedBy>
  <cp:revision>23</cp:revision>
  <dcterms:created xsi:type="dcterms:W3CDTF">2020-04-18T12:26:28Z</dcterms:created>
  <dcterms:modified xsi:type="dcterms:W3CDTF">2020-04-18T18:40:38Z</dcterms:modified>
</cp:coreProperties>
</file>