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277" r:id="rId2"/>
    <p:sldId id="280" r:id="rId3"/>
    <p:sldId id="276" r:id="rId4"/>
    <p:sldId id="279" r:id="rId5"/>
    <p:sldId id="281" r:id="rId6"/>
    <p:sldId id="283" r:id="rId7"/>
    <p:sldId id="258" r:id="rId8"/>
    <p:sldId id="284" r:id="rId9"/>
    <p:sldId id="259" r:id="rId10"/>
    <p:sldId id="286" r:id="rId11"/>
    <p:sldId id="285" r:id="rId12"/>
    <p:sldId id="261" r:id="rId13"/>
    <p:sldId id="262" r:id="rId14"/>
    <p:sldId id="294" r:id="rId15"/>
    <p:sldId id="287" r:id="rId16"/>
    <p:sldId id="289" r:id="rId17"/>
    <p:sldId id="266" r:id="rId18"/>
    <p:sldId id="267" r:id="rId19"/>
    <p:sldId id="290" r:id="rId20"/>
    <p:sldId id="268"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C8C"/>
    <a:srgbClr val="7BA79D"/>
    <a:srgbClr val="92B0C8"/>
    <a:srgbClr val="5B00FF"/>
    <a:srgbClr val="E37C3D"/>
    <a:srgbClr val="E9B635"/>
    <a:srgbClr val="FF99FF"/>
    <a:srgbClr val="FFFF99"/>
    <a:srgbClr val="E6E6E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7E2D9-E5E1-4906-94FA-A80A129B584E}" type="datetimeFigureOut">
              <a:rPr lang="en-US" smtClean="0"/>
              <a:t>4/2/2022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DA906-3FDF-4CEE-A2EA-729290563AFE}" type="slidenum">
              <a:rPr lang="en-US" smtClean="0"/>
              <a:t>‹#›</a:t>
            </a:fld>
            <a:endParaRPr lang="en-US"/>
          </a:p>
        </p:txBody>
      </p:sp>
    </p:spTree>
    <p:extLst>
      <p:ext uri="{BB962C8B-B14F-4D97-AF65-F5344CB8AC3E}">
        <p14:creationId xmlns:p14="http://schemas.microsoft.com/office/powerpoint/2010/main" val="413917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85394AC7-4A21-46B4-BF9E-EA65DF7C7F8E}" type="datetimeFigureOut">
              <a:rPr lang="en-US" smtClean="0"/>
              <a:t>4/2/2022</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A550D18-89A4-4701-B78D-922FCB84EE53}" type="slidenum">
              <a:rPr lang="en-US" smtClean="0"/>
              <a:t>‹#›</a:t>
            </a:fld>
            <a:endParaRPr lang="en-US"/>
          </a:p>
        </p:txBody>
      </p:sp>
    </p:spTree>
    <p:extLst>
      <p:ext uri="{BB962C8B-B14F-4D97-AF65-F5344CB8AC3E}">
        <p14:creationId xmlns:p14="http://schemas.microsoft.com/office/powerpoint/2010/main" val="2571501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94AC7-4A21-46B4-BF9E-EA65DF7C7F8E}"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1262237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94AC7-4A21-46B4-BF9E-EA65DF7C7F8E}"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4197465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394AC7-4A21-46B4-BF9E-EA65DF7C7F8E}"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3093481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85394AC7-4A21-46B4-BF9E-EA65DF7C7F8E}" type="datetimeFigureOut">
              <a:rPr lang="en-US" smtClean="0"/>
              <a:t>4/2/2022</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3589883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94AC7-4A21-46B4-BF9E-EA65DF7C7F8E}"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31644553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394AC7-4A21-46B4-BF9E-EA65DF7C7F8E}"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24556909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94AC7-4A21-46B4-BF9E-EA65DF7C7F8E}"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958078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94AC7-4A21-46B4-BF9E-EA65DF7C7F8E}"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15324971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85394AC7-4A21-46B4-BF9E-EA65DF7C7F8E}"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46008" y="6302326"/>
            <a:ext cx="1097280" cy="274320"/>
          </a:xfrm>
        </p:spPr>
        <p:txBody>
          <a:bodyPr/>
          <a:lstStyle/>
          <a:p>
            <a:fld id="{BA550D18-89A4-4701-B78D-922FCB84EE53}" type="slidenum">
              <a:rPr lang="en-US" smtClean="0"/>
              <a:t>‹#›</a:t>
            </a:fld>
            <a:endParaRPr lang="en-US"/>
          </a:p>
        </p:txBody>
      </p:sp>
    </p:spTree>
    <p:extLst>
      <p:ext uri="{BB962C8B-B14F-4D97-AF65-F5344CB8AC3E}">
        <p14:creationId xmlns:p14="http://schemas.microsoft.com/office/powerpoint/2010/main" val="3589913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5394AC7-4A21-46B4-BF9E-EA65DF7C7F8E}" type="datetimeFigureOut">
              <a:rPr lang="en-US" smtClean="0"/>
              <a:t>4/2/2022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BA550D18-89A4-4701-B78D-922FCB84EE53}" type="slidenum">
              <a:rPr lang="en-US" smtClean="0"/>
              <a:t>‹#›</a:t>
            </a:fld>
            <a:endParaRPr lang="en-US"/>
          </a:p>
        </p:txBody>
      </p:sp>
    </p:spTree>
    <p:extLst>
      <p:ext uri="{BB962C8B-B14F-4D97-AF65-F5344CB8AC3E}">
        <p14:creationId xmlns:p14="http://schemas.microsoft.com/office/powerpoint/2010/main" val="9601744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85394AC7-4A21-46B4-BF9E-EA65DF7C7F8E}" type="datetimeFigureOut">
              <a:rPr lang="en-US" smtClean="0"/>
              <a:t>4/2/2022</a:t>
            </a:fld>
            <a:endParaRPr lang="en-US"/>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A550D18-89A4-4701-B78D-922FCB84EE53}" type="slidenum">
              <a:rPr lang="en-US" smtClean="0"/>
              <a:t>‹#›</a:t>
            </a:fld>
            <a:endParaRPr lang="en-US"/>
          </a:p>
        </p:txBody>
      </p:sp>
    </p:spTree>
    <p:extLst>
      <p:ext uri="{BB962C8B-B14F-4D97-AF65-F5344CB8AC3E}">
        <p14:creationId xmlns:p14="http://schemas.microsoft.com/office/powerpoint/2010/main" val="6474571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1"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ordwall.net/resource/16855088"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liveworksheets.com/1-ts1985417o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quizizz.com/admin/quiz/60ae6010778cea001b5cb03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04664"/>
            <a:ext cx="8286787" cy="6048672"/>
          </a:xfrm>
        </p:spPr>
      </p:pic>
    </p:spTree>
    <p:extLst>
      <p:ext uri="{BB962C8B-B14F-4D97-AF65-F5344CB8AC3E}">
        <p14:creationId xmlns:p14="http://schemas.microsoft.com/office/powerpoint/2010/main" val="8343210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66" y="1298059"/>
            <a:ext cx="7848600" cy="1200329"/>
          </a:xfrm>
          <a:prstGeom prst="rect">
            <a:avLst/>
          </a:prstGeom>
        </p:spPr>
        <p:txBody>
          <a:bodyPr wrap="square">
            <a:spAutoFit/>
          </a:bodyPr>
          <a:lstStyle/>
          <a:p>
            <a:pPr algn="ctr"/>
            <a:r>
              <a:rPr lang="ar-AE" sz="3600" b="1" dirty="0">
                <a:latin typeface="Sakkal Majalla" panose="02000000000000000000" pitchFamily="2" charset="-78"/>
                <a:cs typeface="Sakkal Majalla" panose="02000000000000000000" pitchFamily="2" charset="-78"/>
              </a:rPr>
              <a:t>«قَالَ رَسُولُ الله ﷺ رَحِمَ اللَّهُ عَبْدًا سَمْحًا إِذَا بَاعَ سَمْحًا إِذَا اشْتَرَى سَمْحًا إِذَا اقْتَضَى».</a:t>
            </a:r>
          </a:p>
        </p:txBody>
      </p:sp>
      <p:pic>
        <p:nvPicPr>
          <p:cNvPr id="2050" name="Picture 2" descr="Vocalic R Words - Baambooz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3861048"/>
            <a:ext cx="5301555"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4221088"/>
            <a:ext cx="3195389" cy="2304256"/>
          </a:xfrm>
          <a:prstGeom prst="rect">
            <a:avLst/>
          </a:prstGeom>
          <a:solidFill>
            <a:srgbClr val="F3D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2054" name="Picture 6" descr="NINA Irregular Verbs - Baamboozle"/>
          <p:cNvPicPr>
            <a:picLocks noChangeAspect="1" noChangeArrowheads="1" noCrop="1"/>
          </p:cNvPicPr>
          <p:nvPr/>
        </p:nvPicPr>
        <p:blipFill>
          <a:blip r:embed="rId3">
            <a:clrChange>
              <a:clrFrom>
                <a:srgbClr val="DCFFFA"/>
              </a:clrFrom>
              <a:clrTo>
                <a:srgbClr val="DCFFFA">
                  <a:alpha val="0"/>
                </a:srgbClr>
              </a:clrTo>
            </a:clrChange>
            <a:extLst>
              <a:ext uri="{28A0092B-C50C-407E-A947-70E740481C1C}">
                <a14:useLocalDpi xmlns:a14="http://schemas.microsoft.com/office/drawing/2010/main" val="0"/>
              </a:ext>
            </a:extLst>
          </a:blip>
          <a:srcRect/>
          <a:stretch>
            <a:fillRect/>
          </a:stretch>
        </p:blipFill>
        <p:spPr bwMode="auto">
          <a:xfrm>
            <a:off x="179512" y="4074712"/>
            <a:ext cx="4771708" cy="261696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07703" y="3861048"/>
            <a:ext cx="1683221" cy="432048"/>
          </a:xfrm>
          <a:prstGeom prst="rect">
            <a:avLst/>
          </a:prstGeom>
          <a:solidFill>
            <a:srgbClr val="E37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8" name="Rectangle 7"/>
          <p:cNvSpPr/>
          <p:nvPr/>
        </p:nvSpPr>
        <p:spPr>
          <a:xfrm>
            <a:off x="4644008" y="367931"/>
            <a:ext cx="4100803" cy="76944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44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2. السماحة في البيع والشراء</a:t>
            </a:r>
            <a:endParaRPr lang="en-US" sz="44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7" name="Rectangle 6"/>
          <p:cNvSpPr/>
          <p:nvPr/>
        </p:nvSpPr>
        <p:spPr>
          <a:xfrm>
            <a:off x="603566" y="2906051"/>
            <a:ext cx="8052205" cy="707886"/>
          </a:xfrm>
          <a:prstGeom prst="rect">
            <a:avLst/>
          </a:prstGeom>
          <a:noFill/>
        </p:spPr>
        <p:txBody>
          <a:bodyPr wrap="none" lIns="91440" tIns="45720" rIns="91440" bIns="45720">
            <a:spAutoFit/>
          </a:bodyPr>
          <a:lstStyle/>
          <a:p>
            <a:pPr algn="ctr" rtl="1"/>
            <a:r>
              <a:rPr lang="ar-SA" sz="4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dobe Arabic" panose="02040503050201020203" pitchFamily="18" charset="-78"/>
                <a:cs typeface="Adobe Arabic" panose="02040503050201020203" pitchFamily="18" charset="-78"/>
              </a:rPr>
              <a:t>السماحة : أن يكون هيناً ليناً  في تعامله يختار الكلام الطيب </a:t>
            </a:r>
            <a:endParaRPr lang="en-US" sz="4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99588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692696"/>
            <a:ext cx="4158511" cy="1446550"/>
          </a:xfrm>
          <a:prstGeom prst="rect">
            <a:avLst/>
          </a:prstGeom>
          <a:noFill/>
        </p:spPr>
        <p:txBody>
          <a:bodyPr wrap="none" lIns="91440" tIns="45720" rIns="91440" bIns="45720">
            <a:spAutoFit/>
          </a:bodyPr>
          <a:lstStyle/>
          <a:p>
            <a:pPr algn="ctr"/>
            <a:r>
              <a:rPr lang="ar-SA" sz="8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مناقشة كتابية</a:t>
            </a:r>
            <a:endParaRPr lang="en-US" sz="8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3" name="Rectangle 2"/>
          <p:cNvSpPr/>
          <p:nvPr/>
        </p:nvSpPr>
        <p:spPr>
          <a:xfrm>
            <a:off x="2349031" y="3140968"/>
            <a:ext cx="4572000" cy="923330"/>
          </a:xfrm>
          <a:prstGeom prst="rect">
            <a:avLst/>
          </a:prstGeom>
        </p:spPr>
        <p:txBody>
          <a:bodyPr>
            <a:spAutoFit/>
          </a:bodyPr>
          <a:lstStyle/>
          <a:p>
            <a:pPr algn="ctr" rtl="1"/>
            <a:r>
              <a:rPr lang="ar-SA" sz="5400" dirty="0">
                <a:latin typeface="Adobe Arabic" panose="02040503050201020203" pitchFamily="18" charset="-78"/>
                <a:cs typeface="Adobe Arabic" panose="02040503050201020203" pitchFamily="18" charset="-78"/>
              </a:rPr>
              <a:t>على بوابة التعلم الذكي</a:t>
            </a:r>
          </a:p>
        </p:txBody>
      </p:sp>
    </p:spTree>
    <p:extLst>
      <p:ext uri="{BB962C8B-B14F-4D97-AF65-F5344CB8AC3E}">
        <p14:creationId xmlns:p14="http://schemas.microsoft.com/office/powerpoint/2010/main" val="1428119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6672" y="367931"/>
            <a:ext cx="3395481" cy="76944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44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3. عدم التسبب بالأذى</a:t>
            </a:r>
            <a:endParaRPr lang="en-US" sz="44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 name="Rectangle 1"/>
          <p:cNvSpPr/>
          <p:nvPr/>
        </p:nvSpPr>
        <p:spPr>
          <a:xfrm>
            <a:off x="395536" y="1321604"/>
            <a:ext cx="8352928" cy="523220"/>
          </a:xfrm>
          <a:prstGeom prst="rect">
            <a:avLst/>
          </a:prstGeom>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r>
              <a:rPr lang="ar-SA" sz="2800" dirty="0">
                <a:latin typeface="Adobe Arabic" panose="02040503050201020203" pitchFamily="18" charset="-78"/>
                <a:cs typeface="Adobe Arabic" panose="02040503050201020203" pitchFamily="18" charset="-78"/>
              </a:rPr>
              <a:t>قال رسول الله </a:t>
            </a:r>
            <a:r>
              <a:rPr lang="ar-SA" sz="2800" dirty="0">
                <a:latin typeface="Adobe Arabic" panose="02040503050201020203" pitchFamily="18" charset="-78"/>
                <a:cs typeface="Adobe Arabic" panose="02040503050201020203" pitchFamily="18" charset="-78"/>
                <a:sym typeface="AGA Arabesque" panose="05010101010101010101" pitchFamily="2" charset="2"/>
              </a:rPr>
              <a:t></a:t>
            </a:r>
            <a:r>
              <a:rPr lang="ar-SA" sz="2800" dirty="0">
                <a:latin typeface="Adobe Arabic" panose="02040503050201020203" pitchFamily="18" charset="-78"/>
                <a:cs typeface="Adobe Arabic" panose="02040503050201020203" pitchFamily="18" charset="-78"/>
              </a:rPr>
              <a:t>: ( إِذَا مَرَّ أَحَدُكُمْ فِي مَسْجِدِنَا، أَوْ فِي سُوقِنَا، وَمَعَهُ نَبْلٌ فَلْيُمْسِكْ عَلَى نِصَالِهَا</a:t>
            </a:r>
          </a:p>
        </p:txBody>
      </p:sp>
      <p:sp>
        <p:nvSpPr>
          <p:cNvPr id="5" name="Rectangle 4"/>
          <p:cNvSpPr/>
          <p:nvPr/>
        </p:nvSpPr>
        <p:spPr>
          <a:xfrm>
            <a:off x="395536" y="1999292"/>
            <a:ext cx="8352928" cy="523220"/>
          </a:xfrm>
          <a:prstGeom prst="rect">
            <a:avLst/>
          </a:prstGeom>
          <a:solidFill>
            <a:srgbClr val="FF9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r>
              <a:rPr lang="ar-SA" sz="2800" dirty="0">
                <a:latin typeface="Adobe Arabic" panose="02040503050201020203" pitchFamily="18" charset="-78"/>
                <a:cs typeface="Adobe Arabic" panose="02040503050201020203" pitchFamily="18" charset="-78"/>
              </a:rPr>
              <a:t>أَوْ قَالَ </a:t>
            </a:r>
            <a:r>
              <a:rPr lang="ar-SA" sz="2800" dirty="0">
                <a:latin typeface="Adobe Arabic" panose="02040503050201020203" pitchFamily="18" charset="-78"/>
                <a:cs typeface="Adobe Arabic" panose="02040503050201020203" pitchFamily="18" charset="-78"/>
                <a:sym typeface="AGA Arabesque" panose="05010101010101010101" pitchFamily="2" charset="2"/>
              </a:rPr>
              <a:t> </a:t>
            </a:r>
            <a:r>
              <a:rPr lang="ar-SA" sz="2800" dirty="0">
                <a:latin typeface="Adobe Arabic" panose="02040503050201020203" pitchFamily="18" charset="-78"/>
                <a:cs typeface="Adobe Arabic" panose="02040503050201020203" pitchFamily="18" charset="-78"/>
              </a:rPr>
              <a:t>: (فَلْيَقْبِضْ بِكَفِّهِ أَنْ يُصِيبَ أحداً من المسلمين منها شيء)</a:t>
            </a:r>
          </a:p>
        </p:txBody>
      </p:sp>
      <p:sp>
        <p:nvSpPr>
          <p:cNvPr id="6" name="Rectangle 5"/>
          <p:cNvSpPr/>
          <p:nvPr/>
        </p:nvSpPr>
        <p:spPr>
          <a:xfrm>
            <a:off x="5737868" y="2641266"/>
            <a:ext cx="3007554" cy="923330"/>
          </a:xfrm>
          <a:prstGeom prst="rect">
            <a:avLst/>
          </a:prstGeom>
          <a:noFill/>
        </p:spPr>
        <p:txBody>
          <a:bodyPr wrap="none" lIns="91440" tIns="45720" rIns="91440" bIns="45720">
            <a:spAutoFit/>
          </a:bodyPr>
          <a:lstStyle/>
          <a:p>
            <a:pPr algn="ctr"/>
            <a:r>
              <a:rPr lang="ar-SA" sz="54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من صور الأذى: </a:t>
            </a:r>
            <a:endParaRPr lang="en-US" sz="54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endParaRPr>
          </a:p>
        </p:txBody>
      </p:sp>
      <p:pic>
        <p:nvPicPr>
          <p:cNvPr id="2050" name="Picture 2" descr="الصوت العالي"/>
          <p:cNvPicPr>
            <a:picLocks noChangeAspect="1" noChangeArrowheads="1"/>
          </p:cNvPicPr>
          <p:nvPr/>
        </p:nvPicPr>
        <p:blipFill rotWithShape="1">
          <a:blip r:embed="rId2">
            <a:extLst>
              <a:ext uri="{28A0092B-C50C-407E-A947-70E740481C1C}">
                <a14:useLocalDpi xmlns:a14="http://schemas.microsoft.com/office/drawing/2010/main" val="0"/>
              </a:ext>
            </a:extLst>
          </a:blip>
          <a:srcRect l="4920" r="43401" b="6922"/>
          <a:stretch/>
        </p:blipFill>
        <p:spPr bwMode="auto">
          <a:xfrm flipH="1">
            <a:off x="6445927" y="3553334"/>
            <a:ext cx="2374545"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جريدة الرياض | ربي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312" y="3563582"/>
            <a:ext cx="2510856" cy="2675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1.bp.blogspot.com/-TVZZKuewkl4/ViyeBbxx9SI/AAAAAAAA_6o/huAaQCSEp7g/s1600/image011-713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564596"/>
            <a:ext cx="2805422" cy="2641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86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randombar(horizont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randombar(horizontal)">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غض البصر – داليويات علم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7179"/>
            <a:ext cx="2926568" cy="26620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660232" y="332656"/>
            <a:ext cx="2092239" cy="76944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44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4. غض البصر</a:t>
            </a:r>
            <a:endParaRPr lang="en-US" sz="44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 name="Rectangle 1"/>
          <p:cNvSpPr/>
          <p:nvPr/>
        </p:nvSpPr>
        <p:spPr>
          <a:xfrm>
            <a:off x="2915816" y="1196752"/>
            <a:ext cx="5862415" cy="1569660"/>
          </a:xfrm>
          <a:prstGeom prst="rect">
            <a:avLst/>
          </a:prstGeom>
        </p:spPr>
        <p:txBody>
          <a:bodyPr wrap="square">
            <a:spAutoFit/>
          </a:bodyPr>
          <a:lstStyle/>
          <a:p>
            <a:pPr algn="ctr" rtl="1"/>
            <a:r>
              <a:rPr lang="ar-SA" sz="2400" b="1" dirty="0">
                <a:solidFill>
                  <a:srgbClr val="C00000"/>
                </a:solidFill>
                <a:latin typeface="Adobe Arabic" panose="02040503050201020203" pitchFamily="18" charset="-78"/>
                <a:cs typeface="Adobe Arabic" panose="02040503050201020203" pitchFamily="18" charset="-78"/>
              </a:rPr>
              <a:t>" قُل لِّلْمُؤْمِنِينَ يَغُضُّوا مِنْ أَبْصَارِهِمْ وَيَحْفَظُوا فُرُوجَهُمْ ذَٰلِكَ أَزْكَىٰ لَهُمْ إِنَّ اللَّهَ خَبِيرٌ بِمَا يَصْنَعُونَ (30) وَقُل لِّلْمُؤْمِنَاتِ يَغْضُضْنَ مِنْ أَبْصَارِهِنَّ وَيَحْفَظْنَ فُرُوجَهُنَّ وَلَا يُبْدِينَ زِينَتَهُنَّ إِلَّا مَا ظَهَرَ مِنْهَا وَلْيَضْرِبْنَ بِخُمُرِهِنَّ عَلَىٰ جُيُوبِهِنَّ .." </a:t>
            </a:r>
          </a:p>
        </p:txBody>
      </p:sp>
      <p:sp>
        <p:nvSpPr>
          <p:cNvPr id="4" name="Rectangle 3"/>
          <p:cNvSpPr/>
          <p:nvPr/>
        </p:nvSpPr>
        <p:spPr>
          <a:xfrm>
            <a:off x="4932040" y="2893927"/>
            <a:ext cx="1587293"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ما رأيك:</a:t>
            </a:r>
          </a:p>
        </p:txBody>
      </p:sp>
      <p:sp>
        <p:nvSpPr>
          <p:cNvPr id="5" name="Rectangle 4"/>
          <p:cNvSpPr/>
          <p:nvPr/>
        </p:nvSpPr>
        <p:spPr>
          <a:xfrm>
            <a:off x="4405719" y="4749282"/>
            <a:ext cx="4586512" cy="1323439"/>
          </a:xfrm>
          <a:prstGeom prst="rect">
            <a:avLst/>
          </a:prstGeom>
          <a:noFill/>
        </p:spPr>
        <p:txBody>
          <a:bodyPr wrap="none" lIns="91440" tIns="45720" rIns="91440" bIns="45720">
            <a:spAutoFit/>
          </a:bodyPr>
          <a:lstStyle/>
          <a:p>
            <a:pPr marL="571500" indent="-571500" algn="ctr" rtl="1">
              <a:buFontTx/>
              <a:buChar char="-"/>
            </a:pPr>
            <a:r>
              <a:rPr lang="ar-SA" sz="40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المبالغة في الزينة في السوق</a:t>
            </a:r>
          </a:p>
          <a:p>
            <a:pPr marL="571500" indent="-571500" algn="ctr" rtl="1">
              <a:buFontTx/>
              <a:buChar char="-"/>
            </a:pPr>
            <a:r>
              <a:rPr lang="ar-SA" sz="4000" dirty="0">
                <a:ln w="0"/>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تغليظ العقوبة على المعاكسين</a:t>
            </a:r>
            <a:endParaRPr lang="en-US" sz="40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pic>
        <p:nvPicPr>
          <p:cNvPr id="4100" name="Picture 4" descr="لا فسحة للإيرانيات المحجبات غير التبرج | | صحيفة العر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717032"/>
            <a:ext cx="3475211" cy="248229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691680" y="4509120"/>
            <a:ext cx="432048" cy="432048"/>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265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xmlns="" id="{0E77964E-82F3-486D-AC13-28DF1584DCB9}"/>
              </a:ext>
            </a:extLst>
          </p:cNvPr>
          <p:cNvSpPr/>
          <p:nvPr/>
        </p:nvSpPr>
        <p:spPr>
          <a:xfrm>
            <a:off x="7011232" y="3290793"/>
            <a:ext cx="1098548" cy="1098546"/>
          </a:xfrm>
          <a:prstGeom prst="ellipse">
            <a:avLst/>
          </a:prstGeom>
          <a:solidFill>
            <a:schemeClr val="accent6">
              <a:alpha val="1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xmlns="" id="{C8B9C6D0-3688-4A30-BF0A-B21713DA7795}"/>
              </a:ext>
            </a:extLst>
          </p:cNvPr>
          <p:cNvSpPr/>
          <p:nvPr/>
        </p:nvSpPr>
        <p:spPr>
          <a:xfrm>
            <a:off x="5519104" y="3290793"/>
            <a:ext cx="1098548" cy="1098546"/>
          </a:xfrm>
          <a:prstGeom prst="ellipse">
            <a:avLst/>
          </a:prstGeom>
          <a:solidFill>
            <a:schemeClr val="accent5">
              <a:alpha val="1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xmlns="" id="{B2C64199-8920-4B40-9E97-B69DDABC62D8}"/>
              </a:ext>
            </a:extLst>
          </p:cNvPr>
          <p:cNvSpPr/>
          <p:nvPr/>
        </p:nvSpPr>
        <p:spPr>
          <a:xfrm>
            <a:off x="3987776" y="3290793"/>
            <a:ext cx="1098548" cy="1098546"/>
          </a:xfrm>
          <a:prstGeom prst="ellipse">
            <a:avLst/>
          </a:prstGeom>
          <a:solidFill>
            <a:schemeClr val="accent4">
              <a:alpha val="1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xmlns="" id="{D06A14E4-708D-4699-8C46-DC1A8D7B5CD2}"/>
              </a:ext>
            </a:extLst>
          </p:cNvPr>
          <p:cNvSpPr/>
          <p:nvPr/>
        </p:nvSpPr>
        <p:spPr>
          <a:xfrm>
            <a:off x="2565346" y="3290793"/>
            <a:ext cx="1098548" cy="1098546"/>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a:extLst>
              <a:ext uri="{FF2B5EF4-FFF2-40B4-BE49-F238E27FC236}">
                <a16:creationId xmlns:a16="http://schemas.microsoft.com/office/drawing/2014/main" xmlns="" id="{6F7B8CD3-367D-407A-B6EF-6847832763FB}"/>
              </a:ext>
            </a:extLst>
          </p:cNvPr>
          <p:cNvSpPr/>
          <p:nvPr/>
        </p:nvSpPr>
        <p:spPr>
          <a:xfrm>
            <a:off x="1033705" y="3290793"/>
            <a:ext cx="1098548" cy="1098546"/>
          </a:xfrm>
          <a:prstGeom prst="ellipse">
            <a:avLst/>
          </a:prstGeom>
          <a:solidFill>
            <a:schemeClr val="accent1">
              <a:alpha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3" name="Group 82">
            <a:extLst>
              <a:ext uri="{FF2B5EF4-FFF2-40B4-BE49-F238E27FC236}">
                <a16:creationId xmlns:a16="http://schemas.microsoft.com/office/drawing/2014/main" xmlns="" id="{E76D77BB-46F8-4A0E-8125-C7171B9A620F}"/>
              </a:ext>
            </a:extLst>
          </p:cNvPr>
          <p:cNvGrpSpPr/>
          <p:nvPr/>
        </p:nvGrpSpPr>
        <p:grpSpPr>
          <a:xfrm>
            <a:off x="4195373" y="3495554"/>
            <a:ext cx="680083" cy="680083"/>
            <a:chOff x="5757333" y="2943779"/>
            <a:chExt cx="795498" cy="795498"/>
          </a:xfrm>
        </p:grpSpPr>
        <p:grpSp>
          <p:nvGrpSpPr>
            <p:cNvPr id="84" name="Group 83">
              <a:extLst>
                <a:ext uri="{FF2B5EF4-FFF2-40B4-BE49-F238E27FC236}">
                  <a16:creationId xmlns:a16="http://schemas.microsoft.com/office/drawing/2014/main" xmlns="" id="{33263B5C-140D-48C8-BFE4-CBB17CA90069}"/>
                </a:ext>
              </a:extLst>
            </p:cNvPr>
            <p:cNvGrpSpPr/>
            <p:nvPr/>
          </p:nvGrpSpPr>
          <p:grpSpPr>
            <a:xfrm>
              <a:off x="5995780" y="3294766"/>
              <a:ext cx="449164" cy="265293"/>
              <a:chOff x="7175537" y="4438243"/>
              <a:chExt cx="347386" cy="205179"/>
            </a:xfrm>
            <a:solidFill>
              <a:srgbClr val="00B050"/>
            </a:solidFill>
          </p:grpSpPr>
          <p:sp>
            <p:nvSpPr>
              <p:cNvPr id="86" name="Rectangle: Rounded Corners 85">
                <a:extLst>
                  <a:ext uri="{FF2B5EF4-FFF2-40B4-BE49-F238E27FC236}">
                    <a16:creationId xmlns:a16="http://schemas.microsoft.com/office/drawing/2014/main" xmlns="" id="{338DAF15-C288-4FD5-945E-B1A65D46DD90}"/>
                  </a:ext>
                </a:extLst>
              </p:cNvPr>
              <p:cNvSpPr/>
              <p:nvPr/>
            </p:nvSpPr>
            <p:spPr>
              <a:xfrm rot="2700000">
                <a:off x="7120649" y="4493131"/>
                <a:ext cx="205179" cy="9540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ectangle: Rounded Corners 86">
                <a:extLst>
                  <a:ext uri="{FF2B5EF4-FFF2-40B4-BE49-F238E27FC236}">
                    <a16:creationId xmlns:a16="http://schemas.microsoft.com/office/drawing/2014/main" xmlns="" id="{9F592AA7-4FE8-46B5-8D00-76DD5E2BEEB7}"/>
                  </a:ext>
                </a:extLst>
              </p:cNvPr>
              <p:cNvSpPr/>
              <p:nvPr/>
            </p:nvSpPr>
            <p:spPr>
              <a:xfrm rot="8100000">
                <a:off x="7183296" y="4445599"/>
                <a:ext cx="339627" cy="954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5" name="Oval 84">
              <a:extLst>
                <a:ext uri="{FF2B5EF4-FFF2-40B4-BE49-F238E27FC236}">
                  <a16:creationId xmlns:a16="http://schemas.microsoft.com/office/drawing/2014/main" xmlns="" id="{B09008DF-833E-4872-BD2C-6CB93A801CC6}"/>
                </a:ext>
              </a:extLst>
            </p:cNvPr>
            <p:cNvSpPr/>
            <p:nvPr/>
          </p:nvSpPr>
          <p:spPr>
            <a:xfrm>
              <a:off x="5757333" y="2943779"/>
              <a:ext cx="795498" cy="795498"/>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Arrow: Chevron 1">
            <a:extLst>
              <a:ext uri="{FF2B5EF4-FFF2-40B4-BE49-F238E27FC236}">
                <a16:creationId xmlns:a16="http://schemas.microsoft.com/office/drawing/2014/main" xmlns="" id="{1E03A10B-40C2-429B-A1A2-7E760590AD8F}"/>
              </a:ext>
            </a:extLst>
          </p:cNvPr>
          <p:cNvSpPr/>
          <p:nvPr/>
        </p:nvSpPr>
        <p:spPr>
          <a:xfrm>
            <a:off x="1006717" y="2524960"/>
            <a:ext cx="1295400" cy="28575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Arrow: Chevron 2">
            <a:extLst>
              <a:ext uri="{FF2B5EF4-FFF2-40B4-BE49-F238E27FC236}">
                <a16:creationId xmlns:a16="http://schemas.microsoft.com/office/drawing/2014/main" xmlns="" id="{7F2E402E-66F1-4FCA-9452-07D806ACA563}"/>
              </a:ext>
            </a:extLst>
          </p:cNvPr>
          <p:cNvSpPr/>
          <p:nvPr/>
        </p:nvSpPr>
        <p:spPr>
          <a:xfrm>
            <a:off x="2527244" y="2524960"/>
            <a:ext cx="1295400" cy="28575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Arrow: Chevron 4">
            <a:extLst>
              <a:ext uri="{FF2B5EF4-FFF2-40B4-BE49-F238E27FC236}">
                <a16:creationId xmlns:a16="http://schemas.microsoft.com/office/drawing/2014/main" xmlns="" id="{A8DB0CA2-0AD8-40CF-9EAE-24636F6BE1A6}"/>
              </a:ext>
            </a:extLst>
          </p:cNvPr>
          <p:cNvSpPr/>
          <p:nvPr/>
        </p:nvSpPr>
        <p:spPr>
          <a:xfrm>
            <a:off x="3958131" y="2524960"/>
            <a:ext cx="1295400" cy="28575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Arrow: Chevron 5">
            <a:extLst>
              <a:ext uri="{FF2B5EF4-FFF2-40B4-BE49-F238E27FC236}">
                <a16:creationId xmlns:a16="http://schemas.microsoft.com/office/drawing/2014/main" xmlns="" id="{7E6ADA69-2377-458F-8AA1-32DD93A340BE}"/>
              </a:ext>
            </a:extLst>
          </p:cNvPr>
          <p:cNvSpPr/>
          <p:nvPr/>
        </p:nvSpPr>
        <p:spPr>
          <a:xfrm>
            <a:off x="5483110" y="2524960"/>
            <a:ext cx="1295400" cy="28575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solidFill>
            </a:endParaRPr>
          </a:p>
        </p:txBody>
      </p:sp>
      <p:sp>
        <p:nvSpPr>
          <p:cNvPr id="7" name="Arrow: Chevron 6">
            <a:extLst>
              <a:ext uri="{FF2B5EF4-FFF2-40B4-BE49-F238E27FC236}">
                <a16:creationId xmlns:a16="http://schemas.microsoft.com/office/drawing/2014/main" xmlns="" id="{454C02BF-4E44-4F11-891A-CD23E8F1435B}"/>
              </a:ext>
            </a:extLst>
          </p:cNvPr>
          <p:cNvSpPr/>
          <p:nvPr/>
        </p:nvSpPr>
        <p:spPr>
          <a:xfrm>
            <a:off x="6975239" y="2524960"/>
            <a:ext cx="1295400" cy="28575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solidFill>
            </a:endParaRPr>
          </a:p>
        </p:txBody>
      </p:sp>
      <p:sp>
        <p:nvSpPr>
          <p:cNvPr id="8" name="TextBox 7">
            <a:extLst>
              <a:ext uri="{FF2B5EF4-FFF2-40B4-BE49-F238E27FC236}">
                <a16:creationId xmlns:a16="http://schemas.microsoft.com/office/drawing/2014/main" xmlns="" id="{90BD8022-7C49-470B-9483-21E5F63480D9}"/>
              </a:ext>
            </a:extLst>
          </p:cNvPr>
          <p:cNvSpPr txBox="1"/>
          <p:nvPr/>
        </p:nvSpPr>
        <p:spPr>
          <a:xfrm>
            <a:off x="1403162" y="449396"/>
            <a:ext cx="6030497" cy="669414"/>
          </a:xfrm>
          <a:prstGeom prst="rect">
            <a:avLst/>
          </a:prstGeom>
          <a:noFill/>
        </p:spPr>
        <p:txBody>
          <a:bodyPr wrap="square" rtlCol="0">
            <a:spAutoFit/>
          </a:bodyPr>
          <a:lstStyle/>
          <a:p>
            <a:pPr lvl="0" algn="r" rtl="1">
              <a:defRPr/>
            </a:pPr>
            <a:r>
              <a:rPr lang="ar-SA" sz="3750" b="1" dirty="0">
                <a:solidFill>
                  <a:srgbClr val="5B00FF"/>
                </a:solidFill>
                <a:latin typeface="Noto Sans" panose="020B0502040504020204" pitchFamily="34"/>
                <a:ea typeface="Noto Sans" panose="020B0502040504020204" pitchFamily="34"/>
                <a:cs typeface="Noto Sans" panose="020B0502040504020204" pitchFamily="34"/>
              </a:rPr>
              <a:t>ممارسات يبغضها الله تعالى في السوق </a:t>
            </a:r>
            <a:endParaRPr lang="en-GB" sz="3750" b="1" dirty="0">
              <a:solidFill>
                <a:srgbClr val="5B00FF"/>
              </a:solidFill>
              <a:latin typeface="Noto Sans" panose="020B0502040504020204" pitchFamily="34"/>
              <a:ea typeface="Noto Sans" panose="020B0502040504020204" pitchFamily="34"/>
              <a:cs typeface="Noto Sans" panose="020B0502040504020204" pitchFamily="34"/>
            </a:endParaRPr>
          </a:p>
        </p:txBody>
      </p:sp>
      <p:sp>
        <p:nvSpPr>
          <p:cNvPr id="9" name="TextBox 8">
            <a:extLst>
              <a:ext uri="{FF2B5EF4-FFF2-40B4-BE49-F238E27FC236}">
                <a16:creationId xmlns:a16="http://schemas.microsoft.com/office/drawing/2014/main" xmlns="" id="{CFE16D7A-B5B7-4A58-922B-115040FA32AA}"/>
              </a:ext>
            </a:extLst>
          </p:cNvPr>
          <p:cNvSpPr txBox="1"/>
          <p:nvPr/>
        </p:nvSpPr>
        <p:spPr>
          <a:xfrm>
            <a:off x="7104375" y="1994044"/>
            <a:ext cx="937664" cy="553998"/>
          </a:xfrm>
          <a:prstGeom prst="rect">
            <a:avLst/>
          </a:prstGeom>
          <a:noFill/>
        </p:spPr>
        <p:txBody>
          <a:bodyPr wrap="square" rtlCol="0">
            <a:spAutoFit/>
          </a:bodyPr>
          <a:lstStyle/>
          <a:p>
            <a:pPr lvl="0" algn="ctr">
              <a:defRPr/>
            </a:pPr>
            <a:r>
              <a:rPr lang="en-US" sz="3000" b="1" dirty="0">
                <a:latin typeface="Noto Sans" panose="020B0502040504020204" pitchFamily="34"/>
                <a:ea typeface="Noto Sans" panose="020B0502040504020204" pitchFamily="34"/>
                <a:cs typeface="Noto Sans" panose="020B0502040504020204" pitchFamily="34"/>
              </a:rPr>
              <a:t>5</a:t>
            </a:r>
            <a:endParaRPr lang="en-GB" sz="3000" b="1" dirty="0">
              <a:latin typeface="Noto Sans" panose="020B0502040504020204" pitchFamily="34"/>
              <a:ea typeface="Noto Sans" panose="020B0502040504020204" pitchFamily="34"/>
              <a:cs typeface="Noto Sans" panose="020B0502040504020204" pitchFamily="34"/>
            </a:endParaRPr>
          </a:p>
        </p:txBody>
      </p:sp>
      <p:sp>
        <p:nvSpPr>
          <p:cNvPr id="10" name="TextBox 9">
            <a:extLst>
              <a:ext uri="{FF2B5EF4-FFF2-40B4-BE49-F238E27FC236}">
                <a16:creationId xmlns:a16="http://schemas.microsoft.com/office/drawing/2014/main" xmlns="" id="{E2A12895-E141-47F9-9D4E-FD2BB7AFAAD7}"/>
              </a:ext>
            </a:extLst>
          </p:cNvPr>
          <p:cNvSpPr txBox="1"/>
          <p:nvPr/>
        </p:nvSpPr>
        <p:spPr>
          <a:xfrm>
            <a:off x="5612246" y="1994044"/>
            <a:ext cx="937664" cy="553998"/>
          </a:xfrm>
          <a:prstGeom prst="rect">
            <a:avLst/>
          </a:prstGeom>
          <a:noFill/>
        </p:spPr>
        <p:txBody>
          <a:bodyPr wrap="square" rtlCol="0">
            <a:spAutoFit/>
          </a:bodyPr>
          <a:lstStyle/>
          <a:p>
            <a:pPr lvl="0" algn="ctr">
              <a:defRPr/>
            </a:pPr>
            <a:r>
              <a:rPr lang="en-US" sz="3000" b="1" dirty="0">
                <a:latin typeface="Noto Sans" panose="020B0502040504020204" pitchFamily="34"/>
                <a:ea typeface="Noto Sans" panose="020B0502040504020204" pitchFamily="34"/>
                <a:cs typeface="Noto Sans" panose="020B0502040504020204" pitchFamily="34"/>
              </a:rPr>
              <a:t>4</a:t>
            </a:r>
            <a:endParaRPr lang="en-GB" sz="3000" b="1" dirty="0">
              <a:latin typeface="Noto Sans" panose="020B0502040504020204" pitchFamily="34"/>
              <a:ea typeface="Noto Sans" panose="020B0502040504020204" pitchFamily="34"/>
              <a:cs typeface="Noto Sans" panose="020B0502040504020204" pitchFamily="34"/>
            </a:endParaRPr>
          </a:p>
        </p:txBody>
      </p:sp>
      <p:sp>
        <p:nvSpPr>
          <p:cNvPr id="11" name="TextBox 10">
            <a:extLst>
              <a:ext uri="{FF2B5EF4-FFF2-40B4-BE49-F238E27FC236}">
                <a16:creationId xmlns:a16="http://schemas.microsoft.com/office/drawing/2014/main" xmlns="" id="{AD53B7D2-607F-47BC-9C37-403E42B65FA4}"/>
              </a:ext>
            </a:extLst>
          </p:cNvPr>
          <p:cNvSpPr txBox="1"/>
          <p:nvPr/>
        </p:nvSpPr>
        <p:spPr>
          <a:xfrm>
            <a:off x="4087268" y="1994044"/>
            <a:ext cx="937664" cy="553998"/>
          </a:xfrm>
          <a:prstGeom prst="rect">
            <a:avLst/>
          </a:prstGeom>
          <a:noFill/>
        </p:spPr>
        <p:txBody>
          <a:bodyPr wrap="square" rtlCol="0">
            <a:spAutoFit/>
          </a:bodyPr>
          <a:lstStyle/>
          <a:p>
            <a:pPr lvl="0" algn="ctr">
              <a:defRPr/>
            </a:pPr>
            <a:r>
              <a:rPr lang="en-US" sz="3000" b="1" dirty="0">
                <a:latin typeface="Noto Sans" panose="020B0502040504020204" pitchFamily="34"/>
                <a:ea typeface="Noto Sans" panose="020B0502040504020204" pitchFamily="34"/>
                <a:cs typeface="Noto Sans" panose="020B0502040504020204" pitchFamily="34"/>
              </a:rPr>
              <a:t>3</a:t>
            </a:r>
            <a:endParaRPr lang="en-GB" sz="3000" b="1" dirty="0">
              <a:latin typeface="Noto Sans" panose="020B0502040504020204" pitchFamily="34"/>
              <a:ea typeface="Noto Sans" panose="020B0502040504020204" pitchFamily="34"/>
              <a:cs typeface="Noto Sans" panose="020B0502040504020204" pitchFamily="34"/>
            </a:endParaRPr>
          </a:p>
        </p:txBody>
      </p:sp>
      <p:sp>
        <p:nvSpPr>
          <p:cNvPr id="12" name="TextBox 11">
            <a:extLst>
              <a:ext uri="{FF2B5EF4-FFF2-40B4-BE49-F238E27FC236}">
                <a16:creationId xmlns:a16="http://schemas.microsoft.com/office/drawing/2014/main" xmlns="" id="{20295B2C-770E-492F-A954-71B35404786A}"/>
              </a:ext>
            </a:extLst>
          </p:cNvPr>
          <p:cNvSpPr txBox="1"/>
          <p:nvPr/>
        </p:nvSpPr>
        <p:spPr>
          <a:xfrm>
            <a:off x="2662731" y="1994044"/>
            <a:ext cx="937664" cy="553998"/>
          </a:xfrm>
          <a:prstGeom prst="rect">
            <a:avLst/>
          </a:prstGeom>
          <a:noFill/>
        </p:spPr>
        <p:txBody>
          <a:bodyPr wrap="square" rtlCol="0">
            <a:spAutoFit/>
          </a:bodyPr>
          <a:lstStyle/>
          <a:p>
            <a:pPr lvl="0" algn="ctr">
              <a:defRPr/>
            </a:pPr>
            <a:r>
              <a:rPr lang="en-US" sz="3000" b="1" dirty="0">
                <a:latin typeface="Noto Sans" panose="020B0502040504020204" pitchFamily="34"/>
                <a:ea typeface="Noto Sans" panose="020B0502040504020204" pitchFamily="34"/>
                <a:cs typeface="Noto Sans" panose="020B0502040504020204" pitchFamily="34"/>
              </a:rPr>
              <a:t>2</a:t>
            </a:r>
            <a:endParaRPr lang="en-GB" sz="3000" b="1" dirty="0">
              <a:latin typeface="Noto Sans" panose="020B0502040504020204" pitchFamily="3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xmlns="" id="{E2BB0070-3CE1-4C59-BE93-F567DBECF5B6}"/>
              </a:ext>
            </a:extLst>
          </p:cNvPr>
          <p:cNvSpPr txBox="1"/>
          <p:nvPr/>
        </p:nvSpPr>
        <p:spPr>
          <a:xfrm>
            <a:off x="1142204" y="1994044"/>
            <a:ext cx="937664" cy="553998"/>
          </a:xfrm>
          <a:prstGeom prst="rect">
            <a:avLst/>
          </a:prstGeom>
          <a:noFill/>
        </p:spPr>
        <p:txBody>
          <a:bodyPr wrap="square" rtlCol="0">
            <a:spAutoFit/>
          </a:bodyPr>
          <a:lstStyle/>
          <a:p>
            <a:pPr lvl="0" algn="ctr">
              <a:defRPr/>
            </a:pPr>
            <a:r>
              <a:rPr lang="en-US" sz="3000" b="1" dirty="0">
                <a:latin typeface="Noto Sans" panose="020B0502040504020204" pitchFamily="34"/>
                <a:ea typeface="Noto Sans" panose="020B0502040504020204" pitchFamily="34"/>
                <a:cs typeface="Noto Sans" panose="020B0502040504020204" pitchFamily="34"/>
              </a:rPr>
              <a:t>1</a:t>
            </a:r>
            <a:endParaRPr lang="en-GB" sz="3000" b="1" dirty="0">
              <a:latin typeface="Noto Sans" panose="020B0502040504020204" pitchFamily="34"/>
              <a:ea typeface="Noto Sans" panose="020B0502040504020204" pitchFamily="34"/>
              <a:cs typeface="Noto Sans" panose="020B0502040504020204" pitchFamily="34"/>
            </a:endParaRPr>
          </a:p>
        </p:txBody>
      </p:sp>
      <p:cxnSp>
        <p:nvCxnSpPr>
          <p:cNvPr id="15" name="Straight Connector 14">
            <a:extLst>
              <a:ext uri="{FF2B5EF4-FFF2-40B4-BE49-F238E27FC236}">
                <a16:creationId xmlns:a16="http://schemas.microsoft.com/office/drawing/2014/main" xmlns="" id="{171C13F8-8C78-4F88-AB23-F329C1824EF1}"/>
              </a:ext>
            </a:extLst>
          </p:cNvPr>
          <p:cNvCxnSpPr>
            <a:cxnSpLocks/>
            <a:stCxn id="2" idx="2"/>
            <a:endCxn id="17" idx="0"/>
          </p:cNvCxnSpPr>
          <p:nvPr/>
        </p:nvCxnSpPr>
        <p:spPr>
          <a:xfrm>
            <a:off x="1582979" y="2810710"/>
            <a:ext cx="0" cy="4800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75281380-0B8F-4478-AA4B-78F14E648688}"/>
              </a:ext>
            </a:extLst>
          </p:cNvPr>
          <p:cNvCxnSpPr>
            <a:cxnSpLocks/>
            <a:stCxn id="3" idx="2"/>
            <a:endCxn id="24" idx="0"/>
          </p:cNvCxnSpPr>
          <p:nvPr/>
        </p:nvCxnSpPr>
        <p:spPr>
          <a:xfrm>
            <a:off x="3103507" y="2810710"/>
            <a:ext cx="11114" cy="48008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15AF125C-6B80-417C-B6FD-A5DBF0D04202}"/>
              </a:ext>
            </a:extLst>
          </p:cNvPr>
          <p:cNvCxnSpPr>
            <a:cxnSpLocks/>
            <a:stCxn id="5" idx="2"/>
            <a:endCxn id="32" idx="0"/>
          </p:cNvCxnSpPr>
          <p:nvPr/>
        </p:nvCxnSpPr>
        <p:spPr>
          <a:xfrm>
            <a:off x="4534393" y="2810710"/>
            <a:ext cx="2657" cy="48008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9464EDA-95F9-4BE9-8724-ED55660785EB}"/>
              </a:ext>
            </a:extLst>
          </p:cNvPr>
          <p:cNvCxnSpPr>
            <a:cxnSpLocks/>
            <a:stCxn id="6" idx="2"/>
            <a:endCxn id="39" idx="0"/>
          </p:cNvCxnSpPr>
          <p:nvPr/>
        </p:nvCxnSpPr>
        <p:spPr>
          <a:xfrm>
            <a:off x="6059373" y="2810710"/>
            <a:ext cx="9005" cy="48008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5C0D21E-5FB2-45B7-9E65-6F790157750A}"/>
              </a:ext>
            </a:extLst>
          </p:cNvPr>
          <p:cNvCxnSpPr>
            <a:cxnSpLocks/>
            <a:stCxn id="7" idx="2"/>
            <a:endCxn id="44" idx="0"/>
          </p:cNvCxnSpPr>
          <p:nvPr/>
        </p:nvCxnSpPr>
        <p:spPr>
          <a:xfrm>
            <a:off x="7551501" y="2810710"/>
            <a:ext cx="9005" cy="48008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12450525-F18B-445F-875C-0B03102F8B0B}"/>
              </a:ext>
            </a:extLst>
          </p:cNvPr>
          <p:cNvGrpSpPr/>
          <p:nvPr/>
        </p:nvGrpSpPr>
        <p:grpSpPr>
          <a:xfrm>
            <a:off x="1292502" y="3469186"/>
            <a:ext cx="587305" cy="716362"/>
            <a:chOff x="7931851" y="2464731"/>
            <a:chExt cx="1002842" cy="1223210"/>
          </a:xfrm>
          <a:solidFill>
            <a:schemeClr val="tx1"/>
          </a:solidFill>
        </p:grpSpPr>
        <p:sp>
          <p:nvSpPr>
            <p:cNvPr id="49" name="Freeform 5">
              <a:extLst>
                <a:ext uri="{FF2B5EF4-FFF2-40B4-BE49-F238E27FC236}">
                  <a16:creationId xmlns:a16="http://schemas.microsoft.com/office/drawing/2014/main" xmlns="" id="{39995895-1847-4C0E-9F81-993F681B55C6}"/>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dirty="0">
                <a:solidFill>
                  <a:schemeClr val="accent6">
                    <a:lumMod val="60000"/>
                    <a:lumOff val="40000"/>
                  </a:schemeClr>
                </a:solidFill>
              </a:endParaRPr>
            </a:p>
          </p:txBody>
        </p:sp>
        <p:sp>
          <p:nvSpPr>
            <p:cNvPr id="50" name="Freeform 6">
              <a:extLst>
                <a:ext uri="{FF2B5EF4-FFF2-40B4-BE49-F238E27FC236}">
                  <a16:creationId xmlns:a16="http://schemas.microsoft.com/office/drawing/2014/main" xmlns="" id="{A1F4D50F-482B-420C-A2C1-E498EB237625}"/>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1" name="Freeform 7">
              <a:extLst>
                <a:ext uri="{FF2B5EF4-FFF2-40B4-BE49-F238E27FC236}">
                  <a16:creationId xmlns:a16="http://schemas.microsoft.com/office/drawing/2014/main" xmlns="" id="{ACBC37C6-6E77-488B-9DFE-72B2AC54B8D4}"/>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2" name="Freeform 8">
              <a:extLst>
                <a:ext uri="{FF2B5EF4-FFF2-40B4-BE49-F238E27FC236}">
                  <a16:creationId xmlns:a16="http://schemas.microsoft.com/office/drawing/2014/main" xmlns="" id="{D3A6035D-76D2-4F03-9254-E66D302FF6F4}"/>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3" name="Freeform 9">
              <a:extLst>
                <a:ext uri="{FF2B5EF4-FFF2-40B4-BE49-F238E27FC236}">
                  <a16:creationId xmlns:a16="http://schemas.microsoft.com/office/drawing/2014/main" xmlns="" id="{A87D33A6-238B-418D-AAD9-A172DF9F5235}"/>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4" name="Freeform 10">
              <a:extLst>
                <a:ext uri="{FF2B5EF4-FFF2-40B4-BE49-F238E27FC236}">
                  <a16:creationId xmlns:a16="http://schemas.microsoft.com/office/drawing/2014/main" xmlns="" id="{8B10EBDF-4104-4461-8020-FAE692BEF79A}"/>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5" name="Freeform 11">
              <a:extLst>
                <a:ext uri="{FF2B5EF4-FFF2-40B4-BE49-F238E27FC236}">
                  <a16:creationId xmlns:a16="http://schemas.microsoft.com/office/drawing/2014/main" xmlns="" id="{B5FF8AC1-F832-436D-ABAA-666A6EC07B33}"/>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6" name="Freeform 12">
              <a:extLst>
                <a:ext uri="{FF2B5EF4-FFF2-40B4-BE49-F238E27FC236}">
                  <a16:creationId xmlns:a16="http://schemas.microsoft.com/office/drawing/2014/main" xmlns="" id="{1500C415-B335-4062-9E92-C8DC4A09E1A0}"/>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7" name="Freeform 13">
              <a:extLst>
                <a:ext uri="{FF2B5EF4-FFF2-40B4-BE49-F238E27FC236}">
                  <a16:creationId xmlns:a16="http://schemas.microsoft.com/office/drawing/2014/main" xmlns="" id="{2EBFA7F6-F8C4-4673-9A7E-8BABF1EDD1D0}"/>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8" name="Freeform 14">
              <a:extLst>
                <a:ext uri="{FF2B5EF4-FFF2-40B4-BE49-F238E27FC236}">
                  <a16:creationId xmlns:a16="http://schemas.microsoft.com/office/drawing/2014/main" xmlns="" id="{AA4B621A-F767-4F38-B62C-BD46A32DAC5A}"/>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59" name="Freeform 15">
              <a:extLst>
                <a:ext uri="{FF2B5EF4-FFF2-40B4-BE49-F238E27FC236}">
                  <a16:creationId xmlns:a16="http://schemas.microsoft.com/office/drawing/2014/main" xmlns="" id="{87671456-4A3B-4E30-AC99-193D321FCF8F}"/>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60" name="Freeform 16">
              <a:extLst>
                <a:ext uri="{FF2B5EF4-FFF2-40B4-BE49-F238E27FC236}">
                  <a16:creationId xmlns:a16="http://schemas.microsoft.com/office/drawing/2014/main" xmlns="" id="{B3D79B3F-2E86-43C5-A9CD-692659128188}"/>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61" name="Freeform 17">
              <a:extLst>
                <a:ext uri="{FF2B5EF4-FFF2-40B4-BE49-F238E27FC236}">
                  <a16:creationId xmlns:a16="http://schemas.microsoft.com/office/drawing/2014/main" xmlns="" id="{6B0837FD-BCC3-449B-AF32-FC517E964F04}"/>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sp>
          <p:nvSpPr>
            <p:cNvPr id="62" name="Freeform 18">
              <a:extLst>
                <a:ext uri="{FF2B5EF4-FFF2-40B4-BE49-F238E27FC236}">
                  <a16:creationId xmlns:a16="http://schemas.microsoft.com/office/drawing/2014/main" xmlns="" id="{6677223A-2AE1-4A8F-8204-15AB7F85AE18}"/>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68580" tIns="34290" rIns="68580" bIns="34290" numCol="1" anchor="t" anchorCtr="0" compatLnSpc="1">
              <a:prstTxWarp prst="textNoShape">
                <a:avLst/>
              </a:prstTxWarp>
            </a:bodyPr>
            <a:lstStyle/>
            <a:p>
              <a:endParaRPr lang="en-GB" sz="1350"/>
            </a:p>
          </p:txBody>
        </p:sp>
      </p:grpSp>
      <p:grpSp>
        <p:nvGrpSpPr>
          <p:cNvPr id="67" name="Group 66">
            <a:extLst>
              <a:ext uri="{FF2B5EF4-FFF2-40B4-BE49-F238E27FC236}">
                <a16:creationId xmlns:a16="http://schemas.microsoft.com/office/drawing/2014/main" xmlns="" id="{A6B5AA69-4FFB-45B3-8DC6-0C1B70F009A1}"/>
              </a:ext>
            </a:extLst>
          </p:cNvPr>
          <p:cNvGrpSpPr/>
          <p:nvPr/>
        </p:nvGrpSpPr>
        <p:grpSpPr>
          <a:xfrm>
            <a:off x="2785460" y="3510986"/>
            <a:ext cx="658320" cy="658161"/>
            <a:chOff x="2700338" y="8651875"/>
            <a:chExt cx="6545262" cy="6543675"/>
          </a:xfrm>
          <a:solidFill>
            <a:schemeClr val="tx1"/>
          </a:solidFill>
        </p:grpSpPr>
        <p:sp>
          <p:nvSpPr>
            <p:cNvPr id="68" name="Freeform 18">
              <a:extLst>
                <a:ext uri="{FF2B5EF4-FFF2-40B4-BE49-F238E27FC236}">
                  <a16:creationId xmlns:a16="http://schemas.microsoft.com/office/drawing/2014/main" xmlns="" id="{30FFEE61-CA56-4811-B5E2-5BFBB65D77DB}"/>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9" name="Freeform 19">
              <a:extLst>
                <a:ext uri="{FF2B5EF4-FFF2-40B4-BE49-F238E27FC236}">
                  <a16:creationId xmlns:a16="http://schemas.microsoft.com/office/drawing/2014/main" xmlns="" id="{8B05F57D-4766-4906-8968-7916F9030C30}"/>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0" name="Freeform 20">
              <a:extLst>
                <a:ext uri="{FF2B5EF4-FFF2-40B4-BE49-F238E27FC236}">
                  <a16:creationId xmlns:a16="http://schemas.microsoft.com/office/drawing/2014/main" xmlns="" id="{1BD0B2AB-7AC0-4541-8172-74A6717660D2}"/>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Freeform 21">
              <a:extLst>
                <a:ext uri="{FF2B5EF4-FFF2-40B4-BE49-F238E27FC236}">
                  <a16:creationId xmlns:a16="http://schemas.microsoft.com/office/drawing/2014/main" xmlns="" id="{7D6E5A42-7827-46BC-8E06-B1C6ADC144F6}"/>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73" name="Group 72">
            <a:extLst>
              <a:ext uri="{FF2B5EF4-FFF2-40B4-BE49-F238E27FC236}">
                <a16:creationId xmlns:a16="http://schemas.microsoft.com/office/drawing/2014/main" xmlns="" id="{284DC9F7-878D-459F-9009-FF1B2A351836}"/>
              </a:ext>
            </a:extLst>
          </p:cNvPr>
          <p:cNvGrpSpPr/>
          <p:nvPr/>
        </p:nvGrpSpPr>
        <p:grpSpPr>
          <a:xfrm>
            <a:off x="5667576" y="3420516"/>
            <a:ext cx="783593" cy="825101"/>
            <a:chOff x="5995988" y="2712903"/>
            <a:chExt cx="2457450" cy="2587625"/>
          </a:xfrm>
          <a:solidFill>
            <a:schemeClr val="tx1"/>
          </a:solidFill>
        </p:grpSpPr>
        <p:sp>
          <p:nvSpPr>
            <p:cNvPr id="74" name="Freeform 6">
              <a:extLst>
                <a:ext uri="{FF2B5EF4-FFF2-40B4-BE49-F238E27FC236}">
                  <a16:creationId xmlns:a16="http://schemas.microsoft.com/office/drawing/2014/main" xmlns="" id="{A78552DB-01E0-4278-B190-55483464596A}"/>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5" name="Freeform 7">
              <a:extLst>
                <a:ext uri="{FF2B5EF4-FFF2-40B4-BE49-F238E27FC236}">
                  <a16:creationId xmlns:a16="http://schemas.microsoft.com/office/drawing/2014/main" xmlns="" id="{0577D370-8EE0-4357-8A45-39AA6F30CCD2}"/>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76" name="Freeform 8">
              <a:extLst>
                <a:ext uri="{FF2B5EF4-FFF2-40B4-BE49-F238E27FC236}">
                  <a16:creationId xmlns:a16="http://schemas.microsoft.com/office/drawing/2014/main" xmlns="" id="{A0518375-BB45-4633-A8F9-A1A7DE3B7C1F}"/>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77" name="Group 76">
            <a:extLst>
              <a:ext uri="{FF2B5EF4-FFF2-40B4-BE49-F238E27FC236}">
                <a16:creationId xmlns:a16="http://schemas.microsoft.com/office/drawing/2014/main" xmlns="" id="{28354587-15BE-485C-ABC9-B39EDB3F7897}"/>
              </a:ext>
            </a:extLst>
          </p:cNvPr>
          <p:cNvGrpSpPr/>
          <p:nvPr/>
        </p:nvGrpSpPr>
        <p:grpSpPr>
          <a:xfrm>
            <a:off x="7224335" y="3510986"/>
            <a:ext cx="654332" cy="584879"/>
            <a:chOff x="5418138" y="4568825"/>
            <a:chExt cx="568325" cy="508001"/>
          </a:xfrm>
          <a:solidFill>
            <a:schemeClr val="tx1"/>
          </a:solidFill>
        </p:grpSpPr>
        <p:sp>
          <p:nvSpPr>
            <p:cNvPr id="78" name="Freeform 5">
              <a:extLst>
                <a:ext uri="{FF2B5EF4-FFF2-40B4-BE49-F238E27FC236}">
                  <a16:creationId xmlns:a16="http://schemas.microsoft.com/office/drawing/2014/main" xmlns="" id="{3186F017-67D4-4D67-953B-FF89B74C6E37}"/>
                </a:ext>
              </a:extLst>
            </p:cNvPr>
            <p:cNvSpPr>
              <a:spLocks/>
            </p:cNvSpPr>
            <p:nvPr/>
          </p:nvSpPr>
          <p:spPr bwMode="auto">
            <a:xfrm>
              <a:off x="5795963" y="4730750"/>
              <a:ext cx="128588" cy="346075"/>
            </a:xfrm>
            <a:custGeom>
              <a:avLst/>
              <a:gdLst>
                <a:gd name="T0" fmla="*/ 40 w 40"/>
                <a:gd name="T1" fmla="*/ 0 h 107"/>
                <a:gd name="T2" fmla="*/ 40 w 40"/>
                <a:gd name="T3" fmla="*/ 107 h 107"/>
                <a:gd name="T4" fmla="*/ 0 w 40"/>
                <a:gd name="T5" fmla="*/ 107 h 107"/>
                <a:gd name="T6" fmla="*/ 0 w 40"/>
                <a:gd name="T7" fmla="*/ 103 h 107"/>
                <a:gd name="T8" fmla="*/ 0 w 40"/>
                <a:gd name="T9" fmla="*/ 41 h 107"/>
                <a:gd name="T10" fmla="*/ 3 w 40"/>
                <a:gd name="T11" fmla="*/ 35 h 107"/>
                <a:gd name="T12" fmla="*/ 40 w 40"/>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0" h="107">
                  <a:moveTo>
                    <a:pt x="40" y="0"/>
                  </a:moveTo>
                  <a:cubicBezTo>
                    <a:pt x="40" y="107"/>
                    <a:pt x="40" y="107"/>
                    <a:pt x="40" y="107"/>
                  </a:cubicBezTo>
                  <a:cubicBezTo>
                    <a:pt x="40" y="107"/>
                    <a:pt x="14" y="107"/>
                    <a:pt x="0" y="107"/>
                  </a:cubicBezTo>
                  <a:cubicBezTo>
                    <a:pt x="0" y="106"/>
                    <a:pt x="0" y="104"/>
                    <a:pt x="0" y="103"/>
                  </a:cubicBezTo>
                  <a:cubicBezTo>
                    <a:pt x="0" y="82"/>
                    <a:pt x="0" y="62"/>
                    <a:pt x="0" y="41"/>
                  </a:cubicBezTo>
                  <a:cubicBezTo>
                    <a:pt x="0" y="39"/>
                    <a:pt x="1" y="36"/>
                    <a:pt x="3" y="35"/>
                  </a:cubicBezTo>
                  <a:cubicBezTo>
                    <a:pt x="14" y="24"/>
                    <a:pt x="40" y="0"/>
                    <a:pt x="4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9" name="Freeform 6">
              <a:extLst>
                <a:ext uri="{FF2B5EF4-FFF2-40B4-BE49-F238E27FC236}">
                  <a16:creationId xmlns:a16="http://schemas.microsoft.com/office/drawing/2014/main" xmlns="" id="{59207A04-C055-447E-B342-16DC846AD36C}"/>
                </a:ext>
              </a:extLst>
            </p:cNvPr>
            <p:cNvSpPr>
              <a:spLocks/>
            </p:cNvSpPr>
            <p:nvPr/>
          </p:nvSpPr>
          <p:spPr bwMode="auto">
            <a:xfrm>
              <a:off x="5418138" y="4568825"/>
              <a:ext cx="568325" cy="323850"/>
            </a:xfrm>
            <a:custGeom>
              <a:avLst/>
              <a:gdLst>
                <a:gd name="T0" fmla="*/ 81 w 176"/>
                <a:gd name="T1" fmla="*/ 80 h 100"/>
                <a:gd name="T2" fmla="*/ 143 w 176"/>
                <a:gd name="T3" fmla="*/ 22 h 100"/>
                <a:gd name="T4" fmla="*/ 139 w 176"/>
                <a:gd name="T5" fmla="*/ 17 h 100"/>
                <a:gd name="T6" fmla="*/ 141 w 176"/>
                <a:gd name="T7" fmla="*/ 8 h 100"/>
                <a:gd name="T8" fmla="*/ 168 w 176"/>
                <a:gd name="T9" fmla="*/ 1 h 100"/>
                <a:gd name="T10" fmla="*/ 175 w 176"/>
                <a:gd name="T11" fmla="*/ 9 h 100"/>
                <a:gd name="T12" fmla="*/ 168 w 176"/>
                <a:gd name="T13" fmla="*/ 34 h 100"/>
                <a:gd name="T14" fmla="*/ 158 w 176"/>
                <a:gd name="T15" fmla="*/ 37 h 100"/>
                <a:gd name="T16" fmla="*/ 154 w 176"/>
                <a:gd name="T17" fmla="*/ 31 h 100"/>
                <a:gd name="T18" fmla="*/ 134 w 176"/>
                <a:gd name="T19" fmla="*/ 49 h 100"/>
                <a:gd name="T20" fmla="*/ 84 w 176"/>
                <a:gd name="T21" fmla="*/ 96 h 100"/>
                <a:gd name="T22" fmla="*/ 77 w 176"/>
                <a:gd name="T23" fmla="*/ 96 h 100"/>
                <a:gd name="T24" fmla="*/ 51 w 176"/>
                <a:gd name="T25" fmla="*/ 70 h 100"/>
                <a:gd name="T26" fmla="*/ 44 w 176"/>
                <a:gd name="T27" fmla="*/ 69 h 100"/>
                <a:gd name="T28" fmla="*/ 10 w 176"/>
                <a:gd name="T29" fmla="*/ 100 h 100"/>
                <a:gd name="T30" fmla="*/ 9 w 176"/>
                <a:gd name="T31" fmla="*/ 100 h 100"/>
                <a:gd name="T32" fmla="*/ 10 w 176"/>
                <a:gd name="T33" fmla="*/ 82 h 100"/>
                <a:gd name="T34" fmla="*/ 45 w 176"/>
                <a:gd name="T35" fmla="*/ 50 h 100"/>
                <a:gd name="T36" fmla="*/ 51 w 176"/>
                <a:gd name="T37" fmla="*/ 50 h 100"/>
                <a:gd name="T38" fmla="*/ 79 w 176"/>
                <a:gd name="T39" fmla="*/ 78 h 100"/>
                <a:gd name="T40" fmla="*/ 81 w 176"/>
                <a:gd name="T41"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00">
                  <a:moveTo>
                    <a:pt x="81" y="80"/>
                  </a:moveTo>
                  <a:cubicBezTo>
                    <a:pt x="102" y="60"/>
                    <a:pt x="122" y="41"/>
                    <a:pt x="143" y="22"/>
                  </a:cubicBezTo>
                  <a:cubicBezTo>
                    <a:pt x="141" y="20"/>
                    <a:pt x="140" y="19"/>
                    <a:pt x="139" y="17"/>
                  </a:cubicBezTo>
                  <a:cubicBezTo>
                    <a:pt x="135" y="14"/>
                    <a:pt x="136" y="10"/>
                    <a:pt x="141" y="8"/>
                  </a:cubicBezTo>
                  <a:cubicBezTo>
                    <a:pt x="150" y="6"/>
                    <a:pt x="159" y="3"/>
                    <a:pt x="168" y="1"/>
                  </a:cubicBezTo>
                  <a:cubicBezTo>
                    <a:pt x="173" y="0"/>
                    <a:pt x="176" y="3"/>
                    <a:pt x="175" y="9"/>
                  </a:cubicBezTo>
                  <a:cubicBezTo>
                    <a:pt x="173" y="17"/>
                    <a:pt x="170" y="26"/>
                    <a:pt x="168" y="34"/>
                  </a:cubicBezTo>
                  <a:cubicBezTo>
                    <a:pt x="166" y="40"/>
                    <a:pt x="163" y="41"/>
                    <a:pt x="158" y="37"/>
                  </a:cubicBezTo>
                  <a:cubicBezTo>
                    <a:pt x="157" y="35"/>
                    <a:pt x="155" y="33"/>
                    <a:pt x="154" y="31"/>
                  </a:cubicBezTo>
                  <a:cubicBezTo>
                    <a:pt x="147" y="38"/>
                    <a:pt x="140" y="44"/>
                    <a:pt x="134" y="49"/>
                  </a:cubicBezTo>
                  <a:cubicBezTo>
                    <a:pt x="117" y="65"/>
                    <a:pt x="100" y="80"/>
                    <a:pt x="84" y="96"/>
                  </a:cubicBezTo>
                  <a:cubicBezTo>
                    <a:pt x="81" y="99"/>
                    <a:pt x="79" y="98"/>
                    <a:pt x="77" y="96"/>
                  </a:cubicBezTo>
                  <a:cubicBezTo>
                    <a:pt x="68" y="87"/>
                    <a:pt x="59" y="78"/>
                    <a:pt x="51" y="70"/>
                  </a:cubicBezTo>
                  <a:cubicBezTo>
                    <a:pt x="48" y="67"/>
                    <a:pt x="47" y="67"/>
                    <a:pt x="44" y="69"/>
                  </a:cubicBezTo>
                  <a:cubicBezTo>
                    <a:pt x="33" y="80"/>
                    <a:pt x="21" y="90"/>
                    <a:pt x="10" y="100"/>
                  </a:cubicBezTo>
                  <a:cubicBezTo>
                    <a:pt x="9" y="100"/>
                    <a:pt x="9" y="100"/>
                    <a:pt x="9" y="100"/>
                  </a:cubicBezTo>
                  <a:cubicBezTo>
                    <a:pt x="0" y="90"/>
                    <a:pt x="0" y="90"/>
                    <a:pt x="10" y="82"/>
                  </a:cubicBezTo>
                  <a:cubicBezTo>
                    <a:pt x="21" y="71"/>
                    <a:pt x="33" y="61"/>
                    <a:pt x="45" y="50"/>
                  </a:cubicBezTo>
                  <a:cubicBezTo>
                    <a:pt x="47" y="48"/>
                    <a:pt x="49" y="48"/>
                    <a:pt x="51" y="50"/>
                  </a:cubicBezTo>
                  <a:cubicBezTo>
                    <a:pt x="60" y="60"/>
                    <a:pt x="70" y="69"/>
                    <a:pt x="79" y="78"/>
                  </a:cubicBezTo>
                  <a:cubicBezTo>
                    <a:pt x="80" y="79"/>
                    <a:pt x="80" y="79"/>
                    <a:pt x="81" y="8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0" name="Freeform 7">
              <a:extLst>
                <a:ext uri="{FF2B5EF4-FFF2-40B4-BE49-F238E27FC236}">
                  <a16:creationId xmlns:a16="http://schemas.microsoft.com/office/drawing/2014/main" xmlns="" id="{FA9614DC-1E2F-47E8-94B1-51D81C78DE4F}"/>
                </a:ext>
              </a:extLst>
            </p:cNvPr>
            <p:cNvSpPr>
              <a:spLocks/>
            </p:cNvSpPr>
            <p:nvPr/>
          </p:nvSpPr>
          <p:spPr bwMode="auto">
            <a:xfrm>
              <a:off x="5449888" y="4856163"/>
              <a:ext cx="130175" cy="220663"/>
            </a:xfrm>
            <a:custGeom>
              <a:avLst/>
              <a:gdLst>
                <a:gd name="T0" fmla="*/ 37 w 40"/>
                <a:gd name="T1" fmla="*/ 0 h 68"/>
                <a:gd name="T2" fmla="*/ 40 w 40"/>
                <a:gd name="T3" fmla="*/ 2 h 68"/>
                <a:gd name="T4" fmla="*/ 40 w 40"/>
                <a:gd name="T5" fmla="*/ 67 h 68"/>
                <a:gd name="T6" fmla="*/ 40 w 40"/>
                <a:gd name="T7" fmla="*/ 68 h 68"/>
                <a:gd name="T8" fmla="*/ 0 w 40"/>
                <a:gd name="T9" fmla="*/ 68 h 68"/>
                <a:gd name="T10" fmla="*/ 0 w 40"/>
                <a:gd name="T11" fmla="*/ 34 h 68"/>
                <a:gd name="T12" fmla="*/ 1 w 40"/>
                <a:gd name="T13" fmla="*/ 32 h 68"/>
                <a:gd name="T14" fmla="*/ 37 w 40"/>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8">
                  <a:moveTo>
                    <a:pt x="37" y="0"/>
                  </a:moveTo>
                  <a:cubicBezTo>
                    <a:pt x="40" y="2"/>
                    <a:pt x="40" y="2"/>
                    <a:pt x="40" y="2"/>
                  </a:cubicBezTo>
                  <a:cubicBezTo>
                    <a:pt x="40" y="24"/>
                    <a:pt x="40" y="46"/>
                    <a:pt x="40" y="67"/>
                  </a:cubicBezTo>
                  <a:cubicBezTo>
                    <a:pt x="40" y="67"/>
                    <a:pt x="40" y="68"/>
                    <a:pt x="40" y="68"/>
                  </a:cubicBezTo>
                  <a:cubicBezTo>
                    <a:pt x="27" y="68"/>
                    <a:pt x="14" y="68"/>
                    <a:pt x="0" y="68"/>
                  </a:cubicBezTo>
                  <a:cubicBezTo>
                    <a:pt x="0" y="57"/>
                    <a:pt x="0" y="45"/>
                    <a:pt x="0" y="34"/>
                  </a:cubicBezTo>
                  <a:cubicBezTo>
                    <a:pt x="0" y="33"/>
                    <a:pt x="1" y="32"/>
                    <a:pt x="1" y="32"/>
                  </a:cubicBezTo>
                  <a:cubicBezTo>
                    <a:pt x="13" y="21"/>
                    <a:pt x="37" y="0"/>
                    <a:pt x="3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1" name="Freeform 8">
              <a:extLst>
                <a:ext uri="{FF2B5EF4-FFF2-40B4-BE49-F238E27FC236}">
                  <a16:creationId xmlns:a16="http://schemas.microsoft.com/office/drawing/2014/main" xmlns="" id="{E12D2DC1-1CA7-4160-A16C-A20A5CED1125}"/>
                </a:ext>
              </a:extLst>
            </p:cNvPr>
            <p:cNvSpPr>
              <a:spLocks/>
            </p:cNvSpPr>
            <p:nvPr/>
          </p:nvSpPr>
          <p:spPr bwMode="auto">
            <a:xfrm>
              <a:off x="5621338" y="4895850"/>
              <a:ext cx="128588" cy="180975"/>
            </a:xfrm>
            <a:custGeom>
              <a:avLst/>
              <a:gdLst>
                <a:gd name="T0" fmla="*/ 40 w 40"/>
                <a:gd name="T1" fmla="*/ 0 h 56"/>
                <a:gd name="T2" fmla="*/ 40 w 40"/>
                <a:gd name="T3" fmla="*/ 56 h 56"/>
                <a:gd name="T4" fmla="*/ 0 w 40"/>
                <a:gd name="T5" fmla="*/ 56 h 56"/>
                <a:gd name="T6" fmla="*/ 0 w 40"/>
                <a:gd name="T7" fmla="*/ 2 h 56"/>
                <a:gd name="T8" fmla="*/ 14 w 40"/>
                <a:gd name="T9" fmla="*/ 17 h 56"/>
                <a:gd name="T10" fmla="*/ 21 w 40"/>
                <a:gd name="T11" fmla="*/ 17 h 56"/>
                <a:gd name="T12" fmla="*/ 40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40" y="0"/>
                  </a:moveTo>
                  <a:cubicBezTo>
                    <a:pt x="40" y="19"/>
                    <a:pt x="40" y="37"/>
                    <a:pt x="40" y="56"/>
                  </a:cubicBezTo>
                  <a:cubicBezTo>
                    <a:pt x="27" y="56"/>
                    <a:pt x="14" y="56"/>
                    <a:pt x="0" y="56"/>
                  </a:cubicBezTo>
                  <a:cubicBezTo>
                    <a:pt x="0" y="39"/>
                    <a:pt x="0" y="2"/>
                    <a:pt x="0" y="2"/>
                  </a:cubicBezTo>
                  <a:cubicBezTo>
                    <a:pt x="0" y="2"/>
                    <a:pt x="10" y="12"/>
                    <a:pt x="14" y="17"/>
                  </a:cubicBezTo>
                  <a:cubicBezTo>
                    <a:pt x="16" y="19"/>
                    <a:pt x="18" y="20"/>
                    <a:pt x="21" y="17"/>
                  </a:cubicBezTo>
                  <a:cubicBezTo>
                    <a:pt x="27" y="11"/>
                    <a:pt x="33" y="6"/>
                    <a:pt x="4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88" name="TextBox 87">
            <a:extLst>
              <a:ext uri="{FF2B5EF4-FFF2-40B4-BE49-F238E27FC236}">
                <a16:creationId xmlns:a16="http://schemas.microsoft.com/office/drawing/2014/main" xmlns="" id="{CCCA0B48-8F06-426C-B056-AAAE9B66B34D}"/>
              </a:ext>
            </a:extLst>
          </p:cNvPr>
          <p:cNvSpPr txBox="1"/>
          <p:nvPr/>
        </p:nvSpPr>
        <p:spPr>
          <a:xfrm>
            <a:off x="1006717" y="4551567"/>
            <a:ext cx="1209483" cy="523220"/>
          </a:xfrm>
          <a:prstGeom prst="rect">
            <a:avLst/>
          </a:prstGeom>
          <a:solidFill>
            <a:srgbClr val="92B0C8"/>
          </a:solidFill>
        </p:spPr>
        <p:txBody>
          <a:bodyPr wrap="square" rtlCol="0">
            <a:spAutoFit/>
          </a:bodyPr>
          <a:lstStyle/>
          <a:p>
            <a:pPr algn="ctr" defTabSz="685800" rtl="1">
              <a:defRPr/>
            </a:pPr>
            <a:r>
              <a:rPr lang="ar-SA" sz="2800" dirty="0">
                <a:latin typeface="Adobe Arabic" panose="02040503050201020203" pitchFamily="18" charset="-78"/>
                <a:cs typeface="Adobe Arabic" panose="02040503050201020203" pitchFamily="18" charset="-78"/>
              </a:rPr>
              <a:t>التحايل</a:t>
            </a:r>
            <a:endParaRPr lang="en-GB" sz="2800" dirty="0">
              <a:latin typeface="Adobe Arabic" panose="02040503050201020203" pitchFamily="18" charset="-78"/>
              <a:ea typeface="Noto Sans" panose="020B0502040504020204" pitchFamily="34"/>
              <a:cs typeface="Adobe Arabic" panose="02040503050201020203" pitchFamily="18" charset="-78"/>
            </a:endParaRPr>
          </a:p>
        </p:txBody>
      </p:sp>
      <p:sp>
        <p:nvSpPr>
          <p:cNvPr id="89" name="TextBox 88">
            <a:extLst>
              <a:ext uri="{FF2B5EF4-FFF2-40B4-BE49-F238E27FC236}">
                <a16:creationId xmlns:a16="http://schemas.microsoft.com/office/drawing/2014/main" xmlns="" id="{49EDD08E-9ECE-482B-BACD-CA47316459C3}"/>
              </a:ext>
            </a:extLst>
          </p:cNvPr>
          <p:cNvSpPr txBox="1"/>
          <p:nvPr/>
        </p:nvSpPr>
        <p:spPr>
          <a:xfrm>
            <a:off x="2530717" y="4551567"/>
            <a:ext cx="1209483" cy="954107"/>
          </a:xfrm>
          <a:prstGeom prst="rect">
            <a:avLst/>
          </a:prstGeom>
          <a:solidFill>
            <a:srgbClr val="E37C3D"/>
          </a:solidFill>
        </p:spPr>
        <p:txBody>
          <a:bodyPr wrap="square" rtlCol="0">
            <a:spAutoFit/>
          </a:bodyPr>
          <a:lstStyle>
            <a:defPPr>
              <a:defRPr lang="en-US"/>
            </a:defPPr>
            <a:lvl1pPr algn="ctr" defTabSz="685800" rtl="1">
              <a:defRPr sz="2800">
                <a:latin typeface="Adobe Arabic" panose="02040503050201020203" pitchFamily="18" charset="-78"/>
                <a:cs typeface="Adobe Arabic" panose="02040503050201020203" pitchFamily="18" charset="-78"/>
              </a:defRPr>
            </a:lvl1pPr>
          </a:lstStyle>
          <a:p>
            <a:r>
              <a:rPr lang="ar-SA" dirty="0"/>
              <a:t>الأيمان الكاذبة</a:t>
            </a:r>
            <a:endParaRPr lang="en-GB" dirty="0"/>
          </a:p>
        </p:txBody>
      </p:sp>
      <p:sp>
        <p:nvSpPr>
          <p:cNvPr id="90" name="TextBox 89">
            <a:extLst>
              <a:ext uri="{FF2B5EF4-FFF2-40B4-BE49-F238E27FC236}">
                <a16:creationId xmlns:a16="http://schemas.microsoft.com/office/drawing/2014/main" xmlns="" id="{B3FE5EF8-4EAA-466F-B7F2-12EF765EAF4C}"/>
              </a:ext>
            </a:extLst>
          </p:cNvPr>
          <p:cNvSpPr txBox="1"/>
          <p:nvPr/>
        </p:nvSpPr>
        <p:spPr>
          <a:xfrm>
            <a:off x="3934067" y="4551567"/>
            <a:ext cx="1209483" cy="1384995"/>
          </a:xfrm>
          <a:prstGeom prst="rect">
            <a:avLst/>
          </a:prstGeom>
          <a:solidFill>
            <a:srgbClr val="E9B635"/>
          </a:solidFill>
        </p:spPr>
        <p:txBody>
          <a:bodyPr wrap="square" rtlCol="0">
            <a:spAutoFit/>
          </a:bodyPr>
          <a:lstStyle>
            <a:defPPr>
              <a:defRPr lang="en-US"/>
            </a:defPPr>
            <a:lvl1pPr algn="ctr" defTabSz="685800" rtl="1">
              <a:defRPr sz="2800">
                <a:latin typeface="Adobe Arabic" panose="02040503050201020203" pitchFamily="18" charset="-78"/>
                <a:cs typeface="Adobe Arabic" panose="02040503050201020203" pitchFamily="18" charset="-78"/>
              </a:defRPr>
            </a:lvl1pPr>
          </a:lstStyle>
          <a:p>
            <a:r>
              <a:rPr lang="ar-SA" dirty="0"/>
              <a:t>التقصير في بعض الفرائض</a:t>
            </a:r>
            <a:endParaRPr lang="en-GB" dirty="0"/>
          </a:p>
        </p:txBody>
      </p:sp>
      <p:sp>
        <p:nvSpPr>
          <p:cNvPr id="91" name="TextBox 90">
            <a:extLst>
              <a:ext uri="{FF2B5EF4-FFF2-40B4-BE49-F238E27FC236}">
                <a16:creationId xmlns:a16="http://schemas.microsoft.com/office/drawing/2014/main" xmlns="" id="{C968B231-2E26-409A-82D8-729D18EAAEF7}"/>
              </a:ext>
            </a:extLst>
          </p:cNvPr>
          <p:cNvSpPr txBox="1"/>
          <p:nvPr/>
        </p:nvSpPr>
        <p:spPr>
          <a:xfrm>
            <a:off x="5477117" y="4551567"/>
            <a:ext cx="1209483" cy="1384995"/>
          </a:xfrm>
          <a:prstGeom prst="rect">
            <a:avLst/>
          </a:prstGeom>
          <a:solidFill>
            <a:srgbClr val="7BA79D"/>
          </a:solidFill>
        </p:spPr>
        <p:txBody>
          <a:bodyPr wrap="square" rtlCol="0">
            <a:spAutoFit/>
          </a:bodyPr>
          <a:lstStyle>
            <a:defPPr>
              <a:defRPr lang="en-US"/>
            </a:defPPr>
            <a:lvl1pPr algn="ctr" defTabSz="685800" rtl="1">
              <a:defRPr sz="2800">
                <a:latin typeface="Adobe Arabic" panose="02040503050201020203" pitchFamily="18" charset="-78"/>
                <a:cs typeface="Adobe Arabic" panose="02040503050201020203" pitchFamily="18" charset="-78"/>
              </a:defRPr>
            </a:lvl1pPr>
          </a:lstStyle>
          <a:p>
            <a:r>
              <a:rPr lang="ar-SA" dirty="0"/>
              <a:t>التقليد والغش التجاري</a:t>
            </a:r>
            <a:endParaRPr lang="en-GB" dirty="0"/>
          </a:p>
        </p:txBody>
      </p:sp>
      <p:sp>
        <p:nvSpPr>
          <p:cNvPr id="92" name="TextBox 91">
            <a:extLst>
              <a:ext uri="{FF2B5EF4-FFF2-40B4-BE49-F238E27FC236}">
                <a16:creationId xmlns:a16="http://schemas.microsoft.com/office/drawing/2014/main" xmlns="" id="{520B954E-D7BC-4F07-B9C2-D6F96678DBA4}"/>
              </a:ext>
            </a:extLst>
          </p:cNvPr>
          <p:cNvSpPr txBox="1"/>
          <p:nvPr/>
        </p:nvSpPr>
        <p:spPr>
          <a:xfrm>
            <a:off x="6956667" y="4551567"/>
            <a:ext cx="1209483" cy="523220"/>
          </a:xfrm>
          <a:prstGeom prst="rect">
            <a:avLst/>
          </a:prstGeom>
          <a:solidFill>
            <a:srgbClr val="968C8C"/>
          </a:solidFill>
        </p:spPr>
        <p:txBody>
          <a:bodyPr wrap="square" rtlCol="0">
            <a:spAutoFit/>
          </a:bodyPr>
          <a:lstStyle>
            <a:defPPr>
              <a:defRPr lang="en-US"/>
            </a:defPPr>
            <a:lvl1pPr algn="ctr" defTabSz="685800" rtl="1">
              <a:defRPr sz="2800">
                <a:latin typeface="Adobe Arabic" panose="02040503050201020203" pitchFamily="18" charset="-78"/>
                <a:cs typeface="Adobe Arabic" panose="02040503050201020203" pitchFamily="18" charset="-78"/>
              </a:defRPr>
            </a:lvl1pPr>
          </a:lstStyle>
          <a:p>
            <a:r>
              <a:rPr lang="ar-SA" dirty="0"/>
              <a:t>الاحتكار</a:t>
            </a:r>
            <a:endParaRPr lang="en-GB" dirty="0"/>
          </a:p>
        </p:txBody>
      </p:sp>
    </p:spTree>
    <p:extLst>
      <p:ext uri="{BB962C8B-B14F-4D97-AF65-F5344CB8AC3E}">
        <p14:creationId xmlns:p14="http://schemas.microsoft.com/office/powerpoint/2010/main" val="2841279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style.rotation</p:attrName>
                                        </p:attrNameLst>
                                      </p:cBhvr>
                                      <p:tavLst>
                                        <p:tav tm="0">
                                          <p:val>
                                            <p:fltVal val="90"/>
                                          </p:val>
                                        </p:tav>
                                        <p:tav tm="100000">
                                          <p:val>
                                            <p:fltVal val="0"/>
                                          </p:val>
                                        </p:tav>
                                      </p:tavLst>
                                    </p:anim>
                                    <p:animEffect transition="in" filter="fade">
                                      <p:cBhvr>
                                        <p:cTn id="10" dur="10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1000" fill="hold"/>
                                        <p:tgtEl>
                                          <p:spTgt spid="89"/>
                                        </p:tgtEl>
                                        <p:attrNameLst>
                                          <p:attrName>ppt_w</p:attrName>
                                        </p:attrNameLst>
                                      </p:cBhvr>
                                      <p:tavLst>
                                        <p:tav tm="0">
                                          <p:val>
                                            <p:fltVal val="0"/>
                                          </p:val>
                                        </p:tav>
                                        <p:tav tm="100000">
                                          <p:val>
                                            <p:strVal val="#ppt_w"/>
                                          </p:val>
                                        </p:tav>
                                      </p:tavLst>
                                    </p:anim>
                                    <p:anim calcmode="lin" valueType="num">
                                      <p:cBhvr>
                                        <p:cTn id="16" dur="1000" fill="hold"/>
                                        <p:tgtEl>
                                          <p:spTgt spid="89"/>
                                        </p:tgtEl>
                                        <p:attrNameLst>
                                          <p:attrName>ppt_h</p:attrName>
                                        </p:attrNameLst>
                                      </p:cBhvr>
                                      <p:tavLst>
                                        <p:tav tm="0">
                                          <p:val>
                                            <p:fltVal val="0"/>
                                          </p:val>
                                        </p:tav>
                                        <p:tav tm="100000">
                                          <p:val>
                                            <p:strVal val="#ppt_h"/>
                                          </p:val>
                                        </p:tav>
                                      </p:tavLst>
                                    </p:anim>
                                    <p:anim calcmode="lin" valueType="num">
                                      <p:cBhvr>
                                        <p:cTn id="17" dur="1000" fill="hold"/>
                                        <p:tgtEl>
                                          <p:spTgt spid="89"/>
                                        </p:tgtEl>
                                        <p:attrNameLst>
                                          <p:attrName>style.rotation</p:attrName>
                                        </p:attrNameLst>
                                      </p:cBhvr>
                                      <p:tavLst>
                                        <p:tav tm="0">
                                          <p:val>
                                            <p:fltVal val="90"/>
                                          </p:val>
                                        </p:tav>
                                        <p:tav tm="100000">
                                          <p:val>
                                            <p:fltVal val="0"/>
                                          </p:val>
                                        </p:tav>
                                      </p:tavLst>
                                    </p:anim>
                                    <p:animEffect transition="in" filter="fade">
                                      <p:cBhvr>
                                        <p:cTn id="18" dur="10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0">
                                            <p:txEl>
                                              <p:pRg st="0" end="0"/>
                                            </p:txEl>
                                          </p:spTgt>
                                        </p:tgtEl>
                                        <p:attrNameLst>
                                          <p:attrName>style.visibility</p:attrName>
                                        </p:attrNameLst>
                                      </p:cBhvr>
                                      <p:to>
                                        <p:strVal val="visible"/>
                                      </p:to>
                                    </p:set>
                                    <p:anim calcmode="lin" valueType="num">
                                      <p:cBhvr>
                                        <p:cTn id="23" dur="1000" fill="hold"/>
                                        <p:tgtEl>
                                          <p:spTgt spid="9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9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90">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 calcmode="lin" valueType="num">
                                      <p:cBhvr>
                                        <p:cTn id="31" dur="1000" fill="hold"/>
                                        <p:tgtEl>
                                          <p:spTgt spid="91">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91">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91">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9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2">
                                            <p:txEl>
                                              <p:pRg st="0" end="0"/>
                                            </p:txEl>
                                          </p:spTgt>
                                        </p:tgtEl>
                                        <p:attrNameLst>
                                          <p:attrName>style.visibility</p:attrName>
                                        </p:attrNameLst>
                                      </p:cBhvr>
                                      <p:to>
                                        <p:strVal val="visible"/>
                                      </p:to>
                                    </p:set>
                                    <p:anim calcmode="lin" valueType="num">
                                      <p:cBhvr>
                                        <p:cTn id="39" dur="1000" fill="hold"/>
                                        <p:tgtEl>
                                          <p:spTgt spid="9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9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9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620688"/>
            <a:ext cx="3850734" cy="1446550"/>
          </a:xfrm>
          <a:prstGeom prst="rect">
            <a:avLst/>
          </a:prstGeom>
          <a:noFill/>
        </p:spPr>
        <p:txBody>
          <a:bodyPr wrap="none" lIns="91440" tIns="45720" rIns="91440" bIns="45720">
            <a:spAutoFit/>
          </a:bodyPr>
          <a:lstStyle/>
          <a:p>
            <a:pPr algn="ctr"/>
            <a:r>
              <a:rPr lang="ar-SA" sz="88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النشاط الأول</a:t>
            </a:r>
            <a:endParaRPr lang="en-US" sz="88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3" name="Rectangle 2"/>
          <p:cNvSpPr/>
          <p:nvPr/>
        </p:nvSpPr>
        <p:spPr>
          <a:xfrm>
            <a:off x="1547664" y="3212976"/>
            <a:ext cx="6199902" cy="954107"/>
          </a:xfrm>
          <a:prstGeom prst="rect">
            <a:avLst/>
          </a:prstGeom>
        </p:spPr>
        <p:txBody>
          <a:bodyPr wrap="none">
            <a:spAutoFit/>
          </a:bodyPr>
          <a:lstStyle/>
          <a:p>
            <a:r>
              <a:rPr lang="ar-SA" sz="2800" dirty="0">
                <a:hlinkClick r:id="rId2"/>
              </a:rPr>
              <a:t>https://wordwall.net/resource/16855088</a:t>
            </a:r>
            <a:endParaRPr lang="ar-SA" sz="2800" dirty="0"/>
          </a:p>
          <a:p>
            <a:endParaRPr lang="ar-SA" sz="2800" dirty="0"/>
          </a:p>
        </p:txBody>
      </p:sp>
    </p:spTree>
    <p:extLst>
      <p:ext uri="{BB962C8B-B14F-4D97-AF65-F5344CB8AC3E}">
        <p14:creationId xmlns:p14="http://schemas.microsoft.com/office/powerpoint/2010/main" val="1764031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4118" y="188640"/>
            <a:ext cx="2408032" cy="830997"/>
          </a:xfrm>
          <a:prstGeom prst="rect">
            <a:avLst/>
          </a:prstGeom>
          <a:noFill/>
        </p:spPr>
        <p:txBody>
          <a:bodyPr wrap="none" lIns="91440" tIns="45720" rIns="91440" bIns="45720">
            <a:spAutoFit/>
          </a:bodyPr>
          <a:lstStyle/>
          <a:p>
            <a:pPr algn="ctr"/>
            <a:r>
              <a:rPr lang="ar-SA" sz="4800" cap="none" spc="0" dirty="0">
                <a:ln w="22225">
                  <a:noFill/>
                  <a:prstDash val="solid"/>
                </a:ln>
                <a:solidFill>
                  <a:srgbClr val="C00000"/>
                </a:solidFill>
                <a:effectLst/>
                <a:latin typeface="Adobe Arabic" panose="02040503050201020203" pitchFamily="18" charset="-78"/>
                <a:cs typeface="Adobe Arabic" panose="02040503050201020203" pitchFamily="18" charset="-78"/>
              </a:rPr>
              <a:t>المرافق العامة:</a:t>
            </a:r>
            <a:endParaRPr lang="en-US" sz="4800" cap="none" spc="0" dirty="0">
              <a:ln w="22225">
                <a:noFill/>
                <a:prstDash val="solid"/>
              </a:ln>
              <a:solidFill>
                <a:srgbClr val="C00000"/>
              </a:solidFill>
              <a:effectLst/>
              <a:latin typeface="Adobe Arabic" panose="02040503050201020203" pitchFamily="18" charset="-78"/>
              <a:cs typeface="Adobe Arabic" panose="02040503050201020203" pitchFamily="18" charset="-78"/>
            </a:endParaRPr>
          </a:p>
        </p:txBody>
      </p:sp>
      <p:sp>
        <p:nvSpPr>
          <p:cNvPr id="3" name="TextBox 2"/>
          <p:cNvSpPr txBox="1"/>
          <p:nvPr/>
        </p:nvSpPr>
        <p:spPr>
          <a:xfrm>
            <a:off x="375626" y="404664"/>
            <a:ext cx="6140590" cy="46166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r" rtl="1"/>
            <a:r>
              <a:rPr lang="ar-SA" sz="2400" dirty="0">
                <a:latin typeface="Adobe Arabic" panose="02040503050201020203" pitchFamily="18" charset="-78"/>
                <a:cs typeface="Adobe Arabic" panose="02040503050201020203" pitchFamily="18" charset="-78"/>
              </a:rPr>
              <a:t>جميع المرافق التي تحقق المصلحة العامة ( البيئة الطبيعية البرية و البحرية )</a:t>
            </a:r>
          </a:p>
        </p:txBody>
      </p:sp>
      <p:pic>
        <p:nvPicPr>
          <p:cNvPr id="4" name="Picture 2" descr="أفضل اماكن للشواء في دبي من حدائق عامة وشواطئ وبحيرات | ماي بيو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06725"/>
            <a:ext cx="2581513" cy="1613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كتاب جديد يوثق أهم المساجد والعمارات الإسلامية في العالم! | Ghe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987135"/>
            <a:ext cx="2563323" cy="1613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6" descr="صحة دبي» تدشن قسم قسطرة القلب في مستشفى راشد - محليات - صحة - الإمارات اليو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33" y="1034436"/>
            <a:ext cx="2589876" cy="1618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وفاة معلمة مواطنة خلال حصة «حاسوب» عن بُعد - محليات - أخرى - الإمارات اليوم"/>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2924944"/>
            <a:ext cx="2581514" cy="1606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أهم الملاعب الرياضية الدولية في مدينة اسطنبول | First Istanbu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1546" y="2996952"/>
            <a:ext cx="2620907" cy="1703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أشياء يمكن القيام بها في مدينة... - Hili Rayhaan by Rotana | Face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802" y="2924944"/>
            <a:ext cx="2620907" cy="1703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الذهب في الإمارات بين الثقافة والتجارة"/>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5459" y="4770578"/>
            <a:ext cx="2581513" cy="1666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descr="شاهد بالصور.. الأرصفة المضيئة تصل &quot;التجمع الخامس&quot;.. والأهالي: &quot;سفلتوا  الشوارع الأول&quot; | نجوم إف إم"/>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0" y="4763588"/>
            <a:ext cx="2546183" cy="1642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6274325" y="1942563"/>
            <a:ext cx="1819729"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مرافق طبيعية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16" name="Rectangle 15"/>
          <p:cNvSpPr/>
          <p:nvPr/>
        </p:nvSpPr>
        <p:spPr>
          <a:xfrm>
            <a:off x="3862329" y="1973840"/>
            <a:ext cx="1534394"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دور العبادة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17" name="Rectangle 16"/>
          <p:cNvSpPr/>
          <p:nvPr/>
        </p:nvSpPr>
        <p:spPr>
          <a:xfrm>
            <a:off x="722752" y="2142695"/>
            <a:ext cx="1688283"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مرافق صحية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18" name="Rectangle 17"/>
          <p:cNvSpPr/>
          <p:nvPr/>
        </p:nvSpPr>
        <p:spPr>
          <a:xfrm>
            <a:off x="6243867" y="3931857"/>
            <a:ext cx="1880644"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مرافق تعليمية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19" name="Rectangle 18"/>
          <p:cNvSpPr/>
          <p:nvPr/>
        </p:nvSpPr>
        <p:spPr>
          <a:xfrm>
            <a:off x="3655676" y="4117257"/>
            <a:ext cx="1803699"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مرافق رياضية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0" name="Rectangle 19"/>
          <p:cNvSpPr/>
          <p:nvPr/>
        </p:nvSpPr>
        <p:spPr>
          <a:xfrm>
            <a:off x="588100" y="4085734"/>
            <a:ext cx="1822935"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مرافق ترفيهية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1" name="Rectangle 20"/>
          <p:cNvSpPr/>
          <p:nvPr/>
        </p:nvSpPr>
        <p:spPr>
          <a:xfrm>
            <a:off x="5652850" y="5846812"/>
            <a:ext cx="1768434"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مرافق تجارية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2" name="Rectangle 21"/>
          <p:cNvSpPr/>
          <p:nvPr/>
        </p:nvSpPr>
        <p:spPr>
          <a:xfrm>
            <a:off x="1745362" y="5793654"/>
            <a:ext cx="1718740" cy="646331"/>
          </a:xfrm>
          <a:prstGeom prst="rect">
            <a:avLst/>
          </a:prstGeom>
          <a:noFill/>
        </p:spPr>
        <p:txBody>
          <a:bodyPr wrap="none" lIns="91440" tIns="45720" rIns="91440" bIns="45720">
            <a:spAutoFit/>
          </a:bodyPr>
          <a:lstStyle/>
          <a:p>
            <a:pPr algn="ctr"/>
            <a:r>
              <a:rPr lang="ar-SA"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البنية التحتية</a:t>
            </a:r>
            <a:endParaRPr lang="en-US" sz="36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11414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3511" y="404664"/>
            <a:ext cx="4507965" cy="83099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4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علاقة المسلم بالمرافق العامة</a:t>
            </a:r>
            <a:endParaRPr lang="en-US" sz="4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 name="Rounded Rectangle 1"/>
          <p:cNvSpPr/>
          <p:nvPr/>
        </p:nvSpPr>
        <p:spPr>
          <a:xfrm>
            <a:off x="5220072" y="1412776"/>
            <a:ext cx="3456384" cy="648072"/>
          </a:xfrm>
          <a:prstGeom prst="round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5B00FF"/>
                </a:solidFill>
                <a:latin typeface="Adobe Arabic" panose="02040503050201020203" pitchFamily="18" charset="-78"/>
                <a:cs typeface="Adobe Arabic" panose="02040503050201020203" pitchFamily="18" charset="-78"/>
              </a:rPr>
              <a:t>تقوم على تحقيق المصلحة العامة والخاصة</a:t>
            </a:r>
          </a:p>
        </p:txBody>
      </p:sp>
      <p:sp>
        <p:nvSpPr>
          <p:cNvPr id="5" name="Rounded Rectangle 4"/>
          <p:cNvSpPr/>
          <p:nvPr/>
        </p:nvSpPr>
        <p:spPr>
          <a:xfrm>
            <a:off x="595319" y="1412776"/>
            <a:ext cx="3456384" cy="648072"/>
          </a:xfrm>
          <a:prstGeom prst="round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5B00FF"/>
                </a:solidFill>
                <a:latin typeface="Adobe Arabic" panose="02040503050201020203" pitchFamily="18" charset="-78"/>
                <a:cs typeface="Adobe Arabic" panose="02040503050201020203" pitchFamily="18" charset="-78"/>
              </a:rPr>
              <a:t>مسخرة لخدمةالإنسان وتسيير حياته</a:t>
            </a:r>
          </a:p>
        </p:txBody>
      </p:sp>
      <p:sp>
        <p:nvSpPr>
          <p:cNvPr id="6" name="Rounded Rectangle 5"/>
          <p:cNvSpPr/>
          <p:nvPr/>
        </p:nvSpPr>
        <p:spPr>
          <a:xfrm>
            <a:off x="5220072" y="2384884"/>
            <a:ext cx="3456384" cy="972108"/>
          </a:xfrm>
          <a:prstGeom prst="round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5B00FF"/>
                </a:solidFill>
                <a:latin typeface="Adobe Arabic" panose="02040503050201020203" pitchFamily="18" charset="-78"/>
                <a:cs typeface="Adobe Arabic" panose="02040503050201020203" pitchFamily="18" charset="-78"/>
              </a:rPr>
              <a:t>المحافظة عليها واجب ديني ووطني يعكس صورة صحيح لأخلاق المسلم المواطن</a:t>
            </a:r>
          </a:p>
        </p:txBody>
      </p:sp>
      <p:sp>
        <p:nvSpPr>
          <p:cNvPr id="7" name="Rounded Rectangle 6"/>
          <p:cNvSpPr/>
          <p:nvPr/>
        </p:nvSpPr>
        <p:spPr>
          <a:xfrm>
            <a:off x="595319" y="2532776"/>
            <a:ext cx="3456384" cy="648072"/>
          </a:xfrm>
          <a:prstGeom prst="roundRect">
            <a:avLst/>
          </a:prstGeom>
          <a:solidFill>
            <a:srgbClr val="FF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5B00FF"/>
                </a:solidFill>
                <a:latin typeface="Adobe Arabic" panose="02040503050201020203" pitchFamily="18" charset="-78"/>
                <a:cs typeface="Adobe Arabic" panose="02040503050201020203" pitchFamily="18" charset="-78"/>
              </a:rPr>
              <a:t>أي إتلاف يعتبر ضرر وهو محرم</a:t>
            </a:r>
          </a:p>
        </p:txBody>
      </p:sp>
      <p:pic>
        <p:nvPicPr>
          <p:cNvPr id="3074" name="Picture 2" descr="موضوع عن المحافظة على الممتلكات العامة - موسو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0" y="3501008"/>
            <a:ext cx="3636340" cy="2839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4" descr="الحفاظ على الممتلكات العامة - الشم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57" y="3652536"/>
            <a:ext cx="3959499" cy="2512768"/>
          </a:xfrm>
          <a:prstGeom prst="rect">
            <a:avLst/>
          </a:prstGeom>
          <a:ln>
            <a:noFill/>
          </a:ln>
          <a:effectLst>
            <a:softEdge rad="112500"/>
          </a:effectLst>
        </p:spPr>
      </p:pic>
    </p:spTree>
    <p:extLst>
      <p:ext uri="{BB962C8B-B14F-4D97-AF65-F5344CB8AC3E}">
        <p14:creationId xmlns:p14="http://schemas.microsoft.com/office/powerpoint/2010/main" val="3466352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500" fill="hold"/>
                                        <p:tgtEl>
                                          <p:spTgt spid="3074"/>
                                        </p:tgtEl>
                                        <p:attrNameLst>
                                          <p:attrName>ppt_w</p:attrName>
                                        </p:attrNameLst>
                                      </p:cBhvr>
                                      <p:tavLst>
                                        <p:tav tm="0">
                                          <p:val>
                                            <p:fltVal val="0"/>
                                          </p:val>
                                        </p:tav>
                                        <p:tav tm="100000">
                                          <p:val>
                                            <p:strVal val="#ppt_w"/>
                                          </p:val>
                                        </p:tav>
                                      </p:tavLst>
                                    </p:anim>
                                    <p:anim calcmode="lin" valueType="num">
                                      <p:cBhvr>
                                        <p:cTn id="21" dur="500" fill="hold"/>
                                        <p:tgtEl>
                                          <p:spTgt spid="3074"/>
                                        </p:tgtEl>
                                        <p:attrNameLst>
                                          <p:attrName>ppt_h</p:attrName>
                                        </p:attrNameLst>
                                      </p:cBhvr>
                                      <p:tavLst>
                                        <p:tav tm="0">
                                          <p:val>
                                            <p:fltVal val="0"/>
                                          </p:val>
                                        </p:tav>
                                        <p:tav tm="100000">
                                          <p:val>
                                            <p:strVal val="#ppt_h"/>
                                          </p:val>
                                        </p:tav>
                                      </p:tavLst>
                                    </p:anim>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8342" y="404664"/>
            <a:ext cx="5758308" cy="83099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4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جوانب رعاية الإسلام للمرافق العامة</a:t>
            </a:r>
            <a:endParaRPr lang="en-US" sz="4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 name="Rectangle 1"/>
          <p:cNvSpPr/>
          <p:nvPr/>
        </p:nvSpPr>
        <p:spPr>
          <a:xfrm>
            <a:off x="769939" y="1412776"/>
            <a:ext cx="7558479" cy="1200329"/>
          </a:xfrm>
          <a:prstGeom prst="rect">
            <a:avLst/>
          </a:prstGeom>
          <a:noFill/>
        </p:spPr>
        <p:txBody>
          <a:bodyPr wrap="none" lIns="91440" tIns="45720" rIns="91440" bIns="45720">
            <a:spAutoFit/>
          </a:bodyPr>
          <a:lstStyle/>
          <a:p>
            <a:pPr algn="ctr" rtl="1"/>
            <a:r>
              <a:rPr lang="ar-SA" sz="3600" b="0" cap="none" spc="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غرس الإسلام في نفس الإنسان رقاية ذاتية في رعاية المرافق العامة</a:t>
            </a:r>
          </a:p>
          <a:p>
            <a:pPr algn="ctr" rtl="1"/>
            <a:r>
              <a:rPr lang="ar-SA" sz="3600" b="0" cap="none" spc="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 من جانبين : </a:t>
            </a:r>
            <a:endParaRPr lang="en-US" sz="3600" b="0" cap="none" spc="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4" name="Rectangle 3"/>
          <p:cNvSpPr/>
          <p:nvPr/>
        </p:nvSpPr>
        <p:spPr>
          <a:xfrm>
            <a:off x="3627628" y="2940333"/>
            <a:ext cx="5224507" cy="584775"/>
          </a:xfrm>
          <a:prstGeom prst="rect">
            <a:avLst/>
          </a:prstGeom>
          <a:noFill/>
        </p:spPr>
        <p:txBody>
          <a:bodyPr wrap="none" lIns="91440" tIns="45720" rIns="91440" bIns="45720">
            <a:spAutoFit/>
          </a:bodyPr>
          <a:lstStyle/>
          <a:p>
            <a:pPr algn="ctr" rtl="1"/>
            <a:r>
              <a:rPr lang="ar-SA" sz="3200" b="1"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1. بناؤها وإصلاحها و تجميلها بالتعمير والتشجير</a:t>
            </a:r>
            <a:endParaRPr lang="en-US" sz="3200" b="1"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6" name="Rectangle 5"/>
          <p:cNvSpPr/>
          <p:nvPr/>
        </p:nvSpPr>
        <p:spPr>
          <a:xfrm>
            <a:off x="381315" y="5589240"/>
            <a:ext cx="2634054" cy="584775"/>
          </a:xfrm>
          <a:prstGeom prst="rect">
            <a:avLst/>
          </a:prstGeom>
          <a:noFill/>
        </p:spPr>
        <p:txBody>
          <a:bodyPr wrap="none" lIns="91440" tIns="45720" rIns="91440" bIns="45720">
            <a:spAutoFit/>
          </a:bodyPr>
          <a:lstStyle/>
          <a:p>
            <a:pPr algn="ctr" rtl="1"/>
            <a:r>
              <a:rPr lang="ar-SA" sz="3200" b="1"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2. حمايتها مما يفسدها</a:t>
            </a:r>
            <a:endParaRPr lang="en-US" sz="3200" b="1"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pic>
        <p:nvPicPr>
          <p:cNvPr id="4098" name="Picture 2" descr="متحف زايد الوطني في ابوظبي - أقسامه - معارضه - موقعه | ماي بيو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624464"/>
            <a:ext cx="4704529" cy="2756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موضوع تعبير عن المرافق العامة والحفاظ عليها بالعناصر – المكتبة التعليم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50" y="2132856"/>
            <a:ext cx="2857500" cy="3240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84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fltVal val="0"/>
                                          </p:val>
                                        </p:tav>
                                        <p:tav tm="100000">
                                          <p:val>
                                            <p:strVal val="#ppt_h"/>
                                          </p:val>
                                        </p:tav>
                                      </p:tavLst>
                                    </p:anim>
                                    <p:animEffect transition="in" filter="fade">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p:cTn id="31" dur="500" fill="hold"/>
                                        <p:tgtEl>
                                          <p:spTgt spid="4100"/>
                                        </p:tgtEl>
                                        <p:attrNameLst>
                                          <p:attrName>ppt_w</p:attrName>
                                        </p:attrNameLst>
                                      </p:cBhvr>
                                      <p:tavLst>
                                        <p:tav tm="0">
                                          <p:val>
                                            <p:fltVal val="0"/>
                                          </p:val>
                                        </p:tav>
                                        <p:tav tm="100000">
                                          <p:val>
                                            <p:strVal val="#ppt_w"/>
                                          </p:val>
                                        </p:tav>
                                      </p:tavLst>
                                    </p:anim>
                                    <p:anim calcmode="lin" valueType="num">
                                      <p:cBhvr>
                                        <p:cTn id="32" dur="500" fill="hold"/>
                                        <p:tgtEl>
                                          <p:spTgt spid="4100"/>
                                        </p:tgtEl>
                                        <p:attrNameLst>
                                          <p:attrName>ppt_h</p:attrName>
                                        </p:attrNameLst>
                                      </p:cBhvr>
                                      <p:tavLst>
                                        <p:tav tm="0">
                                          <p:val>
                                            <p:fltVal val="0"/>
                                          </p:val>
                                        </p:tav>
                                        <p:tav tm="100000">
                                          <p:val>
                                            <p:strVal val="#ppt_h"/>
                                          </p:val>
                                        </p:tav>
                                      </p:tavLst>
                                    </p:anim>
                                    <p:animEffect transition="in" filter="fade">
                                      <p:cBhvr>
                                        <p:cTn id="3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9726" y="692696"/>
            <a:ext cx="3964547" cy="83099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4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نشاط صفي / أبدي رأياً </a:t>
            </a:r>
            <a:endParaRPr lang="en-US" sz="48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10753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ck list GIFs - Get the best gif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3960440" cy="5832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4008" y="161342"/>
            <a:ext cx="3589445" cy="6463308"/>
          </a:xfrm>
          <a:prstGeom prst="rect">
            <a:avLst/>
          </a:prstGeom>
          <a:noFill/>
        </p:spPr>
        <p:txBody>
          <a:bodyPr wrap="none" lIns="91440" tIns="45720" rIns="91440" bIns="45720">
            <a:spAutoFit/>
          </a:bodyPr>
          <a:lstStyle/>
          <a:p>
            <a:pPr algn="ctr"/>
            <a:r>
              <a:rPr lang="ar-SA" sz="1380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الحضور</a:t>
            </a:r>
          </a:p>
          <a:p>
            <a:pPr algn="ctr"/>
            <a:r>
              <a:rPr lang="ar-SA" sz="13800" b="0" cap="none" spc="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و</a:t>
            </a:r>
          </a:p>
          <a:p>
            <a:pPr algn="ctr"/>
            <a:r>
              <a:rPr lang="ar-SA" sz="1380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الغياب</a:t>
            </a:r>
            <a:endParaRPr lang="en-US" sz="13800" b="0" cap="none" spc="0" dirty="0">
              <a:ln w="0"/>
              <a:solidFill>
                <a:srgbClr val="5B00FF"/>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30424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3105835"/>
            <a:ext cx="4572000" cy="1569660"/>
          </a:xfrm>
          <a:prstGeom prst="rect">
            <a:avLst/>
          </a:prstGeom>
        </p:spPr>
        <p:txBody>
          <a:bodyPr>
            <a:spAutoFit/>
          </a:bodyPr>
          <a:lstStyle/>
          <a:p>
            <a:pPr algn="ctr"/>
            <a:r>
              <a:rPr lang="ar-SA" sz="3200" dirty="0">
                <a:hlinkClick r:id="rId2"/>
              </a:rPr>
              <a:t>https://www.liveworksheets.com/1-ts1985417oe</a:t>
            </a:r>
            <a:endParaRPr lang="ar-SA" sz="3200" dirty="0"/>
          </a:p>
          <a:p>
            <a:pPr algn="ctr"/>
            <a:endParaRPr lang="ar-SA" sz="3200" dirty="0"/>
          </a:p>
        </p:txBody>
      </p:sp>
      <p:sp>
        <p:nvSpPr>
          <p:cNvPr id="9" name="Rectangle 8"/>
          <p:cNvSpPr/>
          <p:nvPr/>
        </p:nvSpPr>
        <p:spPr>
          <a:xfrm>
            <a:off x="2643014" y="620688"/>
            <a:ext cx="3820277" cy="1446550"/>
          </a:xfrm>
          <a:prstGeom prst="rect">
            <a:avLst/>
          </a:prstGeom>
          <a:noFill/>
        </p:spPr>
        <p:txBody>
          <a:bodyPr wrap="none" lIns="91440" tIns="45720" rIns="91440" bIns="45720">
            <a:spAutoFit/>
          </a:bodyPr>
          <a:lstStyle/>
          <a:p>
            <a:pPr algn="ctr"/>
            <a:r>
              <a:rPr lang="ar-SA" sz="88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النشاط الثاني</a:t>
            </a:r>
            <a:endParaRPr lang="en-US" sz="88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016621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70933" y="620688"/>
            <a:ext cx="4764446" cy="1446550"/>
          </a:xfrm>
          <a:prstGeom prst="rect">
            <a:avLst/>
          </a:prstGeom>
          <a:noFill/>
        </p:spPr>
        <p:txBody>
          <a:bodyPr wrap="none" lIns="91440" tIns="45720" rIns="91440" bIns="45720">
            <a:spAutoFit/>
          </a:bodyPr>
          <a:lstStyle/>
          <a:p>
            <a:pPr algn="ctr"/>
            <a:r>
              <a:rPr lang="ar-SA" sz="88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التقويم الختامي</a:t>
            </a:r>
            <a:endParaRPr lang="en-US" sz="8800" b="0" cap="none" spc="0"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2" name="Rectangle 1"/>
          <p:cNvSpPr/>
          <p:nvPr/>
        </p:nvSpPr>
        <p:spPr>
          <a:xfrm>
            <a:off x="2363379" y="3429000"/>
            <a:ext cx="4572000" cy="923330"/>
          </a:xfrm>
          <a:prstGeom prst="rect">
            <a:avLst/>
          </a:prstGeom>
        </p:spPr>
        <p:txBody>
          <a:bodyPr>
            <a:spAutoFit/>
          </a:bodyPr>
          <a:lstStyle/>
          <a:p>
            <a:pPr algn="ctr"/>
            <a:r>
              <a:rPr lang="ar-SA" dirty="0">
                <a:hlinkClick r:id="rId2"/>
              </a:rPr>
              <a:t>https://quizizz.com/admin/quiz/60ae6010778cea001b5cb03e</a:t>
            </a:r>
            <a:endParaRPr lang="ar-SA" dirty="0"/>
          </a:p>
          <a:p>
            <a:pPr algn="ctr"/>
            <a:endParaRPr lang="ar-SA" dirty="0"/>
          </a:p>
        </p:txBody>
      </p:sp>
    </p:spTree>
    <p:extLst>
      <p:ext uri="{BB962C8B-B14F-4D97-AF65-F5344CB8AC3E}">
        <p14:creationId xmlns:p14="http://schemas.microsoft.com/office/powerpoint/2010/main" val="2805921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281" y="2091262"/>
            <a:ext cx="6801440" cy="3137937"/>
          </a:xfrm>
        </p:spPr>
        <p:txBody>
          <a:bodyPr/>
          <a:lstStyle/>
          <a:p>
            <a:r>
              <a:rPr lang="ar-SA" sz="5400" dirty="0">
                <a:solidFill>
                  <a:srgbClr val="FF0000"/>
                </a:solidFill>
                <a:latin typeface="Adobe Arabic" panose="02040503050201020203" pitchFamily="18" charset="-78"/>
                <a:cs typeface="Adobe Arabic" panose="02040503050201020203" pitchFamily="18" charset="-78"/>
              </a:rPr>
              <a:t>المادة: </a:t>
            </a:r>
            <a:r>
              <a:rPr lang="ar-SA" sz="5400" dirty="0">
                <a:latin typeface="Adobe Arabic" panose="02040503050201020203" pitchFamily="18" charset="-78"/>
                <a:cs typeface="Adobe Arabic" panose="02040503050201020203" pitchFamily="18" charset="-78"/>
              </a:rPr>
              <a:t>التربية الإسلامية</a:t>
            </a:r>
            <a:br>
              <a:rPr lang="ar-SA" sz="5400" dirty="0">
                <a:latin typeface="Adobe Arabic" panose="02040503050201020203" pitchFamily="18" charset="-78"/>
                <a:cs typeface="Adobe Arabic" panose="02040503050201020203" pitchFamily="18" charset="-78"/>
              </a:rPr>
            </a:br>
            <a:r>
              <a:rPr lang="ar-SA" sz="5400" dirty="0">
                <a:solidFill>
                  <a:srgbClr val="FF0000"/>
                </a:solidFill>
                <a:latin typeface="Adobe Arabic" panose="02040503050201020203" pitchFamily="18" charset="-78"/>
                <a:cs typeface="Adobe Arabic" panose="02040503050201020203" pitchFamily="18" charset="-78"/>
              </a:rPr>
              <a:t>اليوم والتاريخ: </a:t>
            </a:r>
            <a:r>
              <a:rPr lang="ar-SA" sz="5400" dirty="0">
                <a:latin typeface="Adobe Arabic" panose="02040503050201020203" pitchFamily="18" charset="-78"/>
                <a:cs typeface="Adobe Arabic" panose="02040503050201020203" pitchFamily="18" charset="-78"/>
              </a:rPr>
              <a:t>الخميس 27 / 5 / 2021</a:t>
            </a:r>
            <a:br>
              <a:rPr lang="ar-SA" sz="5400" dirty="0">
                <a:latin typeface="Adobe Arabic" panose="02040503050201020203" pitchFamily="18" charset="-78"/>
                <a:cs typeface="Adobe Arabic" panose="02040503050201020203" pitchFamily="18" charset="-78"/>
              </a:rPr>
            </a:br>
            <a:r>
              <a:rPr lang="ar-SA" sz="5400" dirty="0">
                <a:solidFill>
                  <a:srgbClr val="FF0000"/>
                </a:solidFill>
                <a:latin typeface="Adobe Arabic" panose="02040503050201020203" pitchFamily="18" charset="-78"/>
                <a:cs typeface="Adobe Arabic" panose="02040503050201020203" pitchFamily="18" charset="-78"/>
              </a:rPr>
              <a:t>الحصة: </a:t>
            </a:r>
            <a:r>
              <a:rPr lang="ar-SA" sz="5400" dirty="0">
                <a:latin typeface="Adobe Arabic" panose="02040503050201020203" pitchFamily="18" charset="-78"/>
                <a:cs typeface="Adobe Arabic" panose="02040503050201020203" pitchFamily="18" charset="-78"/>
              </a:rPr>
              <a:t>الثالثة</a:t>
            </a:r>
            <a:br>
              <a:rPr lang="ar-SA" sz="5400" dirty="0">
                <a:latin typeface="Adobe Arabic" panose="02040503050201020203" pitchFamily="18" charset="-78"/>
                <a:cs typeface="Adobe Arabic" panose="02040503050201020203" pitchFamily="18" charset="-78"/>
              </a:rPr>
            </a:br>
            <a:r>
              <a:rPr lang="ar-SA" sz="5400" dirty="0">
                <a:solidFill>
                  <a:srgbClr val="FF0000"/>
                </a:solidFill>
                <a:latin typeface="Adobe Arabic" panose="02040503050201020203" pitchFamily="18" charset="-78"/>
                <a:cs typeface="Adobe Arabic" panose="02040503050201020203" pitchFamily="18" charset="-78"/>
              </a:rPr>
              <a:t>المعلمة: </a:t>
            </a:r>
            <a:r>
              <a:rPr lang="ar-SA" sz="5400" dirty="0">
                <a:latin typeface="Adobe Arabic" panose="02040503050201020203" pitchFamily="18" charset="-78"/>
                <a:cs typeface="Adobe Arabic" panose="02040503050201020203" pitchFamily="18" charset="-78"/>
              </a:rPr>
              <a:t>شيخه محمد السبوسي</a:t>
            </a:r>
          </a:p>
        </p:txBody>
      </p:sp>
    </p:spTree>
    <p:extLst>
      <p:ext uri="{BB962C8B-B14F-4D97-AF65-F5344CB8AC3E}">
        <p14:creationId xmlns:p14="http://schemas.microsoft.com/office/powerpoint/2010/main" val="4006356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علومات عن السوق الكبير في دبي - موسو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656" y="332655"/>
            <a:ext cx="4160169" cy="3279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حدائق ابوظبي : اجمل متنزهات وحدائق ابوظبي الامارات | عالم السف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683" y="332656"/>
            <a:ext cx="4579358" cy="3279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85.6 ألف زائر استقبلتهم الحدائق العامة وبرواز دبي خلال العي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071" y="3611780"/>
            <a:ext cx="3893754" cy="2913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دبي مول يعلن موعد إعادة فتح أبوابه للجمهور - معلومات مباش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83" y="3611779"/>
            <a:ext cx="4579358" cy="291356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1858344" y="2999712"/>
            <a:ext cx="5616624" cy="1224136"/>
          </a:xfrm>
          <a:prstGeom prst="cloud">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FF0000"/>
                </a:solidFill>
                <a:latin typeface="Adobe Arabic" panose="02040503050201020203" pitchFamily="18" charset="-78"/>
                <a:cs typeface="Adobe Arabic" panose="02040503050201020203" pitchFamily="18" charset="-78"/>
              </a:rPr>
              <a:t>على ماذا تدل هذه الصور</a:t>
            </a:r>
          </a:p>
        </p:txBody>
      </p:sp>
    </p:spTree>
    <p:extLst>
      <p:ext uri="{BB962C8B-B14F-4D97-AF65-F5344CB8AC3E}">
        <p14:creationId xmlns:p14="http://schemas.microsoft.com/office/powerpoint/2010/main" val="2965078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علومات عن السوق الكبير في دبي - موسو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656" y="332655"/>
            <a:ext cx="4160169" cy="3279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حدائق ابوظبي : اجمل متنزهات وحدائق ابوظبي الامارات | عالم السف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4"/>
            <a:ext cx="4579358" cy="3279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3950" y="4509120"/>
            <a:ext cx="8212506" cy="1446550"/>
          </a:xfrm>
          <a:prstGeom prst="rect">
            <a:avLst/>
          </a:prstGeom>
          <a:noFill/>
        </p:spPr>
        <p:txBody>
          <a:bodyPr wrap="none" lIns="91440" tIns="45720" rIns="91440" bIns="45720">
            <a:spAutoFit/>
          </a:bodyPr>
          <a:lstStyle/>
          <a:p>
            <a:pPr algn="ctr"/>
            <a:r>
              <a:rPr lang="ar-SA" sz="8800" cap="none" spc="0" dirty="0">
                <a:ln w="22225">
                  <a:solidFill>
                    <a:sysClr val="windowText" lastClr="000000"/>
                  </a:solidFill>
                  <a:prstDash val="solid"/>
                </a:ln>
                <a:solidFill>
                  <a:schemeClr val="accent2">
                    <a:lumMod val="75000"/>
                  </a:schemeClr>
                </a:solidFill>
                <a:effectLst/>
                <a:latin typeface="Adobe Arabic" panose="02040503050201020203" pitchFamily="18" charset="-78"/>
                <a:cs typeface="Adobe Arabic" panose="02040503050201020203" pitchFamily="18" charset="-78"/>
              </a:rPr>
              <a:t>آداب السوق والمرافق العامة</a:t>
            </a:r>
            <a:endParaRPr lang="en-US" sz="8800" cap="none" spc="0" dirty="0">
              <a:ln w="22225">
                <a:solidFill>
                  <a:sysClr val="windowText" lastClr="000000"/>
                </a:solidFill>
                <a:prstDash val="solid"/>
              </a:ln>
              <a:solidFill>
                <a:schemeClr val="accent2">
                  <a:lumMod val="75000"/>
                </a:schemeClr>
              </a:solidFill>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8536005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rrow: Chevron 23">
            <a:extLst>
              <a:ext uri="{FF2B5EF4-FFF2-40B4-BE49-F238E27FC236}">
                <a16:creationId xmlns:a16="http://schemas.microsoft.com/office/drawing/2014/main" xmlns="" id="{FA5ECFFC-D03C-4BA5-970C-397D92480096}"/>
              </a:ext>
            </a:extLst>
          </p:cNvPr>
          <p:cNvSpPr/>
          <p:nvPr/>
        </p:nvSpPr>
        <p:spPr>
          <a:xfrm>
            <a:off x="1547663" y="2466178"/>
            <a:ext cx="7084439" cy="953317"/>
          </a:xfrm>
          <a:prstGeom prst="chevron">
            <a:avLst/>
          </a:prstGeom>
          <a:solidFill>
            <a:srgbClr val="E9B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defRPr/>
            </a:pPr>
            <a:r>
              <a:rPr lang="ar-SA" sz="3600" dirty="0">
                <a:solidFill>
                  <a:srgbClr val="282F39"/>
                </a:solidFill>
                <a:latin typeface="Adobe Arabic" panose="02040503050201020203" pitchFamily="18" charset="-78"/>
                <a:cs typeface="Adobe Arabic" panose="02040503050201020203" pitchFamily="18" charset="-78"/>
              </a:rPr>
              <a:t>يحرص على المحافظة على آداب السوق والمرافق العامة</a:t>
            </a:r>
            <a:endParaRPr lang="en-US" sz="3600" dirty="0">
              <a:solidFill>
                <a:srgbClr val="282F39"/>
              </a:solidFill>
              <a:latin typeface="Adobe Arabic" panose="02040503050201020203" pitchFamily="18" charset="-78"/>
              <a:cs typeface="Adobe Arabic" panose="02040503050201020203" pitchFamily="18" charset="-78"/>
            </a:endParaRPr>
          </a:p>
        </p:txBody>
      </p:sp>
      <p:sp>
        <p:nvSpPr>
          <p:cNvPr id="46" name="Arrow: Chevron 23">
            <a:extLst>
              <a:ext uri="{FF2B5EF4-FFF2-40B4-BE49-F238E27FC236}">
                <a16:creationId xmlns:a16="http://schemas.microsoft.com/office/drawing/2014/main" xmlns="" id="{FA5ECFFC-D03C-4BA5-970C-397D92480096}"/>
              </a:ext>
            </a:extLst>
          </p:cNvPr>
          <p:cNvSpPr/>
          <p:nvPr/>
        </p:nvSpPr>
        <p:spPr>
          <a:xfrm>
            <a:off x="1475656" y="4491907"/>
            <a:ext cx="7190322" cy="953317"/>
          </a:xfrm>
          <a:prstGeom prst="chevron">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ar-SA" sz="3600" dirty="0">
                <a:solidFill>
                  <a:srgbClr val="282F39"/>
                </a:solidFill>
                <a:latin typeface="Adobe Arabic" panose="02040503050201020203" pitchFamily="18" charset="-78"/>
                <a:cs typeface="Adobe Arabic" panose="02040503050201020203" pitchFamily="18" charset="-78"/>
              </a:rPr>
              <a:t>يذكر جوانب رعاية الإسلام للمرافق العامة</a:t>
            </a:r>
            <a:endParaRPr lang="en-US" sz="3600" dirty="0">
              <a:solidFill>
                <a:srgbClr val="282F39"/>
              </a:solidFill>
              <a:latin typeface="Adobe Arabic" panose="02040503050201020203" pitchFamily="18" charset="-78"/>
              <a:cs typeface="Adobe Arabic" panose="02040503050201020203" pitchFamily="18" charset="-78"/>
            </a:endParaRPr>
          </a:p>
        </p:txBody>
      </p:sp>
      <p:sp>
        <p:nvSpPr>
          <p:cNvPr id="40" name="Arrow: Chevron 23">
            <a:extLst>
              <a:ext uri="{FF2B5EF4-FFF2-40B4-BE49-F238E27FC236}">
                <a16:creationId xmlns:a16="http://schemas.microsoft.com/office/drawing/2014/main" xmlns="" id="{FA5ECFFC-D03C-4BA5-970C-397D92480096}"/>
              </a:ext>
            </a:extLst>
          </p:cNvPr>
          <p:cNvSpPr/>
          <p:nvPr/>
        </p:nvSpPr>
        <p:spPr>
          <a:xfrm>
            <a:off x="1475656" y="5517232"/>
            <a:ext cx="7203573" cy="953317"/>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ar-SA" sz="4400" dirty="0">
                <a:solidFill>
                  <a:srgbClr val="282F39"/>
                </a:solidFill>
                <a:latin typeface="Adobe Arabic" panose="02040503050201020203" pitchFamily="18" charset="-78"/>
                <a:cs typeface="Adobe Arabic" panose="02040503050201020203" pitchFamily="18" charset="-78"/>
              </a:rPr>
              <a:t>يستنتج آداب المرافق العامة</a:t>
            </a:r>
            <a:endParaRPr lang="en-US" sz="4400" dirty="0">
              <a:solidFill>
                <a:srgbClr val="282F39"/>
              </a:solidFill>
              <a:latin typeface="Adobe Arabic" panose="02040503050201020203" pitchFamily="18" charset="-78"/>
              <a:cs typeface="Adobe Arabic" panose="02040503050201020203" pitchFamily="18" charset="-78"/>
            </a:endParaRPr>
          </a:p>
        </p:txBody>
      </p:sp>
      <p:sp>
        <p:nvSpPr>
          <p:cNvPr id="42" name="TextBox 41">
            <a:extLst>
              <a:ext uri="{FF2B5EF4-FFF2-40B4-BE49-F238E27FC236}">
                <a16:creationId xmlns:a16="http://schemas.microsoft.com/office/drawing/2014/main" xmlns="" id="{1B1F7E83-9D5F-403A-AEC1-1DBFB6EEEFA9}"/>
              </a:ext>
            </a:extLst>
          </p:cNvPr>
          <p:cNvSpPr txBox="1"/>
          <p:nvPr/>
        </p:nvSpPr>
        <p:spPr>
          <a:xfrm>
            <a:off x="1772709" y="5716891"/>
            <a:ext cx="1240461"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6</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8" name="TextBox 47">
            <a:extLst>
              <a:ext uri="{FF2B5EF4-FFF2-40B4-BE49-F238E27FC236}">
                <a16:creationId xmlns:a16="http://schemas.microsoft.com/office/drawing/2014/main" xmlns="" id="{1B1F7E83-9D5F-403A-AEC1-1DBFB6EEEFA9}"/>
              </a:ext>
            </a:extLst>
          </p:cNvPr>
          <p:cNvSpPr txBox="1"/>
          <p:nvPr/>
        </p:nvSpPr>
        <p:spPr>
          <a:xfrm>
            <a:off x="1612369" y="4703229"/>
            <a:ext cx="1240461"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5</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50" name="Arrow: Chevron 23">
            <a:extLst>
              <a:ext uri="{FF2B5EF4-FFF2-40B4-BE49-F238E27FC236}">
                <a16:creationId xmlns:a16="http://schemas.microsoft.com/office/drawing/2014/main" xmlns="" id="{FA5ECFFC-D03C-4BA5-970C-397D92480096}"/>
              </a:ext>
            </a:extLst>
          </p:cNvPr>
          <p:cNvSpPr/>
          <p:nvPr/>
        </p:nvSpPr>
        <p:spPr>
          <a:xfrm>
            <a:off x="1547663" y="3464824"/>
            <a:ext cx="7106551" cy="953317"/>
          </a:xfrm>
          <a:prstGeom prst="chevron">
            <a:avLst/>
          </a:prstGeom>
          <a:solidFill>
            <a:srgbClr val="7B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ar-SA" sz="4400" dirty="0">
                <a:solidFill>
                  <a:srgbClr val="282F39"/>
                </a:solidFill>
                <a:latin typeface="Adobe Arabic" panose="02040503050201020203" pitchFamily="18" charset="-78"/>
                <a:cs typeface="Adobe Arabic" panose="02040503050201020203" pitchFamily="18" charset="-78"/>
              </a:rPr>
              <a:t>يوضح علاقة المسلم بالمرافق العامة</a:t>
            </a:r>
            <a:endParaRPr lang="en-US" sz="4400" dirty="0">
              <a:solidFill>
                <a:srgbClr val="282F39"/>
              </a:solidFill>
              <a:latin typeface="Adobe Arabic" panose="02040503050201020203" pitchFamily="18" charset="-78"/>
              <a:cs typeface="Adobe Arabic" panose="02040503050201020203" pitchFamily="18" charset="-78"/>
            </a:endParaRPr>
          </a:p>
        </p:txBody>
      </p:sp>
      <p:sp>
        <p:nvSpPr>
          <p:cNvPr id="30" name="TextBox 29">
            <a:extLst>
              <a:ext uri="{FF2B5EF4-FFF2-40B4-BE49-F238E27FC236}">
                <a16:creationId xmlns:a16="http://schemas.microsoft.com/office/drawing/2014/main" xmlns="" id="{0FB775DB-7BDA-40F8-8943-FE3A0A82B375}"/>
              </a:ext>
            </a:extLst>
          </p:cNvPr>
          <p:cNvSpPr txBox="1"/>
          <p:nvPr/>
        </p:nvSpPr>
        <p:spPr>
          <a:xfrm>
            <a:off x="1772710" y="3679594"/>
            <a:ext cx="1240461"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4</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56" name="TextBox 55">
            <a:extLst>
              <a:ext uri="{FF2B5EF4-FFF2-40B4-BE49-F238E27FC236}">
                <a16:creationId xmlns:a16="http://schemas.microsoft.com/office/drawing/2014/main" xmlns="" id="{1B1F7E83-9D5F-403A-AEC1-1DBFB6EEEFA9}"/>
              </a:ext>
            </a:extLst>
          </p:cNvPr>
          <p:cNvSpPr txBox="1"/>
          <p:nvPr/>
        </p:nvSpPr>
        <p:spPr>
          <a:xfrm>
            <a:off x="1642186" y="2639280"/>
            <a:ext cx="1240461"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3</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58" name="Arrow: Chevron 23">
            <a:extLst>
              <a:ext uri="{FF2B5EF4-FFF2-40B4-BE49-F238E27FC236}">
                <a16:creationId xmlns:a16="http://schemas.microsoft.com/office/drawing/2014/main" xmlns="" id="{FA5ECFFC-D03C-4BA5-970C-397D92480096}"/>
              </a:ext>
            </a:extLst>
          </p:cNvPr>
          <p:cNvSpPr/>
          <p:nvPr/>
        </p:nvSpPr>
        <p:spPr>
          <a:xfrm>
            <a:off x="1619672" y="1370733"/>
            <a:ext cx="7012432" cy="953317"/>
          </a:xfrm>
          <a:prstGeom prst="chevron">
            <a:avLst/>
          </a:prstGeom>
          <a:solidFill>
            <a:srgbClr val="E37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ar-SA" sz="4400" dirty="0">
                <a:solidFill>
                  <a:srgbClr val="282F39"/>
                </a:solidFill>
                <a:latin typeface="Adobe Arabic" panose="02040503050201020203" pitchFamily="18" charset="-78"/>
                <a:cs typeface="Adobe Arabic" panose="02040503050201020203" pitchFamily="18" charset="-78"/>
              </a:rPr>
              <a:t>يحفظ دعاء السوق</a:t>
            </a:r>
            <a:endParaRPr lang="en-US" sz="4400" dirty="0">
              <a:solidFill>
                <a:srgbClr val="282F39"/>
              </a:solidFill>
              <a:latin typeface="Adobe Arabic" panose="02040503050201020203" pitchFamily="18" charset="-78"/>
              <a:cs typeface="Adobe Arabic" panose="02040503050201020203" pitchFamily="18" charset="-78"/>
            </a:endParaRPr>
          </a:p>
        </p:txBody>
      </p:sp>
      <p:sp>
        <p:nvSpPr>
          <p:cNvPr id="60" name="TextBox 59">
            <a:extLst>
              <a:ext uri="{FF2B5EF4-FFF2-40B4-BE49-F238E27FC236}">
                <a16:creationId xmlns:a16="http://schemas.microsoft.com/office/drawing/2014/main" xmlns="" id="{1B1F7E83-9D5F-403A-AEC1-1DBFB6EEEFA9}"/>
              </a:ext>
            </a:extLst>
          </p:cNvPr>
          <p:cNvSpPr txBox="1"/>
          <p:nvPr/>
        </p:nvSpPr>
        <p:spPr>
          <a:xfrm>
            <a:off x="1780013" y="1574789"/>
            <a:ext cx="1240461"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2</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62" name="Arrow: Chevron 23">
            <a:extLst>
              <a:ext uri="{FF2B5EF4-FFF2-40B4-BE49-F238E27FC236}">
                <a16:creationId xmlns:a16="http://schemas.microsoft.com/office/drawing/2014/main" xmlns="" id="{FA5ECFFC-D03C-4BA5-970C-397D92480096}"/>
              </a:ext>
            </a:extLst>
          </p:cNvPr>
          <p:cNvSpPr/>
          <p:nvPr/>
        </p:nvSpPr>
        <p:spPr>
          <a:xfrm>
            <a:off x="1619672" y="309893"/>
            <a:ext cx="6988869" cy="953317"/>
          </a:xfrm>
          <a:prstGeom prst="chevron">
            <a:avLst/>
          </a:prstGeom>
          <a:solidFill>
            <a:srgbClr val="92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ar-SA" sz="4400" dirty="0">
                <a:solidFill>
                  <a:srgbClr val="282F39"/>
                </a:solidFill>
                <a:latin typeface="Adobe Arabic" panose="02040503050201020203" pitchFamily="18" charset="-78"/>
                <a:cs typeface="Adobe Arabic" panose="02040503050201020203" pitchFamily="18" charset="-78"/>
              </a:rPr>
              <a:t>يبين آداب السوق</a:t>
            </a:r>
            <a:endParaRPr lang="en-US" sz="4400" dirty="0">
              <a:solidFill>
                <a:srgbClr val="282F39"/>
              </a:solidFill>
              <a:latin typeface="Adobe Arabic" panose="02040503050201020203" pitchFamily="18" charset="-78"/>
              <a:cs typeface="Adobe Arabic" panose="02040503050201020203" pitchFamily="18" charset="-78"/>
            </a:endParaRPr>
          </a:p>
        </p:txBody>
      </p:sp>
      <p:sp>
        <p:nvSpPr>
          <p:cNvPr id="64" name="TextBox 63">
            <a:extLst>
              <a:ext uri="{FF2B5EF4-FFF2-40B4-BE49-F238E27FC236}">
                <a16:creationId xmlns:a16="http://schemas.microsoft.com/office/drawing/2014/main" xmlns="" id="{1B1F7E83-9D5F-403A-AEC1-1DBFB6EEEFA9}"/>
              </a:ext>
            </a:extLst>
          </p:cNvPr>
          <p:cNvSpPr txBox="1"/>
          <p:nvPr/>
        </p:nvSpPr>
        <p:spPr>
          <a:xfrm>
            <a:off x="1780013" y="468217"/>
            <a:ext cx="1240461"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0</a:t>
            </a:r>
            <a:r>
              <a:rPr lang="en-US" sz="3000" b="1" dirty="0">
                <a:solidFill>
                  <a:srgbClr val="FFFFFF"/>
                </a:solidFill>
                <a:latin typeface="Open Sans" panose="020B0606030504020204" pitchFamily="34" charset="0"/>
              </a:rPr>
              <a:t>1</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8" name="Rectangle 7"/>
          <p:cNvSpPr/>
          <p:nvPr/>
        </p:nvSpPr>
        <p:spPr>
          <a:xfrm>
            <a:off x="268134" y="1462869"/>
            <a:ext cx="1534394" cy="3139321"/>
          </a:xfrm>
          <a:prstGeom prst="rect">
            <a:avLst/>
          </a:prstGeom>
          <a:noFill/>
        </p:spPr>
        <p:txBody>
          <a:bodyPr wrap="none" lIns="91440" tIns="45720" rIns="91440" bIns="45720">
            <a:spAutoFit/>
          </a:bodyPr>
          <a:lstStyle/>
          <a:p>
            <a:pPr algn="ctr"/>
            <a:r>
              <a:rPr lang="ar-SA" sz="6600" b="1"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نواتج</a:t>
            </a:r>
          </a:p>
          <a:p>
            <a:pPr algn="ctr"/>
            <a:endParaRPr lang="ar-SA" sz="6600" b="1"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ctr"/>
            <a:r>
              <a:rPr lang="ar-SA" sz="6600" b="1"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التعلم</a:t>
            </a:r>
            <a:endParaRPr lang="en-US" sz="6600" b="1"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58974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985" y="476672"/>
            <a:ext cx="5851282"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72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أهمية الأسواق في الإسلام</a:t>
            </a:r>
            <a:endParaRPr lang="en-US" sz="72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3" name="Rounded Rectangle 2"/>
          <p:cNvSpPr/>
          <p:nvPr/>
        </p:nvSpPr>
        <p:spPr>
          <a:xfrm>
            <a:off x="4932040" y="1829401"/>
            <a:ext cx="3528392" cy="1008112"/>
          </a:xfrm>
          <a:prstGeom prst="round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Adobe Arabic" panose="02040503050201020203" pitchFamily="18" charset="-78"/>
                <a:cs typeface="Adobe Arabic" panose="02040503050201020203" pitchFamily="18" charset="-78"/>
              </a:rPr>
              <a:t>المكان الذي يلتقي فيه الناس</a:t>
            </a:r>
          </a:p>
        </p:txBody>
      </p:sp>
      <p:sp>
        <p:nvSpPr>
          <p:cNvPr id="5" name="Rounded Rectangle 4"/>
          <p:cNvSpPr/>
          <p:nvPr/>
        </p:nvSpPr>
        <p:spPr>
          <a:xfrm>
            <a:off x="395536" y="1829401"/>
            <a:ext cx="3528392" cy="1008112"/>
          </a:xfrm>
          <a:prstGeom prst="round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Adobe Arabic" panose="02040503050201020203" pitchFamily="18" charset="-78"/>
                <a:cs typeface="Adobe Arabic" panose="02040503050201020203" pitchFamily="18" charset="-78"/>
              </a:rPr>
              <a:t>مكان لكسب الرزق</a:t>
            </a:r>
          </a:p>
        </p:txBody>
      </p:sp>
      <p:sp>
        <p:nvSpPr>
          <p:cNvPr id="6" name="Rounded Rectangle 5"/>
          <p:cNvSpPr/>
          <p:nvPr/>
        </p:nvSpPr>
        <p:spPr>
          <a:xfrm>
            <a:off x="4932040" y="2981529"/>
            <a:ext cx="3528392" cy="1008112"/>
          </a:xfrm>
          <a:prstGeom prst="roundRect">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Adobe Arabic" panose="02040503050201020203" pitchFamily="18" charset="-78"/>
                <a:cs typeface="Adobe Arabic" panose="02040503050201020203" pitchFamily="18" charset="-78"/>
              </a:rPr>
              <a:t>مكان لتلبية الاحتياجات</a:t>
            </a:r>
          </a:p>
        </p:txBody>
      </p:sp>
      <p:sp>
        <p:nvSpPr>
          <p:cNvPr id="7" name="Rounded Rectangle 6"/>
          <p:cNvSpPr/>
          <p:nvPr/>
        </p:nvSpPr>
        <p:spPr>
          <a:xfrm>
            <a:off x="395536" y="2981529"/>
            <a:ext cx="3528392" cy="1008112"/>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solidFill>
                  <a:schemeClr val="tx1"/>
                </a:solidFill>
                <a:latin typeface="Adobe Arabic" panose="02040503050201020203" pitchFamily="18" charset="-78"/>
                <a:cs typeface="Adobe Arabic" panose="02040503050201020203" pitchFamily="18" charset="-78"/>
              </a:rPr>
              <a:t>من أوائل الأعمال التي قام بها النبي في المدينة " بناء سوق المدينة المنورة"</a:t>
            </a:r>
          </a:p>
        </p:txBody>
      </p:sp>
      <p:sp>
        <p:nvSpPr>
          <p:cNvPr id="8" name="Rounded Rectangle 7"/>
          <p:cNvSpPr/>
          <p:nvPr/>
        </p:nvSpPr>
        <p:spPr>
          <a:xfrm>
            <a:off x="4932040" y="4133657"/>
            <a:ext cx="3528392" cy="1008112"/>
          </a:xfrm>
          <a:prstGeom prst="roundRect">
            <a:avLst/>
          </a:prstGeom>
          <a:solidFill>
            <a:srgbClr val="E9B63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Adobe Arabic" panose="02040503050201020203" pitchFamily="18" charset="-78"/>
                <a:cs typeface="Adobe Arabic" panose="02040503050201020203" pitchFamily="18" charset="-78"/>
              </a:rPr>
              <a:t>مكان للتحلي بالأخلاق الفاضلة</a:t>
            </a:r>
          </a:p>
        </p:txBody>
      </p:sp>
      <p:sp>
        <p:nvSpPr>
          <p:cNvPr id="9" name="Rounded Rectangle 8"/>
          <p:cNvSpPr/>
          <p:nvPr/>
        </p:nvSpPr>
        <p:spPr>
          <a:xfrm>
            <a:off x="467544" y="4133657"/>
            <a:ext cx="3528392" cy="1008112"/>
          </a:xfrm>
          <a:prstGeom prst="roundRect">
            <a:avLst/>
          </a:prstGeom>
          <a:solidFill>
            <a:srgbClr val="CC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solidFill>
                  <a:schemeClr val="tx1"/>
                </a:solidFill>
                <a:latin typeface="Adobe Arabic" panose="02040503050201020203" pitchFamily="18" charset="-78"/>
                <a:cs typeface="Adobe Arabic" panose="02040503050201020203" pitchFamily="18" charset="-78"/>
              </a:rPr>
              <a:t>مكان تبرز فيه صورة مشرقة للمسلم ( القدوة الحسنة ) </a:t>
            </a:r>
          </a:p>
        </p:txBody>
      </p:sp>
      <p:sp>
        <p:nvSpPr>
          <p:cNvPr id="10" name="Rounded Rectangle 9"/>
          <p:cNvSpPr/>
          <p:nvPr/>
        </p:nvSpPr>
        <p:spPr>
          <a:xfrm>
            <a:off x="2483768" y="5300052"/>
            <a:ext cx="4752528" cy="1008112"/>
          </a:xfrm>
          <a:prstGeom prst="roundRect">
            <a:avLst/>
          </a:prstGeom>
          <a:solidFill>
            <a:srgbClr val="FF00FF">
              <a:alpha val="41961"/>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solidFill>
                  <a:schemeClr val="tx1"/>
                </a:solidFill>
                <a:latin typeface="Adobe Arabic" panose="02040503050201020203" pitchFamily="18" charset="-78"/>
                <a:cs typeface="Adobe Arabic" panose="02040503050201020203" pitchFamily="18" charset="-78"/>
              </a:rPr>
              <a:t>كان للتجار المسلمين دور كبير في نشر الدين الإسلامي في شرق وجنوب شرق آسيا ( لغة الخلق الذكي )</a:t>
            </a:r>
          </a:p>
        </p:txBody>
      </p:sp>
    </p:spTree>
    <p:extLst>
      <p:ext uri="{BB962C8B-B14F-4D97-AF65-F5344CB8AC3E}">
        <p14:creationId xmlns:p14="http://schemas.microsoft.com/office/powerpoint/2010/main" val="44271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647" y="692696"/>
            <a:ext cx="3323346"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72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آداب الأسواق</a:t>
            </a:r>
            <a:endParaRPr lang="en-US" sz="72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5930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فضل دعاء دخول السوق • موقع مصلحو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08921"/>
            <a:ext cx="3816424" cy="3779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806265" y="404664"/>
            <a:ext cx="2727029"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ar-SA" sz="72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1. ذكر الله</a:t>
            </a:r>
            <a:endParaRPr lang="en-US" sz="7200" b="0" cap="none" spc="0" dirty="0">
              <a:ln w="0"/>
              <a:solidFill>
                <a:srgbClr val="FF0000"/>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
        <p:nvSpPr>
          <p:cNvPr id="3" name="Rectangle 2"/>
          <p:cNvSpPr/>
          <p:nvPr/>
        </p:nvSpPr>
        <p:spPr>
          <a:xfrm>
            <a:off x="539552" y="1814684"/>
            <a:ext cx="7884368" cy="523220"/>
          </a:xfrm>
          <a:prstGeom prst="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rtl="1"/>
            <a:r>
              <a:rPr lang="ar-SA" sz="2800" b="1" dirty="0">
                <a:solidFill>
                  <a:srgbClr val="000000"/>
                </a:solidFill>
                <a:latin typeface="Traditional Arabic" panose="02020603050405020304" pitchFamily="18" charset="-78"/>
                <a:cs typeface="Traditional Arabic" panose="02020603050405020304" pitchFamily="18" charset="-78"/>
              </a:rPr>
              <a:t>فَإِذَا قُضِيَتِ الصَّلَاةُ فَانتَشِرُوا فِي الْأَرْضِ وَابْتَغُوا مِن فَضْلِ اللَّهِ وَاذْكُرُوا اللَّهَ كَثِيرًا</a:t>
            </a:r>
            <a:endParaRPr lang="ar-SA" sz="2800" dirty="0"/>
          </a:p>
        </p:txBody>
      </p:sp>
      <p:sp>
        <p:nvSpPr>
          <p:cNvPr id="5" name="TextBox 4"/>
          <p:cNvSpPr txBox="1"/>
          <p:nvPr/>
        </p:nvSpPr>
        <p:spPr>
          <a:xfrm>
            <a:off x="2123728" y="2564904"/>
            <a:ext cx="6409566" cy="584775"/>
          </a:xfrm>
          <a:prstGeom prst="rect">
            <a:avLst/>
          </a:prstGeom>
          <a:noFill/>
        </p:spPr>
        <p:txBody>
          <a:bodyPr wrap="square" rtlCol="1">
            <a:spAutoFit/>
          </a:bodyPr>
          <a:lstStyle/>
          <a:p>
            <a:pPr marL="285750" indent="-285750" algn="r" rtl="1">
              <a:buClr>
                <a:srgbClr val="C00000"/>
              </a:buClr>
              <a:buFont typeface="Tahoma" panose="020B0604030504040204" pitchFamily="34" charset="0"/>
              <a:buChar char="⁂"/>
            </a:pPr>
            <a:r>
              <a:rPr lang="ar-SA" sz="3200" b="1" dirty="0">
                <a:solidFill>
                  <a:srgbClr val="C00000"/>
                </a:solidFill>
                <a:latin typeface="Adobe Arabic" panose="02040503050201020203" pitchFamily="18" charset="-78"/>
                <a:cs typeface="Adobe Arabic" panose="02040503050201020203" pitchFamily="18" charset="-78"/>
              </a:rPr>
              <a:t> المسلم لا ينشغل عن ذكر الله في كل أحواله</a:t>
            </a:r>
          </a:p>
        </p:txBody>
      </p:sp>
      <p:sp>
        <p:nvSpPr>
          <p:cNvPr id="7" name="TextBox 6"/>
          <p:cNvSpPr txBox="1"/>
          <p:nvPr/>
        </p:nvSpPr>
        <p:spPr>
          <a:xfrm>
            <a:off x="2153424" y="3297815"/>
            <a:ext cx="6409566" cy="1077218"/>
          </a:xfrm>
          <a:prstGeom prst="rect">
            <a:avLst/>
          </a:prstGeom>
          <a:noFill/>
        </p:spPr>
        <p:txBody>
          <a:bodyPr wrap="square" rtlCol="1">
            <a:spAutoFit/>
          </a:bodyPr>
          <a:lstStyle/>
          <a:p>
            <a:pPr marL="285750" indent="-285750" algn="r" rtl="1">
              <a:buClr>
                <a:srgbClr val="C00000"/>
              </a:buClr>
              <a:buFont typeface="Tahoma" panose="020B0604030504040204" pitchFamily="34" charset="0"/>
              <a:buChar char="⁂"/>
            </a:pPr>
            <a:r>
              <a:rPr lang="ar-SA" sz="3200" b="1" dirty="0">
                <a:solidFill>
                  <a:srgbClr val="C00000"/>
                </a:solidFill>
                <a:latin typeface="Adobe Arabic" panose="02040503050201020203" pitchFamily="18" charset="-78"/>
                <a:cs typeface="Adobe Arabic" panose="02040503050201020203" pitchFamily="18" charset="-78"/>
              </a:rPr>
              <a:t> يحرص المسلم على قول دعاء السوق </a:t>
            </a:r>
          </a:p>
          <a:p>
            <a:pPr algn="r" rtl="1">
              <a:buClr>
                <a:srgbClr val="C00000"/>
              </a:buClr>
            </a:pPr>
            <a:r>
              <a:rPr lang="ar-SA" sz="3200" b="1" dirty="0">
                <a:solidFill>
                  <a:srgbClr val="C00000"/>
                </a:solidFill>
                <a:latin typeface="Adobe Arabic" panose="02040503050201020203" pitchFamily="18" charset="-78"/>
                <a:cs typeface="Adobe Arabic" panose="02040503050201020203" pitchFamily="18" charset="-78"/>
              </a:rPr>
              <a:t>عند دخول السوق</a:t>
            </a:r>
          </a:p>
        </p:txBody>
      </p:sp>
      <p:sp>
        <p:nvSpPr>
          <p:cNvPr id="6" name="Left Arrow 5"/>
          <p:cNvSpPr/>
          <p:nvPr/>
        </p:nvSpPr>
        <p:spPr>
          <a:xfrm>
            <a:off x="4009879" y="4618745"/>
            <a:ext cx="4680520" cy="1728192"/>
          </a:xfrm>
          <a:prstGeom prst="lef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Adobe Arabic" panose="02040503050201020203" pitchFamily="18" charset="-78"/>
                <a:cs typeface="Adobe Arabic" panose="02040503050201020203" pitchFamily="18" charset="-78"/>
              </a:rPr>
              <a:t>ما أثر هذا الدعاء في سلوك المسلم وتعامله مع الاخرين في السوق؟</a:t>
            </a:r>
          </a:p>
        </p:txBody>
      </p:sp>
      <p:pic>
        <p:nvPicPr>
          <p:cNvPr id="1028" name="Picture 4" descr="هل الإكثار من ذكر الله بأعـداد تزيد على ما ورد في السنة بدعة أو حرا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0648"/>
            <a:ext cx="2952328" cy="1427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66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in)">
                                      <p:cBhvr>
                                        <p:cTn id="23" dur="2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612</TotalTime>
  <Words>452</Words>
  <Application>Microsoft Office PowerPoint</Application>
  <PresentationFormat>عرض على الشاشة (3:4)‏</PresentationFormat>
  <Paragraphs>88</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Savon</vt:lpstr>
      <vt:lpstr>عرض تقديمي في PowerPoint</vt:lpstr>
      <vt:lpstr>عرض تقديمي في PowerPoint</vt:lpstr>
      <vt:lpstr>المادة: التربية الإسلامية اليوم والتاريخ: الخميس 27 / 5 / 2021 الحصة: الثالثة المعلمة: شيخه محمد السبوسي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Kamal jamous</cp:lastModifiedBy>
  <cp:revision>59</cp:revision>
  <dcterms:created xsi:type="dcterms:W3CDTF">2017-04-04T19:02:14Z</dcterms:created>
  <dcterms:modified xsi:type="dcterms:W3CDTF">2022-04-02T21:34:11Z</dcterms:modified>
</cp:coreProperties>
</file>