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979CF-82B3-4260-9507-4773A56EBC8D}"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8C086905-E5EC-4E8F-B954-703A6D9566B6}">
      <dgm:prSet phldrT="[Text]">
        <dgm:style>
          <a:lnRef idx="3">
            <a:schemeClr val="lt1"/>
          </a:lnRef>
          <a:fillRef idx="1">
            <a:schemeClr val="accent5"/>
          </a:fillRef>
          <a:effectRef idx="1">
            <a:schemeClr val="accent5"/>
          </a:effectRef>
          <a:fontRef idx="minor">
            <a:schemeClr val="lt1"/>
          </a:fontRef>
        </dgm:style>
      </dgm:prSet>
      <dgm:spPr/>
      <dgm:t>
        <a:bodyPr/>
        <a:lstStyle/>
        <a:p>
          <a:r>
            <a:rPr lang="ar-AE" b="1" i="1" dirty="0" smtClean="0">
              <a:solidFill>
                <a:schemeClr val="tx1">
                  <a:lumMod val="95000"/>
                  <a:lumOff val="5000"/>
                </a:schemeClr>
              </a:solidFill>
            </a:rPr>
            <a:t>الأنديز</a:t>
          </a:r>
          <a:endParaRPr lang="en-US" b="1" i="1" dirty="0">
            <a:solidFill>
              <a:schemeClr val="tx1">
                <a:lumMod val="95000"/>
                <a:lumOff val="5000"/>
              </a:schemeClr>
            </a:solidFill>
          </a:endParaRPr>
        </a:p>
      </dgm:t>
    </dgm:pt>
    <dgm:pt modelId="{2D45B57F-2DE2-40F3-BA89-AAD884FB93C2}" type="parTrans" cxnId="{894C89F6-8A6B-4D3E-AFBD-AA1A8DDC45B6}">
      <dgm:prSet/>
      <dgm:spPr/>
      <dgm:t>
        <a:bodyPr/>
        <a:lstStyle/>
        <a:p>
          <a:endParaRPr lang="en-US"/>
        </a:p>
      </dgm:t>
    </dgm:pt>
    <dgm:pt modelId="{8BA2B0DF-95DA-4B4A-8BB6-8041F3CF70E3}" type="sibTrans" cxnId="{894C89F6-8A6B-4D3E-AFBD-AA1A8DDC45B6}">
      <dgm:prSet/>
      <dgm:spPr/>
      <dgm:t>
        <a:bodyPr/>
        <a:lstStyle/>
        <a:p>
          <a:endParaRPr lang="en-US"/>
        </a:p>
      </dgm:t>
    </dgm:pt>
    <dgm:pt modelId="{E2E2299B-913F-4202-B3B9-4B59E1A89DAD}">
      <dgm:prSet phldrT="[Text]" custT="1">
        <dgm:style>
          <a:lnRef idx="3">
            <a:schemeClr val="lt1"/>
          </a:lnRef>
          <a:fillRef idx="1">
            <a:schemeClr val="accent5"/>
          </a:fillRef>
          <a:effectRef idx="1">
            <a:schemeClr val="accent5"/>
          </a:effectRef>
          <a:fontRef idx="minor">
            <a:schemeClr val="lt1"/>
          </a:fontRef>
        </dgm:style>
      </dgm:prSet>
      <dgm:spPr/>
      <dgm:t>
        <a:bodyPr/>
        <a:lstStyle/>
        <a:p>
          <a:r>
            <a:rPr lang="ar-AE" sz="1400" b="1" i="1" dirty="0" smtClean="0">
              <a:solidFill>
                <a:schemeClr val="tx1">
                  <a:lumMod val="95000"/>
                  <a:lumOff val="5000"/>
                </a:schemeClr>
              </a:solidFill>
            </a:rPr>
            <a:t>مرتفعات المكسيك سيرا ماديري</a:t>
          </a:r>
          <a:endParaRPr lang="en-US" sz="1400" b="1" i="1" dirty="0">
            <a:solidFill>
              <a:schemeClr val="tx1">
                <a:lumMod val="95000"/>
                <a:lumOff val="5000"/>
              </a:schemeClr>
            </a:solidFill>
          </a:endParaRPr>
        </a:p>
      </dgm:t>
    </dgm:pt>
    <dgm:pt modelId="{5A165A03-FB6C-4C08-9ABC-0CA2F3DF3900}" type="parTrans" cxnId="{A62CF317-8F7F-43CD-9219-2938A751EDCE}">
      <dgm:prSet/>
      <dgm:spPr/>
      <dgm:t>
        <a:bodyPr/>
        <a:lstStyle/>
        <a:p>
          <a:endParaRPr lang="en-US"/>
        </a:p>
      </dgm:t>
    </dgm:pt>
    <dgm:pt modelId="{4FFFE0EC-C917-4EEB-AC31-690360395914}" type="sibTrans" cxnId="{A62CF317-8F7F-43CD-9219-2938A751EDCE}">
      <dgm:prSet/>
      <dgm:spPr/>
      <dgm:t>
        <a:bodyPr/>
        <a:lstStyle/>
        <a:p>
          <a:endParaRPr lang="en-US"/>
        </a:p>
      </dgm:t>
    </dgm:pt>
    <dgm:pt modelId="{B18BDCD2-70BF-4575-A112-BBFF785D4D55}">
      <dgm:prSet phldrT="[Text]" custT="1">
        <dgm:style>
          <a:lnRef idx="3">
            <a:schemeClr val="lt1"/>
          </a:lnRef>
          <a:fillRef idx="1">
            <a:schemeClr val="accent5"/>
          </a:fillRef>
          <a:effectRef idx="1">
            <a:schemeClr val="accent5"/>
          </a:effectRef>
          <a:fontRef idx="minor">
            <a:schemeClr val="lt1"/>
          </a:fontRef>
        </dgm:style>
      </dgm:prSet>
      <dgm:spPr/>
      <dgm:t>
        <a:bodyPr/>
        <a:lstStyle/>
        <a:p>
          <a:r>
            <a:rPr lang="ar-AE" sz="1600" b="1" i="1" dirty="0" smtClean="0">
              <a:solidFill>
                <a:schemeClr val="tx1">
                  <a:lumMod val="95000"/>
                  <a:lumOff val="5000"/>
                </a:schemeClr>
              </a:solidFill>
            </a:rPr>
            <a:t>أهم جبال أمريكا اللاتينة</a:t>
          </a:r>
          <a:endParaRPr lang="en-US" sz="1600" b="1" i="1" dirty="0">
            <a:solidFill>
              <a:schemeClr val="tx1">
                <a:lumMod val="95000"/>
                <a:lumOff val="5000"/>
              </a:schemeClr>
            </a:solidFill>
          </a:endParaRPr>
        </a:p>
      </dgm:t>
    </dgm:pt>
    <dgm:pt modelId="{C721000B-3A54-40B5-9702-0C256431739F}" type="parTrans" cxnId="{C254E88D-DEF8-417D-A8F6-0409576DBBD4}">
      <dgm:prSet/>
      <dgm:spPr/>
      <dgm:t>
        <a:bodyPr/>
        <a:lstStyle/>
        <a:p>
          <a:endParaRPr lang="en-US"/>
        </a:p>
      </dgm:t>
    </dgm:pt>
    <dgm:pt modelId="{8590B0E8-27E5-4A74-85C8-4B9057A5E456}" type="sibTrans" cxnId="{C254E88D-DEF8-417D-A8F6-0409576DBBD4}">
      <dgm:prSet/>
      <dgm:spPr/>
      <dgm:t>
        <a:bodyPr/>
        <a:lstStyle/>
        <a:p>
          <a:endParaRPr lang="en-US"/>
        </a:p>
      </dgm:t>
    </dgm:pt>
    <dgm:pt modelId="{B9BCD3A7-E55F-4D67-941D-00BEA9DBD798}">
      <dgm:prSet phldrT="[Text]" custT="1">
        <dgm:style>
          <a:lnRef idx="3">
            <a:schemeClr val="lt1"/>
          </a:lnRef>
          <a:fillRef idx="1">
            <a:schemeClr val="accent5"/>
          </a:fillRef>
          <a:effectRef idx="1">
            <a:schemeClr val="accent5"/>
          </a:effectRef>
          <a:fontRef idx="minor">
            <a:schemeClr val="lt1"/>
          </a:fontRef>
        </dgm:style>
      </dgm:prSet>
      <dgm:spPr/>
      <dgm:t>
        <a:bodyPr/>
        <a:lstStyle/>
        <a:p>
          <a:r>
            <a:rPr lang="ar-AE" sz="1400" b="1" i="1" dirty="0" smtClean="0">
              <a:solidFill>
                <a:schemeClr val="tx1">
                  <a:lumMod val="95000"/>
                  <a:lumOff val="5000"/>
                </a:schemeClr>
              </a:solidFill>
            </a:rPr>
            <a:t>مرتفعات البرازيل سيرا دومار</a:t>
          </a:r>
          <a:endParaRPr lang="en-US" sz="1400" b="1" i="1" dirty="0">
            <a:solidFill>
              <a:schemeClr val="tx1">
                <a:lumMod val="95000"/>
                <a:lumOff val="5000"/>
              </a:schemeClr>
            </a:solidFill>
          </a:endParaRPr>
        </a:p>
      </dgm:t>
    </dgm:pt>
    <dgm:pt modelId="{A2CA24E7-D9D8-4BEF-BC5B-60E1C1260BFD}" type="parTrans" cxnId="{7E517825-8C0E-4B00-B02F-2DFF86513B2C}">
      <dgm:prSet/>
      <dgm:spPr/>
      <dgm:t>
        <a:bodyPr/>
        <a:lstStyle/>
        <a:p>
          <a:endParaRPr lang="en-US"/>
        </a:p>
      </dgm:t>
    </dgm:pt>
    <dgm:pt modelId="{D13D5F33-9507-4444-8D92-B3776C3C529A}" type="sibTrans" cxnId="{7E517825-8C0E-4B00-B02F-2DFF86513B2C}">
      <dgm:prSet/>
      <dgm:spPr/>
      <dgm:t>
        <a:bodyPr/>
        <a:lstStyle/>
        <a:p>
          <a:endParaRPr lang="en-US"/>
        </a:p>
      </dgm:t>
    </dgm:pt>
    <dgm:pt modelId="{7447710A-BB13-44AE-9B99-8180F030E695}" type="pres">
      <dgm:prSet presAssocID="{F5D979CF-82B3-4260-9507-4773A56EBC8D}" presName="compositeShape" presStyleCnt="0">
        <dgm:presLayoutVars>
          <dgm:chMax val="9"/>
          <dgm:dir/>
          <dgm:resizeHandles val="exact"/>
        </dgm:presLayoutVars>
      </dgm:prSet>
      <dgm:spPr/>
      <dgm:t>
        <a:bodyPr/>
        <a:lstStyle/>
        <a:p>
          <a:endParaRPr lang="en-US"/>
        </a:p>
      </dgm:t>
    </dgm:pt>
    <dgm:pt modelId="{114C280E-6BF6-45A7-B6C9-4D7C3EF65773}" type="pres">
      <dgm:prSet presAssocID="{F5D979CF-82B3-4260-9507-4773A56EBC8D}" presName="triangle1" presStyleLbl="node1" presStyleIdx="0" presStyleCnt="4" custLinFactY="7088" custLinFactNeighborX="-25879" custLinFactNeighborY="100000">
        <dgm:presLayoutVars>
          <dgm:bulletEnabled val="1"/>
        </dgm:presLayoutVars>
      </dgm:prSet>
      <dgm:spPr/>
      <dgm:t>
        <a:bodyPr/>
        <a:lstStyle/>
        <a:p>
          <a:endParaRPr lang="en-US"/>
        </a:p>
      </dgm:t>
    </dgm:pt>
    <dgm:pt modelId="{24A8DA3C-6580-4062-AA4F-6EA023639BCC}" type="pres">
      <dgm:prSet presAssocID="{F5D979CF-82B3-4260-9507-4773A56EBC8D}" presName="triangle2" presStyleLbl="node1" presStyleIdx="1" presStyleCnt="4" custScaleX="170316" custScaleY="146051" custLinFactX="54329" custLinFactNeighborX="100000" custLinFactNeighborY="-78307">
        <dgm:presLayoutVars>
          <dgm:bulletEnabled val="1"/>
        </dgm:presLayoutVars>
      </dgm:prSet>
      <dgm:spPr/>
      <dgm:t>
        <a:bodyPr/>
        <a:lstStyle/>
        <a:p>
          <a:endParaRPr lang="en-US"/>
        </a:p>
      </dgm:t>
    </dgm:pt>
    <dgm:pt modelId="{5605A2BC-ADEC-4684-B99E-F900A1431C63}" type="pres">
      <dgm:prSet presAssocID="{F5D979CF-82B3-4260-9507-4773A56EBC8D}" presName="triangle3" presStyleLbl="node1" presStyleIdx="2" presStyleCnt="4" custLinFactNeighborX="-26641" custLinFactNeighborY="-98192">
        <dgm:presLayoutVars>
          <dgm:bulletEnabled val="1"/>
        </dgm:presLayoutVars>
      </dgm:prSet>
      <dgm:spPr/>
      <dgm:t>
        <a:bodyPr/>
        <a:lstStyle/>
        <a:p>
          <a:endParaRPr lang="en-US"/>
        </a:p>
      </dgm:t>
    </dgm:pt>
    <dgm:pt modelId="{CA56DB93-5179-4A23-99E6-D4EBCDF44DF8}" type="pres">
      <dgm:prSet presAssocID="{F5D979CF-82B3-4260-9507-4773A56EBC8D}" presName="triangle4" presStyleLbl="node1" presStyleIdx="3" presStyleCnt="4" custScaleX="193195" custScaleY="133873" custLinFactX="-100000" custLinFactNeighborX="-123881" custLinFactNeighborY="-67269">
        <dgm:presLayoutVars>
          <dgm:bulletEnabled val="1"/>
        </dgm:presLayoutVars>
      </dgm:prSet>
      <dgm:spPr/>
      <dgm:t>
        <a:bodyPr/>
        <a:lstStyle/>
        <a:p>
          <a:endParaRPr lang="en-US"/>
        </a:p>
      </dgm:t>
    </dgm:pt>
  </dgm:ptLst>
  <dgm:cxnLst>
    <dgm:cxn modelId="{C254E88D-DEF8-417D-A8F6-0409576DBBD4}" srcId="{F5D979CF-82B3-4260-9507-4773A56EBC8D}" destId="{B18BDCD2-70BF-4575-A112-BBFF785D4D55}" srcOrd="2" destOrd="0" parTransId="{C721000B-3A54-40B5-9702-0C256431739F}" sibTransId="{8590B0E8-27E5-4A74-85C8-4B9057A5E456}"/>
    <dgm:cxn modelId="{1E85F0D4-130C-4ED6-8364-BD76C05DC789}" type="presOf" srcId="{E2E2299B-913F-4202-B3B9-4B59E1A89DAD}" destId="{24A8DA3C-6580-4062-AA4F-6EA023639BCC}" srcOrd="0" destOrd="0" presId="urn:microsoft.com/office/officeart/2005/8/layout/pyramid4"/>
    <dgm:cxn modelId="{7E517825-8C0E-4B00-B02F-2DFF86513B2C}" srcId="{F5D979CF-82B3-4260-9507-4773A56EBC8D}" destId="{B9BCD3A7-E55F-4D67-941D-00BEA9DBD798}" srcOrd="3" destOrd="0" parTransId="{A2CA24E7-D9D8-4BEF-BC5B-60E1C1260BFD}" sibTransId="{D13D5F33-9507-4444-8D92-B3776C3C529A}"/>
    <dgm:cxn modelId="{A62CF317-8F7F-43CD-9219-2938A751EDCE}" srcId="{F5D979CF-82B3-4260-9507-4773A56EBC8D}" destId="{E2E2299B-913F-4202-B3B9-4B59E1A89DAD}" srcOrd="1" destOrd="0" parTransId="{5A165A03-FB6C-4C08-9ABC-0CA2F3DF3900}" sibTransId="{4FFFE0EC-C917-4EEB-AC31-690360395914}"/>
    <dgm:cxn modelId="{0C7B2CC0-9180-479A-9488-5E8526646820}" type="presOf" srcId="{B18BDCD2-70BF-4575-A112-BBFF785D4D55}" destId="{5605A2BC-ADEC-4684-B99E-F900A1431C63}" srcOrd="0" destOrd="0" presId="urn:microsoft.com/office/officeart/2005/8/layout/pyramid4"/>
    <dgm:cxn modelId="{595CE066-C562-40D5-AE2F-0285CC20C2CC}" type="presOf" srcId="{8C086905-E5EC-4E8F-B954-703A6D9566B6}" destId="{114C280E-6BF6-45A7-B6C9-4D7C3EF65773}" srcOrd="0" destOrd="0" presId="urn:microsoft.com/office/officeart/2005/8/layout/pyramid4"/>
    <dgm:cxn modelId="{B79E4504-5EB6-4229-B2D2-244CE7048352}" type="presOf" srcId="{B9BCD3A7-E55F-4D67-941D-00BEA9DBD798}" destId="{CA56DB93-5179-4A23-99E6-D4EBCDF44DF8}" srcOrd="0" destOrd="0" presId="urn:microsoft.com/office/officeart/2005/8/layout/pyramid4"/>
    <dgm:cxn modelId="{E5034BB3-408C-4E16-A1AA-6AB1FA92029E}" type="presOf" srcId="{F5D979CF-82B3-4260-9507-4773A56EBC8D}" destId="{7447710A-BB13-44AE-9B99-8180F030E695}" srcOrd="0" destOrd="0" presId="urn:microsoft.com/office/officeart/2005/8/layout/pyramid4"/>
    <dgm:cxn modelId="{894C89F6-8A6B-4D3E-AFBD-AA1A8DDC45B6}" srcId="{F5D979CF-82B3-4260-9507-4773A56EBC8D}" destId="{8C086905-E5EC-4E8F-B954-703A6D9566B6}" srcOrd="0" destOrd="0" parTransId="{2D45B57F-2DE2-40F3-BA89-AAD884FB93C2}" sibTransId="{8BA2B0DF-95DA-4B4A-8BB6-8041F3CF70E3}"/>
    <dgm:cxn modelId="{527D995B-C983-41F4-8504-1495FC13BE72}" type="presParOf" srcId="{7447710A-BB13-44AE-9B99-8180F030E695}" destId="{114C280E-6BF6-45A7-B6C9-4D7C3EF65773}" srcOrd="0" destOrd="0" presId="urn:microsoft.com/office/officeart/2005/8/layout/pyramid4"/>
    <dgm:cxn modelId="{FCA82A96-7400-4542-A6AB-322EEA5EB9B7}" type="presParOf" srcId="{7447710A-BB13-44AE-9B99-8180F030E695}" destId="{24A8DA3C-6580-4062-AA4F-6EA023639BCC}" srcOrd="1" destOrd="0" presId="urn:microsoft.com/office/officeart/2005/8/layout/pyramid4"/>
    <dgm:cxn modelId="{0BB49F21-D4D8-4696-873F-42CF893D581F}" type="presParOf" srcId="{7447710A-BB13-44AE-9B99-8180F030E695}" destId="{5605A2BC-ADEC-4684-B99E-F900A1431C63}" srcOrd="2" destOrd="0" presId="urn:microsoft.com/office/officeart/2005/8/layout/pyramid4"/>
    <dgm:cxn modelId="{BD20B310-8864-4200-B3C5-FE6EB01E4981}" type="presParOf" srcId="{7447710A-BB13-44AE-9B99-8180F030E695}" destId="{CA56DB93-5179-4A23-99E6-D4EBCDF44DF8}"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C280E-6BF6-45A7-B6C9-4D7C3EF65773}">
      <dsp:nvSpPr>
        <dsp:cNvPr id="0" name=""/>
        <dsp:cNvSpPr/>
      </dsp:nvSpPr>
      <dsp:spPr>
        <a:xfrm>
          <a:off x="2853827" y="1417455"/>
          <a:ext cx="1483077" cy="1483077"/>
        </a:xfrm>
        <a:prstGeom prst="triangle">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AE" sz="2200" b="1" i="1" kern="1200" dirty="0" smtClean="0">
              <a:solidFill>
                <a:schemeClr val="tx1">
                  <a:lumMod val="95000"/>
                  <a:lumOff val="5000"/>
                </a:schemeClr>
              </a:solidFill>
            </a:rPr>
            <a:t>الأنديز</a:t>
          </a:r>
          <a:endParaRPr lang="en-US" sz="2200" b="1" i="1" kern="1200" dirty="0">
            <a:solidFill>
              <a:schemeClr val="tx1">
                <a:lumMod val="95000"/>
                <a:lumOff val="5000"/>
              </a:schemeClr>
            </a:solidFill>
          </a:endParaRPr>
        </a:p>
      </dsp:txBody>
      <dsp:txXfrm>
        <a:off x="3224596" y="2158994"/>
        <a:ext cx="741539" cy="741538"/>
      </dsp:txXfrm>
    </dsp:sp>
    <dsp:sp modelId="{24A8DA3C-6580-4062-AA4F-6EA023639BCC}">
      <dsp:nvSpPr>
        <dsp:cNvPr id="0" name=""/>
        <dsp:cNvSpPr/>
      </dsp:nvSpPr>
      <dsp:spPr>
        <a:xfrm>
          <a:off x="4263492" y="0"/>
          <a:ext cx="2525918" cy="2166049"/>
        </a:xfrm>
        <a:prstGeom prst="triangle">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AE" sz="1400" b="1" i="1" kern="1200" dirty="0" smtClean="0">
              <a:solidFill>
                <a:schemeClr val="tx1">
                  <a:lumMod val="95000"/>
                  <a:lumOff val="5000"/>
                </a:schemeClr>
              </a:solidFill>
            </a:rPr>
            <a:t>مرتفعات المكسيك سيرا ماديري</a:t>
          </a:r>
          <a:endParaRPr lang="en-US" sz="1400" b="1" i="1" kern="1200" dirty="0">
            <a:solidFill>
              <a:schemeClr val="tx1">
                <a:lumMod val="95000"/>
                <a:lumOff val="5000"/>
              </a:schemeClr>
            </a:solidFill>
          </a:endParaRPr>
        </a:p>
      </dsp:txBody>
      <dsp:txXfrm>
        <a:off x="4894972" y="1083025"/>
        <a:ext cx="1262959" cy="1083024"/>
      </dsp:txXfrm>
    </dsp:sp>
    <dsp:sp modelId="{5605A2BC-ADEC-4684-B99E-F900A1431C63}">
      <dsp:nvSpPr>
        <dsp:cNvPr id="0" name=""/>
        <dsp:cNvSpPr/>
      </dsp:nvSpPr>
      <dsp:spPr>
        <a:xfrm rot="10800000">
          <a:off x="2842526" y="0"/>
          <a:ext cx="1483077" cy="1483077"/>
        </a:xfrm>
        <a:prstGeom prst="triangle">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AE" sz="1600" b="1" i="1" kern="1200" dirty="0" smtClean="0">
              <a:solidFill>
                <a:schemeClr val="tx1">
                  <a:lumMod val="95000"/>
                  <a:lumOff val="5000"/>
                </a:schemeClr>
              </a:solidFill>
            </a:rPr>
            <a:t>أهم جبال أمريكا اللاتينة</a:t>
          </a:r>
          <a:endParaRPr lang="en-US" sz="1600" b="1" i="1" kern="1200" dirty="0">
            <a:solidFill>
              <a:schemeClr val="tx1">
                <a:lumMod val="95000"/>
                <a:lumOff val="5000"/>
              </a:schemeClr>
            </a:solidFill>
          </a:endParaRPr>
        </a:p>
      </dsp:txBody>
      <dsp:txXfrm rot="10800000">
        <a:off x="3213295" y="0"/>
        <a:ext cx="741539" cy="741538"/>
      </dsp:txXfrm>
    </dsp:sp>
    <dsp:sp modelId="{CA56DB93-5179-4A23-99E6-D4EBCDF44DF8}">
      <dsp:nvSpPr>
        <dsp:cNvPr id="0" name=""/>
        <dsp:cNvSpPr/>
      </dsp:nvSpPr>
      <dsp:spPr>
        <a:xfrm>
          <a:off x="0" y="63501"/>
          <a:ext cx="2865231" cy="1985440"/>
        </a:xfrm>
        <a:prstGeom prst="triangle">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AE" sz="1400" b="1" i="1" kern="1200" dirty="0" smtClean="0">
              <a:solidFill>
                <a:schemeClr val="tx1">
                  <a:lumMod val="95000"/>
                  <a:lumOff val="5000"/>
                </a:schemeClr>
              </a:solidFill>
            </a:rPr>
            <a:t>مرتفعات البرازيل سيرا دومار</a:t>
          </a:r>
          <a:endParaRPr lang="en-US" sz="1400" b="1" i="1" kern="1200" dirty="0">
            <a:solidFill>
              <a:schemeClr val="tx1">
                <a:lumMod val="95000"/>
                <a:lumOff val="5000"/>
              </a:schemeClr>
            </a:solidFill>
          </a:endParaRPr>
        </a:p>
      </dsp:txBody>
      <dsp:txXfrm>
        <a:off x="716308" y="1056221"/>
        <a:ext cx="1432615" cy="9927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2B2E4D2-6743-48BD-B835-C8CDAF300E1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03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F26FC-C02E-4A1D-AAB7-C950DD20DE77}"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02791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70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424093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61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79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503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19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59759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71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CF26FC-C02E-4A1D-AAB7-C950DD20DE77}"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367804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CF26FC-C02E-4A1D-AAB7-C950DD20DE77}"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2E4D2-6743-48BD-B835-C8CDAF300E1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35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CF26FC-C02E-4A1D-AAB7-C950DD20DE77}"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2E4D2-6743-48BD-B835-C8CDAF300E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4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F26FC-C02E-4A1D-AAB7-C950DD20DE77}"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40173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F26FC-C02E-4A1D-AAB7-C950DD20DE77}"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E4D2-6743-48BD-B835-C8CDAF300E1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37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F26FC-C02E-4A1D-AAB7-C950DD20DE77}"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393363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CF26FC-C02E-4A1D-AAB7-C950DD20DE77}" type="datetimeFigureOut">
              <a:rPr lang="en-US" smtClean="0"/>
              <a:t>4/16/2020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B2E4D2-6743-48BD-B835-C8CDAF300E1A}" type="slidenum">
              <a:rPr lang="en-US" smtClean="0"/>
              <a:t>‹#›</a:t>
            </a:fld>
            <a:endParaRPr lang="en-US"/>
          </a:p>
        </p:txBody>
      </p:sp>
    </p:spTree>
    <p:extLst>
      <p:ext uri="{BB962C8B-B14F-4D97-AF65-F5344CB8AC3E}">
        <p14:creationId xmlns:p14="http://schemas.microsoft.com/office/powerpoint/2010/main" val="1405714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155" y="1438452"/>
            <a:ext cx="9144000" cy="3991504"/>
          </a:xfrm>
        </p:spPr>
        <p:style>
          <a:lnRef idx="1">
            <a:schemeClr val="dk1"/>
          </a:lnRef>
          <a:fillRef idx="2">
            <a:schemeClr val="dk1"/>
          </a:fillRef>
          <a:effectRef idx="1">
            <a:schemeClr val="dk1"/>
          </a:effectRef>
          <a:fontRef idx="minor">
            <a:schemeClr val="dk1"/>
          </a:fontRef>
        </p:style>
        <p:txBody>
          <a:bodyPr/>
          <a:lstStyle/>
          <a:p>
            <a:r>
              <a:rPr lang="ar-AE" sz="6000" i="1" dirty="0" smtClean="0">
                <a:solidFill>
                  <a:srgbClr val="FFFF00"/>
                </a:solidFill>
              </a:rPr>
              <a:t>مدرسة دار العلوم الخاصة </a:t>
            </a:r>
            <a:br>
              <a:rPr lang="ar-AE" sz="6000" i="1" dirty="0" smtClean="0">
                <a:solidFill>
                  <a:srgbClr val="FFFF00"/>
                </a:solidFill>
              </a:rPr>
            </a:br>
            <a:r>
              <a:rPr lang="ar-AE" sz="6000" i="1" dirty="0" smtClean="0">
                <a:solidFill>
                  <a:srgbClr val="FFFF00"/>
                </a:solidFill>
              </a:rPr>
              <a:t>قسم الدراسات الإجتماعية</a:t>
            </a:r>
            <a:br>
              <a:rPr lang="ar-AE" sz="6000" i="1" dirty="0" smtClean="0">
                <a:solidFill>
                  <a:srgbClr val="FFFF00"/>
                </a:solidFill>
              </a:rPr>
            </a:br>
            <a:r>
              <a:rPr lang="ar-AE" sz="6000" i="1" dirty="0" smtClean="0">
                <a:solidFill>
                  <a:srgbClr val="FFFF00"/>
                </a:solidFill>
              </a:rPr>
              <a:t>إعداد/ أحمد حسن</a:t>
            </a:r>
            <a:r>
              <a:rPr lang="en-US" sz="6000" i="1" dirty="0" smtClean="0">
                <a:solidFill>
                  <a:srgbClr val="FFFF00"/>
                </a:solidFill>
              </a:rPr>
              <a:t/>
            </a:r>
            <a:br>
              <a:rPr lang="en-US" sz="6000" i="1" dirty="0" smtClean="0">
                <a:solidFill>
                  <a:srgbClr val="FFFF00"/>
                </a:solidFill>
              </a:rPr>
            </a:br>
            <a:endParaRPr lang="en-US" sz="6000" dirty="0">
              <a:solidFill>
                <a:srgbClr val="FFFF00"/>
              </a:solidFill>
            </a:endParaRPr>
          </a:p>
        </p:txBody>
      </p:sp>
    </p:spTree>
    <p:extLst>
      <p:ext uri="{BB962C8B-B14F-4D97-AF65-F5344CB8AC3E}">
        <p14:creationId xmlns:p14="http://schemas.microsoft.com/office/powerpoint/2010/main" val="328770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660400"/>
            <a:ext cx="10617200" cy="1701800"/>
          </a:xfrm>
        </p:spPr>
        <p:style>
          <a:lnRef idx="1">
            <a:schemeClr val="accent5"/>
          </a:lnRef>
          <a:fillRef idx="2">
            <a:schemeClr val="accent5"/>
          </a:fillRef>
          <a:effectRef idx="1">
            <a:schemeClr val="accent5"/>
          </a:effectRef>
          <a:fontRef idx="minor">
            <a:schemeClr val="dk1"/>
          </a:fontRef>
        </p:style>
        <p:txBody>
          <a:bodyPr>
            <a:normAutofit/>
          </a:bodyPr>
          <a:lstStyle/>
          <a:p>
            <a:r>
              <a:rPr lang="ar-AE" sz="7200" dirty="0" smtClean="0"/>
              <a:t>النشاط الثاني</a:t>
            </a:r>
            <a:endParaRPr lang="en-US" sz="7200" dirty="0"/>
          </a:p>
        </p:txBody>
      </p:sp>
      <p:sp>
        <p:nvSpPr>
          <p:cNvPr id="3" name="Content Placeholder 2"/>
          <p:cNvSpPr>
            <a:spLocks noGrp="1"/>
          </p:cNvSpPr>
          <p:nvPr>
            <p:ph idx="1"/>
          </p:nvPr>
        </p:nvSpPr>
        <p:spPr>
          <a:xfrm>
            <a:off x="787400" y="2463800"/>
            <a:ext cx="10617200" cy="3746500"/>
          </a:xfrm>
        </p:spPr>
        <p:style>
          <a:lnRef idx="0">
            <a:scrgbClr r="0" g="0" b="0"/>
          </a:lnRef>
          <a:fillRef idx="1003">
            <a:schemeClr val="dk2"/>
          </a:fillRef>
          <a:effectRef idx="0">
            <a:scrgbClr r="0" g="0" b="0"/>
          </a:effectRef>
          <a:fontRef idx="major"/>
        </p:style>
        <p:txBody>
          <a:bodyPr/>
          <a:lstStyle/>
          <a:p>
            <a:pPr marL="0" indent="0" algn="r">
              <a:buNone/>
            </a:pPr>
            <a:r>
              <a:rPr lang="ar-AE" b="1" i="1" dirty="0" smtClean="0"/>
              <a:t>أستكمل الجدول التالي عن الأقاليم المناخية والنباتية </a:t>
            </a:r>
            <a:r>
              <a:rPr lang="ar-AE" b="1" i="1" dirty="0" smtClean="0"/>
              <a:t>بقا</a:t>
            </a:r>
            <a:r>
              <a:rPr lang="ar-AE" b="1" i="1" dirty="0"/>
              <a:t>ر</a:t>
            </a:r>
            <a:r>
              <a:rPr lang="ar-AE" b="1" i="1" dirty="0" smtClean="0"/>
              <a:t>ة </a:t>
            </a:r>
            <a:r>
              <a:rPr lang="ar-AE" b="1" i="1" dirty="0" smtClean="0"/>
              <a:t>أمريكا اللاتينية:-</a:t>
            </a:r>
            <a:endParaRPr lang="en-US" b="1" i="1" dirty="0"/>
          </a:p>
        </p:txBody>
      </p:sp>
      <p:graphicFrame>
        <p:nvGraphicFramePr>
          <p:cNvPr id="4" name="Table 3"/>
          <p:cNvGraphicFramePr>
            <a:graphicFrameLocks noGrp="1"/>
          </p:cNvGraphicFramePr>
          <p:nvPr>
            <p:extLst>
              <p:ext uri="{D42A27DB-BD31-4B8C-83A1-F6EECF244321}">
                <p14:modId xmlns:p14="http://schemas.microsoft.com/office/powerpoint/2010/main" val="3730744956"/>
              </p:ext>
            </p:extLst>
          </p:nvPr>
        </p:nvGraphicFramePr>
        <p:xfrm>
          <a:off x="2257778" y="3056466"/>
          <a:ext cx="8127999" cy="2819400"/>
        </p:xfrm>
        <a:graphic>
          <a:graphicData uri="http://schemas.openxmlformats.org/drawingml/2006/table">
            <a:tbl>
              <a:tblPr firstRow="1" bandRow="1">
                <a:tableStyleId>{5C22544A-7EE6-4342-B048-85BDC9FD1C3A}</a:tableStyleId>
              </a:tblPr>
              <a:tblGrid>
                <a:gridCol w="2709333"/>
                <a:gridCol w="2709333"/>
                <a:gridCol w="2709333"/>
              </a:tblGrid>
              <a:tr h="563880">
                <a:tc>
                  <a:txBody>
                    <a:bodyPr/>
                    <a:lstStyle/>
                    <a:p>
                      <a:pPr algn="ctr"/>
                      <a:r>
                        <a:rPr lang="ar-AE" sz="2000" b="1" i="1" dirty="0" smtClean="0"/>
                        <a:t>نوع النبات الطبيعي</a:t>
                      </a:r>
                      <a:endParaRPr lang="en-US" sz="2000" b="1" i="1" dirty="0"/>
                    </a:p>
                  </a:txBody>
                  <a:tcPr/>
                </a:tc>
                <a:tc>
                  <a:txBody>
                    <a:bodyPr/>
                    <a:lstStyle/>
                    <a:p>
                      <a:pPr algn="ctr"/>
                      <a:r>
                        <a:rPr lang="ar-AE" sz="2000" b="1" i="1" dirty="0" smtClean="0"/>
                        <a:t>الدول المتمثل بها </a:t>
                      </a:r>
                      <a:endParaRPr lang="en-US" sz="2000" b="1" i="1" dirty="0"/>
                    </a:p>
                  </a:txBody>
                  <a:tcPr/>
                </a:tc>
                <a:tc>
                  <a:txBody>
                    <a:bodyPr/>
                    <a:lstStyle/>
                    <a:p>
                      <a:pPr algn="ctr"/>
                      <a:r>
                        <a:rPr lang="ar-AE" sz="2000" b="1" i="1" dirty="0" smtClean="0"/>
                        <a:t>أنواع الأقاليم</a:t>
                      </a:r>
                      <a:endParaRPr lang="en-US" sz="2000" b="1" i="1" dirty="0"/>
                    </a:p>
                  </a:txBody>
                  <a:tcPr/>
                </a:tc>
              </a:tr>
              <a:tr h="563880">
                <a:tc>
                  <a:txBody>
                    <a:bodyPr/>
                    <a:lstStyle/>
                    <a:p>
                      <a:pPr algn="ctr"/>
                      <a:endParaRPr lang="en-US" sz="2000" b="1" i="1"/>
                    </a:p>
                  </a:txBody>
                  <a:tcPr/>
                </a:tc>
                <a:tc>
                  <a:txBody>
                    <a:bodyPr/>
                    <a:lstStyle/>
                    <a:p>
                      <a:pPr algn="ctr"/>
                      <a:endParaRPr lang="en-US" sz="2000" b="1" i="1"/>
                    </a:p>
                  </a:txBody>
                  <a:tcPr/>
                </a:tc>
                <a:tc>
                  <a:txBody>
                    <a:bodyPr/>
                    <a:lstStyle/>
                    <a:p>
                      <a:pPr algn="ctr"/>
                      <a:r>
                        <a:rPr lang="ar-AE" sz="2000" b="1" i="1" dirty="0" smtClean="0"/>
                        <a:t>الاستوائي</a:t>
                      </a:r>
                      <a:endParaRPr lang="en-US" sz="2000" b="1" i="1" dirty="0"/>
                    </a:p>
                  </a:txBody>
                  <a:tcPr/>
                </a:tc>
              </a:tr>
              <a:tr h="563880">
                <a:tc>
                  <a:txBody>
                    <a:bodyPr/>
                    <a:lstStyle/>
                    <a:p>
                      <a:pPr algn="ctr"/>
                      <a:endParaRPr lang="en-US" sz="2000" b="1" i="1"/>
                    </a:p>
                  </a:txBody>
                  <a:tcPr/>
                </a:tc>
                <a:tc>
                  <a:txBody>
                    <a:bodyPr/>
                    <a:lstStyle/>
                    <a:p>
                      <a:pPr algn="ctr"/>
                      <a:endParaRPr lang="en-US" sz="2000" b="1" i="1"/>
                    </a:p>
                  </a:txBody>
                  <a:tcPr/>
                </a:tc>
                <a:tc>
                  <a:txBody>
                    <a:bodyPr/>
                    <a:lstStyle/>
                    <a:p>
                      <a:pPr algn="ctr"/>
                      <a:r>
                        <a:rPr lang="ar-AE" sz="2000" b="1" i="1" dirty="0" smtClean="0"/>
                        <a:t>المداري</a:t>
                      </a:r>
                      <a:endParaRPr lang="en-US" sz="2000" b="1" i="1" dirty="0"/>
                    </a:p>
                  </a:txBody>
                  <a:tcPr/>
                </a:tc>
              </a:tr>
              <a:tr h="563880">
                <a:tc>
                  <a:txBody>
                    <a:bodyPr/>
                    <a:lstStyle/>
                    <a:p>
                      <a:pPr algn="ctr"/>
                      <a:endParaRPr lang="en-US" sz="2000" b="1" i="1"/>
                    </a:p>
                  </a:txBody>
                  <a:tcPr/>
                </a:tc>
                <a:tc>
                  <a:txBody>
                    <a:bodyPr/>
                    <a:lstStyle/>
                    <a:p>
                      <a:pPr algn="ctr"/>
                      <a:endParaRPr lang="en-US" sz="2000" b="1" i="1"/>
                    </a:p>
                  </a:txBody>
                  <a:tcPr/>
                </a:tc>
                <a:tc>
                  <a:txBody>
                    <a:bodyPr/>
                    <a:lstStyle/>
                    <a:p>
                      <a:pPr algn="ctr"/>
                      <a:r>
                        <a:rPr lang="ar-AE" sz="2000" b="1" i="1" dirty="0" smtClean="0"/>
                        <a:t>الصحراوى وشبه الصحراوي</a:t>
                      </a:r>
                      <a:endParaRPr lang="en-US" sz="2000" b="1" i="1" dirty="0"/>
                    </a:p>
                  </a:txBody>
                  <a:tcPr/>
                </a:tc>
              </a:tr>
              <a:tr h="563880">
                <a:tc>
                  <a:txBody>
                    <a:bodyPr/>
                    <a:lstStyle/>
                    <a:p>
                      <a:pPr algn="ctr"/>
                      <a:endParaRPr lang="en-US" sz="2000" b="1" i="1"/>
                    </a:p>
                  </a:txBody>
                  <a:tcPr/>
                </a:tc>
                <a:tc>
                  <a:txBody>
                    <a:bodyPr/>
                    <a:lstStyle/>
                    <a:p>
                      <a:pPr algn="ctr"/>
                      <a:endParaRPr lang="en-US" sz="2000" b="1" i="1"/>
                    </a:p>
                  </a:txBody>
                  <a:tcPr/>
                </a:tc>
                <a:tc>
                  <a:txBody>
                    <a:bodyPr/>
                    <a:lstStyle/>
                    <a:p>
                      <a:pPr algn="ctr"/>
                      <a:r>
                        <a:rPr lang="ar-AE" sz="2000" b="1" i="1" dirty="0" smtClean="0"/>
                        <a:t>البحر المتوسط</a:t>
                      </a:r>
                      <a:endParaRPr lang="en-US" sz="2000" b="1" i="1" dirty="0"/>
                    </a:p>
                  </a:txBody>
                  <a:tcPr/>
                </a:tc>
              </a:tr>
            </a:tbl>
          </a:graphicData>
        </a:graphic>
      </p:graphicFrame>
    </p:spTree>
    <p:extLst>
      <p:ext uri="{BB962C8B-B14F-4D97-AF65-F5344CB8AC3E}">
        <p14:creationId xmlns:p14="http://schemas.microsoft.com/office/powerpoint/2010/main" val="48635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660400"/>
            <a:ext cx="10566399" cy="1625599"/>
          </a:xfrm>
        </p:spPr>
        <p:style>
          <a:lnRef idx="1">
            <a:schemeClr val="accent5"/>
          </a:lnRef>
          <a:fillRef idx="2">
            <a:schemeClr val="accent5"/>
          </a:fillRef>
          <a:effectRef idx="1">
            <a:schemeClr val="accent5"/>
          </a:effectRef>
          <a:fontRef idx="minor">
            <a:schemeClr val="dk1"/>
          </a:fontRef>
        </p:style>
        <p:txBody>
          <a:bodyPr/>
          <a:lstStyle/>
          <a:p>
            <a:r>
              <a:rPr lang="ar-AE" b="1" i="1" dirty="0" smtClean="0"/>
              <a:t>الموارد الطبيعية والانشطة البشرية بالقارة</a:t>
            </a:r>
            <a:endParaRPr lang="en-US" b="1" i="1" dirty="0"/>
          </a:p>
        </p:txBody>
      </p:sp>
      <p:sp>
        <p:nvSpPr>
          <p:cNvPr id="3" name="Content Placeholder 2"/>
          <p:cNvSpPr>
            <a:spLocks noGrp="1"/>
          </p:cNvSpPr>
          <p:nvPr>
            <p:ph idx="1"/>
          </p:nvPr>
        </p:nvSpPr>
        <p:spPr>
          <a:xfrm>
            <a:off x="812800" y="2404533"/>
            <a:ext cx="10566399" cy="3838223"/>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sz="2000" b="1" i="1" dirty="0" smtClean="0"/>
              <a:t>اولا الموارد الغابية :-</a:t>
            </a:r>
          </a:p>
          <a:p>
            <a:pPr marL="0" indent="0" algn="ctr">
              <a:buNone/>
            </a:pPr>
            <a:r>
              <a:rPr lang="ar-AE" sz="2000" b="1" i="1" dirty="0" smtClean="0"/>
              <a:t>تغطي مساحات واسعه من القارة وتقوم عليها العديد من الصناعات الخشبية .</a:t>
            </a:r>
          </a:p>
          <a:p>
            <a:pPr marL="0" indent="0" algn="ctr">
              <a:buNone/>
            </a:pPr>
            <a:r>
              <a:rPr lang="ar-AE" sz="2000" b="1" i="1" dirty="0" smtClean="0"/>
              <a:t>اشجارها كثيفة مثل شجيرات البحر المتوسط (البلوط والارز) وبعض الحشائش اللانوس والاستبس والححشائش الصحراوية وحشائش الكامبوس.</a:t>
            </a:r>
          </a:p>
          <a:p>
            <a:pPr marL="0" indent="0" algn="ctr">
              <a:buNone/>
            </a:pPr>
            <a:r>
              <a:rPr lang="ar-AE" sz="2000" b="1" i="1" dirty="0" smtClean="0"/>
              <a:t>الموارد المعدنية:- </a:t>
            </a:r>
          </a:p>
          <a:p>
            <a:pPr marL="0" indent="0" algn="ctr">
              <a:buNone/>
            </a:pPr>
            <a:r>
              <a:rPr lang="ar-AE" sz="2000" b="1" i="1" dirty="0" smtClean="0"/>
              <a:t>عوامل أدت الي تواضع الثروة المعدنية في أمريكا اللاتينية </a:t>
            </a:r>
            <a:endParaRPr lang="en-US" sz="2000" b="1" i="1" dirty="0"/>
          </a:p>
        </p:txBody>
      </p:sp>
      <p:sp>
        <p:nvSpPr>
          <p:cNvPr id="4" name="Explosion 2 3"/>
          <p:cNvSpPr/>
          <p:nvPr/>
        </p:nvSpPr>
        <p:spPr>
          <a:xfrm>
            <a:off x="8726311" y="4730045"/>
            <a:ext cx="2652888" cy="1512711"/>
          </a:xfrm>
          <a:prstGeom prst="irregularSeal2">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AE" sz="1600" b="1" i="1" dirty="0" smtClean="0"/>
              <a:t>قله التطور العلمي والتكنولوجي</a:t>
            </a:r>
            <a:endParaRPr lang="en-US" sz="1600" b="1" i="1" dirty="0"/>
          </a:p>
        </p:txBody>
      </p:sp>
      <p:sp>
        <p:nvSpPr>
          <p:cNvPr id="5" name="Explosion 2 4"/>
          <p:cNvSpPr/>
          <p:nvPr/>
        </p:nvSpPr>
        <p:spPr>
          <a:xfrm>
            <a:off x="5858933" y="4730045"/>
            <a:ext cx="2867378" cy="1512711"/>
          </a:xfrm>
          <a:prstGeom prst="irregularSeal2">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AE" b="1" i="1" dirty="0" smtClean="0"/>
              <a:t>معظم ثروتها المعدنية لم تكتشف بعد</a:t>
            </a:r>
            <a:endParaRPr lang="en-US" b="1" i="1" dirty="0"/>
          </a:p>
        </p:txBody>
      </p:sp>
      <p:sp>
        <p:nvSpPr>
          <p:cNvPr id="6" name="Explosion 2 5"/>
          <p:cNvSpPr/>
          <p:nvPr/>
        </p:nvSpPr>
        <p:spPr>
          <a:xfrm>
            <a:off x="3104443" y="4730045"/>
            <a:ext cx="2754489" cy="1512712"/>
          </a:xfrm>
          <a:prstGeom prst="irregularSeal2">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AE" b="1" i="1" dirty="0" smtClean="0"/>
              <a:t>نهبت معظم ثرواتها من الاستعمار </a:t>
            </a:r>
            <a:endParaRPr lang="en-US" b="1" i="1" dirty="0"/>
          </a:p>
        </p:txBody>
      </p:sp>
      <p:sp>
        <p:nvSpPr>
          <p:cNvPr id="7" name="Explosion 2 6"/>
          <p:cNvSpPr/>
          <p:nvPr/>
        </p:nvSpPr>
        <p:spPr>
          <a:xfrm>
            <a:off x="666043" y="4730045"/>
            <a:ext cx="2765777" cy="1512711"/>
          </a:xfrm>
          <a:prstGeom prst="irregularSeal2">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AE" b="1" i="1" dirty="0" smtClean="0"/>
              <a:t>قلة رؤوس الاموال</a:t>
            </a:r>
            <a:endParaRPr lang="en-US" b="1" i="1" dirty="0"/>
          </a:p>
        </p:txBody>
      </p:sp>
    </p:spTree>
    <p:extLst>
      <p:ext uri="{BB962C8B-B14F-4D97-AF65-F5344CB8AC3E}">
        <p14:creationId xmlns:p14="http://schemas.microsoft.com/office/powerpoint/2010/main" val="343285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660400"/>
            <a:ext cx="10642600" cy="1714500"/>
          </a:xfrm>
        </p:spPr>
        <p:style>
          <a:lnRef idx="1">
            <a:schemeClr val="accent5"/>
          </a:lnRef>
          <a:fillRef idx="2">
            <a:schemeClr val="accent5"/>
          </a:fillRef>
          <a:effectRef idx="1">
            <a:schemeClr val="accent5"/>
          </a:effectRef>
          <a:fontRef idx="minor">
            <a:schemeClr val="dk1"/>
          </a:fontRef>
        </p:style>
        <p:txBody>
          <a:bodyPr/>
          <a:lstStyle/>
          <a:p>
            <a:r>
              <a:rPr lang="ar-AE" b="1" i="1" dirty="0"/>
              <a:t>الموارد الطبيعية والانشطة البشرية بالقارة</a:t>
            </a:r>
            <a:endParaRPr lang="en-US" dirty="0"/>
          </a:p>
        </p:txBody>
      </p:sp>
      <p:sp>
        <p:nvSpPr>
          <p:cNvPr id="3" name="Content Placeholder 2"/>
          <p:cNvSpPr>
            <a:spLocks noGrp="1"/>
          </p:cNvSpPr>
          <p:nvPr>
            <p:ph idx="1"/>
          </p:nvPr>
        </p:nvSpPr>
        <p:spPr>
          <a:xfrm>
            <a:off x="774700" y="2489200"/>
            <a:ext cx="10642600" cy="3721100"/>
          </a:xfrm>
        </p:spPr>
        <p:style>
          <a:lnRef idx="0">
            <a:scrgbClr r="0" g="0" b="0"/>
          </a:lnRef>
          <a:fillRef idx="1003">
            <a:schemeClr val="dk2"/>
          </a:fillRef>
          <a:effectRef idx="0">
            <a:scrgbClr r="0" g="0" b="0"/>
          </a:effectRef>
          <a:fontRef idx="major"/>
        </p:style>
        <p:txBody>
          <a:bodyPr>
            <a:normAutofit fontScale="92500" lnSpcReduction="20000"/>
          </a:bodyPr>
          <a:lstStyle/>
          <a:p>
            <a:pPr marL="0" indent="0" algn="ctr">
              <a:buNone/>
            </a:pPr>
            <a:r>
              <a:rPr lang="ar-AE" b="1" i="1" dirty="0" smtClean="0">
                <a:solidFill>
                  <a:srgbClr val="0070C0"/>
                </a:solidFill>
              </a:rPr>
              <a:t>مصادر الطاقة:-</a:t>
            </a:r>
          </a:p>
          <a:p>
            <a:pPr marL="0" indent="0" algn="ctr">
              <a:buNone/>
            </a:pPr>
            <a:r>
              <a:rPr lang="ar-AE" b="1" i="1" dirty="0" smtClean="0"/>
              <a:t>تتعدد مصادر الطاقة بالقارة ومن اهمها توليد الطاقة الكهرومائية لتوافر الشلالات ومساقط المياه وتنتج ما نسبته7%من الاستهلاك العالمى للطاقة وهناك مصادر طاقة اخري مثل النفط والغاز الطبيعي والفحم الحجري والطاقة النووية .</a:t>
            </a:r>
          </a:p>
          <a:p>
            <a:pPr marL="0" indent="0" algn="ctr">
              <a:buNone/>
            </a:pPr>
            <a:r>
              <a:rPr lang="ar-AE" b="1" i="1" dirty="0" smtClean="0">
                <a:solidFill>
                  <a:srgbClr val="0070C0"/>
                </a:solidFill>
              </a:rPr>
              <a:t>الزراعة وتربية الحيوان:-</a:t>
            </a:r>
          </a:p>
          <a:p>
            <a:pPr marL="0" indent="0" algn="ctr">
              <a:buNone/>
            </a:pPr>
            <a:r>
              <a:rPr lang="ar-AE" b="1" i="1" dirty="0" smtClean="0"/>
              <a:t>تعد الزراعة مصدر مهم في االدخل القومي بالقارة ونسبة الاراضي الصالحة للزراعه بالقاره حوالى 32%من مساحتها ويعمل بها حوالي 40% من الايدي العاملة وهناك عدةمشاكل تواجه الزراعة .</a:t>
            </a:r>
          </a:p>
          <a:p>
            <a:pPr marL="0" indent="0" algn="ctr">
              <a:buNone/>
            </a:pPr>
            <a:r>
              <a:rPr lang="ar-AE" b="1" i="1" dirty="0" smtClean="0">
                <a:solidFill>
                  <a:srgbClr val="FF0000"/>
                </a:solidFill>
              </a:rPr>
              <a:t>من اهو المحاصيل بها :</a:t>
            </a:r>
          </a:p>
          <a:p>
            <a:pPr marL="0" indent="0" algn="ctr">
              <a:buNone/>
            </a:pPr>
            <a:r>
              <a:rPr lang="ar-AE" b="1" i="1" dirty="0" smtClean="0"/>
              <a:t>1-المحاصيل الغذائية مثل القمج والذرة والارز.</a:t>
            </a:r>
          </a:p>
          <a:p>
            <a:pPr marL="0" indent="0" algn="ctr">
              <a:buNone/>
            </a:pPr>
            <a:r>
              <a:rPr lang="ar-AE" b="1" i="1" dirty="0" smtClean="0"/>
              <a:t>2-المحاصيل النقدية مثل القطن والبن وقصب السكر .</a:t>
            </a:r>
            <a:endParaRPr lang="en-US" b="1" i="1" dirty="0"/>
          </a:p>
        </p:txBody>
      </p:sp>
    </p:spTree>
    <p:extLst>
      <p:ext uri="{BB962C8B-B14F-4D97-AF65-F5344CB8AC3E}">
        <p14:creationId xmlns:p14="http://schemas.microsoft.com/office/powerpoint/2010/main" val="237887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673100"/>
            <a:ext cx="10528300" cy="1612899"/>
          </a:xfrm>
        </p:spPr>
        <p:style>
          <a:lnRef idx="1">
            <a:schemeClr val="accent5"/>
          </a:lnRef>
          <a:fillRef idx="2">
            <a:schemeClr val="accent5"/>
          </a:fillRef>
          <a:effectRef idx="1">
            <a:schemeClr val="accent5"/>
          </a:effectRef>
          <a:fontRef idx="minor">
            <a:schemeClr val="dk1"/>
          </a:fontRef>
        </p:style>
        <p:txBody>
          <a:bodyPr/>
          <a:lstStyle/>
          <a:p>
            <a:r>
              <a:rPr lang="ar-AE" b="1" i="1" dirty="0"/>
              <a:t>الموارد الطبيعية والانشطة البشرية بالقارة</a:t>
            </a:r>
            <a:endParaRPr lang="en-US" dirty="0"/>
          </a:p>
        </p:txBody>
      </p:sp>
      <p:sp>
        <p:nvSpPr>
          <p:cNvPr id="3" name="Content Placeholder 2"/>
          <p:cNvSpPr>
            <a:spLocks noGrp="1"/>
          </p:cNvSpPr>
          <p:nvPr>
            <p:ph idx="1"/>
          </p:nvPr>
        </p:nvSpPr>
        <p:spPr>
          <a:xfrm>
            <a:off x="850900" y="2556932"/>
            <a:ext cx="10528300" cy="3564468"/>
          </a:xfrm>
        </p:spPr>
        <p:style>
          <a:lnRef idx="0">
            <a:scrgbClr r="0" g="0" b="0"/>
          </a:lnRef>
          <a:fillRef idx="1003">
            <a:schemeClr val="dk2"/>
          </a:fillRef>
          <a:effectRef idx="0">
            <a:scrgbClr r="0" g="0" b="0"/>
          </a:effectRef>
          <a:fontRef idx="major"/>
        </p:style>
        <p:txBody>
          <a:bodyPr>
            <a:normAutofit fontScale="92500" lnSpcReduction="20000"/>
          </a:bodyPr>
          <a:lstStyle/>
          <a:p>
            <a:pPr marL="0" indent="0" algn="ctr">
              <a:buNone/>
            </a:pPr>
            <a:r>
              <a:rPr lang="ar-AE" sz="3500" b="1" i="1" dirty="0" smtClean="0">
                <a:solidFill>
                  <a:srgbClr val="FF0000"/>
                </a:solidFill>
              </a:rPr>
              <a:t>الصناعة :-</a:t>
            </a:r>
          </a:p>
          <a:p>
            <a:pPr marL="0" indent="0" algn="ctr">
              <a:buNone/>
            </a:pPr>
            <a:r>
              <a:rPr lang="ar-AE" b="1" i="1" dirty="0" smtClean="0"/>
              <a:t>يتميز النشاط الصناعي بقارة أمريكا اللاتينية منها:</a:t>
            </a:r>
          </a:p>
          <a:p>
            <a:pPr marL="0" indent="0" algn="ctr">
              <a:buNone/>
            </a:pPr>
            <a:r>
              <a:rPr lang="ar-AE" b="1" i="1" dirty="0" smtClean="0"/>
              <a:t>1-وفرة الموارد الاولية النباتية والحيوانية والمعدنية.</a:t>
            </a:r>
          </a:p>
          <a:p>
            <a:pPr marL="0" indent="0" algn="ctr">
              <a:buNone/>
            </a:pPr>
            <a:r>
              <a:rPr lang="ar-AE" b="1" i="1" dirty="0" smtClean="0"/>
              <a:t>2-سعة الأسواق المستهلكة.</a:t>
            </a:r>
          </a:p>
          <a:p>
            <a:pPr marL="0" indent="0" algn="ctr">
              <a:buNone/>
            </a:pPr>
            <a:r>
              <a:rPr lang="ar-AE" b="1" i="1" dirty="0" smtClean="0"/>
              <a:t>3-وفرة الأيدى العاملة الرخيصة.</a:t>
            </a:r>
          </a:p>
          <a:p>
            <a:pPr marL="0" indent="0" algn="ctr">
              <a:buNone/>
            </a:pPr>
            <a:r>
              <a:rPr lang="ar-AE" b="1" i="1" dirty="0" smtClean="0"/>
              <a:t>4-وفرة مصادر الطاقة.</a:t>
            </a:r>
          </a:p>
          <a:p>
            <a:pPr marL="0" indent="0" algn="ctr">
              <a:buNone/>
            </a:pPr>
            <a:r>
              <a:rPr lang="ar-AE" b="1" i="1" dirty="0" smtClean="0"/>
              <a:t>5-النمو الكبير في البنية التحتية .</a:t>
            </a:r>
          </a:p>
          <a:p>
            <a:pPr marL="0" indent="0" algn="ctr">
              <a:buNone/>
            </a:pPr>
            <a:r>
              <a:rPr lang="ar-AE" b="1" i="1" dirty="0" smtClean="0"/>
              <a:t>6-التوسع في إستثمار رؤوس الأموال.</a:t>
            </a:r>
            <a:endParaRPr lang="en-US" b="1" i="1" dirty="0"/>
          </a:p>
        </p:txBody>
      </p:sp>
    </p:spTree>
    <p:extLst>
      <p:ext uri="{BB962C8B-B14F-4D97-AF65-F5344CB8AC3E}">
        <p14:creationId xmlns:p14="http://schemas.microsoft.com/office/powerpoint/2010/main" val="106285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85800"/>
            <a:ext cx="10528300" cy="1600199"/>
          </a:xfrm>
        </p:spPr>
        <p:style>
          <a:lnRef idx="1">
            <a:schemeClr val="accent5"/>
          </a:lnRef>
          <a:fillRef idx="2">
            <a:schemeClr val="accent5"/>
          </a:fillRef>
          <a:effectRef idx="1">
            <a:schemeClr val="accent5"/>
          </a:effectRef>
          <a:fontRef idx="minor">
            <a:schemeClr val="dk1"/>
          </a:fontRef>
        </p:style>
        <p:txBody>
          <a:bodyPr>
            <a:normAutofit/>
          </a:bodyPr>
          <a:lstStyle/>
          <a:p>
            <a:r>
              <a:rPr lang="ar-AE" sz="6000" b="1" i="1" dirty="0" smtClean="0"/>
              <a:t>العلاقات الإماراتية ــــ البرازيلية</a:t>
            </a:r>
            <a:endParaRPr lang="en-US" sz="6000" b="1" i="1" dirty="0"/>
          </a:p>
        </p:txBody>
      </p:sp>
      <p:sp>
        <p:nvSpPr>
          <p:cNvPr id="3" name="Content Placeholder 2"/>
          <p:cNvSpPr>
            <a:spLocks noGrp="1"/>
          </p:cNvSpPr>
          <p:nvPr>
            <p:ph idx="1"/>
          </p:nvPr>
        </p:nvSpPr>
        <p:spPr>
          <a:xfrm>
            <a:off x="812800" y="2556932"/>
            <a:ext cx="10528299" cy="3602568"/>
          </a:xfrm>
        </p:spPr>
        <p:style>
          <a:lnRef idx="0">
            <a:scrgbClr r="0" g="0" b="0"/>
          </a:lnRef>
          <a:fillRef idx="1003">
            <a:schemeClr val="dk2"/>
          </a:fillRef>
          <a:effectRef idx="0">
            <a:scrgbClr r="0" g="0" b="0"/>
          </a:effectRef>
          <a:fontRef idx="major"/>
        </p:style>
        <p:txBody>
          <a:bodyPr/>
          <a:lstStyle/>
          <a:p>
            <a:pPr marL="0" indent="0" algn="ctr">
              <a:buNone/>
            </a:pPr>
            <a:r>
              <a:rPr lang="ar-AE" b="1" i="1" dirty="0" smtClean="0"/>
              <a:t>جمهورية البرازيل أكبر دولة في أمريكا الاتينية من حيث عدد السكان والمساحة والمرتبة الخامسة عالمياً من حيث المساحة .</a:t>
            </a:r>
          </a:p>
          <a:p>
            <a:pPr marL="0" indent="0" algn="ctr">
              <a:buNone/>
            </a:pPr>
            <a:r>
              <a:rPr lang="ar-AE" b="1" i="1" dirty="0" smtClean="0"/>
              <a:t>يحدها من الشرق المحيط الاطلنطي ومن الشمال دولة غيانا وسورينام وفنزويلا ومن الشمال الغربي كولولمبيا ومن الغرب دولتى بوليفيا وبيرو والاروجوى من الجهة الجنوبية.</a:t>
            </a:r>
          </a:p>
          <a:p>
            <a:pPr marL="0" indent="0" algn="ctr">
              <a:buNone/>
            </a:pPr>
            <a:r>
              <a:rPr lang="ar-AE" b="1" i="1" dirty="0" smtClean="0"/>
              <a:t>مناخها دافئ الي حار ويسقط عليها كميات كبيرة من الأمطار وذلك جعلها بلداً زراعياً ويعتبر إقتصادها من أقوي 20 اقتصاداً في العالم وهى من أسرع الاقتصادات نمواً في العالم حتى 2010م.</a:t>
            </a:r>
          </a:p>
          <a:p>
            <a:pPr marL="0" indent="0" algn="ctr">
              <a:buNone/>
            </a:pPr>
            <a:r>
              <a:rPr lang="ar-AE" b="1" i="1" dirty="0" smtClean="0"/>
              <a:t>رغم من البعد بين دولة الإمارات والبرازيل الا ان هناك علاقات دبلوماسية بين البلدين منذو عام 1976م.</a:t>
            </a:r>
          </a:p>
          <a:p>
            <a:pPr marL="0" indent="0" algn="ctr">
              <a:buNone/>
            </a:pPr>
            <a:endParaRPr lang="en-US" b="1" i="1" dirty="0"/>
          </a:p>
        </p:txBody>
      </p:sp>
    </p:spTree>
    <p:extLst>
      <p:ext uri="{BB962C8B-B14F-4D97-AF65-F5344CB8AC3E}">
        <p14:creationId xmlns:p14="http://schemas.microsoft.com/office/powerpoint/2010/main" val="274991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982132"/>
            <a:ext cx="10591800" cy="1303867"/>
          </a:xfrm>
        </p:spPr>
        <p:style>
          <a:lnRef idx="1">
            <a:schemeClr val="accent5"/>
          </a:lnRef>
          <a:fillRef idx="2">
            <a:schemeClr val="accent5"/>
          </a:fillRef>
          <a:effectRef idx="1">
            <a:schemeClr val="accent5"/>
          </a:effectRef>
          <a:fontRef idx="minor">
            <a:schemeClr val="dk1"/>
          </a:fontRef>
        </p:style>
        <p:txBody>
          <a:bodyPr>
            <a:normAutofit/>
          </a:bodyPr>
          <a:lstStyle/>
          <a:p>
            <a:r>
              <a:rPr lang="ar-AE" sz="7200" b="1" i="1" dirty="0" smtClean="0"/>
              <a:t>النشاط الثالث</a:t>
            </a:r>
            <a:endParaRPr lang="en-US" sz="7200" b="1" i="1" dirty="0"/>
          </a:p>
        </p:txBody>
      </p:sp>
      <p:sp>
        <p:nvSpPr>
          <p:cNvPr id="3" name="Content Placeholder 2"/>
          <p:cNvSpPr>
            <a:spLocks noGrp="1"/>
          </p:cNvSpPr>
          <p:nvPr>
            <p:ph idx="1"/>
          </p:nvPr>
        </p:nvSpPr>
        <p:spPr>
          <a:xfrm>
            <a:off x="787400" y="2556932"/>
            <a:ext cx="10591800" cy="3318936"/>
          </a:xfrm>
        </p:spPr>
        <p:style>
          <a:lnRef idx="0">
            <a:scrgbClr r="0" g="0" b="0"/>
          </a:lnRef>
          <a:fillRef idx="1003">
            <a:schemeClr val="dk2"/>
          </a:fillRef>
          <a:effectRef idx="0">
            <a:scrgbClr r="0" g="0" b="0"/>
          </a:effectRef>
          <a:fontRef idx="major"/>
        </p:style>
        <p:txBody>
          <a:bodyPr/>
          <a:lstStyle/>
          <a:p>
            <a:pPr marL="0" indent="0" algn="ctr">
              <a:buNone/>
            </a:pPr>
            <a:r>
              <a:rPr lang="ar-AE" sz="6000" b="1" i="1" dirty="0" smtClean="0"/>
              <a:t>إستنتج الإعتبارات التى تهدف الى تعزيز العلاقات الأماراتية الأوروبية ؟</a:t>
            </a:r>
          </a:p>
          <a:p>
            <a:pPr marL="0" indent="0">
              <a:buNone/>
            </a:pPr>
            <a:endParaRPr lang="en-US" dirty="0"/>
          </a:p>
        </p:txBody>
      </p:sp>
    </p:spTree>
    <p:extLst>
      <p:ext uri="{BB962C8B-B14F-4D97-AF65-F5344CB8AC3E}">
        <p14:creationId xmlns:p14="http://schemas.microsoft.com/office/powerpoint/2010/main" val="316604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685800"/>
            <a:ext cx="10553700" cy="1600199"/>
          </a:xfrm>
        </p:spPr>
        <p:style>
          <a:lnRef idx="1">
            <a:schemeClr val="accent5"/>
          </a:lnRef>
          <a:fillRef idx="2">
            <a:schemeClr val="accent5"/>
          </a:fillRef>
          <a:effectRef idx="1">
            <a:schemeClr val="accent5"/>
          </a:effectRef>
          <a:fontRef idx="minor">
            <a:schemeClr val="dk1"/>
          </a:fontRef>
        </p:style>
        <p:txBody>
          <a:bodyPr>
            <a:normAutofit/>
          </a:bodyPr>
          <a:lstStyle/>
          <a:p>
            <a:r>
              <a:rPr lang="ar-AE" sz="4800" b="1" i="1" dirty="0" smtClean="0"/>
              <a:t>مجالات التعاون بين دولة الإمارات ـــ والبرازيل</a:t>
            </a:r>
            <a:endParaRPr lang="en-US" sz="4800" b="1" i="1" dirty="0"/>
          </a:p>
        </p:txBody>
      </p:sp>
      <p:sp>
        <p:nvSpPr>
          <p:cNvPr id="3" name="Content Placeholder 2"/>
          <p:cNvSpPr>
            <a:spLocks noGrp="1"/>
          </p:cNvSpPr>
          <p:nvPr>
            <p:ph idx="1"/>
          </p:nvPr>
        </p:nvSpPr>
        <p:spPr>
          <a:xfrm>
            <a:off x="787400" y="2556932"/>
            <a:ext cx="10553700" cy="3589868"/>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b="1" i="1" dirty="0" smtClean="0"/>
              <a:t>المجال الاقتصادي                     المجال التجاري</a:t>
            </a:r>
          </a:p>
          <a:p>
            <a:pPr marL="0" indent="0" algn="ctr">
              <a:buNone/>
            </a:pPr>
            <a:r>
              <a:rPr lang="ar-AE" b="1" i="1" dirty="0" smtClean="0"/>
              <a:t>الاستثمار                           السياحة   </a:t>
            </a:r>
          </a:p>
          <a:p>
            <a:pPr marL="0" indent="0" algn="ctr">
              <a:buNone/>
            </a:pPr>
            <a:r>
              <a:rPr lang="ar-AE" b="1" i="1" dirty="0"/>
              <a:t> </a:t>
            </a:r>
            <a:r>
              <a:rPr lang="ar-AE" b="1" i="1" dirty="0" smtClean="0"/>
              <a:t>                      الطاقة المتجددة                      </a:t>
            </a:r>
          </a:p>
          <a:p>
            <a:pPr marL="0" indent="0" algn="ctr">
              <a:buNone/>
            </a:pPr>
            <a:r>
              <a:rPr lang="ar-AE" b="1" i="1" dirty="0" smtClean="0">
                <a:solidFill>
                  <a:srgbClr val="FF0000"/>
                </a:solidFill>
              </a:rPr>
              <a:t>الأتفاقيات بين البلدين:-</a:t>
            </a:r>
          </a:p>
          <a:p>
            <a:pPr marL="0" indent="0" algn="ctr">
              <a:buNone/>
            </a:pPr>
            <a:r>
              <a:rPr lang="ar-AE" b="1" i="1" dirty="0" smtClean="0"/>
              <a:t>1-اتفاقيات التعاون العسكري.</a:t>
            </a:r>
          </a:p>
          <a:p>
            <a:pPr marL="0" indent="0" algn="ctr">
              <a:buNone/>
            </a:pPr>
            <a:r>
              <a:rPr lang="ar-AE" b="1" i="1" dirty="0" smtClean="0"/>
              <a:t>2-اتفاقيات خدمات النقل الجوي.</a:t>
            </a:r>
          </a:p>
          <a:p>
            <a:pPr marL="0" indent="0" algn="ctr">
              <a:buNone/>
            </a:pPr>
            <a:r>
              <a:rPr lang="ar-AE" b="1" i="1" dirty="0" smtClean="0"/>
              <a:t>3-اتفاقية الاعفاء المتبادل من تأشيرة الدخول.</a:t>
            </a:r>
            <a:endParaRPr lang="en-US" b="1" i="1" dirty="0"/>
          </a:p>
        </p:txBody>
      </p:sp>
    </p:spTree>
    <p:extLst>
      <p:ext uri="{BB962C8B-B14F-4D97-AF65-F5344CB8AC3E}">
        <p14:creationId xmlns:p14="http://schemas.microsoft.com/office/powerpoint/2010/main" val="317584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23900"/>
            <a:ext cx="10579100" cy="1562099"/>
          </a:xfrm>
        </p:spPr>
        <p:style>
          <a:lnRef idx="1">
            <a:schemeClr val="accent5"/>
          </a:lnRef>
          <a:fillRef idx="2">
            <a:schemeClr val="accent5"/>
          </a:fillRef>
          <a:effectRef idx="1">
            <a:schemeClr val="accent5"/>
          </a:effectRef>
          <a:fontRef idx="minor">
            <a:schemeClr val="dk1"/>
          </a:fontRef>
        </p:style>
        <p:txBody>
          <a:bodyPr>
            <a:normAutofit/>
          </a:bodyPr>
          <a:lstStyle/>
          <a:p>
            <a:r>
              <a:rPr lang="ar-AE" sz="6600" b="1" i="1" dirty="0" smtClean="0"/>
              <a:t>التقويم الختامي</a:t>
            </a:r>
            <a:endParaRPr lang="en-US" sz="6600" b="1" i="1" dirty="0"/>
          </a:p>
        </p:txBody>
      </p:sp>
      <p:sp>
        <p:nvSpPr>
          <p:cNvPr id="3" name="Content Placeholder 2"/>
          <p:cNvSpPr>
            <a:spLocks noGrp="1"/>
          </p:cNvSpPr>
          <p:nvPr>
            <p:ph idx="1"/>
          </p:nvPr>
        </p:nvSpPr>
        <p:spPr>
          <a:xfrm>
            <a:off x="800100" y="2556932"/>
            <a:ext cx="10579100" cy="3589868"/>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sz="5400" b="1" i="1" dirty="0" smtClean="0"/>
              <a:t>1-ماذا تعلمت في هذا الدرس.</a:t>
            </a:r>
          </a:p>
          <a:p>
            <a:pPr marL="0" indent="0" algn="ctr">
              <a:buNone/>
            </a:pPr>
            <a:r>
              <a:rPr lang="ar-AE" sz="5400" b="1" i="1" dirty="0" smtClean="0"/>
              <a:t>2-حل أنشطة الكتاب المدرسي صـ 39/40/41</a:t>
            </a:r>
            <a:endParaRPr lang="en-US" sz="5400" b="1" i="1" dirty="0"/>
          </a:p>
        </p:txBody>
      </p:sp>
    </p:spTree>
    <p:extLst>
      <p:ext uri="{BB962C8B-B14F-4D97-AF65-F5344CB8AC3E}">
        <p14:creationId xmlns:p14="http://schemas.microsoft.com/office/powerpoint/2010/main" val="56785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4700" y="609600"/>
            <a:ext cx="10604500" cy="1778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AE" sz="8000" b="1" i="1" dirty="0" smtClean="0">
                <a:solidFill>
                  <a:schemeClr val="tx1">
                    <a:lumMod val="95000"/>
                    <a:lumOff val="5000"/>
                  </a:schemeClr>
                </a:solidFill>
              </a:rPr>
              <a:t>الصف الثامن</a:t>
            </a:r>
            <a:endParaRPr lang="en-US" sz="8000" b="1" i="1" dirty="0">
              <a:solidFill>
                <a:schemeClr val="tx1">
                  <a:lumMod val="95000"/>
                  <a:lumOff val="5000"/>
                </a:schemeClr>
              </a:solidFill>
            </a:endParaRPr>
          </a:p>
        </p:txBody>
      </p:sp>
      <p:sp>
        <p:nvSpPr>
          <p:cNvPr id="5" name="Content Placeholder 2"/>
          <p:cNvSpPr txBox="1">
            <a:spLocks/>
          </p:cNvSpPr>
          <p:nvPr/>
        </p:nvSpPr>
        <p:spPr>
          <a:xfrm>
            <a:off x="774700" y="2476500"/>
            <a:ext cx="10604500" cy="3759200"/>
          </a:xfrm>
          <a:prstGeom prst="rect">
            <a:avLst/>
          </a:prstGeom>
        </p:spPr>
        <p:style>
          <a:lnRef idx="1">
            <a:schemeClr val="accent5"/>
          </a:lnRef>
          <a:fillRef idx="1003">
            <a:schemeClr val="dk1"/>
          </a:fillRef>
          <a:effectRef idx="2">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ar-AE" sz="7200" b="1" i="1" dirty="0" smtClean="0">
                <a:solidFill>
                  <a:schemeClr val="tx1">
                    <a:lumMod val="95000"/>
                    <a:lumOff val="5000"/>
                  </a:schemeClr>
                </a:solidFill>
              </a:rPr>
              <a:t>الوحدة الأولي :-</a:t>
            </a:r>
          </a:p>
          <a:p>
            <a:pPr marL="0" indent="0" algn="ctr">
              <a:buFont typeface="Arial" panose="020B0604020202020204" pitchFamily="34" charset="0"/>
              <a:buNone/>
            </a:pPr>
            <a:endParaRPr lang="ar-AE" sz="7200" b="1" i="1" dirty="0" smtClean="0">
              <a:solidFill>
                <a:schemeClr val="tx1">
                  <a:lumMod val="95000"/>
                  <a:lumOff val="5000"/>
                </a:schemeClr>
              </a:solidFill>
            </a:endParaRPr>
          </a:p>
          <a:p>
            <a:pPr marL="0" indent="0" algn="ctr">
              <a:buFont typeface="Arial" panose="020B0604020202020204" pitchFamily="34" charset="0"/>
              <a:buNone/>
            </a:pPr>
            <a:r>
              <a:rPr lang="ar-AE" sz="7200" b="1" i="1" dirty="0" smtClean="0">
                <a:solidFill>
                  <a:schemeClr val="tx1">
                    <a:lumMod val="95000"/>
                    <a:lumOff val="5000"/>
                  </a:schemeClr>
                </a:solidFill>
              </a:rPr>
              <a:t>الإمارات والعالم الحديث</a:t>
            </a:r>
          </a:p>
          <a:p>
            <a:pPr marL="0" indent="0" algn="ctr">
              <a:buFont typeface="Arial" panose="020B0604020202020204" pitchFamily="34" charset="0"/>
              <a:buNone/>
            </a:pPr>
            <a:endParaRPr lang="ar-AE" sz="7200" b="1" i="1" dirty="0" smtClean="0">
              <a:solidFill>
                <a:schemeClr val="tx1">
                  <a:lumMod val="95000"/>
                  <a:lumOff val="5000"/>
                </a:schemeClr>
              </a:solidFill>
            </a:endParaRPr>
          </a:p>
          <a:p>
            <a:pPr marL="0" indent="0" algn="ctr">
              <a:buFont typeface="Arial" panose="020B0604020202020204" pitchFamily="34" charset="0"/>
              <a:buNone/>
            </a:pPr>
            <a:endParaRPr lang="en-US" sz="7200" b="1" i="1" dirty="0">
              <a:solidFill>
                <a:schemeClr val="tx1">
                  <a:lumMod val="95000"/>
                  <a:lumOff val="5000"/>
                </a:schemeClr>
              </a:solidFill>
            </a:endParaRPr>
          </a:p>
        </p:txBody>
      </p:sp>
    </p:spTree>
    <p:extLst>
      <p:ext uri="{BB962C8B-B14F-4D97-AF65-F5344CB8AC3E}">
        <p14:creationId xmlns:p14="http://schemas.microsoft.com/office/powerpoint/2010/main" val="37144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609600"/>
            <a:ext cx="10680700" cy="1778000"/>
          </a:xfrm>
        </p:spPr>
        <p:style>
          <a:lnRef idx="1">
            <a:schemeClr val="accent5"/>
          </a:lnRef>
          <a:fillRef idx="2">
            <a:schemeClr val="accent5"/>
          </a:fillRef>
          <a:effectRef idx="1">
            <a:schemeClr val="accent5"/>
          </a:effectRef>
          <a:fontRef idx="minor">
            <a:schemeClr val="dk1"/>
          </a:fontRef>
        </p:style>
        <p:txBody>
          <a:bodyPr>
            <a:normAutofit/>
          </a:bodyPr>
          <a:lstStyle/>
          <a:p>
            <a:r>
              <a:rPr lang="ar-AE" b="1" i="1" dirty="0" smtClean="0"/>
              <a:t>الدرس الثاني :-</a:t>
            </a:r>
            <a:br>
              <a:rPr lang="ar-AE" b="1" i="1" dirty="0" smtClean="0"/>
            </a:br>
            <a:r>
              <a:rPr lang="ar-AE" b="1" i="1" dirty="0" smtClean="0"/>
              <a:t>أمريكا اللاتينية.</a:t>
            </a:r>
            <a:endParaRPr lang="en-US" b="1" i="1" dirty="0"/>
          </a:p>
        </p:txBody>
      </p:sp>
      <p:sp>
        <p:nvSpPr>
          <p:cNvPr id="3" name="Content Placeholder 2"/>
          <p:cNvSpPr>
            <a:spLocks noGrp="1"/>
          </p:cNvSpPr>
          <p:nvPr>
            <p:ph idx="1"/>
          </p:nvPr>
        </p:nvSpPr>
        <p:spPr>
          <a:xfrm>
            <a:off x="749300" y="2556932"/>
            <a:ext cx="10680700" cy="3627968"/>
          </a:xfrm>
        </p:spPr>
        <p:style>
          <a:lnRef idx="0">
            <a:scrgbClr r="0" g="0" b="0"/>
          </a:lnRef>
          <a:fillRef idx="1003">
            <a:schemeClr val="lt1"/>
          </a:fillRef>
          <a:effectRef idx="0">
            <a:scrgbClr r="0" g="0" b="0"/>
          </a:effectRef>
          <a:fontRef idx="major"/>
        </p:style>
        <p:txBody>
          <a:bodyPr>
            <a:normAutofit/>
          </a:bodyPr>
          <a:lstStyle/>
          <a:p>
            <a:pPr marL="0" indent="0" algn="ctr">
              <a:buNone/>
            </a:pPr>
            <a:r>
              <a:rPr lang="ar-AE" sz="3200" b="1" i="1" dirty="0" smtClean="0"/>
              <a:t>نواتج التعلم:-</a:t>
            </a:r>
          </a:p>
          <a:p>
            <a:pPr marL="0" indent="0" algn="ctr">
              <a:buNone/>
            </a:pPr>
            <a:r>
              <a:rPr lang="ar-AE" sz="3200" b="1" i="1" dirty="0" smtClean="0"/>
              <a:t>1-يحدد السمات الطبيعية لقارة أمريكا اللاتينية.</a:t>
            </a:r>
          </a:p>
          <a:p>
            <a:pPr marL="0" indent="0" algn="ctr">
              <a:buNone/>
            </a:pPr>
            <a:r>
              <a:rPr lang="ar-AE" sz="3200" b="1" i="1" dirty="0" smtClean="0"/>
              <a:t>2-يسنتج السمات البشرية لسكان قارة أمريكا اللاتينية.</a:t>
            </a:r>
          </a:p>
          <a:p>
            <a:pPr marL="0" indent="0" algn="ctr">
              <a:buNone/>
            </a:pPr>
            <a:r>
              <a:rPr lang="ar-AE" sz="3200" b="1" i="1" dirty="0" smtClean="0"/>
              <a:t>3-يبين أوجه التعاون بين دولة الإمارات العربية المتحدة والبرازيل في المجالات كافة .</a:t>
            </a:r>
          </a:p>
          <a:p>
            <a:pPr marL="0" indent="0" algn="ctr">
              <a:buNone/>
            </a:pPr>
            <a:endParaRPr lang="ar-AE" sz="3200" b="1" i="1" dirty="0" smtClean="0"/>
          </a:p>
        </p:txBody>
      </p:sp>
    </p:spTree>
    <p:extLst>
      <p:ext uri="{BB962C8B-B14F-4D97-AF65-F5344CB8AC3E}">
        <p14:creationId xmlns:p14="http://schemas.microsoft.com/office/powerpoint/2010/main" val="236136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47700"/>
            <a:ext cx="10668000" cy="1727200"/>
          </a:xfrm>
        </p:spPr>
        <p:style>
          <a:lnRef idx="1">
            <a:schemeClr val="accent5"/>
          </a:lnRef>
          <a:fillRef idx="2">
            <a:schemeClr val="accent5"/>
          </a:fillRef>
          <a:effectRef idx="1">
            <a:schemeClr val="accent5"/>
          </a:effectRef>
          <a:fontRef idx="minor">
            <a:schemeClr val="dk1"/>
          </a:fontRef>
        </p:style>
        <p:txBody>
          <a:bodyPr>
            <a:normAutofit/>
          </a:bodyPr>
          <a:lstStyle/>
          <a:p>
            <a:r>
              <a:rPr lang="ar-AE" sz="5400" b="1" i="1" dirty="0" smtClean="0"/>
              <a:t>السمات الطبيعية لقارة أمريكا اللاتينية </a:t>
            </a:r>
            <a:endParaRPr lang="en-US" sz="5400" b="1" i="1" dirty="0"/>
          </a:p>
        </p:txBody>
      </p:sp>
      <p:sp>
        <p:nvSpPr>
          <p:cNvPr id="3" name="Content Placeholder 2"/>
          <p:cNvSpPr>
            <a:spLocks noGrp="1"/>
          </p:cNvSpPr>
          <p:nvPr>
            <p:ph idx="1"/>
          </p:nvPr>
        </p:nvSpPr>
        <p:spPr>
          <a:xfrm>
            <a:off x="762000" y="2476500"/>
            <a:ext cx="10668000" cy="3721100"/>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sz="3200" b="1" i="1" dirty="0" smtClean="0"/>
              <a:t>قارة أمريكا اللاتينية إحدى قارات العالم الجديد.</a:t>
            </a:r>
          </a:p>
          <a:p>
            <a:pPr marL="0" indent="0" algn="ctr">
              <a:buNone/>
            </a:pPr>
            <a:r>
              <a:rPr lang="ar-AE" sz="3200" b="1" i="1" dirty="0" smtClean="0"/>
              <a:t>تقع فى نصف الكرة الغربي وتمتد فى نصف الكرة الشمالى والجنوبي.</a:t>
            </a:r>
          </a:p>
          <a:p>
            <a:pPr marL="0" indent="0" algn="ctr">
              <a:buNone/>
            </a:pPr>
            <a:r>
              <a:rPr lang="ar-AE" sz="3200" b="1" i="1" dirty="0" smtClean="0"/>
              <a:t>تبلغ مساحتها 21.065.501كم مربع  حيث تضم كلا من المكسيك وأمريكا الوسطي أمريكا الجنوبية وجزر الهند الغربية .</a:t>
            </a:r>
          </a:p>
          <a:p>
            <a:pPr marL="0" indent="0" algn="ctr">
              <a:buNone/>
            </a:pPr>
            <a:r>
              <a:rPr lang="ar-AE" sz="3200" b="1" i="1" dirty="0" smtClean="0"/>
              <a:t>تمتد بين دائرتى عرض 32 شمالاً و56 جنوباً.</a:t>
            </a:r>
          </a:p>
        </p:txBody>
      </p:sp>
    </p:spTree>
    <p:extLst>
      <p:ext uri="{BB962C8B-B14F-4D97-AF65-F5344CB8AC3E}">
        <p14:creationId xmlns:p14="http://schemas.microsoft.com/office/powerpoint/2010/main" val="37719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635000"/>
            <a:ext cx="10655300" cy="1650999"/>
          </a:xfrm>
        </p:spPr>
        <p:style>
          <a:lnRef idx="1">
            <a:schemeClr val="accent5"/>
          </a:lnRef>
          <a:fillRef idx="2">
            <a:schemeClr val="accent5"/>
          </a:fillRef>
          <a:effectRef idx="1">
            <a:schemeClr val="accent5"/>
          </a:effectRef>
          <a:fontRef idx="minor">
            <a:schemeClr val="dk1"/>
          </a:fontRef>
        </p:style>
        <p:txBody>
          <a:bodyPr>
            <a:normAutofit/>
          </a:bodyPr>
          <a:lstStyle/>
          <a:p>
            <a:r>
              <a:rPr lang="ar-AE" sz="6600" b="1" i="1" dirty="0" smtClean="0"/>
              <a:t>النشاط الاول</a:t>
            </a:r>
            <a:endParaRPr lang="en-US" sz="6600" b="1" i="1" dirty="0"/>
          </a:p>
        </p:txBody>
      </p:sp>
      <p:sp>
        <p:nvSpPr>
          <p:cNvPr id="3" name="Content Placeholder 2"/>
          <p:cNvSpPr>
            <a:spLocks noGrp="1"/>
          </p:cNvSpPr>
          <p:nvPr>
            <p:ph idx="1"/>
          </p:nvPr>
        </p:nvSpPr>
        <p:spPr>
          <a:xfrm>
            <a:off x="774700" y="2285999"/>
            <a:ext cx="10655300" cy="3832579"/>
          </a:xfrm>
        </p:spPr>
        <p:style>
          <a:lnRef idx="0">
            <a:scrgbClr r="0" g="0" b="0"/>
          </a:lnRef>
          <a:fillRef idx="1003">
            <a:schemeClr val="dk2"/>
          </a:fillRef>
          <a:effectRef idx="0">
            <a:scrgbClr r="0" g="0" b="0"/>
          </a:effectRef>
          <a:fontRef idx="major"/>
        </p:style>
        <p:txBody>
          <a:bodyPr>
            <a:noAutofit/>
          </a:bodyPr>
          <a:lstStyle/>
          <a:p>
            <a:pPr marL="0" indent="0" algn="r">
              <a:buNone/>
            </a:pPr>
            <a:r>
              <a:rPr lang="ar-AE" sz="1600" b="1" i="1" dirty="0" smtClean="0"/>
              <a:t>أقرأ الخريطة وأجب:-</a:t>
            </a:r>
          </a:p>
          <a:p>
            <a:pPr marL="0" indent="0" algn="r">
              <a:buNone/>
            </a:pPr>
            <a:r>
              <a:rPr lang="ar-AE" sz="1600" b="1" i="1" dirty="0" smtClean="0"/>
              <a:t>اسجل أسماء المسطحات المائية التى تشرف عليها قارة أمريكا</a:t>
            </a:r>
          </a:p>
          <a:p>
            <a:pPr marL="0" indent="0" algn="r">
              <a:buNone/>
            </a:pPr>
            <a:r>
              <a:rPr lang="ar-AE" sz="1600" b="1" i="1" dirty="0" smtClean="0"/>
              <a:t> اللاتينة من الجهات التالية :</a:t>
            </a:r>
          </a:p>
          <a:p>
            <a:pPr marL="0" indent="0" algn="r">
              <a:buNone/>
            </a:pPr>
            <a:r>
              <a:rPr lang="ar-AE" sz="1600" b="1" i="1" dirty="0" smtClean="0"/>
              <a:t>الشرق...........</a:t>
            </a:r>
          </a:p>
          <a:p>
            <a:pPr marL="0" indent="0" algn="r">
              <a:buNone/>
            </a:pPr>
            <a:r>
              <a:rPr lang="ar-AE" sz="1600" b="1" i="1" dirty="0" smtClean="0"/>
              <a:t>الغرب...........</a:t>
            </a:r>
          </a:p>
          <a:p>
            <a:pPr marL="0" indent="0" algn="r">
              <a:buNone/>
            </a:pPr>
            <a:r>
              <a:rPr lang="ar-AE" sz="1600" b="1" i="1" dirty="0" smtClean="0"/>
              <a:t>الشمال...........</a:t>
            </a:r>
          </a:p>
          <a:p>
            <a:pPr marL="0" indent="0" algn="r">
              <a:buNone/>
            </a:pPr>
            <a:r>
              <a:rPr lang="ar-AE" sz="1600" b="1" i="1" dirty="0" smtClean="0"/>
              <a:t>أسمى دوائر العرض الرئيسية التى تمر بقارة أمريكا اللاتينية:</a:t>
            </a:r>
          </a:p>
          <a:p>
            <a:pPr marL="0" indent="0" algn="r">
              <a:buNone/>
            </a:pPr>
            <a:r>
              <a:rPr lang="ar-AE" sz="1600" b="1" i="1" dirty="0" smtClean="0"/>
              <a:t>..................</a:t>
            </a:r>
          </a:p>
          <a:p>
            <a:pPr marL="0" indent="0" algn="r">
              <a:buNone/>
            </a:pPr>
            <a:r>
              <a:rPr lang="ar-AE" sz="1600" b="1" i="1" dirty="0" smtClean="0"/>
              <a:t>..................</a:t>
            </a:r>
          </a:p>
          <a:p>
            <a:pPr marL="0" indent="0" algn="r">
              <a:buNone/>
            </a:pPr>
            <a:r>
              <a:rPr lang="ar-AE" sz="1600" b="1" i="1" dirty="0" smtClean="0"/>
              <a:t>..................</a:t>
            </a:r>
            <a:endParaRPr lang="en-US" sz="1600"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972" y="2449689"/>
            <a:ext cx="4957605" cy="3742266"/>
          </a:xfrm>
          <a:prstGeom prst="rect">
            <a:avLst/>
          </a:prstGeom>
        </p:spPr>
      </p:pic>
    </p:spTree>
    <p:extLst>
      <p:ext uri="{BB962C8B-B14F-4D97-AF65-F5344CB8AC3E}">
        <p14:creationId xmlns:p14="http://schemas.microsoft.com/office/powerpoint/2010/main" val="102605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99" y="622300"/>
            <a:ext cx="10629899" cy="1752600"/>
          </a:xfrm>
        </p:spPr>
        <p:style>
          <a:lnRef idx="1">
            <a:schemeClr val="accent5"/>
          </a:lnRef>
          <a:fillRef idx="2">
            <a:schemeClr val="accent5"/>
          </a:fillRef>
          <a:effectRef idx="1">
            <a:schemeClr val="accent5"/>
          </a:effectRef>
          <a:fontRef idx="minor">
            <a:schemeClr val="dk1"/>
          </a:fontRef>
        </p:style>
        <p:txBody>
          <a:bodyPr>
            <a:normAutofit/>
          </a:bodyPr>
          <a:lstStyle/>
          <a:p>
            <a:r>
              <a:rPr lang="ar-AE" sz="7200" b="1" i="1" dirty="0" smtClean="0"/>
              <a:t>أشكال التضاريس</a:t>
            </a:r>
            <a:endParaRPr lang="en-US" sz="7200" b="1" i="1" dirty="0"/>
          </a:p>
        </p:txBody>
      </p:sp>
      <p:sp>
        <p:nvSpPr>
          <p:cNvPr id="3" name="Content Placeholder 2"/>
          <p:cNvSpPr>
            <a:spLocks noGrp="1"/>
          </p:cNvSpPr>
          <p:nvPr>
            <p:ph idx="1"/>
          </p:nvPr>
        </p:nvSpPr>
        <p:spPr>
          <a:xfrm>
            <a:off x="787400" y="2476500"/>
            <a:ext cx="10629899" cy="3810000"/>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sz="3600" b="1" i="1" dirty="0" smtClean="0"/>
              <a:t>الجبال</a:t>
            </a:r>
            <a:endParaRPr lang="en-US" sz="3600" b="1" i="1" dirty="0"/>
          </a:p>
        </p:txBody>
      </p:sp>
      <p:graphicFrame>
        <p:nvGraphicFramePr>
          <p:cNvPr id="5" name="Diagram 4"/>
          <p:cNvGraphicFramePr/>
          <p:nvPr>
            <p:extLst>
              <p:ext uri="{D42A27DB-BD31-4B8C-83A1-F6EECF244321}">
                <p14:modId xmlns:p14="http://schemas.microsoft.com/office/powerpoint/2010/main" val="649297357"/>
              </p:ext>
            </p:extLst>
          </p:nvPr>
        </p:nvGraphicFramePr>
        <p:xfrm>
          <a:off x="2032000" y="3172178"/>
          <a:ext cx="8128000" cy="296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88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660400"/>
            <a:ext cx="10629900" cy="1727200"/>
          </a:xfrm>
        </p:spPr>
        <p:style>
          <a:lnRef idx="1">
            <a:schemeClr val="accent5"/>
          </a:lnRef>
          <a:fillRef idx="2">
            <a:schemeClr val="accent5"/>
          </a:fillRef>
          <a:effectRef idx="1">
            <a:schemeClr val="accent5"/>
          </a:effectRef>
          <a:fontRef idx="minor">
            <a:schemeClr val="dk1"/>
          </a:fontRef>
        </p:style>
        <p:txBody>
          <a:bodyPr>
            <a:normAutofit/>
          </a:bodyPr>
          <a:lstStyle/>
          <a:p>
            <a:r>
              <a:rPr lang="ar-AE" sz="6000" b="1" i="1" dirty="0" smtClean="0"/>
              <a:t>ثانياً الهضاب</a:t>
            </a:r>
            <a:endParaRPr lang="en-US" sz="6000" b="1" i="1" dirty="0"/>
          </a:p>
        </p:txBody>
      </p:sp>
      <p:sp>
        <p:nvSpPr>
          <p:cNvPr id="8" name="Content Placeholder 7"/>
          <p:cNvSpPr>
            <a:spLocks noGrp="1"/>
          </p:cNvSpPr>
          <p:nvPr>
            <p:ph idx="1"/>
          </p:nvPr>
        </p:nvSpPr>
        <p:spPr>
          <a:xfrm>
            <a:off x="774700" y="2476500"/>
            <a:ext cx="10629900" cy="3721100"/>
          </a:xfrm>
        </p:spPr>
        <p:style>
          <a:lnRef idx="0">
            <a:scrgbClr r="0" g="0" b="0"/>
          </a:lnRef>
          <a:fillRef idx="1003">
            <a:schemeClr val="dk2"/>
          </a:fillRef>
          <a:effectRef idx="0">
            <a:scrgbClr r="0" g="0" b="0"/>
          </a:effectRef>
          <a:fontRef idx="major"/>
        </p:style>
        <p:txBody>
          <a:bodyPr/>
          <a:lstStyle/>
          <a:p>
            <a:pPr marL="0" indent="0">
              <a:buNone/>
            </a:pPr>
            <a:r>
              <a:rPr lang="ar-AE" dirty="0" smtClean="0"/>
              <a:t>1</a:t>
            </a:r>
            <a:endParaRPr lang="en-US" dirty="0"/>
          </a:p>
        </p:txBody>
      </p:sp>
      <p:sp>
        <p:nvSpPr>
          <p:cNvPr id="13" name="Flowchart: Multidocument 12"/>
          <p:cNvSpPr/>
          <p:nvPr/>
        </p:nvSpPr>
        <p:spPr>
          <a:xfrm>
            <a:off x="8579556" y="2655710"/>
            <a:ext cx="2133600" cy="3121379"/>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AE" sz="3200" b="1" i="1" dirty="0" smtClean="0">
                <a:solidFill>
                  <a:schemeClr val="tx1">
                    <a:lumMod val="95000"/>
                    <a:lumOff val="5000"/>
                  </a:schemeClr>
                </a:solidFill>
              </a:rPr>
              <a:t>هضبة المكسيك</a:t>
            </a:r>
            <a:endParaRPr lang="en-US" sz="3200" b="1" i="1" dirty="0">
              <a:solidFill>
                <a:schemeClr val="tx1">
                  <a:lumMod val="95000"/>
                  <a:lumOff val="5000"/>
                </a:schemeClr>
              </a:solidFill>
            </a:endParaRPr>
          </a:p>
        </p:txBody>
      </p:sp>
      <p:sp>
        <p:nvSpPr>
          <p:cNvPr id="15" name="Flowchart: Multidocument 14"/>
          <p:cNvSpPr/>
          <p:nvPr/>
        </p:nvSpPr>
        <p:spPr>
          <a:xfrm>
            <a:off x="6112934" y="2655707"/>
            <a:ext cx="2054578" cy="3121379"/>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AE" sz="3200" b="1" i="1" dirty="0" smtClean="0">
                <a:solidFill>
                  <a:schemeClr val="tx1">
                    <a:lumMod val="95000"/>
                    <a:lumOff val="5000"/>
                  </a:schemeClr>
                </a:solidFill>
              </a:rPr>
              <a:t>هضبة البرازيل</a:t>
            </a:r>
            <a:endParaRPr lang="en-US" sz="3200" b="1" i="1" dirty="0">
              <a:solidFill>
                <a:schemeClr val="tx1">
                  <a:lumMod val="95000"/>
                  <a:lumOff val="5000"/>
                </a:schemeClr>
              </a:solidFill>
            </a:endParaRPr>
          </a:p>
        </p:txBody>
      </p:sp>
      <p:sp>
        <p:nvSpPr>
          <p:cNvPr id="16" name="Flowchart: Multidocument 15"/>
          <p:cNvSpPr/>
          <p:nvPr/>
        </p:nvSpPr>
        <p:spPr>
          <a:xfrm>
            <a:off x="3964517" y="2655708"/>
            <a:ext cx="1945923" cy="3121379"/>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AE" sz="3200" b="1" i="1" dirty="0" smtClean="0">
                <a:solidFill>
                  <a:schemeClr val="tx1">
                    <a:lumMod val="95000"/>
                    <a:lumOff val="5000"/>
                  </a:schemeClr>
                </a:solidFill>
              </a:rPr>
              <a:t>هضبة جيانا</a:t>
            </a:r>
            <a:endParaRPr lang="en-US" sz="3200" b="1" i="1" dirty="0">
              <a:solidFill>
                <a:schemeClr val="tx1">
                  <a:lumMod val="95000"/>
                  <a:lumOff val="5000"/>
                </a:schemeClr>
              </a:solidFill>
            </a:endParaRPr>
          </a:p>
        </p:txBody>
      </p:sp>
      <p:sp>
        <p:nvSpPr>
          <p:cNvPr id="17" name="Flowchart: Multidocument 16"/>
          <p:cNvSpPr/>
          <p:nvPr/>
        </p:nvSpPr>
        <p:spPr>
          <a:xfrm>
            <a:off x="1549854" y="2655708"/>
            <a:ext cx="1949701" cy="3121379"/>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AE" sz="3200" b="1" i="1" dirty="0" smtClean="0">
                <a:solidFill>
                  <a:schemeClr val="tx1">
                    <a:lumMod val="95000"/>
                    <a:lumOff val="5000"/>
                  </a:schemeClr>
                </a:solidFill>
              </a:rPr>
              <a:t>هضبة بتاجونيا</a:t>
            </a:r>
            <a:endParaRPr lang="en-US" sz="3200" b="1" i="1" dirty="0">
              <a:solidFill>
                <a:schemeClr val="tx1">
                  <a:lumMod val="95000"/>
                  <a:lumOff val="5000"/>
                </a:schemeClr>
              </a:solidFill>
            </a:endParaRPr>
          </a:p>
        </p:txBody>
      </p:sp>
    </p:spTree>
    <p:extLst>
      <p:ext uri="{BB962C8B-B14F-4D97-AF65-F5344CB8AC3E}">
        <p14:creationId xmlns:p14="http://schemas.microsoft.com/office/powerpoint/2010/main" val="423745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647700"/>
            <a:ext cx="10604500" cy="1739900"/>
          </a:xfrm>
        </p:spPr>
        <p:style>
          <a:lnRef idx="1">
            <a:schemeClr val="accent5"/>
          </a:lnRef>
          <a:fillRef idx="2">
            <a:schemeClr val="accent5"/>
          </a:fillRef>
          <a:effectRef idx="1">
            <a:schemeClr val="accent5"/>
          </a:effectRef>
          <a:fontRef idx="minor">
            <a:schemeClr val="dk1"/>
          </a:fontRef>
        </p:style>
        <p:txBody>
          <a:bodyPr>
            <a:noAutofit/>
          </a:bodyPr>
          <a:lstStyle/>
          <a:p>
            <a:r>
              <a:rPr lang="ar-AE" sz="8000" b="1" i="1" dirty="0" smtClean="0"/>
              <a:t>السهول</a:t>
            </a:r>
            <a:endParaRPr lang="en-US" sz="8000" b="1" i="1" dirty="0"/>
          </a:p>
        </p:txBody>
      </p:sp>
      <p:sp>
        <p:nvSpPr>
          <p:cNvPr id="3" name="Content Placeholder 2"/>
          <p:cNvSpPr>
            <a:spLocks noGrp="1"/>
          </p:cNvSpPr>
          <p:nvPr>
            <p:ph idx="1"/>
          </p:nvPr>
        </p:nvSpPr>
        <p:spPr>
          <a:xfrm>
            <a:off x="787400" y="2501901"/>
            <a:ext cx="10604500" cy="3708400"/>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b="1" i="1" dirty="0" smtClean="0"/>
              <a:t>تنقسم السهول في امريكا اللاتينية الي قسمين :-</a:t>
            </a:r>
          </a:p>
          <a:p>
            <a:pPr marL="0" indent="0" algn="ctr">
              <a:buNone/>
            </a:pPr>
            <a:r>
              <a:rPr lang="ar-AE" b="1" i="1" dirty="0" smtClean="0">
                <a:solidFill>
                  <a:srgbClr val="0070C0"/>
                </a:solidFill>
              </a:rPr>
              <a:t>السهول الفيضية :</a:t>
            </a:r>
          </a:p>
          <a:p>
            <a:pPr marL="0" indent="0" algn="ctr">
              <a:buNone/>
            </a:pPr>
            <a:r>
              <a:rPr lang="ar-AE" b="1" i="1" dirty="0" smtClean="0"/>
              <a:t>سهول حوض الامازرون                     سهل اللانوس      </a:t>
            </a:r>
          </a:p>
          <a:p>
            <a:pPr marL="0" indent="0" algn="ctr">
              <a:buNone/>
            </a:pPr>
            <a:r>
              <a:rPr lang="ar-AE" b="1" i="1" dirty="0" smtClean="0"/>
              <a:t>سهل البمباس                        سهل السلفاس</a:t>
            </a:r>
          </a:p>
          <a:p>
            <a:pPr marL="0" indent="0" algn="ctr">
              <a:buNone/>
            </a:pPr>
            <a:r>
              <a:rPr lang="ar-AE" b="1" i="1" dirty="0" smtClean="0">
                <a:solidFill>
                  <a:srgbClr val="0070C0"/>
                </a:solidFill>
              </a:rPr>
              <a:t>السهول الساحلية :</a:t>
            </a:r>
          </a:p>
          <a:p>
            <a:pPr marL="0" indent="0" algn="ctr">
              <a:buNone/>
            </a:pPr>
            <a:r>
              <a:rPr lang="ar-AE" b="1" i="1" dirty="0" smtClean="0"/>
              <a:t>تتميز بأنها قليلة التعاريج                     كثرة الخلجان والاخوار</a:t>
            </a:r>
          </a:p>
          <a:p>
            <a:pPr marL="0" indent="0" algn="ctr">
              <a:buNone/>
            </a:pPr>
            <a:r>
              <a:rPr lang="ar-AE" b="1" i="1" dirty="0" smtClean="0"/>
              <a:t>قلة المواقع المناسبة لانشاء المؤاني الطبيعية</a:t>
            </a:r>
          </a:p>
        </p:txBody>
      </p:sp>
    </p:spTree>
    <p:extLst>
      <p:ext uri="{BB962C8B-B14F-4D97-AF65-F5344CB8AC3E}">
        <p14:creationId xmlns:p14="http://schemas.microsoft.com/office/powerpoint/2010/main" val="409818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35000"/>
            <a:ext cx="10566400" cy="1752600"/>
          </a:xfrm>
        </p:spPr>
        <p:style>
          <a:lnRef idx="1">
            <a:schemeClr val="accent5"/>
          </a:lnRef>
          <a:fillRef idx="2">
            <a:schemeClr val="accent5"/>
          </a:fillRef>
          <a:effectRef idx="1">
            <a:schemeClr val="accent5"/>
          </a:effectRef>
          <a:fontRef idx="minor">
            <a:schemeClr val="dk1"/>
          </a:fontRef>
        </p:style>
        <p:txBody>
          <a:bodyPr>
            <a:normAutofit/>
          </a:bodyPr>
          <a:lstStyle/>
          <a:p>
            <a:r>
              <a:rPr lang="ar-AE" sz="7200" b="1" i="1" dirty="0" smtClean="0"/>
              <a:t>المناخ</a:t>
            </a:r>
            <a:endParaRPr lang="en-US" sz="7200" b="1" i="1" dirty="0"/>
          </a:p>
        </p:txBody>
      </p:sp>
      <p:sp>
        <p:nvSpPr>
          <p:cNvPr id="3" name="Content Placeholder 2"/>
          <p:cNvSpPr>
            <a:spLocks noGrp="1"/>
          </p:cNvSpPr>
          <p:nvPr>
            <p:ph idx="1"/>
          </p:nvPr>
        </p:nvSpPr>
        <p:spPr>
          <a:xfrm>
            <a:off x="812800" y="2489200"/>
            <a:ext cx="10566400" cy="3708400"/>
          </a:xfrm>
        </p:spPr>
        <p:style>
          <a:lnRef idx="0">
            <a:scrgbClr r="0" g="0" b="0"/>
          </a:lnRef>
          <a:fillRef idx="1003">
            <a:schemeClr val="dk2"/>
          </a:fillRef>
          <a:effectRef idx="0">
            <a:scrgbClr r="0" g="0" b="0"/>
          </a:effectRef>
          <a:fontRef idx="major"/>
        </p:style>
        <p:txBody>
          <a:bodyPr/>
          <a:lstStyle/>
          <a:p>
            <a:pPr marL="0" indent="0" algn="ctr">
              <a:buNone/>
            </a:pPr>
            <a:r>
              <a:rPr lang="ar-AE" b="1" i="1" dirty="0" smtClean="0"/>
              <a:t>تتعدد النماذج المناخية بالقارة بسبب مساحتها الكبيرة ومرور 3 دوائر عرض رئيسية بها بالاضافة الى ارتفاع ارضيها واختلاف التضاريس بها فضلا عن تأثير الرياح ووالتيارات البحرية .</a:t>
            </a:r>
          </a:p>
          <a:p>
            <a:pPr marL="0" indent="0" algn="ctr">
              <a:buNone/>
            </a:pPr>
            <a:endParaRPr lang="ar-AE" b="1" i="1" dirty="0" smtClean="0"/>
          </a:p>
          <a:p>
            <a:pPr marL="0" indent="0" algn="ctr">
              <a:buNone/>
            </a:pPr>
            <a:r>
              <a:rPr lang="ar-AE" b="1" i="1" dirty="0" smtClean="0"/>
              <a:t>العوامل المؤثرة في مناخ قارة أمريكا اللاتينية </a:t>
            </a:r>
            <a:endParaRPr lang="en-US" b="1" i="1" dirty="0"/>
          </a:p>
        </p:txBody>
      </p:sp>
      <p:sp>
        <p:nvSpPr>
          <p:cNvPr id="4" name="Cloud Callout 3"/>
          <p:cNvSpPr/>
          <p:nvPr/>
        </p:nvSpPr>
        <p:spPr>
          <a:xfrm>
            <a:off x="8715023" y="4470400"/>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400" b="1" i="1" dirty="0" smtClean="0"/>
              <a:t>الموقع الجغرافي</a:t>
            </a:r>
            <a:endParaRPr lang="en-US" sz="2400" b="1" i="1" dirty="0"/>
          </a:p>
        </p:txBody>
      </p:sp>
      <p:sp>
        <p:nvSpPr>
          <p:cNvPr id="5" name="Cloud Callout 4"/>
          <p:cNvSpPr/>
          <p:nvPr/>
        </p:nvSpPr>
        <p:spPr>
          <a:xfrm>
            <a:off x="6163732" y="4470400"/>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400" b="1" i="1" dirty="0" smtClean="0"/>
              <a:t>أشكال السطح</a:t>
            </a:r>
            <a:endParaRPr lang="en-US" sz="2400" b="1" i="1" dirty="0"/>
          </a:p>
        </p:txBody>
      </p:sp>
      <p:sp>
        <p:nvSpPr>
          <p:cNvPr id="6" name="Cloud Callout 5"/>
          <p:cNvSpPr/>
          <p:nvPr/>
        </p:nvSpPr>
        <p:spPr>
          <a:xfrm>
            <a:off x="3612441" y="4490158"/>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400" b="1" i="1" dirty="0" smtClean="0"/>
              <a:t>التيارات البحرية </a:t>
            </a:r>
            <a:endParaRPr lang="en-US" sz="2400" b="1" i="1" dirty="0"/>
          </a:p>
        </p:txBody>
      </p:sp>
      <p:sp>
        <p:nvSpPr>
          <p:cNvPr id="7" name="Cloud Callout 6"/>
          <p:cNvSpPr/>
          <p:nvPr/>
        </p:nvSpPr>
        <p:spPr>
          <a:xfrm>
            <a:off x="1061150" y="4490158"/>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000" b="1" i="1" dirty="0" smtClean="0"/>
              <a:t>توزيع اليابس والماء</a:t>
            </a:r>
            <a:endParaRPr lang="en-US" sz="2000" b="1" i="1" dirty="0"/>
          </a:p>
        </p:txBody>
      </p:sp>
    </p:spTree>
    <p:extLst>
      <p:ext uri="{BB962C8B-B14F-4D97-AF65-F5344CB8AC3E}">
        <p14:creationId xmlns:p14="http://schemas.microsoft.com/office/powerpoint/2010/main" val="36983519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1421</TotalTime>
  <Words>643</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Times New Roman</vt:lpstr>
      <vt:lpstr>Organic</vt:lpstr>
      <vt:lpstr>مدرسة دار العلوم الخاصة  قسم الدراسات الإجتماعية إعداد/ أحمد حسن </vt:lpstr>
      <vt:lpstr>PowerPoint Presentation</vt:lpstr>
      <vt:lpstr>الدرس الثاني :- أمريكا اللاتينية.</vt:lpstr>
      <vt:lpstr>السمات الطبيعية لقارة أمريكا اللاتينية </vt:lpstr>
      <vt:lpstr>النشاط الاول</vt:lpstr>
      <vt:lpstr>أشكال التضاريس</vt:lpstr>
      <vt:lpstr>ثانياً الهضاب</vt:lpstr>
      <vt:lpstr>السهول</vt:lpstr>
      <vt:lpstr>المناخ</vt:lpstr>
      <vt:lpstr>النشاط الثاني</vt:lpstr>
      <vt:lpstr>الموارد الطبيعية والانشطة البشرية بالقارة</vt:lpstr>
      <vt:lpstr>الموارد الطبيعية والانشطة البشرية بالقارة</vt:lpstr>
      <vt:lpstr>الموارد الطبيعية والانشطة البشرية بالقارة</vt:lpstr>
      <vt:lpstr>العلاقات الإماراتية ــــ البرازيلية</vt:lpstr>
      <vt:lpstr>النشاط الثالث</vt:lpstr>
      <vt:lpstr>مجالات التعاون بين دولة الإمارات ـــ والبرازيل</vt:lpstr>
      <vt:lpstr>التقويم الختامي</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مدرسة دار العلوم الخاصة  قسم الدراسات الإجتماعية إعداد/ أحمد حسن</dc:title>
  <dc:creator>ahmed hassan</dc:creator>
  <cp:lastModifiedBy>ahmed hassan</cp:lastModifiedBy>
  <cp:revision>25</cp:revision>
  <dcterms:created xsi:type="dcterms:W3CDTF">2020-04-11T05:14:41Z</dcterms:created>
  <dcterms:modified xsi:type="dcterms:W3CDTF">2020-04-16T06:23:53Z</dcterms:modified>
</cp:coreProperties>
</file>