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75" r:id="rId7"/>
    <p:sldId id="261" r:id="rId8"/>
    <p:sldId id="262" r:id="rId9"/>
    <p:sldId id="263" r:id="rId10"/>
    <p:sldId id="265" r:id="rId11"/>
    <p:sldId id="276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2E96BA-978B-4BAA-9E79-117D73E60AF6}" type="doc">
      <dgm:prSet loTypeId="urn:microsoft.com/office/officeart/2005/8/layout/cycle5" loCatId="cycle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EA0D91-9F36-4363-AC1D-40D0071ADE57}">
      <dgm:prSet phldrT="[Text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ar-AE" dirty="0" smtClean="0"/>
            <a:t>بذرة القرم</a:t>
          </a:r>
          <a:endParaRPr lang="en-US" dirty="0"/>
        </a:p>
      </dgm:t>
    </dgm:pt>
    <dgm:pt modelId="{BE0DFDF7-B666-44B0-A6CB-E37C1A71654A}" type="parTrans" cxnId="{14C2DAD6-2917-4264-AE49-C74A81BCBCC4}">
      <dgm:prSet/>
      <dgm:spPr/>
      <dgm:t>
        <a:bodyPr/>
        <a:lstStyle/>
        <a:p>
          <a:endParaRPr lang="en-US"/>
        </a:p>
      </dgm:t>
    </dgm:pt>
    <dgm:pt modelId="{DF2EA4E9-DD40-4586-AE54-A85C55BFABFD}" type="sibTrans" cxnId="{14C2DAD6-2917-4264-AE49-C74A81BCBCC4}">
      <dgm:prSet/>
      <dgm:spPr/>
      <dgm:t>
        <a:bodyPr/>
        <a:lstStyle/>
        <a:p>
          <a:endParaRPr lang="en-US"/>
        </a:p>
      </dgm:t>
    </dgm:pt>
    <dgm:pt modelId="{F39F858F-6D9D-4215-A3F1-BE5A7B734031}">
      <dgm:prSet phldrT="[Text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ar-AE" dirty="0" smtClean="0"/>
            <a:t>سقوطها في التربة</a:t>
          </a:r>
          <a:endParaRPr lang="en-US" dirty="0"/>
        </a:p>
      </dgm:t>
    </dgm:pt>
    <dgm:pt modelId="{BB313CBE-0DD3-4A43-95BB-CA907C3A1087}" type="parTrans" cxnId="{A29FD72E-8314-472E-AB9C-346A46ABDFDB}">
      <dgm:prSet/>
      <dgm:spPr/>
      <dgm:t>
        <a:bodyPr/>
        <a:lstStyle/>
        <a:p>
          <a:endParaRPr lang="en-US"/>
        </a:p>
      </dgm:t>
    </dgm:pt>
    <dgm:pt modelId="{FE95C11C-C3FE-4529-ADF0-945CC84AE8D3}" type="sibTrans" cxnId="{A29FD72E-8314-472E-AB9C-346A46ABDFDB}">
      <dgm:prSet/>
      <dgm:spPr/>
      <dgm:t>
        <a:bodyPr/>
        <a:lstStyle/>
        <a:p>
          <a:endParaRPr lang="en-US"/>
        </a:p>
      </dgm:t>
    </dgm:pt>
    <dgm:pt modelId="{51F01F34-0B8B-488B-88B3-21391F93D58C}">
      <dgm:prSet phldrT="[Text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ar-AE" dirty="0" smtClean="0"/>
            <a:t>إنبات البذرة</a:t>
          </a:r>
          <a:endParaRPr lang="en-US" dirty="0"/>
        </a:p>
      </dgm:t>
    </dgm:pt>
    <dgm:pt modelId="{615587F5-6E5F-4158-BDF8-762A21EB5814}" type="parTrans" cxnId="{AF6AB2DC-48E4-45AB-B2BA-1DF25D692C3F}">
      <dgm:prSet/>
      <dgm:spPr/>
      <dgm:t>
        <a:bodyPr/>
        <a:lstStyle/>
        <a:p>
          <a:endParaRPr lang="en-US"/>
        </a:p>
      </dgm:t>
    </dgm:pt>
    <dgm:pt modelId="{5E9D133D-1D17-4551-8976-09116F9C279C}" type="sibTrans" cxnId="{AF6AB2DC-48E4-45AB-B2BA-1DF25D692C3F}">
      <dgm:prSet/>
      <dgm:spPr/>
      <dgm:t>
        <a:bodyPr/>
        <a:lstStyle/>
        <a:p>
          <a:endParaRPr lang="en-US"/>
        </a:p>
      </dgm:t>
    </dgm:pt>
    <dgm:pt modelId="{7CF3BA0C-AA62-4061-A389-6013DEBA44F9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ar-AE" dirty="0" smtClean="0"/>
            <a:t>شجرة القرم</a:t>
          </a:r>
          <a:endParaRPr lang="en-US" dirty="0"/>
        </a:p>
      </dgm:t>
    </dgm:pt>
    <dgm:pt modelId="{EDCDFE68-DB02-44E5-859C-F1DB03C07506}" type="parTrans" cxnId="{282B4419-CC82-471B-A047-2CA948828C18}">
      <dgm:prSet/>
      <dgm:spPr/>
      <dgm:t>
        <a:bodyPr/>
        <a:lstStyle/>
        <a:p>
          <a:endParaRPr lang="en-US"/>
        </a:p>
      </dgm:t>
    </dgm:pt>
    <dgm:pt modelId="{26C6C693-CA34-4F19-82A4-6651060DD7DE}" type="sibTrans" cxnId="{282B4419-CC82-471B-A047-2CA948828C18}">
      <dgm:prSet/>
      <dgm:spPr/>
      <dgm:t>
        <a:bodyPr/>
        <a:lstStyle/>
        <a:p>
          <a:endParaRPr lang="en-US"/>
        </a:p>
      </dgm:t>
    </dgm:pt>
    <dgm:pt modelId="{52E2C310-5834-46F1-86B2-F2C6AD6FF722}" type="pres">
      <dgm:prSet presAssocID="{712E96BA-978B-4BAA-9E79-117D73E60AF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2517D7-BC7F-4B87-9D94-8EC65F21F28A}" type="pres">
      <dgm:prSet presAssocID="{FCEA0D91-9F36-4363-AC1D-40D0071ADE5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CA69A2-1BBC-472F-A0B6-6D0493B79425}" type="pres">
      <dgm:prSet presAssocID="{FCEA0D91-9F36-4363-AC1D-40D0071ADE57}" presName="spNode" presStyleCnt="0"/>
      <dgm:spPr/>
    </dgm:pt>
    <dgm:pt modelId="{C0D45F6A-3483-4BEE-9916-C091C5CC796D}" type="pres">
      <dgm:prSet presAssocID="{DF2EA4E9-DD40-4586-AE54-A85C55BFABFD}" presName="sibTrans" presStyleLbl="sibTrans1D1" presStyleIdx="0" presStyleCnt="4"/>
      <dgm:spPr/>
      <dgm:t>
        <a:bodyPr/>
        <a:lstStyle/>
        <a:p>
          <a:endParaRPr lang="en-US"/>
        </a:p>
      </dgm:t>
    </dgm:pt>
    <dgm:pt modelId="{1B40A633-20AC-42EA-82D4-79E73E874104}" type="pres">
      <dgm:prSet presAssocID="{F39F858F-6D9D-4215-A3F1-BE5A7B73403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82131F-EC8E-48C4-A628-463BF17AE3F9}" type="pres">
      <dgm:prSet presAssocID="{F39F858F-6D9D-4215-A3F1-BE5A7B734031}" presName="spNode" presStyleCnt="0"/>
      <dgm:spPr/>
    </dgm:pt>
    <dgm:pt modelId="{3F6A1D50-EEC3-4475-A2C9-75D186BC77A5}" type="pres">
      <dgm:prSet presAssocID="{FE95C11C-C3FE-4529-ADF0-945CC84AE8D3}" presName="sibTrans" presStyleLbl="sibTrans1D1" presStyleIdx="1" presStyleCnt="4"/>
      <dgm:spPr/>
      <dgm:t>
        <a:bodyPr/>
        <a:lstStyle/>
        <a:p>
          <a:endParaRPr lang="en-US"/>
        </a:p>
      </dgm:t>
    </dgm:pt>
    <dgm:pt modelId="{9F0E5C46-68A1-4AAA-A60F-4A5EA1CF5DA8}" type="pres">
      <dgm:prSet presAssocID="{51F01F34-0B8B-488B-88B3-21391F93D58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5849FB-EB7D-49BE-AB84-21C45007D898}" type="pres">
      <dgm:prSet presAssocID="{51F01F34-0B8B-488B-88B3-21391F93D58C}" presName="spNode" presStyleCnt="0"/>
      <dgm:spPr/>
    </dgm:pt>
    <dgm:pt modelId="{2AEE9559-45F5-4D56-A858-7AA74F4D160F}" type="pres">
      <dgm:prSet presAssocID="{5E9D133D-1D17-4551-8976-09116F9C279C}" presName="sibTrans" presStyleLbl="sibTrans1D1" presStyleIdx="2" presStyleCnt="4"/>
      <dgm:spPr/>
      <dgm:t>
        <a:bodyPr/>
        <a:lstStyle/>
        <a:p>
          <a:endParaRPr lang="en-US"/>
        </a:p>
      </dgm:t>
    </dgm:pt>
    <dgm:pt modelId="{3B7ADFA0-C3C5-46B2-9B05-09AEE3488871}" type="pres">
      <dgm:prSet presAssocID="{7CF3BA0C-AA62-4061-A389-6013DEBA44F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B34A51-1930-4AB6-AD4B-295CFB55A40C}" type="pres">
      <dgm:prSet presAssocID="{7CF3BA0C-AA62-4061-A389-6013DEBA44F9}" presName="spNode" presStyleCnt="0"/>
      <dgm:spPr/>
    </dgm:pt>
    <dgm:pt modelId="{15BBF620-8EB0-40A7-82E7-6D35D0A82C8C}" type="pres">
      <dgm:prSet presAssocID="{26C6C693-CA34-4F19-82A4-6651060DD7DE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36C66E76-9175-4F1A-9F29-A740191CEDC3}" type="presOf" srcId="{F39F858F-6D9D-4215-A3F1-BE5A7B734031}" destId="{1B40A633-20AC-42EA-82D4-79E73E874104}" srcOrd="0" destOrd="0" presId="urn:microsoft.com/office/officeart/2005/8/layout/cycle5"/>
    <dgm:cxn modelId="{AF6AB2DC-48E4-45AB-B2BA-1DF25D692C3F}" srcId="{712E96BA-978B-4BAA-9E79-117D73E60AF6}" destId="{51F01F34-0B8B-488B-88B3-21391F93D58C}" srcOrd="2" destOrd="0" parTransId="{615587F5-6E5F-4158-BDF8-762A21EB5814}" sibTransId="{5E9D133D-1D17-4551-8976-09116F9C279C}"/>
    <dgm:cxn modelId="{14C2DAD6-2917-4264-AE49-C74A81BCBCC4}" srcId="{712E96BA-978B-4BAA-9E79-117D73E60AF6}" destId="{FCEA0D91-9F36-4363-AC1D-40D0071ADE57}" srcOrd="0" destOrd="0" parTransId="{BE0DFDF7-B666-44B0-A6CB-E37C1A71654A}" sibTransId="{DF2EA4E9-DD40-4586-AE54-A85C55BFABFD}"/>
    <dgm:cxn modelId="{C197A015-3E37-4BFA-B7B5-9BD03BB29D56}" type="presOf" srcId="{7CF3BA0C-AA62-4061-A389-6013DEBA44F9}" destId="{3B7ADFA0-C3C5-46B2-9B05-09AEE3488871}" srcOrd="0" destOrd="0" presId="urn:microsoft.com/office/officeart/2005/8/layout/cycle5"/>
    <dgm:cxn modelId="{974A31F6-7E7F-4A75-8DD6-631FB7E95481}" type="presOf" srcId="{51F01F34-0B8B-488B-88B3-21391F93D58C}" destId="{9F0E5C46-68A1-4AAA-A60F-4A5EA1CF5DA8}" srcOrd="0" destOrd="0" presId="urn:microsoft.com/office/officeart/2005/8/layout/cycle5"/>
    <dgm:cxn modelId="{5A5184F9-53D2-4AB1-82F1-63287BF99612}" type="presOf" srcId="{26C6C693-CA34-4F19-82A4-6651060DD7DE}" destId="{15BBF620-8EB0-40A7-82E7-6D35D0A82C8C}" srcOrd="0" destOrd="0" presId="urn:microsoft.com/office/officeart/2005/8/layout/cycle5"/>
    <dgm:cxn modelId="{00C55839-4242-42BF-8D04-7CDD2AF574D2}" type="presOf" srcId="{FCEA0D91-9F36-4363-AC1D-40D0071ADE57}" destId="{2D2517D7-BC7F-4B87-9D94-8EC65F21F28A}" srcOrd="0" destOrd="0" presId="urn:microsoft.com/office/officeart/2005/8/layout/cycle5"/>
    <dgm:cxn modelId="{8BFDAE2D-9B82-4938-B62B-960A66C6C02B}" type="presOf" srcId="{FE95C11C-C3FE-4529-ADF0-945CC84AE8D3}" destId="{3F6A1D50-EEC3-4475-A2C9-75D186BC77A5}" srcOrd="0" destOrd="0" presId="urn:microsoft.com/office/officeart/2005/8/layout/cycle5"/>
    <dgm:cxn modelId="{A29FD72E-8314-472E-AB9C-346A46ABDFDB}" srcId="{712E96BA-978B-4BAA-9E79-117D73E60AF6}" destId="{F39F858F-6D9D-4215-A3F1-BE5A7B734031}" srcOrd="1" destOrd="0" parTransId="{BB313CBE-0DD3-4A43-95BB-CA907C3A1087}" sibTransId="{FE95C11C-C3FE-4529-ADF0-945CC84AE8D3}"/>
    <dgm:cxn modelId="{FC02E707-A210-4956-AC77-7AD72FAB283C}" type="presOf" srcId="{DF2EA4E9-DD40-4586-AE54-A85C55BFABFD}" destId="{C0D45F6A-3483-4BEE-9916-C091C5CC796D}" srcOrd="0" destOrd="0" presId="urn:microsoft.com/office/officeart/2005/8/layout/cycle5"/>
    <dgm:cxn modelId="{9AD034F0-B73C-40DE-9FAD-5FF08E6B6C0C}" type="presOf" srcId="{5E9D133D-1D17-4551-8976-09116F9C279C}" destId="{2AEE9559-45F5-4D56-A858-7AA74F4D160F}" srcOrd="0" destOrd="0" presId="urn:microsoft.com/office/officeart/2005/8/layout/cycle5"/>
    <dgm:cxn modelId="{DF89A1DF-DB74-4618-99F2-6ADF412A1AFB}" type="presOf" srcId="{712E96BA-978B-4BAA-9E79-117D73E60AF6}" destId="{52E2C310-5834-46F1-86B2-F2C6AD6FF722}" srcOrd="0" destOrd="0" presId="urn:microsoft.com/office/officeart/2005/8/layout/cycle5"/>
    <dgm:cxn modelId="{282B4419-CC82-471B-A047-2CA948828C18}" srcId="{712E96BA-978B-4BAA-9E79-117D73E60AF6}" destId="{7CF3BA0C-AA62-4061-A389-6013DEBA44F9}" srcOrd="3" destOrd="0" parTransId="{EDCDFE68-DB02-44E5-859C-F1DB03C07506}" sibTransId="{26C6C693-CA34-4F19-82A4-6651060DD7DE}"/>
    <dgm:cxn modelId="{9A3F283D-30A1-4E23-86CB-F0ADB8AB6EE1}" type="presParOf" srcId="{52E2C310-5834-46F1-86B2-F2C6AD6FF722}" destId="{2D2517D7-BC7F-4B87-9D94-8EC65F21F28A}" srcOrd="0" destOrd="0" presId="urn:microsoft.com/office/officeart/2005/8/layout/cycle5"/>
    <dgm:cxn modelId="{FB35DB2E-5E8E-494B-B860-76F4B05AC2BD}" type="presParOf" srcId="{52E2C310-5834-46F1-86B2-F2C6AD6FF722}" destId="{C0CA69A2-1BBC-472F-A0B6-6D0493B79425}" srcOrd="1" destOrd="0" presId="urn:microsoft.com/office/officeart/2005/8/layout/cycle5"/>
    <dgm:cxn modelId="{25585A8B-E4EE-4C13-B2F9-1710D77746CE}" type="presParOf" srcId="{52E2C310-5834-46F1-86B2-F2C6AD6FF722}" destId="{C0D45F6A-3483-4BEE-9916-C091C5CC796D}" srcOrd="2" destOrd="0" presId="urn:microsoft.com/office/officeart/2005/8/layout/cycle5"/>
    <dgm:cxn modelId="{F6CC103B-10D0-47FA-A200-AC90C218EC2A}" type="presParOf" srcId="{52E2C310-5834-46F1-86B2-F2C6AD6FF722}" destId="{1B40A633-20AC-42EA-82D4-79E73E874104}" srcOrd="3" destOrd="0" presId="urn:microsoft.com/office/officeart/2005/8/layout/cycle5"/>
    <dgm:cxn modelId="{729949C9-1BE8-4ACD-B55C-C6C4278DF3C2}" type="presParOf" srcId="{52E2C310-5834-46F1-86B2-F2C6AD6FF722}" destId="{7082131F-EC8E-48C4-A628-463BF17AE3F9}" srcOrd="4" destOrd="0" presId="urn:microsoft.com/office/officeart/2005/8/layout/cycle5"/>
    <dgm:cxn modelId="{1CE0725E-A49A-4072-B178-FB19435D3F48}" type="presParOf" srcId="{52E2C310-5834-46F1-86B2-F2C6AD6FF722}" destId="{3F6A1D50-EEC3-4475-A2C9-75D186BC77A5}" srcOrd="5" destOrd="0" presId="urn:microsoft.com/office/officeart/2005/8/layout/cycle5"/>
    <dgm:cxn modelId="{4637DE00-3FD7-4B21-8820-44F01C7F2D67}" type="presParOf" srcId="{52E2C310-5834-46F1-86B2-F2C6AD6FF722}" destId="{9F0E5C46-68A1-4AAA-A60F-4A5EA1CF5DA8}" srcOrd="6" destOrd="0" presId="urn:microsoft.com/office/officeart/2005/8/layout/cycle5"/>
    <dgm:cxn modelId="{77C78C07-BFB3-471F-95AE-F3E14D2D2D3B}" type="presParOf" srcId="{52E2C310-5834-46F1-86B2-F2C6AD6FF722}" destId="{515849FB-EB7D-49BE-AB84-21C45007D898}" srcOrd="7" destOrd="0" presId="urn:microsoft.com/office/officeart/2005/8/layout/cycle5"/>
    <dgm:cxn modelId="{89A2671A-FA6B-41D7-BAD3-B5CCB7FEBD67}" type="presParOf" srcId="{52E2C310-5834-46F1-86B2-F2C6AD6FF722}" destId="{2AEE9559-45F5-4D56-A858-7AA74F4D160F}" srcOrd="8" destOrd="0" presId="urn:microsoft.com/office/officeart/2005/8/layout/cycle5"/>
    <dgm:cxn modelId="{AEADEDA3-F0DD-4403-BAF6-D2638E92CC67}" type="presParOf" srcId="{52E2C310-5834-46F1-86B2-F2C6AD6FF722}" destId="{3B7ADFA0-C3C5-46B2-9B05-09AEE3488871}" srcOrd="9" destOrd="0" presId="urn:microsoft.com/office/officeart/2005/8/layout/cycle5"/>
    <dgm:cxn modelId="{60548A32-728E-44DD-AF00-DA012002044E}" type="presParOf" srcId="{52E2C310-5834-46F1-86B2-F2C6AD6FF722}" destId="{ECB34A51-1930-4AB6-AD4B-295CFB55A40C}" srcOrd="10" destOrd="0" presId="urn:microsoft.com/office/officeart/2005/8/layout/cycle5"/>
    <dgm:cxn modelId="{555039D3-97FB-4526-9D54-2B5C2CF92470}" type="presParOf" srcId="{52E2C310-5834-46F1-86B2-F2C6AD6FF722}" destId="{15BBF620-8EB0-40A7-82E7-6D35D0A82C8C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9E0342-C98E-498F-85E7-526B42A9FED6}" type="doc">
      <dgm:prSet loTypeId="urn:microsoft.com/office/officeart/2005/8/layout/default" loCatId="list" qsTypeId="urn:microsoft.com/office/officeart/2005/8/quickstyle/simple2" qsCatId="simple" csTypeId="urn:microsoft.com/office/officeart/2005/8/colors/colorful1" csCatId="colorful" phldr="1"/>
      <dgm:spPr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</dgm:spPr>
      <dgm:t>
        <a:bodyPr/>
        <a:lstStyle/>
        <a:p>
          <a:endParaRPr lang="en-US"/>
        </a:p>
      </dgm:t>
    </dgm:pt>
    <dgm:pt modelId="{5F6D177D-BE4D-449A-9696-1A48990874AF}">
      <dgm:prSet phldrT="[Text]" custT="1"/>
      <dgm:spPr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gm:spPr>
      <dgm:t>
        <a:bodyPr/>
        <a:lstStyle/>
        <a:p>
          <a:r>
            <a:rPr lang="ar-AE" sz="2000" b="0" i="1" cap="none" spc="0" dirty="0" smtClean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مصدر رعوي مهم للمواشي خاصة الجمال</a:t>
          </a:r>
          <a:endParaRPr lang="en-US" sz="2000" b="0" i="1" cap="none" spc="0" dirty="0">
            <a:ln w="0"/>
            <a:solidFill>
              <a:srgbClr val="FFFF00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94FE8720-0210-42C1-B030-C04B232199CE}" type="parTrans" cxnId="{60F2B39E-DD16-4B8F-B2A2-94109B813C7D}">
      <dgm:prSet/>
      <dgm:spPr/>
      <dgm:t>
        <a:bodyPr/>
        <a:lstStyle/>
        <a:p>
          <a:endParaRPr lang="en-US" b="0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84232907-7CF8-48AB-9D7B-1BAF1EDFBFE2}" type="sibTrans" cxnId="{60F2B39E-DD16-4B8F-B2A2-94109B813C7D}">
      <dgm:prSet/>
      <dgm:spPr/>
      <dgm:t>
        <a:bodyPr/>
        <a:lstStyle/>
        <a:p>
          <a:endParaRPr lang="en-US" b="0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2DA3246C-F9C7-430D-B2BF-19735D0CB5AE}">
      <dgm:prSet phldrT="[Text]" custT="1"/>
      <dgm:spPr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gm:spPr>
      <dgm:t>
        <a:bodyPr/>
        <a:lstStyle/>
        <a:p>
          <a:r>
            <a:rPr lang="ar-AE" sz="2000" b="0" cap="none" spc="0" dirty="0" smtClean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أزهارها توفر رحيقا ممتاز للنحل</a:t>
          </a:r>
          <a:endParaRPr lang="en-US" sz="2000" b="0" cap="none" spc="0" dirty="0">
            <a:ln w="0"/>
            <a:solidFill>
              <a:srgbClr val="FFFF00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42CAB66D-B9BE-4699-A866-057936E36112}" type="parTrans" cxnId="{EC736E26-099F-4406-9447-FA8BB1BC500B}">
      <dgm:prSet/>
      <dgm:spPr/>
      <dgm:t>
        <a:bodyPr/>
        <a:lstStyle/>
        <a:p>
          <a:endParaRPr lang="en-US" b="0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60559547-2FB6-4F51-99F1-CCFA2C2EC43B}" type="sibTrans" cxnId="{EC736E26-099F-4406-9447-FA8BB1BC500B}">
      <dgm:prSet/>
      <dgm:spPr/>
      <dgm:t>
        <a:bodyPr/>
        <a:lstStyle/>
        <a:p>
          <a:endParaRPr lang="en-US" b="0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F31B9220-3860-444F-A844-8DE4C328FD33}">
      <dgm:prSet phldrT="[Text]" custT="1"/>
      <dgm:spPr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gm:spPr>
      <dgm:t>
        <a:bodyPr/>
        <a:lstStyle/>
        <a:p>
          <a:r>
            <a:rPr lang="ar-AE" sz="2000" b="0" cap="none" spc="0" dirty="0" smtClean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جمال طبيعي وظل في الصحراء</a:t>
          </a:r>
          <a:endParaRPr lang="en-US" sz="2000" b="0" cap="none" spc="0" dirty="0">
            <a:ln w="0"/>
            <a:solidFill>
              <a:srgbClr val="FFFF00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31BF8173-92C6-4985-B750-20540A45A5D3}" type="parTrans" cxnId="{01A8871B-783F-4C5B-93F4-56ED0313AFD1}">
      <dgm:prSet/>
      <dgm:spPr/>
      <dgm:t>
        <a:bodyPr/>
        <a:lstStyle/>
        <a:p>
          <a:endParaRPr lang="en-US" b="0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BAD0A18D-3C9B-4618-B4BF-6ABEB6090AFF}" type="sibTrans" cxnId="{01A8871B-783F-4C5B-93F4-56ED0313AFD1}">
      <dgm:prSet/>
      <dgm:spPr/>
      <dgm:t>
        <a:bodyPr/>
        <a:lstStyle/>
        <a:p>
          <a:endParaRPr lang="en-US" b="0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1FE6ABF5-6CFE-4A60-8F0B-8B0053D5D228}">
      <dgm:prSet phldrT="[Text]" custT="1"/>
      <dgm:spPr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gm:spPr>
      <dgm:t>
        <a:bodyPr/>
        <a:lstStyle/>
        <a:p>
          <a:r>
            <a:rPr lang="ar-AE" sz="2000" b="0" cap="none" spc="0" dirty="0" smtClean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تحد من زحف الصحراء</a:t>
          </a:r>
          <a:endParaRPr lang="en-US" sz="2000" b="0" cap="none" spc="0" dirty="0">
            <a:ln w="0"/>
            <a:solidFill>
              <a:srgbClr val="FFFF00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123F11AD-1A04-4F7D-96EA-60B294302A96}" type="parTrans" cxnId="{C6AE6C4B-94BB-452F-8052-06D2B62C159E}">
      <dgm:prSet/>
      <dgm:spPr/>
      <dgm:t>
        <a:bodyPr/>
        <a:lstStyle/>
        <a:p>
          <a:endParaRPr lang="en-US" b="0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9BEE2B4E-82EC-4587-919A-D35C7839B7DB}" type="sibTrans" cxnId="{C6AE6C4B-94BB-452F-8052-06D2B62C159E}">
      <dgm:prSet/>
      <dgm:spPr/>
      <dgm:t>
        <a:bodyPr/>
        <a:lstStyle/>
        <a:p>
          <a:endParaRPr lang="en-US" b="0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ED6FE55C-546B-4642-8AA4-670F2A3F92C2}">
      <dgm:prSet phldrT="[Text]" custT="1"/>
      <dgm:spPr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gm:spPr>
      <dgm:t>
        <a:bodyPr/>
        <a:lstStyle/>
        <a:p>
          <a:r>
            <a:rPr lang="ar-AE" sz="2000" b="0" cap="none" spc="0" dirty="0" smtClean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أخشابها تستخدم في بناء البيوت قديما </a:t>
          </a:r>
          <a:endParaRPr lang="en-US" sz="2000" b="0" cap="none" spc="0" dirty="0">
            <a:ln w="0"/>
            <a:solidFill>
              <a:srgbClr val="FFFF00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A7143039-689D-4052-9219-D1C84A19710D}" type="parTrans" cxnId="{7E945CA9-175B-4E24-B2F1-CAAF32AAAFF3}">
      <dgm:prSet/>
      <dgm:spPr/>
      <dgm:t>
        <a:bodyPr/>
        <a:lstStyle/>
        <a:p>
          <a:endParaRPr lang="en-US" b="0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EFF95C58-2B79-4086-9062-E8CC94A3F17E}" type="sibTrans" cxnId="{7E945CA9-175B-4E24-B2F1-CAAF32AAAFF3}">
      <dgm:prSet/>
      <dgm:spPr/>
      <dgm:t>
        <a:bodyPr/>
        <a:lstStyle/>
        <a:p>
          <a:endParaRPr lang="en-US" b="0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A61AC98A-52F9-49BB-A6E4-2DAF8E3100AB}" type="pres">
      <dgm:prSet presAssocID="{939E0342-C98E-498F-85E7-526B42A9FED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F71FBA7-A793-48C8-9A1A-B5D6E78EDEF4}" type="pres">
      <dgm:prSet presAssocID="{5F6D177D-BE4D-449A-9696-1A48990874AF}" presName="node" presStyleLbl="node1" presStyleIdx="0" presStyleCnt="5" custLinFactNeighborX="-13382" custLinFactNeighborY="-16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0510F1-7D5C-4BD6-B455-2D40126FB95D}" type="pres">
      <dgm:prSet presAssocID="{84232907-7CF8-48AB-9D7B-1BAF1EDFBFE2}" presName="sibTrans" presStyleCnt="0"/>
      <dgm:spPr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gm:spPr>
    </dgm:pt>
    <dgm:pt modelId="{1FFB585B-2265-4553-AD17-5D34E8077C1B}" type="pres">
      <dgm:prSet presAssocID="{2DA3246C-F9C7-430D-B2BF-19735D0CB5AE}" presName="node" presStyleLbl="node1" presStyleIdx="1" presStyleCnt="5" custLinFactNeighborX="-18291" custLinFactNeighborY="25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2600B9-1668-447A-84C5-ED0920BA4256}" type="pres">
      <dgm:prSet presAssocID="{60559547-2FB6-4F51-99F1-CCFA2C2EC43B}" presName="sibTrans" presStyleCnt="0"/>
      <dgm:spPr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gm:spPr>
    </dgm:pt>
    <dgm:pt modelId="{D0356EE3-B8C7-4D48-9819-589F8F248804}" type="pres">
      <dgm:prSet presAssocID="{F31B9220-3860-444F-A844-8DE4C328FD3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8494F7-34F0-4A77-A26B-8FA310D8E332}" type="pres">
      <dgm:prSet presAssocID="{BAD0A18D-3C9B-4618-B4BF-6ABEB6090AFF}" presName="sibTrans" presStyleCnt="0"/>
      <dgm:spPr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gm:spPr>
    </dgm:pt>
    <dgm:pt modelId="{906340D6-0541-4214-8171-F16B91D219BE}" type="pres">
      <dgm:prSet presAssocID="{1FE6ABF5-6CFE-4A60-8F0B-8B0053D5D22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0B9791-DE4D-4BED-95E1-A2C8B8490D45}" type="pres">
      <dgm:prSet presAssocID="{9BEE2B4E-82EC-4587-919A-D35C7839B7DB}" presName="sibTrans" presStyleCnt="0"/>
      <dgm:spPr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gm:spPr>
    </dgm:pt>
    <dgm:pt modelId="{B5059B6E-4EBC-4E9C-B74E-1BDD5177BA97}" type="pres">
      <dgm:prSet presAssocID="{ED6FE55C-546B-4642-8AA4-670F2A3F92C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A87B5A-773E-4CD6-8B0A-2F2EBEC61E1A}" type="presOf" srcId="{F31B9220-3860-444F-A844-8DE4C328FD33}" destId="{D0356EE3-B8C7-4D48-9819-589F8F248804}" srcOrd="0" destOrd="0" presId="urn:microsoft.com/office/officeart/2005/8/layout/default"/>
    <dgm:cxn modelId="{ECF4E3B1-4F26-4B12-8A9D-90A9927AED2E}" type="presOf" srcId="{ED6FE55C-546B-4642-8AA4-670F2A3F92C2}" destId="{B5059B6E-4EBC-4E9C-B74E-1BDD5177BA97}" srcOrd="0" destOrd="0" presId="urn:microsoft.com/office/officeart/2005/8/layout/default"/>
    <dgm:cxn modelId="{01A8871B-783F-4C5B-93F4-56ED0313AFD1}" srcId="{939E0342-C98E-498F-85E7-526B42A9FED6}" destId="{F31B9220-3860-444F-A844-8DE4C328FD33}" srcOrd="2" destOrd="0" parTransId="{31BF8173-92C6-4985-B750-20540A45A5D3}" sibTransId="{BAD0A18D-3C9B-4618-B4BF-6ABEB6090AFF}"/>
    <dgm:cxn modelId="{EC736E26-099F-4406-9447-FA8BB1BC500B}" srcId="{939E0342-C98E-498F-85E7-526B42A9FED6}" destId="{2DA3246C-F9C7-430D-B2BF-19735D0CB5AE}" srcOrd="1" destOrd="0" parTransId="{42CAB66D-B9BE-4699-A866-057936E36112}" sibTransId="{60559547-2FB6-4F51-99F1-CCFA2C2EC43B}"/>
    <dgm:cxn modelId="{4E193624-A209-4D4E-A6D2-5CA56226B723}" type="presOf" srcId="{5F6D177D-BE4D-449A-9696-1A48990874AF}" destId="{BF71FBA7-A793-48C8-9A1A-B5D6E78EDEF4}" srcOrd="0" destOrd="0" presId="urn:microsoft.com/office/officeart/2005/8/layout/default"/>
    <dgm:cxn modelId="{D732259D-27AC-44C0-9E6C-2C581E054BEF}" type="presOf" srcId="{1FE6ABF5-6CFE-4A60-8F0B-8B0053D5D228}" destId="{906340D6-0541-4214-8171-F16B91D219BE}" srcOrd="0" destOrd="0" presId="urn:microsoft.com/office/officeart/2005/8/layout/default"/>
    <dgm:cxn modelId="{60F2B39E-DD16-4B8F-B2A2-94109B813C7D}" srcId="{939E0342-C98E-498F-85E7-526B42A9FED6}" destId="{5F6D177D-BE4D-449A-9696-1A48990874AF}" srcOrd="0" destOrd="0" parTransId="{94FE8720-0210-42C1-B030-C04B232199CE}" sibTransId="{84232907-7CF8-48AB-9D7B-1BAF1EDFBFE2}"/>
    <dgm:cxn modelId="{7E945CA9-175B-4E24-B2F1-CAAF32AAAFF3}" srcId="{939E0342-C98E-498F-85E7-526B42A9FED6}" destId="{ED6FE55C-546B-4642-8AA4-670F2A3F92C2}" srcOrd="4" destOrd="0" parTransId="{A7143039-689D-4052-9219-D1C84A19710D}" sibTransId="{EFF95C58-2B79-4086-9062-E8CC94A3F17E}"/>
    <dgm:cxn modelId="{C6AE6C4B-94BB-452F-8052-06D2B62C159E}" srcId="{939E0342-C98E-498F-85E7-526B42A9FED6}" destId="{1FE6ABF5-6CFE-4A60-8F0B-8B0053D5D228}" srcOrd="3" destOrd="0" parTransId="{123F11AD-1A04-4F7D-96EA-60B294302A96}" sibTransId="{9BEE2B4E-82EC-4587-919A-D35C7839B7DB}"/>
    <dgm:cxn modelId="{364CF7B8-7794-4209-8F5C-1C2200503B40}" type="presOf" srcId="{939E0342-C98E-498F-85E7-526B42A9FED6}" destId="{A61AC98A-52F9-49BB-A6E4-2DAF8E3100AB}" srcOrd="0" destOrd="0" presId="urn:microsoft.com/office/officeart/2005/8/layout/default"/>
    <dgm:cxn modelId="{D11E5253-2680-40BA-A666-5FC737D00841}" type="presOf" srcId="{2DA3246C-F9C7-430D-B2BF-19735D0CB5AE}" destId="{1FFB585B-2265-4553-AD17-5D34E8077C1B}" srcOrd="0" destOrd="0" presId="urn:microsoft.com/office/officeart/2005/8/layout/default"/>
    <dgm:cxn modelId="{7F8B3B8A-BA2F-4B0F-AA7B-01D6B39D71BB}" type="presParOf" srcId="{A61AC98A-52F9-49BB-A6E4-2DAF8E3100AB}" destId="{BF71FBA7-A793-48C8-9A1A-B5D6E78EDEF4}" srcOrd="0" destOrd="0" presId="urn:microsoft.com/office/officeart/2005/8/layout/default"/>
    <dgm:cxn modelId="{126B4913-FA19-4209-BC3B-93073CE46AB1}" type="presParOf" srcId="{A61AC98A-52F9-49BB-A6E4-2DAF8E3100AB}" destId="{0B0510F1-7D5C-4BD6-B455-2D40126FB95D}" srcOrd="1" destOrd="0" presId="urn:microsoft.com/office/officeart/2005/8/layout/default"/>
    <dgm:cxn modelId="{0DEC463D-20F6-4801-AD0C-E590478DAAB7}" type="presParOf" srcId="{A61AC98A-52F9-49BB-A6E4-2DAF8E3100AB}" destId="{1FFB585B-2265-4553-AD17-5D34E8077C1B}" srcOrd="2" destOrd="0" presId="urn:microsoft.com/office/officeart/2005/8/layout/default"/>
    <dgm:cxn modelId="{8F7FD68D-4D2D-4AC2-BE30-346ABC36FFBF}" type="presParOf" srcId="{A61AC98A-52F9-49BB-A6E4-2DAF8E3100AB}" destId="{622600B9-1668-447A-84C5-ED0920BA4256}" srcOrd="3" destOrd="0" presId="urn:microsoft.com/office/officeart/2005/8/layout/default"/>
    <dgm:cxn modelId="{812D17C4-7DCF-443D-9113-A68FB7633538}" type="presParOf" srcId="{A61AC98A-52F9-49BB-A6E4-2DAF8E3100AB}" destId="{D0356EE3-B8C7-4D48-9819-589F8F248804}" srcOrd="4" destOrd="0" presId="urn:microsoft.com/office/officeart/2005/8/layout/default"/>
    <dgm:cxn modelId="{F403909E-BE7E-4A0F-BE0F-54E773F78332}" type="presParOf" srcId="{A61AC98A-52F9-49BB-A6E4-2DAF8E3100AB}" destId="{978494F7-34F0-4A77-A26B-8FA310D8E332}" srcOrd="5" destOrd="0" presId="urn:microsoft.com/office/officeart/2005/8/layout/default"/>
    <dgm:cxn modelId="{93C1202B-5117-496C-A5DA-EB157F199958}" type="presParOf" srcId="{A61AC98A-52F9-49BB-A6E4-2DAF8E3100AB}" destId="{906340D6-0541-4214-8171-F16B91D219BE}" srcOrd="6" destOrd="0" presId="urn:microsoft.com/office/officeart/2005/8/layout/default"/>
    <dgm:cxn modelId="{952CEED2-7510-4C58-9677-AC67E0E7669E}" type="presParOf" srcId="{A61AC98A-52F9-49BB-A6E4-2DAF8E3100AB}" destId="{880B9791-DE4D-4BED-95E1-A2C8B8490D45}" srcOrd="7" destOrd="0" presId="urn:microsoft.com/office/officeart/2005/8/layout/default"/>
    <dgm:cxn modelId="{D8491373-19BE-48DA-8751-5C9D3164743D}" type="presParOf" srcId="{A61AC98A-52F9-49BB-A6E4-2DAF8E3100AB}" destId="{B5059B6E-4EBC-4E9C-B74E-1BDD5177BA97}" srcOrd="8" destOrd="0" presId="urn:microsoft.com/office/officeart/2005/8/layout/default"/>
  </dgm:cxnLst>
  <dgm:bg>
    <a:solidFill>
      <a:schemeClr val="bg1">
        <a:lumMod val="95000"/>
        <a:lumOff val="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4F236B-7025-4469-97EE-FFA9398D8DE8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>
        <a:scene3d>
          <a:camera prst="isometricOffAxis1Right"/>
          <a:lightRig rig="threePt" dir="t"/>
        </a:scene3d>
      </dgm:spPr>
      <dgm:t>
        <a:bodyPr/>
        <a:lstStyle/>
        <a:p>
          <a:endParaRPr lang="en-US"/>
        </a:p>
      </dgm:t>
    </dgm:pt>
    <dgm:pt modelId="{5E7A3D5B-BC8B-4D92-A010-231D7E3D23F8}">
      <dgm:prSet phldrT="[Text]" custT="1"/>
      <dgm:spPr/>
      <dgm:t>
        <a:bodyPr>
          <a:prstTxWarp prst="textPlain">
            <a:avLst/>
          </a:prstTxWarp>
          <a:sp3d extrusionH="57150">
            <a:bevelT w="38100" h="38100" prst="convex"/>
          </a:sp3d>
        </a:bodyPr>
        <a:lstStyle/>
        <a:p>
          <a:r>
            <a:rPr lang="ar-AE" sz="1800" dirty="0" smtClean="0"/>
            <a:t>تنمو وتنتشر بسرعه لاحتوائها علي المعادن</a:t>
          </a:r>
          <a:endParaRPr lang="en-US" sz="1800" dirty="0"/>
        </a:p>
      </dgm:t>
    </dgm:pt>
    <dgm:pt modelId="{78489987-D46A-4E36-BEB2-C6F424B7FD2C}" type="parTrans" cxnId="{B3C1F213-B205-4A6E-9757-9D7FB19A8F38}">
      <dgm:prSet/>
      <dgm:spPr/>
      <dgm:t>
        <a:bodyPr>
          <a:prstTxWarp prst="textPlain">
            <a:avLst/>
          </a:prstTxWarp>
        </a:bodyPr>
        <a:lstStyle/>
        <a:p>
          <a:endParaRPr lang="en-US"/>
        </a:p>
      </dgm:t>
    </dgm:pt>
    <dgm:pt modelId="{06BB7A6B-DD92-4DB8-BE7A-7A5518C39E6E}" type="sibTrans" cxnId="{B3C1F213-B205-4A6E-9757-9D7FB19A8F38}">
      <dgm:prSet/>
      <dgm:spPr/>
      <dgm:t>
        <a:bodyPr>
          <a:prstTxWarp prst="textPlain">
            <a:avLst/>
          </a:prstTxWarp>
        </a:bodyPr>
        <a:lstStyle/>
        <a:p>
          <a:endParaRPr lang="en-US"/>
        </a:p>
      </dgm:t>
    </dgm:pt>
    <dgm:pt modelId="{79F75DB7-2B78-4759-9C4D-70B928414BE2}">
      <dgm:prSet phldrT="[Text]" custT="1"/>
      <dgm:spPr/>
      <dgm:t>
        <a:bodyPr>
          <a:prstTxWarp prst="textPlain">
            <a:avLst/>
          </a:prstTxWarp>
          <a:sp3d extrusionH="57150">
            <a:bevelT w="38100" h="38100" prst="convex"/>
          </a:sp3d>
        </a:bodyPr>
        <a:lstStyle/>
        <a:p>
          <a:r>
            <a:rPr lang="ar-AE" sz="1800" dirty="0" smtClean="0"/>
            <a:t>من اشجار الظل وتنمو في درجات حرارة عالية</a:t>
          </a:r>
          <a:endParaRPr lang="en-US" sz="1800" dirty="0"/>
        </a:p>
      </dgm:t>
    </dgm:pt>
    <dgm:pt modelId="{3CFDFF72-B86A-44D2-97E4-21C961AFDF42}" type="parTrans" cxnId="{36CAA7E9-2C71-4C84-A842-0517EDE50A07}">
      <dgm:prSet/>
      <dgm:spPr/>
      <dgm:t>
        <a:bodyPr>
          <a:prstTxWarp prst="textPlain">
            <a:avLst/>
          </a:prstTxWarp>
        </a:bodyPr>
        <a:lstStyle/>
        <a:p>
          <a:endParaRPr lang="en-US"/>
        </a:p>
      </dgm:t>
    </dgm:pt>
    <dgm:pt modelId="{8BF6A979-5CCD-4D21-BC89-0A6724057470}" type="sibTrans" cxnId="{36CAA7E9-2C71-4C84-A842-0517EDE50A07}">
      <dgm:prSet/>
      <dgm:spPr/>
      <dgm:t>
        <a:bodyPr>
          <a:prstTxWarp prst="textPlain">
            <a:avLst/>
          </a:prstTxWarp>
        </a:bodyPr>
        <a:lstStyle/>
        <a:p>
          <a:endParaRPr lang="en-US"/>
        </a:p>
      </dgm:t>
    </dgm:pt>
    <dgm:pt modelId="{E8825905-B113-4D94-AF55-67CC335EF271}">
      <dgm:prSet phldrT="[Text]" custT="1"/>
      <dgm:spPr/>
      <dgm:t>
        <a:bodyPr>
          <a:prstTxWarp prst="textPlain">
            <a:avLst/>
          </a:prstTxWarp>
          <a:sp3d extrusionH="57150">
            <a:bevelT w="38100" h="38100" prst="convex"/>
          </a:sp3d>
        </a:bodyPr>
        <a:lstStyle/>
        <a:p>
          <a:r>
            <a:rPr lang="ar-AE" sz="1800" dirty="0" smtClean="0"/>
            <a:t>تعتمد علي نفسها في توفير الماء والغذاء</a:t>
          </a:r>
          <a:endParaRPr lang="en-US" sz="1800" dirty="0"/>
        </a:p>
      </dgm:t>
    </dgm:pt>
    <dgm:pt modelId="{6EDD0195-F5A9-4051-9D42-55D27FBE31A0}" type="parTrans" cxnId="{13DEDBA6-A215-4B01-B177-71B50B48EDBD}">
      <dgm:prSet/>
      <dgm:spPr/>
      <dgm:t>
        <a:bodyPr>
          <a:prstTxWarp prst="textPlain">
            <a:avLst/>
          </a:prstTxWarp>
        </a:bodyPr>
        <a:lstStyle/>
        <a:p>
          <a:endParaRPr lang="en-US"/>
        </a:p>
      </dgm:t>
    </dgm:pt>
    <dgm:pt modelId="{990FE395-8685-4EC7-9328-BDC727AD7CD8}" type="sibTrans" cxnId="{13DEDBA6-A215-4B01-B177-71B50B48EDBD}">
      <dgm:prSet/>
      <dgm:spPr/>
      <dgm:t>
        <a:bodyPr>
          <a:prstTxWarp prst="textPlain">
            <a:avLst/>
          </a:prstTxWarp>
        </a:bodyPr>
        <a:lstStyle/>
        <a:p>
          <a:endParaRPr lang="en-US"/>
        </a:p>
      </dgm:t>
    </dgm:pt>
    <dgm:pt modelId="{F1304A38-C362-4DAA-B835-1BC618713531}">
      <dgm:prSet phldrT="[Text]" custT="1"/>
      <dgm:spPr/>
      <dgm:t>
        <a:bodyPr>
          <a:prstTxWarp prst="textPlain">
            <a:avLst/>
          </a:prstTxWarp>
          <a:sp3d extrusionH="57150">
            <a:bevelT w="38100" h="38100" prst="convex"/>
          </a:sp3d>
        </a:bodyPr>
        <a:lstStyle/>
        <a:p>
          <a:r>
            <a:rPr lang="ar-AE" sz="1800" dirty="0" smtClean="0">
              <a:effectLst>
                <a:reflection blurRad="6350" stA="50000" endA="300" endPos="50000" dist="29997" dir="5400000" sy="-100000" algn="bl" rotWithShape="0"/>
              </a:effectLst>
            </a:rPr>
            <a:t>مقاومة </a:t>
          </a:r>
          <a:r>
            <a:rPr lang="ar-AE" sz="1800" dirty="0" smtClean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0000" endA="300" endPos="50000" dist="29997" dir="5400000" sy="-100000" algn="bl" rotWithShape="0"/>
              </a:effectLst>
            </a:rPr>
            <a:t>الافات</a:t>
          </a:r>
          <a:r>
            <a:rPr lang="ar-AE" sz="1800" dirty="0" smtClean="0">
              <a:effectLst>
                <a:reflection blurRad="6350" stA="50000" endA="300" endPos="50000" dist="29997" dir="5400000" sy="-100000" algn="bl" rotWithShape="0"/>
              </a:effectLst>
            </a:rPr>
            <a:t> وانتاج الاكسجين</a:t>
          </a:r>
          <a:endParaRPr lang="en-US" sz="1800" dirty="0">
            <a:effectLst>
              <a:reflection blurRad="6350" stA="50000" endA="300" endPos="50000" dist="29997" dir="5400000" sy="-100000" algn="bl" rotWithShape="0"/>
            </a:effectLst>
          </a:endParaRPr>
        </a:p>
      </dgm:t>
    </dgm:pt>
    <dgm:pt modelId="{D78A7BCF-8612-40E3-B73C-3A310024BDC2}" type="parTrans" cxnId="{4300C8A9-CC47-40F0-ADF0-44B05CFCF80C}">
      <dgm:prSet/>
      <dgm:spPr/>
      <dgm:t>
        <a:bodyPr>
          <a:prstTxWarp prst="textPlain">
            <a:avLst/>
          </a:prstTxWarp>
        </a:bodyPr>
        <a:lstStyle/>
        <a:p>
          <a:endParaRPr lang="en-US"/>
        </a:p>
      </dgm:t>
    </dgm:pt>
    <dgm:pt modelId="{95FF72D3-6DB4-4135-B438-1058CA2221C4}" type="sibTrans" cxnId="{4300C8A9-CC47-40F0-ADF0-44B05CFCF80C}">
      <dgm:prSet/>
      <dgm:spPr/>
      <dgm:t>
        <a:bodyPr>
          <a:prstTxWarp prst="textPlain">
            <a:avLst/>
          </a:prstTxWarp>
        </a:bodyPr>
        <a:lstStyle/>
        <a:p>
          <a:endParaRPr lang="en-US"/>
        </a:p>
      </dgm:t>
    </dgm:pt>
    <dgm:pt modelId="{05E4733D-AE22-4041-8426-23C83B60FA44}">
      <dgm:prSet phldrT="[Text]" custT="1"/>
      <dgm:spPr/>
      <dgm:t>
        <a:bodyPr>
          <a:prstTxWarp prst="textPlain">
            <a:avLst/>
          </a:prstTxWarp>
          <a:sp3d extrusionH="57150">
            <a:bevelT w="38100" h="38100" prst="convex"/>
          </a:sp3d>
        </a:bodyPr>
        <a:lstStyle/>
        <a:p>
          <a:r>
            <a:rPr lang="ar-AE" sz="2800" dirty="0" smtClean="0"/>
            <a:t>مميزات شجرة الشوع</a:t>
          </a:r>
          <a:endParaRPr lang="en-US" sz="2800" dirty="0"/>
        </a:p>
      </dgm:t>
    </dgm:pt>
    <dgm:pt modelId="{15CC79CA-305E-4BA0-A5C1-131584DC9DEE}" type="sibTrans" cxnId="{B2C0628F-FA39-4D73-A6EF-C73BFA48C959}">
      <dgm:prSet/>
      <dgm:spPr/>
      <dgm:t>
        <a:bodyPr>
          <a:prstTxWarp prst="textPlain">
            <a:avLst/>
          </a:prstTxWarp>
        </a:bodyPr>
        <a:lstStyle/>
        <a:p>
          <a:endParaRPr lang="en-US"/>
        </a:p>
      </dgm:t>
    </dgm:pt>
    <dgm:pt modelId="{55F4086D-B848-44FD-A3C4-53365A7836C8}" type="parTrans" cxnId="{B2C0628F-FA39-4D73-A6EF-C73BFA48C959}">
      <dgm:prSet/>
      <dgm:spPr/>
      <dgm:t>
        <a:bodyPr>
          <a:prstTxWarp prst="textPlain">
            <a:avLst/>
          </a:prstTxWarp>
        </a:bodyPr>
        <a:lstStyle/>
        <a:p>
          <a:endParaRPr lang="en-US"/>
        </a:p>
      </dgm:t>
    </dgm:pt>
    <dgm:pt modelId="{E82E4F9C-6C7C-4BC4-A152-23615FEFF867}" type="pres">
      <dgm:prSet presAssocID="{F24F236B-7025-4469-97EE-FFA9398D8DE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4DE868-5500-4B1B-A13E-C31ADB4F360B}" type="pres">
      <dgm:prSet presAssocID="{F24F236B-7025-4469-97EE-FFA9398D8DE8}" presName="radial" presStyleCnt="0">
        <dgm:presLayoutVars>
          <dgm:animLvl val="ctr"/>
        </dgm:presLayoutVars>
      </dgm:prSet>
      <dgm:spPr/>
    </dgm:pt>
    <dgm:pt modelId="{36474BC8-657A-4676-B587-B549BEA89708}" type="pres">
      <dgm:prSet presAssocID="{05E4733D-AE22-4041-8426-23C83B60FA44}" presName="centerShape" presStyleLbl="vennNode1" presStyleIdx="0" presStyleCnt="5"/>
      <dgm:spPr/>
      <dgm:t>
        <a:bodyPr/>
        <a:lstStyle/>
        <a:p>
          <a:endParaRPr lang="en-US"/>
        </a:p>
      </dgm:t>
    </dgm:pt>
    <dgm:pt modelId="{3885CC03-53E8-4B86-BDE0-6DA98B70AD7A}" type="pres">
      <dgm:prSet presAssocID="{5E7A3D5B-BC8B-4D92-A010-231D7E3D23F8}" presName="node" presStyleLbl="vennNode1" presStyleIdx="1" presStyleCnt="5" custScaleX="286258" custRadScaleRad="214133" custRadScaleInc="-571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FE27A7-CA38-4AFF-8A95-E7A36AD78FCC}" type="pres">
      <dgm:prSet presAssocID="{79F75DB7-2B78-4759-9C4D-70B928414BE2}" presName="node" presStyleLbl="vennNode1" presStyleIdx="2" presStyleCnt="5" custScaleX="252456" custRadScaleRad="192037" custRadScaleInc="114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C1D9D8-A46D-4847-8BE2-438D5FE1E6BB}" type="pres">
      <dgm:prSet presAssocID="{E8825905-B113-4D94-AF55-67CC335EF271}" presName="node" presStyleLbl="vennNode1" presStyleIdx="3" presStyleCnt="5" custScaleX="2705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2487C4-44E2-43AE-97A8-495ABE5E081B}" type="pres">
      <dgm:prSet presAssocID="{F1304A38-C362-4DAA-B835-1BC618713531}" presName="node" presStyleLbl="vennNode1" presStyleIdx="4" presStyleCnt="5" custScaleX="243810" custRadScaleRad="171679" custRadScaleInc="-14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C0628F-FA39-4D73-A6EF-C73BFA48C959}" srcId="{F24F236B-7025-4469-97EE-FFA9398D8DE8}" destId="{05E4733D-AE22-4041-8426-23C83B60FA44}" srcOrd="0" destOrd="0" parTransId="{55F4086D-B848-44FD-A3C4-53365A7836C8}" sibTransId="{15CC79CA-305E-4BA0-A5C1-131584DC9DEE}"/>
    <dgm:cxn modelId="{BCD96266-7D92-43D5-BBD3-C7C606AD7D66}" type="presOf" srcId="{05E4733D-AE22-4041-8426-23C83B60FA44}" destId="{36474BC8-657A-4676-B587-B549BEA89708}" srcOrd="0" destOrd="0" presId="urn:microsoft.com/office/officeart/2005/8/layout/radial3"/>
    <dgm:cxn modelId="{13DEDBA6-A215-4B01-B177-71B50B48EDBD}" srcId="{05E4733D-AE22-4041-8426-23C83B60FA44}" destId="{E8825905-B113-4D94-AF55-67CC335EF271}" srcOrd="2" destOrd="0" parTransId="{6EDD0195-F5A9-4051-9D42-55D27FBE31A0}" sibTransId="{990FE395-8685-4EC7-9328-BDC727AD7CD8}"/>
    <dgm:cxn modelId="{4300C8A9-CC47-40F0-ADF0-44B05CFCF80C}" srcId="{05E4733D-AE22-4041-8426-23C83B60FA44}" destId="{F1304A38-C362-4DAA-B835-1BC618713531}" srcOrd="3" destOrd="0" parTransId="{D78A7BCF-8612-40E3-B73C-3A310024BDC2}" sibTransId="{95FF72D3-6DB4-4135-B438-1058CA2221C4}"/>
    <dgm:cxn modelId="{A0C2A839-2A55-4B54-96AC-DE0C1F039834}" type="presOf" srcId="{F1304A38-C362-4DAA-B835-1BC618713531}" destId="{4C2487C4-44E2-43AE-97A8-495ABE5E081B}" srcOrd="0" destOrd="0" presId="urn:microsoft.com/office/officeart/2005/8/layout/radial3"/>
    <dgm:cxn modelId="{36CAA7E9-2C71-4C84-A842-0517EDE50A07}" srcId="{05E4733D-AE22-4041-8426-23C83B60FA44}" destId="{79F75DB7-2B78-4759-9C4D-70B928414BE2}" srcOrd="1" destOrd="0" parTransId="{3CFDFF72-B86A-44D2-97E4-21C961AFDF42}" sibTransId="{8BF6A979-5CCD-4D21-BC89-0A6724057470}"/>
    <dgm:cxn modelId="{EEAE7D3C-9BED-468E-BD39-34E119421D8B}" type="presOf" srcId="{E8825905-B113-4D94-AF55-67CC335EF271}" destId="{B3C1D9D8-A46D-4847-8BE2-438D5FE1E6BB}" srcOrd="0" destOrd="0" presId="urn:microsoft.com/office/officeart/2005/8/layout/radial3"/>
    <dgm:cxn modelId="{D3932844-1320-4A0C-A303-6D69E4DFD010}" type="presOf" srcId="{F24F236B-7025-4469-97EE-FFA9398D8DE8}" destId="{E82E4F9C-6C7C-4BC4-A152-23615FEFF867}" srcOrd="0" destOrd="0" presId="urn:microsoft.com/office/officeart/2005/8/layout/radial3"/>
    <dgm:cxn modelId="{B3C1F213-B205-4A6E-9757-9D7FB19A8F38}" srcId="{05E4733D-AE22-4041-8426-23C83B60FA44}" destId="{5E7A3D5B-BC8B-4D92-A010-231D7E3D23F8}" srcOrd="0" destOrd="0" parTransId="{78489987-D46A-4E36-BEB2-C6F424B7FD2C}" sibTransId="{06BB7A6B-DD92-4DB8-BE7A-7A5518C39E6E}"/>
    <dgm:cxn modelId="{F9A34AF3-0568-46DE-A569-D5AE297130F3}" type="presOf" srcId="{79F75DB7-2B78-4759-9C4D-70B928414BE2}" destId="{CFFE27A7-CA38-4AFF-8A95-E7A36AD78FCC}" srcOrd="0" destOrd="0" presId="urn:microsoft.com/office/officeart/2005/8/layout/radial3"/>
    <dgm:cxn modelId="{BD2CF5E5-7455-4070-A103-95B5A104336D}" type="presOf" srcId="{5E7A3D5B-BC8B-4D92-A010-231D7E3D23F8}" destId="{3885CC03-53E8-4B86-BDE0-6DA98B70AD7A}" srcOrd="0" destOrd="0" presId="urn:microsoft.com/office/officeart/2005/8/layout/radial3"/>
    <dgm:cxn modelId="{1399880E-2378-4930-9FE8-F005E37F41C3}" type="presParOf" srcId="{E82E4F9C-6C7C-4BC4-A152-23615FEFF867}" destId="{664DE868-5500-4B1B-A13E-C31ADB4F360B}" srcOrd="0" destOrd="0" presId="urn:microsoft.com/office/officeart/2005/8/layout/radial3"/>
    <dgm:cxn modelId="{AB3B53CB-D1DC-4277-AE97-876AE9BF2BA6}" type="presParOf" srcId="{664DE868-5500-4B1B-A13E-C31ADB4F360B}" destId="{36474BC8-657A-4676-B587-B549BEA89708}" srcOrd="0" destOrd="0" presId="urn:microsoft.com/office/officeart/2005/8/layout/radial3"/>
    <dgm:cxn modelId="{72083302-76A8-410A-935A-3CB76BC797BB}" type="presParOf" srcId="{664DE868-5500-4B1B-A13E-C31ADB4F360B}" destId="{3885CC03-53E8-4B86-BDE0-6DA98B70AD7A}" srcOrd="1" destOrd="0" presId="urn:microsoft.com/office/officeart/2005/8/layout/radial3"/>
    <dgm:cxn modelId="{0E4F2E18-121E-4EFD-BC03-46DEA5BB4168}" type="presParOf" srcId="{664DE868-5500-4B1B-A13E-C31ADB4F360B}" destId="{CFFE27A7-CA38-4AFF-8A95-E7A36AD78FCC}" srcOrd="2" destOrd="0" presId="urn:microsoft.com/office/officeart/2005/8/layout/radial3"/>
    <dgm:cxn modelId="{807E6E34-CF48-4F1C-A29C-7DC2E50B698F}" type="presParOf" srcId="{664DE868-5500-4B1B-A13E-C31ADB4F360B}" destId="{B3C1D9D8-A46D-4847-8BE2-438D5FE1E6BB}" srcOrd="3" destOrd="0" presId="urn:microsoft.com/office/officeart/2005/8/layout/radial3"/>
    <dgm:cxn modelId="{7C63291F-A5B6-4291-B58B-ADFEC685C82A}" type="presParOf" srcId="{664DE868-5500-4B1B-A13E-C31ADB4F360B}" destId="{4C2487C4-44E2-43AE-97A8-495ABE5E081B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CC0340-3E59-42A6-A1DF-E44959E18E9A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>
        <a:scene3d>
          <a:camera prst="isometricTopUp"/>
          <a:lightRig rig="threePt" dir="t"/>
        </a:scene3d>
      </dgm:spPr>
      <dgm:t>
        <a:bodyPr/>
        <a:lstStyle/>
        <a:p>
          <a:endParaRPr lang="en-US"/>
        </a:p>
      </dgm:t>
    </dgm:pt>
    <dgm:pt modelId="{2987DC5E-FF5C-4AE2-8EF3-C7231D46BD1B}">
      <dgm:prSet phldrT="[Text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ar-AE" sz="2400" dirty="0" smtClean="0">
              <a:solidFill>
                <a:schemeClr val="bg1"/>
              </a:solidFill>
            </a:rPr>
            <a:t>تلطف الأجواء وتكافح التصحر</a:t>
          </a:r>
          <a:endParaRPr lang="en-US" sz="2400" dirty="0">
            <a:solidFill>
              <a:schemeClr val="bg1"/>
            </a:solidFill>
          </a:endParaRPr>
        </a:p>
      </dgm:t>
    </dgm:pt>
    <dgm:pt modelId="{B34ED8A9-AC97-4B1C-B243-C5F358A2BB70}" type="parTrans" cxnId="{5617F541-A186-4F41-9DBB-F580B796E8FB}">
      <dgm:prSet/>
      <dgm:spPr/>
      <dgm:t>
        <a:bodyPr/>
        <a:lstStyle/>
        <a:p>
          <a:endParaRPr lang="en-US"/>
        </a:p>
      </dgm:t>
    </dgm:pt>
    <dgm:pt modelId="{DF47570C-7E02-4B24-B87B-E394D4E28A3E}" type="sibTrans" cxnId="{5617F541-A186-4F41-9DBB-F580B796E8FB}">
      <dgm:prSet/>
      <dgm:spPr/>
      <dgm:t>
        <a:bodyPr/>
        <a:lstStyle/>
        <a:p>
          <a:endParaRPr lang="en-US"/>
        </a:p>
      </dgm:t>
    </dgm:pt>
    <dgm:pt modelId="{369D6D6D-DEC7-40C1-BCB2-378FD3605916}">
      <dgm:prSet phldrT="[Text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ar-AE" sz="2000" dirty="0" smtClean="0">
              <a:solidFill>
                <a:schemeClr val="bg1">
                  <a:lumMod val="95000"/>
                  <a:lumOff val="5000"/>
                </a:schemeClr>
              </a:solidFill>
            </a:rPr>
            <a:t>يستخرج منها زيت يستخدم في الاكل وعلاج بعض الامراض</a:t>
          </a:r>
          <a:endParaRPr lang="en-US" sz="2000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DFAFA870-C3D0-4DC6-A298-A464C04E1324}" type="parTrans" cxnId="{94EF9DB5-D345-46FC-868C-1ED9134EA997}">
      <dgm:prSet/>
      <dgm:spPr/>
      <dgm:t>
        <a:bodyPr/>
        <a:lstStyle/>
        <a:p>
          <a:endParaRPr lang="en-US"/>
        </a:p>
      </dgm:t>
    </dgm:pt>
    <dgm:pt modelId="{54EDF6A5-5331-4526-8F1F-66EE23D53760}" type="sibTrans" cxnId="{94EF9DB5-D345-46FC-868C-1ED9134EA997}">
      <dgm:prSet/>
      <dgm:spPr/>
      <dgm:t>
        <a:bodyPr/>
        <a:lstStyle/>
        <a:p>
          <a:endParaRPr lang="en-US"/>
        </a:p>
      </dgm:t>
    </dgm:pt>
    <dgm:pt modelId="{D42E2CBA-BCAB-43C8-BED8-FF14DE8E8DA2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AE" sz="2800" dirty="0" smtClean="0"/>
            <a:t>تستخدم كغذاء للانسان</a:t>
          </a:r>
          <a:endParaRPr lang="en-US" sz="2800" dirty="0"/>
        </a:p>
      </dgm:t>
    </dgm:pt>
    <dgm:pt modelId="{C52FEB80-CBA1-43FB-A707-6740F1789A80}" type="parTrans" cxnId="{F4125101-44D8-458F-82C7-A921B1009142}">
      <dgm:prSet/>
      <dgm:spPr/>
      <dgm:t>
        <a:bodyPr/>
        <a:lstStyle/>
        <a:p>
          <a:endParaRPr lang="en-US"/>
        </a:p>
      </dgm:t>
    </dgm:pt>
    <dgm:pt modelId="{273D43A1-E6A9-427B-8F49-F26DCEAB8A35}" type="sibTrans" cxnId="{F4125101-44D8-458F-82C7-A921B1009142}">
      <dgm:prSet/>
      <dgm:spPr/>
      <dgm:t>
        <a:bodyPr/>
        <a:lstStyle/>
        <a:p>
          <a:endParaRPr lang="en-US"/>
        </a:p>
      </dgm:t>
    </dgm:pt>
    <dgm:pt modelId="{8F4AC713-B472-4BF1-A066-CA51D4D1D4F9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AE" dirty="0" smtClean="0"/>
            <a:t>غذاء للحيوانات مثل الابل</a:t>
          </a:r>
          <a:endParaRPr lang="en-US" dirty="0"/>
        </a:p>
      </dgm:t>
    </dgm:pt>
    <dgm:pt modelId="{EFAA0289-DA3A-4E2F-A3C6-035208B4B4A8}" type="parTrans" cxnId="{3F797F6A-5E31-4957-8767-A4574BD0D78D}">
      <dgm:prSet/>
      <dgm:spPr/>
      <dgm:t>
        <a:bodyPr/>
        <a:lstStyle/>
        <a:p>
          <a:endParaRPr lang="en-US"/>
        </a:p>
      </dgm:t>
    </dgm:pt>
    <dgm:pt modelId="{E6EC461E-5E66-4DE5-ACA0-0498F53E32C8}" type="sibTrans" cxnId="{3F797F6A-5E31-4957-8767-A4574BD0D78D}">
      <dgm:prSet/>
      <dgm:spPr/>
      <dgm:t>
        <a:bodyPr/>
        <a:lstStyle/>
        <a:p>
          <a:endParaRPr lang="en-US"/>
        </a:p>
      </dgm:t>
    </dgm:pt>
    <dgm:pt modelId="{904385E0-9DC7-4D17-A34C-B85A90B12208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ar-AE" dirty="0" smtClean="0">
              <a:solidFill>
                <a:schemeClr val="bg1">
                  <a:lumMod val="95000"/>
                  <a:lumOff val="5000"/>
                </a:schemeClr>
              </a:solidFill>
            </a:rPr>
            <a:t>حديثا يستخدم زيوتها في مواد التجميل</a:t>
          </a:r>
          <a:endParaRPr lang="en-US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EDE61460-2337-4F31-9F9D-FE24AE06F98A}" type="sibTrans" cxnId="{8483ED5C-CC4C-470B-B2A8-A6B6CE98A679}">
      <dgm:prSet/>
      <dgm:spPr/>
      <dgm:t>
        <a:bodyPr/>
        <a:lstStyle/>
        <a:p>
          <a:endParaRPr lang="en-US"/>
        </a:p>
      </dgm:t>
    </dgm:pt>
    <dgm:pt modelId="{9C8EBB0D-5C30-4E8B-8C8A-0832B6DA6F06}" type="parTrans" cxnId="{8483ED5C-CC4C-470B-B2A8-A6B6CE98A679}">
      <dgm:prSet/>
      <dgm:spPr/>
      <dgm:t>
        <a:bodyPr/>
        <a:lstStyle/>
        <a:p>
          <a:endParaRPr lang="en-US"/>
        </a:p>
      </dgm:t>
    </dgm:pt>
    <dgm:pt modelId="{0A8F9607-F1E2-40AA-B468-324A635AFF0D}" type="pres">
      <dgm:prSet presAssocID="{FDCC0340-3E59-42A6-A1DF-E44959E18E9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08A1DE-6F95-493F-9ED1-86E68ABBDDA1}" type="pres">
      <dgm:prSet presAssocID="{2987DC5E-FF5C-4AE2-8EF3-C7231D46BD1B}" presName="node" presStyleLbl="node1" presStyleIdx="0" presStyleCnt="5" custScaleX="2693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D58B1C-89AB-4C65-8297-91EC3B9896D4}" type="pres">
      <dgm:prSet presAssocID="{DF47570C-7E02-4B24-B87B-E394D4E28A3E}" presName="sibTrans" presStyleLbl="sibTrans2D1" presStyleIdx="0" presStyleCnt="5"/>
      <dgm:spPr/>
      <dgm:t>
        <a:bodyPr/>
        <a:lstStyle/>
        <a:p>
          <a:endParaRPr lang="en-US"/>
        </a:p>
      </dgm:t>
    </dgm:pt>
    <dgm:pt modelId="{9D57CB2F-C35D-4C86-B840-4F6EA866025E}" type="pres">
      <dgm:prSet presAssocID="{DF47570C-7E02-4B24-B87B-E394D4E28A3E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6CF57AF2-8867-47CC-BE65-906D2C26BAFF}" type="pres">
      <dgm:prSet presAssocID="{369D6D6D-DEC7-40C1-BCB2-378FD3605916}" presName="node" presStyleLbl="node1" presStyleIdx="1" presStyleCnt="5" custScaleX="218278" custRadScaleRad="159313" custRadScaleInc="205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97826C-02EF-47C2-9C0F-CF5BFCC98FB2}" type="pres">
      <dgm:prSet presAssocID="{54EDF6A5-5331-4526-8F1F-66EE23D53760}" presName="sibTrans" presStyleLbl="sibTrans2D1" presStyleIdx="1" presStyleCnt="5"/>
      <dgm:spPr/>
      <dgm:t>
        <a:bodyPr/>
        <a:lstStyle/>
        <a:p>
          <a:endParaRPr lang="en-US"/>
        </a:p>
      </dgm:t>
    </dgm:pt>
    <dgm:pt modelId="{3F320EDC-BB1F-4455-B1D9-FFF3E3996E66}" type="pres">
      <dgm:prSet presAssocID="{54EDF6A5-5331-4526-8F1F-66EE23D53760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AA83894B-5562-4D4B-8683-13106DE2A9B0}" type="pres">
      <dgm:prSet presAssocID="{D42E2CBA-BCAB-43C8-BED8-FF14DE8E8DA2}" presName="node" presStyleLbl="node1" presStyleIdx="2" presStyleCnt="5" custScaleX="255969" custRadScaleRad="150792" custRadScaleInc="-618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EEC521-2439-4261-B3E9-80099D4D7539}" type="pres">
      <dgm:prSet presAssocID="{273D43A1-E6A9-427B-8F49-F26DCEAB8A35}" presName="sibTrans" presStyleLbl="sibTrans2D1" presStyleIdx="2" presStyleCnt="5"/>
      <dgm:spPr/>
      <dgm:t>
        <a:bodyPr/>
        <a:lstStyle/>
        <a:p>
          <a:endParaRPr lang="en-US"/>
        </a:p>
      </dgm:t>
    </dgm:pt>
    <dgm:pt modelId="{72ACA304-F25F-41F5-A527-6266B1C66F1F}" type="pres">
      <dgm:prSet presAssocID="{273D43A1-E6A9-427B-8F49-F26DCEAB8A35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677F0A22-C70E-46A3-9B9A-408A73229733}" type="pres">
      <dgm:prSet presAssocID="{8F4AC713-B472-4BF1-A066-CA51D4D1D4F9}" presName="node" presStyleLbl="node1" presStyleIdx="3" presStyleCnt="5" custScaleX="286486" custRadScaleRad="150287" custRadScaleInc="534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29BD43-AE18-4767-9BD9-C2ACD5166A5A}" type="pres">
      <dgm:prSet presAssocID="{E6EC461E-5E66-4DE5-ACA0-0498F53E32C8}" presName="sibTrans" presStyleLbl="sibTrans2D1" presStyleIdx="3" presStyleCnt="5"/>
      <dgm:spPr/>
      <dgm:t>
        <a:bodyPr/>
        <a:lstStyle/>
        <a:p>
          <a:endParaRPr lang="en-US"/>
        </a:p>
      </dgm:t>
    </dgm:pt>
    <dgm:pt modelId="{80298825-A52B-48E8-9A56-DF444A3245AD}" type="pres">
      <dgm:prSet presAssocID="{E6EC461E-5E66-4DE5-ACA0-0498F53E32C8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A558AD71-3E28-4BFF-8DEA-C665EFC84541}" type="pres">
      <dgm:prSet presAssocID="{904385E0-9DC7-4D17-A34C-B85A90B12208}" presName="node" presStyleLbl="node1" presStyleIdx="4" presStyleCnt="5" custScaleX="247196" custRadScaleRad="148651" custRadScaleInc="-330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CFD409-0C5A-4853-8B11-0C004C9E239D}" type="pres">
      <dgm:prSet presAssocID="{EDE61460-2337-4F31-9F9D-FE24AE06F98A}" presName="sibTrans" presStyleLbl="sibTrans2D1" presStyleIdx="4" presStyleCnt="5"/>
      <dgm:spPr/>
      <dgm:t>
        <a:bodyPr/>
        <a:lstStyle/>
        <a:p>
          <a:endParaRPr lang="en-US"/>
        </a:p>
      </dgm:t>
    </dgm:pt>
    <dgm:pt modelId="{EAAC7AFB-5ED9-4981-B561-95FF62F6684C}" type="pres">
      <dgm:prSet presAssocID="{EDE61460-2337-4F31-9F9D-FE24AE06F98A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0797C7E5-60A3-4E79-8BFD-F6CA753CCB3C}" type="presOf" srcId="{8F4AC713-B472-4BF1-A066-CA51D4D1D4F9}" destId="{677F0A22-C70E-46A3-9B9A-408A73229733}" srcOrd="0" destOrd="0" presId="urn:microsoft.com/office/officeart/2005/8/layout/cycle2"/>
    <dgm:cxn modelId="{8483ED5C-CC4C-470B-B2A8-A6B6CE98A679}" srcId="{FDCC0340-3E59-42A6-A1DF-E44959E18E9A}" destId="{904385E0-9DC7-4D17-A34C-B85A90B12208}" srcOrd="4" destOrd="0" parTransId="{9C8EBB0D-5C30-4E8B-8C8A-0832B6DA6F06}" sibTransId="{EDE61460-2337-4F31-9F9D-FE24AE06F98A}"/>
    <dgm:cxn modelId="{E3FDB4E7-EA3D-4D6C-B1D6-C158887E4A82}" type="presOf" srcId="{DF47570C-7E02-4B24-B87B-E394D4E28A3E}" destId="{FED58B1C-89AB-4C65-8297-91EC3B9896D4}" srcOrd="0" destOrd="0" presId="urn:microsoft.com/office/officeart/2005/8/layout/cycle2"/>
    <dgm:cxn modelId="{226EC825-1BF8-48CD-B485-3A302F737331}" type="presOf" srcId="{EDE61460-2337-4F31-9F9D-FE24AE06F98A}" destId="{EAAC7AFB-5ED9-4981-B561-95FF62F6684C}" srcOrd="1" destOrd="0" presId="urn:microsoft.com/office/officeart/2005/8/layout/cycle2"/>
    <dgm:cxn modelId="{D7638980-2F02-484A-B0EF-D6ECDACAD3CE}" type="presOf" srcId="{2987DC5E-FF5C-4AE2-8EF3-C7231D46BD1B}" destId="{9D08A1DE-6F95-493F-9ED1-86E68ABBDDA1}" srcOrd="0" destOrd="0" presId="urn:microsoft.com/office/officeart/2005/8/layout/cycle2"/>
    <dgm:cxn modelId="{CD04E55A-D86D-4EA4-B8C6-591932DDE7F6}" type="presOf" srcId="{904385E0-9DC7-4D17-A34C-B85A90B12208}" destId="{A558AD71-3E28-4BFF-8DEA-C665EFC84541}" srcOrd="0" destOrd="0" presId="urn:microsoft.com/office/officeart/2005/8/layout/cycle2"/>
    <dgm:cxn modelId="{A4EF4BB9-33B4-4F1B-B89C-869399AB4A46}" type="presOf" srcId="{E6EC461E-5E66-4DE5-ACA0-0498F53E32C8}" destId="{80298825-A52B-48E8-9A56-DF444A3245AD}" srcOrd="1" destOrd="0" presId="urn:microsoft.com/office/officeart/2005/8/layout/cycle2"/>
    <dgm:cxn modelId="{2F76962E-3369-4E73-AAA8-DE08DC65802C}" type="presOf" srcId="{D42E2CBA-BCAB-43C8-BED8-FF14DE8E8DA2}" destId="{AA83894B-5562-4D4B-8683-13106DE2A9B0}" srcOrd="0" destOrd="0" presId="urn:microsoft.com/office/officeart/2005/8/layout/cycle2"/>
    <dgm:cxn modelId="{94EF9DB5-D345-46FC-868C-1ED9134EA997}" srcId="{FDCC0340-3E59-42A6-A1DF-E44959E18E9A}" destId="{369D6D6D-DEC7-40C1-BCB2-378FD3605916}" srcOrd="1" destOrd="0" parTransId="{DFAFA870-C3D0-4DC6-A298-A464C04E1324}" sibTransId="{54EDF6A5-5331-4526-8F1F-66EE23D53760}"/>
    <dgm:cxn modelId="{6FE4C4DA-0A2E-4316-A7DC-BABE4C11CB50}" type="presOf" srcId="{E6EC461E-5E66-4DE5-ACA0-0498F53E32C8}" destId="{F329BD43-AE18-4767-9BD9-C2ACD5166A5A}" srcOrd="0" destOrd="0" presId="urn:microsoft.com/office/officeart/2005/8/layout/cycle2"/>
    <dgm:cxn modelId="{685BE423-8711-4EAE-B558-50EC2CADF182}" type="presOf" srcId="{EDE61460-2337-4F31-9F9D-FE24AE06F98A}" destId="{E9CFD409-0C5A-4853-8B11-0C004C9E239D}" srcOrd="0" destOrd="0" presId="urn:microsoft.com/office/officeart/2005/8/layout/cycle2"/>
    <dgm:cxn modelId="{2606D6E8-E6F7-4A6A-A99D-45EC78DB2EAD}" type="presOf" srcId="{FDCC0340-3E59-42A6-A1DF-E44959E18E9A}" destId="{0A8F9607-F1E2-40AA-B468-324A635AFF0D}" srcOrd="0" destOrd="0" presId="urn:microsoft.com/office/officeart/2005/8/layout/cycle2"/>
    <dgm:cxn modelId="{527F7399-2EE9-4ED3-BFE9-8F0796E000B0}" type="presOf" srcId="{273D43A1-E6A9-427B-8F49-F26DCEAB8A35}" destId="{A4EEC521-2439-4261-B3E9-80099D4D7539}" srcOrd="0" destOrd="0" presId="urn:microsoft.com/office/officeart/2005/8/layout/cycle2"/>
    <dgm:cxn modelId="{A0DCE749-8136-4A0A-9C1A-A850D659AD41}" type="presOf" srcId="{369D6D6D-DEC7-40C1-BCB2-378FD3605916}" destId="{6CF57AF2-8867-47CC-BE65-906D2C26BAFF}" srcOrd="0" destOrd="0" presId="urn:microsoft.com/office/officeart/2005/8/layout/cycle2"/>
    <dgm:cxn modelId="{F4125101-44D8-458F-82C7-A921B1009142}" srcId="{FDCC0340-3E59-42A6-A1DF-E44959E18E9A}" destId="{D42E2CBA-BCAB-43C8-BED8-FF14DE8E8DA2}" srcOrd="2" destOrd="0" parTransId="{C52FEB80-CBA1-43FB-A707-6740F1789A80}" sibTransId="{273D43A1-E6A9-427B-8F49-F26DCEAB8A35}"/>
    <dgm:cxn modelId="{DEF53773-B362-4B52-95CB-EF62ADAE1CDC}" type="presOf" srcId="{DF47570C-7E02-4B24-B87B-E394D4E28A3E}" destId="{9D57CB2F-C35D-4C86-B840-4F6EA866025E}" srcOrd="1" destOrd="0" presId="urn:microsoft.com/office/officeart/2005/8/layout/cycle2"/>
    <dgm:cxn modelId="{360F54CC-1E56-4238-B0A8-C10CA362A959}" type="presOf" srcId="{54EDF6A5-5331-4526-8F1F-66EE23D53760}" destId="{3F320EDC-BB1F-4455-B1D9-FFF3E3996E66}" srcOrd="1" destOrd="0" presId="urn:microsoft.com/office/officeart/2005/8/layout/cycle2"/>
    <dgm:cxn modelId="{AC4F0FB4-B8FF-493C-8D98-E185124D9A83}" type="presOf" srcId="{273D43A1-E6A9-427B-8F49-F26DCEAB8A35}" destId="{72ACA304-F25F-41F5-A527-6266B1C66F1F}" srcOrd="1" destOrd="0" presId="urn:microsoft.com/office/officeart/2005/8/layout/cycle2"/>
    <dgm:cxn modelId="{3F797F6A-5E31-4957-8767-A4574BD0D78D}" srcId="{FDCC0340-3E59-42A6-A1DF-E44959E18E9A}" destId="{8F4AC713-B472-4BF1-A066-CA51D4D1D4F9}" srcOrd="3" destOrd="0" parTransId="{EFAA0289-DA3A-4E2F-A3C6-035208B4B4A8}" sibTransId="{E6EC461E-5E66-4DE5-ACA0-0498F53E32C8}"/>
    <dgm:cxn modelId="{5617F541-A186-4F41-9DBB-F580B796E8FB}" srcId="{FDCC0340-3E59-42A6-A1DF-E44959E18E9A}" destId="{2987DC5E-FF5C-4AE2-8EF3-C7231D46BD1B}" srcOrd="0" destOrd="0" parTransId="{B34ED8A9-AC97-4B1C-B243-C5F358A2BB70}" sibTransId="{DF47570C-7E02-4B24-B87B-E394D4E28A3E}"/>
    <dgm:cxn modelId="{614DDBC1-E593-4240-976E-4D6D92ECACA0}" type="presOf" srcId="{54EDF6A5-5331-4526-8F1F-66EE23D53760}" destId="{5C97826C-02EF-47C2-9C0F-CF5BFCC98FB2}" srcOrd="0" destOrd="0" presId="urn:microsoft.com/office/officeart/2005/8/layout/cycle2"/>
    <dgm:cxn modelId="{C7B36D05-C040-4C57-A2B7-6427371065C5}" type="presParOf" srcId="{0A8F9607-F1E2-40AA-B468-324A635AFF0D}" destId="{9D08A1DE-6F95-493F-9ED1-86E68ABBDDA1}" srcOrd="0" destOrd="0" presId="urn:microsoft.com/office/officeart/2005/8/layout/cycle2"/>
    <dgm:cxn modelId="{7AF5C62A-80ED-4CC6-9B87-A067533ACAFC}" type="presParOf" srcId="{0A8F9607-F1E2-40AA-B468-324A635AFF0D}" destId="{FED58B1C-89AB-4C65-8297-91EC3B9896D4}" srcOrd="1" destOrd="0" presId="urn:microsoft.com/office/officeart/2005/8/layout/cycle2"/>
    <dgm:cxn modelId="{CE014DB8-9194-48A1-AC3C-1F5892194848}" type="presParOf" srcId="{FED58B1C-89AB-4C65-8297-91EC3B9896D4}" destId="{9D57CB2F-C35D-4C86-B840-4F6EA866025E}" srcOrd="0" destOrd="0" presId="urn:microsoft.com/office/officeart/2005/8/layout/cycle2"/>
    <dgm:cxn modelId="{EFC1CB4F-5565-4FE6-B4FB-7F021CF431A8}" type="presParOf" srcId="{0A8F9607-F1E2-40AA-B468-324A635AFF0D}" destId="{6CF57AF2-8867-47CC-BE65-906D2C26BAFF}" srcOrd="2" destOrd="0" presId="urn:microsoft.com/office/officeart/2005/8/layout/cycle2"/>
    <dgm:cxn modelId="{F58A9472-1D02-4740-8592-4CFA034F4D3C}" type="presParOf" srcId="{0A8F9607-F1E2-40AA-B468-324A635AFF0D}" destId="{5C97826C-02EF-47C2-9C0F-CF5BFCC98FB2}" srcOrd="3" destOrd="0" presId="urn:microsoft.com/office/officeart/2005/8/layout/cycle2"/>
    <dgm:cxn modelId="{7F6B5537-FCC2-495C-8528-329B2309752C}" type="presParOf" srcId="{5C97826C-02EF-47C2-9C0F-CF5BFCC98FB2}" destId="{3F320EDC-BB1F-4455-B1D9-FFF3E3996E66}" srcOrd="0" destOrd="0" presId="urn:microsoft.com/office/officeart/2005/8/layout/cycle2"/>
    <dgm:cxn modelId="{45BB314C-DF33-4BFD-AE66-83F01A8AA51D}" type="presParOf" srcId="{0A8F9607-F1E2-40AA-B468-324A635AFF0D}" destId="{AA83894B-5562-4D4B-8683-13106DE2A9B0}" srcOrd="4" destOrd="0" presId="urn:microsoft.com/office/officeart/2005/8/layout/cycle2"/>
    <dgm:cxn modelId="{B0FF817F-241E-41FE-B229-1AE941478B0B}" type="presParOf" srcId="{0A8F9607-F1E2-40AA-B468-324A635AFF0D}" destId="{A4EEC521-2439-4261-B3E9-80099D4D7539}" srcOrd="5" destOrd="0" presId="urn:microsoft.com/office/officeart/2005/8/layout/cycle2"/>
    <dgm:cxn modelId="{7AF69E08-93F7-43A7-B3C5-E4CE0E1D1EE3}" type="presParOf" srcId="{A4EEC521-2439-4261-B3E9-80099D4D7539}" destId="{72ACA304-F25F-41F5-A527-6266B1C66F1F}" srcOrd="0" destOrd="0" presId="urn:microsoft.com/office/officeart/2005/8/layout/cycle2"/>
    <dgm:cxn modelId="{6B72AA34-525E-4E70-BE58-F895EABAD3D3}" type="presParOf" srcId="{0A8F9607-F1E2-40AA-B468-324A635AFF0D}" destId="{677F0A22-C70E-46A3-9B9A-408A73229733}" srcOrd="6" destOrd="0" presId="urn:microsoft.com/office/officeart/2005/8/layout/cycle2"/>
    <dgm:cxn modelId="{6EE9D754-F4AD-466A-850B-DE9833213556}" type="presParOf" srcId="{0A8F9607-F1E2-40AA-B468-324A635AFF0D}" destId="{F329BD43-AE18-4767-9BD9-C2ACD5166A5A}" srcOrd="7" destOrd="0" presId="urn:microsoft.com/office/officeart/2005/8/layout/cycle2"/>
    <dgm:cxn modelId="{6FFB9F10-B760-47FD-8345-7A94355D71D8}" type="presParOf" srcId="{F329BD43-AE18-4767-9BD9-C2ACD5166A5A}" destId="{80298825-A52B-48E8-9A56-DF444A3245AD}" srcOrd="0" destOrd="0" presId="urn:microsoft.com/office/officeart/2005/8/layout/cycle2"/>
    <dgm:cxn modelId="{CED6F715-6AB3-4C43-87A3-CCBF4C4664B1}" type="presParOf" srcId="{0A8F9607-F1E2-40AA-B468-324A635AFF0D}" destId="{A558AD71-3E28-4BFF-8DEA-C665EFC84541}" srcOrd="8" destOrd="0" presId="urn:microsoft.com/office/officeart/2005/8/layout/cycle2"/>
    <dgm:cxn modelId="{6169DA52-EBD7-451E-937A-4721159E5CEA}" type="presParOf" srcId="{0A8F9607-F1E2-40AA-B468-324A635AFF0D}" destId="{E9CFD409-0C5A-4853-8B11-0C004C9E239D}" srcOrd="9" destOrd="0" presId="urn:microsoft.com/office/officeart/2005/8/layout/cycle2"/>
    <dgm:cxn modelId="{97E11083-AEC6-4A10-8872-D4B7C453E663}" type="presParOf" srcId="{E9CFD409-0C5A-4853-8B11-0C004C9E239D}" destId="{EAAC7AFB-5ED9-4981-B561-95FF62F6684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2517D7-BC7F-4B87-9D94-8EC65F21F28A}">
      <dsp:nvSpPr>
        <dsp:cNvPr id="0" name=""/>
        <dsp:cNvSpPr/>
      </dsp:nvSpPr>
      <dsp:spPr>
        <a:xfrm>
          <a:off x="4066253" y="1074"/>
          <a:ext cx="1349630" cy="877259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5">
                <a:shade val="30000"/>
                <a:satMod val="115000"/>
              </a:schemeClr>
              <a:schemeClr val="accent5">
                <a:tint val="34000"/>
              </a:schemeClr>
            </a:duotone>
          </a:blip>
          <a:tile tx="0" ty="0" sx="60000" sy="59000" flip="none" algn="b"/>
        </a:blipFill>
        <a:ln w="6350" cap="flat" cmpd="sng" algn="ctr">
          <a:solidFill>
            <a:schemeClr val="accent5">
              <a:tint val="70000"/>
            </a:schemeClr>
          </a:solidFill>
          <a:prstDash val="solid"/>
        </a:ln>
        <a:effectLst>
          <a:softEdge rad="12700"/>
        </a:effectLst>
        <a:sp3d extrusionH="152250"/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  <a:sp3d extrusionH="28000" prstMaterial="matte"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2200" kern="1200" dirty="0" smtClean="0"/>
            <a:t>بذرة القرم</a:t>
          </a:r>
          <a:endParaRPr lang="en-US" sz="2200" kern="1200" dirty="0"/>
        </a:p>
      </dsp:txBody>
      <dsp:txXfrm>
        <a:off x="4109077" y="43898"/>
        <a:ext cx="1263982" cy="791611"/>
      </dsp:txXfrm>
    </dsp:sp>
    <dsp:sp modelId="{C0D45F6A-3483-4BEE-9916-C091C5CC796D}">
      <dsp:nvSpPr>
        <dsp:cNvPr id="0" name=""/>
        <dsp:cNvSpPr/>
      </dsp:nvSpPr>
      <dsp:spPr>
        <a:xfrm>
          <a:off x="3291648" y="439704"/>
          <a:ext cx="2898840" cy="2898840"/>
        </a:xfrm>
        <a:custGeom>
          <a:avLst/>
          <a:gdLst/>
          <a:ahLst/>
          <a:cxnLst/>
          <a:rect l="0" t="0" r="0" b="0"/>
          <a:pathLst>
            <a:path>
              <a:moveTo>
                <a:pt x="2310569" y="283555"/>
              </a:moveTo>
              <a:arcTo wR="1449420" hR="1449420" stAng="18387053" swAng="163382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22735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40A633-20AC-42EA-82D4-79E73E874104}">
      <dsp:nvSpPr>
        <dsp:cNvPr id="0" name=""/>
        <dsp:cNvSpPr/>
      </dsp:nvSpPr>
      <dsp:spPr>
        <a:xfrm>
          <a:off x="5515674" y="1450495"/>
          <a:ext cx="1349630" cy="877259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dk1">
                <a:shade val="30000"/>
                <a:satMod val="115000"/>
              </a:schemeClr>
              <a:schemeClr val="dk1">
                <a:tint val="34000"/>
              </a:schemeClr>
            </a:duotone>
          </a:blip>
          <a:tile tx="0" ty="0" sx="60000" sy="59000" flip="none" algn="b"/>
        </a:blipFill>
        <a:ln>
          <a:noFill/>
        </a:ln>
        <a:effectLst>
          <a:outerShdw blurRad="50800" dist="19050" dir="5400000" algn="tl" rotWithShape="0">
            <a:srgbClr val="000000">
              <a:alpha val="60000"/>
            </a:srgbClr>
          </a:outerShdw>
          <a:softEdge rad="12700"/>
        </a:effectLst>
        <a:sp3d extrusionH="152250"/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  <a:sp3d extrusionH="28000" prstMaterial="matte"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2200" kern="1200" dirty="0" smtClean="0"/>
            <a:t>سقوطها في التربة</a:t>
          </a:r>
          <a:endParaRPr lang="en-US" sz="2200" kern="1200" dirty="0"/>
        </a:p>
      </dsp:txBody>
      <dsp:txXfrm>
        <a:off x="5558498" y="1493319"/>
        <a:ext cx="1263982" cy="791611"/>
      </dsp:txXfrm>
    </dsp:sp>
    <dsp:sp modelId="{3F6A1D50-EEC3-4475-A2C9-75D186BC77A5}">
      <dsp:nvSpPr>
        <dsp:cNvPr id="0" name=""/>
        <dsp:cNvSpPr/>
      </dsp:nvSpPr>
      <dsp:spPr>
        <a:xfrm>
          <a:off x="3291648" y="439704"/>
          <a:ext cx="2898840" cy="2898840"/>
        </a:xfrm>
        <a:custGeom>
          <a:avLst/>
          <a:gdLst/>
          <a:ahLst/>
          <a:cxnLst/>
          <a:rect l="0" t="0" r="0" b="0"/>
          <a:pathLst>
            <a:path>
              <a:moveTo>
                <a:pt x="2748596" y="2092040"/>
              </a:moveTo>
              <a:arcTo wR="1449420" hR="1449420" stAng="1579120" swAng="163382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22735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0E5C46-68A1-4AAA-A60F-4A5EA1CF5DA8}">
      <dsp:nvSpPr>
        <dsp:cNvPr id="0" name=""/>
        <dsp:cNvSpPr/>
      </dsp:nvSpPr>
      <dsp:spPr>
        <a:xfrm>
          <a:off x="4066253" y="2899915"/>
          <a:ext cx="1349630" cy="877259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5">
                <a:shade val="30000"/>
                <a:satMod val="115000"/>
              </a:schemeClr>
              <a:schemeClr val="accent5">
                <a:tint val="34000"/>
              </a:schemeClr>
            </a:duotone>
          </a:blip>
          <a:tile tx="0" ty="0" sx="60000" sy="59000" flip="none" algn="b"/>
        </a:blipFill>
        <a:ln w="6350" cap="flat" cmpd="sng" algn="ctr">
          <a:solidFill>
            <a:schemeClr val="accent5">
              <a:tint val="70000"/>
            </a:schemeClr>
          </a:solidFill>
          <a:prstDash val="solid"/>
        </a:ln>
        <a:effectLst>
          <a:softEdge rad="12700"/>
        </a:effectLst>
        <a:sp3d extrusionH="152250"/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  <a:sp3d extrusionH="28000" prstMaterial="matte"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2200" kern="1200" dirty="0" smtClean="0"/>
            <a:t>إنبات البذرة</a:t>
          </a:r>
          <a:endParaRPr lang="en-US" sz="2200" kern="1200" dirty="0"/>
        </a:p>
      </dsp:txBody>
      <dsp:txXfrm>
        <a:off x="4109077" y="2942739"/>
        <a:ext cx="1263982" cy="791611"/>
      </dsp:txXfrm>
    </dsp:sp>
    <dsp:sp modelId="{2AEE9559-45F5-4D56-A858-7AA74F4D160F}">
      <dsp:nvSpPr>
        <dsp:cNvPr id="0" name=""/>
        <dsp:cNvSpPr/>
      </dsp:nvSpPr>
      <dsp:spPr>
        <a:xfrm>
          <a:off x="3291648" y="439704"/>
          <a:ext cx="2898840" cy="2898840"/>
        </a:xfrm>
        <a:custGeom>
          <a:avLst/>
          <a:gdLst/>
          <a:ahLst/>
          <a:cxnLst/>
          <a:rect l="0" t="0" r="0" b="0"/>
          <a:pathLst>
            <a:path>
              <a:moveTo>
                <a:pt x="588271" y="2615285"/>
              </a:moveTo>
              <a:arcTo wR="1449420" hR="1449420" stAng="7587053" swAng="163382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22735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7ADFA0-C3C5-46B2-9B05-09AEE3488871}">
      <dsp:nvSpPr>
        <dsp:cNvPr id="0" name=""/>
        <dsp:cNvSpPr/>
      </dsp:nvSpPr>
      <dsp:spPr>
        <a:xfrm>
          <a:off x="2616833" y="1450495"/>
          <a:ext cx="1349630" cy="877259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shade val="30000"/>
                <a:satMod val="115000"/>
              </a:schemeClr>
              <a:schemeClr val="accent1">
                <a:tint val="34000"/>
              </a:schemeClr>
            </a:duotone>
          </a:blip>
          <a:tile tx="0" ty="0" sx="60000" sy="59000" flip="none" algn="b"/>
        </a:blipFill>
        <a:ln>
          <a:noFill/>
        </a:ln>
        <a:effectLst>
          <a:outerShdw blurRad="50800" dist="19050" dir="5400000" algn="tl" rotWithShape="0">
            <a:srgbClr val="000000">
              <a:alpha val="60000"/>
            </a:srgbClr>
          </a:outerShdw>
          <a:softEdge rad="12700"/>
        </a:effectLst>
        <a:sp3d extrusionH="152250"/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  <a:sp3d extrusionH="28000" prstMaterial="matte"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2200" kern="1200" dirty="0" smtClean="0"/>
            <a:t>شجرة القرم</a:t>
          </a:r>
          <a:endParaRPr lang="en-US" sz="2200" kern="1200" dirty="0"/>
        </a:p>
      </dsp:txBody>
      <dsp:txXfrm>
        <a:off x="2659657" y="1493319"/>
        <a:ext cx="1263982" cy="791611"/>
      </dsp:txXfrm>
    </dsp:sp>
    <dsp:sp modelId="{15BBF620-8EB0-40A7-82E7-6D35D0A82C8C}">
      <dsp:nvSpPr>
        <dsp:cNvPr id="0" name=""/>
        <dsp:cNvSpPr/>
      </dsp:nvSpPr>
      <dsp:spPr>
        <a:xfrm>
          <a:off x="3291648" y="439704"/>
          <a:ext cx="2898840" cy="2898840"/>
        </a:xfrm>
        <a:custGeom>
          <a:avLst/>
          <a:gdLst/>
          <a:ahLst/>
          <a:cxnLst/>
          <a:rect l="0" t="0" r="0" b="0"/>
          <a:pathLst>
            <a:path>
              <a:moveTo>
                <a:pt x="150244" y="806800"/>
              </a:moveTo>
              <a:arcTo wR="1449420" hR="1449420" stAng="12379120" swAng="163382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22735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71FBA7-A793-48C8-9A1A-B5D6E78EDEF4}">
      <dsp:nvSpPr>
        <dsp:cNvPr id="0" name=""/>
        <dsp:cNvSpPr/>
      </dsp:nvSpPr>
      <dsp:spPr>
        <a:xfrm>
          <a:off x="74714" y="0"/>
          <a:ext cx="2536986" cy="152219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</a:ln>
        <a:effectLst>
          <a:outerShdw blurRad="127000" dist="38100" dir="2700000" algn="ctr" rotWithShape="0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2000" b="0" i="1" kern="1200" cap="none" spc="0" dirty="0" smtClean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مصدر رعوي مهم للمواشي خاصة الجمال</a:t>
          </a:r>
          <a:endParaRPr lang="en-US" sz="2000" b="0" i="1" kern="1200" cap="none" spc="0" dirty="0">
            <a:ln w="0"/>
            <a:solidFill>
              <a:srgbClr val="FFFF00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sp:txBody>
      <dsp:txXfrm>
        <a:off x="74714" y="0"/>
        <a:ext cx="2536986" cy="1522192"/>
      </dsp:txXfrm>
    </dsp:sp>
    <dsp:sp modelId="{1FFB585B-2265-4553-AD17-5D34E8077C1B}">
      <dsp:nvSpPr>
        <dsp:cNvPr id="0" name=""/>
        <dsp:cNvSpPr/>
      </dsp:nvSpPr>
      <dsp:spPr>
        <a:xfrm>
          <a:off x="2740859" y="38814"/>
          <a:ext cx="2536986" cy="152219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</a:ln>
        <a:effectLst>
          <a:outerShdw blurRad="127000" dist="38100" dir="2700000" algn="ctr" rotWithShape="0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2000" b="0" kern="1200" cap="none" spc="0" dirty="0" smtClean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أزهارها توفر رحيقا ممتاز للنحل</a:t>
          </a:r>
          <a:endParaRPr lang="en-US" sz="2000" b="0" kern="1200" cap="none" spc="0" dirty="0">
            <a:ln w="0"/>
            <a:solidFill>
              <a:srgbClr val="FFFF00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sp:txBody>
      <dsp:txXfrm>
        <a:off x="2740859" y="38814"/>
        <a:ext cx="2536986" cy="1522192"/>
      </dsp:txXfrm>
    </dsp:sp>
    <dsp:sp modelId="{D0356EE3-B8C7-4D48-9819-589F8F248804}">
      <dsp:nvSpPr>
        <dsp:cNvPr id="0" name=""/>
        <dsp:cNvSpPr/>
      </dsp:nvSpPr>
      <dsp:spPr>
        <a:xfrm>
          <a:off x="414214" y="1776041"/>
          <a:ext cx="2536986" cy="152219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</a:ln>
        <a:effectLst>
          <a:outerShdw blurRad="127000" dist="38100" dir="2700000" algn="ctr" rotWithShape="0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2000" b="0" kern="1200" cap="none" spc="0" dirty="0" smtClean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جمال طبيعي وظل في الصحراء</a:t>
          </a:r>
          <a:endParaRPr lang="en-US" sz="2000" b="0" kern="1200" cap="none" spc="0" dirty="0">
            <a:ln w="0"/>
            <a:solidFill>
              <a:srgbClr val="FFFF00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sp:txBody>
      <dsp:txXfrm>
        <a:off x="414214" y="1776041"/>
        <a:ext cx="2536986" cy="1522192"/>
      </dsp:txXfrm>
    </dsp:sp>
    <dsp:sp modelId="{906340D6-0541-4214-8171-F16B91D219BE}">
      <dsp:nvSpPr>
        <dsp:cNvPr id="0" name=""/>
        <dsp:cNvSpPr/>
      </dsp:nvSpPr>
      <dsp:spPr>
        <a:xfrm>
          <a:off x="3204899" y="1776041"/>
          <a:ext cx="2536986" cy="152219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</a:ln>
        <a:effectLst>
          <a:outerShdw blurRad="127000" dist="38100" dir="2700000" algn="ctr" rotWithShape="0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2000" b="0" kern="1200" cap="none" spc="0" dirty="0" smtClean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تحد من زحف الصحراء</a:t>
          </a:r>
          <a:endParaRPr lang="en-US" sz="2000" b="0" kern="1200" cap="none" spc="0" dirty="0">
            <a:ln w="0"/>
            <a:solidFill>
              <a:srgbClr val="FFFF00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sp:txBody>
      <dsp:txXfrm>
        <a:off x="3204899" y="1776041"/>
        <a:ext cx="2536986" cy="1522192"/>
      </dsp:txXfrm>
    </dsp:sp>
    <dsp:sp modelId="{B5059B6E-4EBC-4E9C-B74E-1BDD5177BA97}">
      <dsp:nvSpPr>
        <dsp:cNvPr id="0" name=""/>
        <dsp:cNvSpPr/>
      </dsp:nvSpPr>
      <dsp:spPr>
        <a:xfrm>
          <a:off x="1809557" y="3551932"/>
          <a:ext cx="2536986" cy="152219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</a:ln>
        <a:effectLst>
          <a:outerShdw blurRad="127000" dist="38100" dir="2700000" algn="ctr" rotWithShape="0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2000" b="0" kern="1200" cap="none" spc="0" dirty="0" smtClean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أخشابها تستخدم في بناء البيوت قديما </a:t>
          </a:r>
          <a:endParaRPr lang="en-US" sz="2000" b="0" kern="1200" cap="none" spc="0" dirty="0">
            <a:ln w="0"/>
            <a:solidFill>
              <a:srgbClr val="FFFF00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sp:txBody>
      <dsp:txXfrm>
        <a:off x="1809557" y="3551932"/>
        <a:ext cx="2536986" cy="15221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474BC8-657A-4676-B587-B549BEA89708}">
      <dsp:nvSpPr>
        <dsp:cNvPr id="0" name=""/>
        <dsp:cNvSpPr/>
      </dsp:nvSpPr>
      <dsp:spPr>
        <a:xfrm>
          <a:off x="2581145" y="928001"/>
          <a:ext cx="2311862" cy="231186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isometricOffAxis1Righ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prstTxWarp prst="textPlain">
            <a:avLst/>
          </a:prstTxWarp>
          <a:noAutofit/>
          <a:sp3d extrusionH="57150">
            <a:bevelT w="38100" h="38100" prst="convex"/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2800" kern="1200" dirty="0" smtClean="0"/>
            <a:t>مميزات شجرة الشوع</a:t>
          </a:r>
          <a:endParaRPr lang="en-US" sz="2800" kern="1200" dirty="0"/>
        </a:p>
      </dsp:txBody>
      <dsp:txXfrm>
        <a:off x="2919709" y="1266565"/>
        <a:ext cx="1634734" cy="1634734"/>
      </dsp:txXfrm>
    </dsp:sp>
    <dsp:sp modelId="{3885CC03-53E8-4B86-BDE0-6DA98B70AD7A}">
      <dsp:nvSpPr>
        <dsp:cNvPr id="0" name=""/>
        <dsp:cNvSpPr/>
      </dsp:nvSpPr>
      <dsp:spPr>
        <a:xfrm>
          <a:off x="0" y="0"/>
          <a:ext cx="3308945" cy="1155931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isometricOffAxis1Righ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prstTxWarp prst="textPlain">
            <a:avLst/>
          </a:prstTxWarp>
          <a:noAutofit/>
          <a:sp3d extrusionH="57150">
            <a:bevelT w="38100" h="38100" prst="convex"/>
          </a:sp3d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1800" kern="1200" dirty="0" smtClean="0"/>
            <a:t>تنمو وتنتشر بسرعه لاحتوائها علي المعادن</a:t>
          </a:r>
          <a:endParaRPr lang="en-US" sz="1800" kern="1200" dirty="0"/>
        </a:p>
      </dsp:txBody>
      <dsp:txXfrm>
        <a:off x="484584" y="169282"/>
        <a:ext cx="2339777" cy="817367"/>
      </dsp:txXfrm>
    </dsp:sp>
    <dsp:sp modelId="{CFFE27A7-CA38-4AFF-8A95-E7A36AD78FCC}">
      <dsp:nvSpPr>
        <dsp:cNvPr id="0" name=""/>
        <dsp:cNvSpPr/>
      </dsp:nvSpPr>
      <dsp:spPr>
        <a:xfrm>
          <a:off x="4605906" y="2021116"/>
          <a:ext cx="2918217" cy="1155931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isometricOffAxis1Righ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prstTxWarp prst="textPlain">
            <a:avLst/>
          </a:prstTxWarp>
          <a:noAutofit/>
          <a:sp3d extrusionH="57150">
            <a:bevelT w="38100" h="38100" prst="convex"/>
          </a:sp3d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1800" kern="1200" dirty="0" smtClean="0"/>
            <a:t>من اشجار الظل وتنمو في درجات حرارة عالية</a:t>
          </a:r>
          <a:endParaRPr lang="en-US" sz="1800" kern="1200" dirty="0"/>
        </a:p>
      </dsp:txBody>
      <dsp:txXfrm>
        <a:off x="5033269" y="2190398"/>
        <a:ext cx="2063491" cy="817367"/>
      </dsp:txXfrm>
    </dsp:sp>
    <dsp:sp modelId="{B3C1D9D8-A46D-4847-8BE2-438D5FE1E6BB}">
      <dsp:nvSpPr>
        <dsp:cNvPr id="0" name=""/>
        <dsp:cNvSpPr/>
      </dsp:nvSpPr>
      <dsp:spPr>
        <a:xfrm>
          <a:off x="2173523" y="3011521"/>
          <a:ext cx="3127106" cy="1155931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isometricOffAxis1Righ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prstTxWarp prst="textPlain">
            <a:avLst/>
          </a:prstTxWarp>
          <a:noAutofit/>
          <a:sp3d extrusionH="57150">
            <a:bevelT w="38100" h="38100" prst="convex"/>
          </a:sp3d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1800" kern="1200" dirty="0" smtClean="0"/>
            <a:t>تعتمد علي نفسها في توفير الماء والغذاء</a:t>
          </a:r>
          <a:endParaRPr lang="en-US" sz="1800" kern="1200" dirty="0"/>
        </a:p>
      </dsp:txBody>
      <dsp:txXfrm>
        <a:off x="2631477" y="3180803"/>
        <a:ext cx="2211198" cy="817367"/>
      </dsp:txXfrm>
    </dsp:sp>
    <dsp:sp modelId="{4C2487C4-44E2-43AE-97A8-495ABE5E081B}">
      <dsp:nvSpPr>
        <dsp:cNvPr id="0" name=""/>
        <dsp:cNvSpPr/>
      </dsp:nvSpPr>
      <dsp:spPr>
        <a:xfrm>
          <a:off x="0" y="1566578"/>
          <a:ext cx="2818276" cy="1155931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isometricOffAxis1Righ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prstTxWarp prst="textPlain">
            <a:avLst/>
          </a:prstTxWarp>
          <a:noAutofit/>
          <a:sp3d extrusionH="57150">
            <a:bevelT w="38100" h="38100" prst="convex"/>
          </a:sp3d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1800" kern="1200" dirty="0" smtClean="0">
              <a:effectLst>
                <a:reflection blurRad="6350" stA="50000" endA="300" endPos="50000" dist="29997" dir="5400000" sy="-100000" algn="bl" rotWithShape="0"/>
              </a:effectLst>
            </a:rPr>
            <a:t>مقاومة </a:t>
          </a:r>
          <a:r>
            <a:rPr lang="ar-AE" sz="1800" kern="1200" dirty="0" smtClean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0000" endA="300" endPos="50000" dist="29997" dir="5400000" sy="-100000" algn="bl" rotWithShape="0"/>
              </a:effectLst>
            </a:rPr>
            <a:t>الافات</a:t>
          </a:r>
          <a:r>
            <a:rPr lang="ar-AE" sz="1800" kern="1200" dirty="0" smtClean="0">
              <a:effectLst>
                <a:reflection blurRad="6350" stA="50000" endA="300" endPos="50000" dist="29997" dir="5400000" sy="-100000" algn="bl" rotWithShape="0"/>
              </a:effectLst>
            </a:rPr>
            <a:t> وانتاج الاكسجين</a:t>
          </a:r>
          <a:endParaRPr lang="en-US" sz="1800" kern="1200" dirty="0">
            <a:effectLst>
              <a:reflection blurRad="6350" stA="50000" endA="300" endPos="50000" dist="29997" dir="5400000" sy="-100000" algn="bl" rotWithShape="0"/>
            </a:effectLst>
          </a:endParaRPr>
        </a:p>
      </dsp:txBody>
      <dsp:txXfrm>
        <a:off x="412727" y="1735860"/>
        <a:ext cx="1992822" cy="8173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08A1DE-6F95-493F-9ED1-86E68ABBDDA1}">
      <dsp:nvSpPr>
        <dsp:cNvPr id="0" name=""/>
        <dsp:cNvSpPr/>
      </dsp:nvSpPr>
      <dsp:spPr>
        <a:xfrm>
          <a:off x="2862438" y="519"/>
          <a:ext cx="3398346" cy="1261665"/>
        </a:xfrm>
        <a:prstGeom prst="ellipse">
          <a:avLst/>
        </a:prstGeom>
        <a:solidFill>
          <a:schemeClr val="accent5"/>
        </a:solidFill>
        <a:ln w="19050" cap="flat" cmpd="sng" algn="ctr">
          <a:solidFill>
            <a:schemeClr val="lt1"/>
          </a:solidFill>
          <a:prstDash val="solid"/>
        </a:ln>
        <a:effectLst/>
        <a:scene3d>
          <a:camera prst="isometricTopUp"/>
          <a:lightRig rig="threePt" dir="t"/>
        </a:scene3d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2400" kern="1200" dirty="0" smtClean="0">
              <a:solidFill>
                <a:schemeClr val="bg1"/>
              </a:solidFill>
            </a:rPr>
            <a:t>تلطف الأجواء وتكافح التصحر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3360114" y="185286"/>
        <a:ext cx="2402994" cy="892131"/>
      </dsp:txXfrm>
    </dsp:sp>
    <dsp:sp modelId="{FED58B1C-89AB-4C65-8297-91EC3B9896D4}">
      <dsp:nvSpPr>
        <dsp:cNvPr id="0" name=""/>
        <dsp:cNvSpPr/>
      </dsp:nvSpPr>
      <dsp:spPr>
        <a:xfrm rot="1457825">
          <a:off x="5731374" y="1007698"/>
          <a:ext cx="270929" cy="4258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isometricTopUp"/>
          <a:lightRig rig="threePt" dir="t"/>
        </a:scene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5734974" y="1076138"/>
        <a:ext cx="189650" cy="255488"/>
      </dsp:txXfrm>
    </dsp:sp>
    <dsp:sp modelId="{6CF57AF2-8867-47CC-BE65-906D2C26BAFF}">
      <dsp:nvSpPr>
        <dsp:cNvPr id="0" name=""/>
        <dsp:cNvSpPr/>
      </dsp:nvSpPr>
      <dsp:spPr>
        <a:xfrm>
          <a:off x="5710596" y="1140876"/>
          <a:ext cx="2753938" cy="1261665"/>
        </a:xfrm>
        <a:prstGeom prst="ellipse">
          <a:avLst/>
        </a:prstGeom>
        <a:solidFill>
          <a:schemeClr val="accent6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</a:ln>
        <a:effectLst/>
        <a:scene3d>
          <a:camera prst="isometricTopUp"/>
          <a:lightRig rig="threePt" dir="t"/>
        </a:scene3d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2000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يستخرج منها زيت يستخدم في الاكل وعلاج بعض الامراض</a:t>
          </a:r>
          <a:endParaRPr lang="en-US" sz="2000" kern="1200" dirty="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>
        <a:off x="6113901" y="1325643"/>
        <a:ext cx="1947328" cy="892131"/>
      </dsp:txXfrm>
    </dsp:sp>
    <dsp:sp modelId="{5C97826C-02EF-47C2-9C0F-CF5BFCC98FB2}">
      <dsp:nvSpPr>
        <dsp:cNvPr id="0" name=""/>
        <dsp:cNvSpPr/>
      </dsp:nvSpPr>
      <dsp:spPr>
        <a:xfrm rot="6277499">
          <a:off x="6724711" y="2426693"/>
          <a:ext cx="272763" cy="4258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isometricTopUp"/>
          <a:lightRig rig="threePt" dir="t"/>
        </a:scene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10800000">
        <a:off x="6775956" y="2472266"/>
        <a:ext cx="190934" cy="255488"/>
      </dsp:txXfrm>
    </dsp:sp>
    <dsp:sp modelId="{AA83894B-5562-4D4B-8683-13106DE2A9B0}">
      <dsp:nvSpPr>
        <dsp:cNvPr id="0" name=""/>
        <dsp:cNvSpPr/>
      </dsp:nvSpPr>
      <dsp:spPr>
        <a:xfrm>
          <a:off x="5015670" y="2892802"/>
          <a:ext cx="3229472" cy="1261665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</a:ln>
        <a:effectLst/>
        <a:scene3d>
          <a:camera prst="isometricTopUp"/>
          <a:lightRig rig="threePt" dir="t"/>
        </a:scene3d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2800" kern="1200" dirty="0" smtClean="0"/>
            <a:t>تستخدم كغذاء للانسان</a:t>
          </a:r>
          <a:endParaRPr lang="en-US" sz="2800" kern="1200" dirty="0"/>
        </a:p>
      </dsp:txBody>
      <dsp:txXfrm>
        <a:off x="5488615" y="3077569"/>
        <a:ext cx="2283582" cy="892131"/>
      </dsp:txXfrm>
    </dsp:sp>
    <dsp:sp modelId="{A4EEC521-2439-4261-B3E9-80099D4D7539}">
      <dsp:nvSpPr>
        <dsp:cNvPr id="0" name=""/>
        <dsp:cNvSpPr/>
      </dsp:nvSpPr>
      <dsp:spPr>
        <a:xfrm rot="10777753">
          <a:off x="4536748" y="3323182"/>
          <a:ext cx="338599" cy="4258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isometricTopUp"/>
          <a:lightRig rig="threePt" dir="t"/>
        </a:scene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10800000">
        <a:off x="4638327" y="3408015"/>
        <a:ext cx="237019" cy="255488"/>
      </dsp:txXfrm>
    </dsp:sp>
    <dsp:sp modelId="{677F0A22-C70E-46A3-9B9A-408A73229733}">
      <dsp:nvSpPr>
        <dsp:cNvPr id="0" name=""/>
        <dsp:cNvSpPr/>
      </dsp:nvSpPr>
      <dsp:spPr>
        <a:xfrm>
          <a:off x="762853" y="2919078"/>
          <a:ext cx="3614495" cy="1261665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</a:ln>
        <a:effectLst/>
        <a:scene3d>
          <a:camera prst="isometricTopUp"/>
          <a:lightRig rig="threePt" dir="t"/>
        </a:scene3d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2000" kern="1200" dirty="0" smtClean="0"/>
            <a:t>غذاء للحيوانات مثل الابل</a:t>
          </a:r>
          <a:endParaRPr lang="en-US" sz="2000" kern="1200" dirty="0"/>
        </a:p>
      </dsp:txBody>
      <dsp:txXfrm>
        <a:off x="1292184" y="3103845"/>
        <a:ext cx="2555833" cy="892131"/>
      </dsp:txXfrm>
    </dsp:sp>
    <dsp:sp modelId="{F329BD43-AE18-4767-9BD9-C2ACD5166A5A}">
      <dsp:nvSpPr>
        <dsp:cNvPr id="0" name=""/>
        <dsp:cNvSpPr/>
      </dsp:nvSpPr>
      <dsp:spPr>
        <a:xfrm rot="15352198">
          <a:off x="2291659" y="2561086"/>
          <a:ext cx="166222" cy="4258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isometricTopUp"/>
          <a:lightRig rig="threePt" dir="t"/>
        </a:scene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10800000">
        <a:off x="2322679" y="2670427"/>
        <a:ext cx="116355" cy="255488"/>
      </dsp:txXfrm>
    </dsp:sp>
    <dsp:sp modelId="{A558AD71-3E28-4BFF-8DEA-C665EFC84541}">
      <dsp:nvSpPr>
        <dsp:cNvPr id="0" name=""/>
        <dsp:cNvSpPr/>
      </dsp:nvSpPr>
      <dsp:spPr>
        <a:xfrm>
          <a:off x="617958" y="1358941"/>
          <a:ext cx="3118786" cy="1261665"/>
        </a:xfrm>
        <a:prstGeom prst="ellipse">
          <a:avLst/>
        </a:prstGeom>
        <a:solidFill>
          <a:schemeClr val="accent3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</a:ln>
        <a:effectLst/>
        <a:scene3d>
          <a:camera prst="isometricTopUp"/>
          <a:lightRig rig="threePt" dir="t"/>
        </a:scene3d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2000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حديثا يستخدم زيوتها في مواد التجميل</a:t>
          </a:r>
          <a:endParaRPr lang="en-US" sz="2000" kern="1200" dirty="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>
        <a:off x="1074694" y="1543708"/>
        <a:ext cx="2205314" cy="892131"/>
      </dsp:txXfrm>
    </dsp:sp>
    <dsp:sp modelId="{E9CFD409-0C5A-4853-8B11-0C004C9E239D}">
      <dsp:nvSpPr>
        <dsp:cNvPr id="0" name=""/>
        <dsp:cNvSpPr/>
      </dsp:nvSpPr>
      <dsp:spPr>
        <a:xfrm rot="19819672">
          <a:off x="3179836" y="1109471"/>
          <a:ext cx="337819" cy="4258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isometricTopUp"/>
          <a:lightRig rig="threePt" dir="t"/>
        </a:scene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3186481" y="1219718"/>
        <a:ext cx="236473" cy="2554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CD4F7-11F2-4206-9C90-D9790A9C759A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56645EC-4C0F-4E9F-9395-F746C832F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060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CD4F7-11F2-4206-9C90-D9790A9C759A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56645EC-4C0F-4E9F-9395-F746C832F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3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CD4F7-11F2-4206-9C90-D9790A9C759A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56645EC-4C0F-4E9F-9395-F746C832FE6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0356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CD4F7-11F2-4206-9C90-D9790A9C759A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56645EC-4C0F-4E9F-9395-F746C832F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476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CD4F7-11F2-4206-9C90-D9790A9C759A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56645EC-4C0F-4E9F-9395-F746C832FE6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8992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CD4F7-11F2-4206-9C90-D9790A9C759A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56645EC-4C0F-4E9F-9395-F746C832F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511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CD4F7-11F2-4206-9C90-D9790A9C759A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45EC-4C0F-4E9F-9395-F746C832F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105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CD4F7-11F2-4206-9C90-D9790A9C759A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45EC-4C0F-4E9F-9395-F746C832F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997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CD4F7-11F2-4206-9C90-D9790A9C759A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45EC-4C0F-4E9F-9395-F746C832F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312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CD4F7-11F2-4206-9C90-D9790A9C759A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56645EC-4C0F-4E9F-9395-F746C832F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283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CD4F7-11F2-4206-9C90-D9790A9C759A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56645EC-4C0F-4E9F-9395-F746C832F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57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CD4F7-11F2-4206-9C90-D9790A9C759A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56645EC-4C0F-4E9F-9395-F746C832F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704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CD4F7-11F2-4206-9C90-D9790A9C759A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45EC-4C0F-4E9F-9395-F746C832F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814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CD4F7-11F2-4206-9C90-D9790A9C759A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45EC-4C0F-4E9F-9395-F746C832F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665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CD4F7-11F2-4206-9C90-D9790A9C759A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45EC-4C0F-4E9F-9395-F746C832F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351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CD4F7-11F2-4206-9C90-D9790A9C759A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56645EC-4C0F-4E9F-9395-F746C832F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199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CD4F7-11F2-4206-9C90-D9790A9C759A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56645EC-4C0F-4E9F-9395-F746C832F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9262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7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558" y="1661375"/>
            <a:ext cx="9598539" cy="4546242"/>
          </a:xfrm>
        </p:spPr>
        <p:style>
          <a:lnRef idx="1">
            <a:schemeClr val="accent5"/>
          </a:lnRef>
          <a:fillRef idx="1003">
            <a:schemeClr val="dk1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ar-AE" sz="5400" b="1" i="1" dirty="0" smtClean="0">
                <a:solidFill>
                  <a:srgbClr val="FFFF00"/>
                </a:solidFill>
              </a:rPr>
              <a:t>مدرسة الاسراء الخاصة </a:t>
            </a:r>
          </a:p>
          <a:p>
            <a:pPr algn="ctr"/>
            <a:r>
              <a:rPr lang="ar-AE" sz="5400" b="1" i="1" dirty="0" smtClean="0">
                <a:solidFill>
                  <a:srgbClr val="FFFF00"/>
                </a:solidFill>
              </a:rPr>
              <a:t>قسم الدراسات الإجتماعية</a:t>
            </a:r>
          </a:p>
          <a:p>
            <a:pPr algn="ctr"/>
            <a:r>
              <a:rPr lang="ar-AE" sz="5400" b="1" i="1" dirty="0" smtClean="0">
                <a:solidFill>
                  <a:srgbClr val="FFFF00"/>
                </a:solidFill>
              </a:rPr>
              <a:t>إعداد/الاستاذ أحمد </a:t>
            </a:r>
            <a:r>
              <a:rPr lang="ar-AE" sz="5400" b="1" i="1" dirty="0" smtClean="0">
                <a:solidFill>
                  <a:srgbClr val="FFFF00"/>
                </a:solidFill>
              </a:rPr>
              <a:t>صالح </a:t>
            </a:r>
            <a:endParaRPr lang="en-US" sz="54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6040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1408" y="450761"/>
            <a:ext cx="4743204" cy="5743977"/>
          </a:xfrm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ar-AE" sz="2800" b="1" i="1" dirty="0" smtClean="0">
                <a:solidFill>
                  <a:srgbClr val="FF0000"/>
                </a:solidFill>
              </a:rPr>
              <a:t>مميزات أشجار القرم:-</a:t>
            </a:r>
            <a:r>
              <a:rPr lang="ar-AE" sz="2800" b="1" i="1" dirty="0" smtClean="0">
                <a:solidFill>
                  <a:srgbClr val="FFFF00"/>
                </a:solidFill>
              </a:rPr>
              <a:t/>
            </a:r>
            <a:br>
              <a:rPr lang="ar-AE" sz="2800" b="1" i="1" dirty="0" smtClean="0">
                <a:solidFill>
                  <a:srgbClr val="FFFF00"/>
                </a:solidFill>
              </a:rPr>
            </a:br>
            <a:r>
              <a:rPr lang="ar-AE" sz="2800" b="1" i="1" dirty="0" smtClean="0">
                <a:solidFill>
                  <a:srgbClr val="FFFF00"/>
                </a:solidFill>
              </a:rPr>
              <a:t>*مقاومة الملوحة الزائدة ودرجات الحرارة العاليةوالمد والجزر.</a:t>
            </a:r>
            <a:br>
              <a:rPr lang="ar-AE" sz="2800" b="1" i="1" dirty="0" smtClean="0">
                <a:solidFill>
                  <a:srgbClr val="FFFF00"/>
                </a:solidFill>
              </a:rPr>
            </a:br>
            <a:r>
              <a:rPr lang="ar-AE" sz="2800" b="1" i="1" dirty="0" smtClean="0">
                <a:solidFill>
                  <a:srgbClr val="FFFF00"/>
                </a:solidFill>
              </a:rPr>
              <a:t>*خضرتها الدائمة علي مدار السنة.</a:t>
            </a:r>
            <a:br>
              <a:rPr lang="ar-AE" sz="2800" b="1" i="1" dirty="0" smtClean="0">
                <a:solidFill>
                  <a:srgbClr val="FFFF00"/>
                </a:solidFill>
              </a:rPr>
            </a:br>
            <a:r>
              <a:rPr lang="ar-AE" sz="2800" b="1" i="1" dirty="0" smtClean="0">
                <a:solidFill>
                  <a:srgbClr val="FFFF00"/>
                </a:solidFill>
              </a:rPr>
              <a:t>*تتمكن جذورها من التنفس في التربة المغمورة عن طريق الجزور المتحورة</a:t>
            </a:r>
            <a:br>
              <a:rPr lang="ar-AE" sz="2800" b="1" i="1" dirty="0" smtClean="0">
                <a:solidFill>
                  <a:srgbClr val="FFFF00"/>
                </a:solidFill>
              </a:rPr>
            </a:br>
            <a:r>
              <a:rPr lang="ar-AE" sz="2800" b="1" i="1" dirty="0" smtClean="0">
                <a:solidFill>
                  <a:srgbClr val="FFFF00"/>
                </a:solidFill>
              </a:rPr>
              <a:t>*قدرتها علي النمو في الحزام الفاصل بين البحار واليابس في المناطق الحارة وشبه الحارة.</a:t>
            </a:r>
            <a:endParaRPr lang="en-US" sz="2800" b="1" i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0164" y="450761"/>
            <a:ext cx="4855336" cy="5743977"/>
          </a:xfrm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ar-AE" sz="2800" b="1" i="1" dirty="0" smtClean="0">
                <a:solidFill>
                  <a:srgbClr val="FF0000"/>
                </a:solidFill>
              </a:rPr>
              <a:t>فوائد بيئية واقتصادية لنبات القرم:-</a:t>
            </a:r>
          </a:p>
          <a:p>
            <a:pPr marL="0" indent="0" algn="ctr">
              <a:buNone/>
            </a:pPr>
            <a:r>
              <a:rPr lang="ar-AE" sz="2800" b="1" i="1" dirty="0" smtClean="0">
                <a:solidFill>
                  <a:srgbClr val="FFFF00"/>
                </a:solidFill>
              </a:rPr>
              <a:t>*حاضنة للاسماك والروبيان والطيور .</a:t>
            </a:r>
          </a:p>
          <a:p>
            <a:pPr marL="0" indent="0" algn="ctr">
              <a:buNone/>
            </a:pPr>
            <a:r>
              <a:rPr lang="ar-AE" sz="2800" b="1" i="1" dirty="0" smtClean="0">
                <a:solidFill>
                  <a:srgbClr val="FFFF00"/>
                </a:solidFill>
              </a:rPr>
              <a:t>*حامية للشوطئ من الانجراف والتاكل.</a:t>
            </a:r>
          </a:p>
          <a:p>
            <a:pPr marL="0" indent="0" algn="ctr">
              <a:buNone/>
            </a:pPr>
            <a:r>
              <a:rPr lang="ar-AE" sz="2800" b="1" i="1" dirty="0" smtClean="0">
                <a:solidFill>
                  <a:srgbClr val="FFFF00"/>
                </a:solidFill>
              </a:rPr>
              <a:t>*حاوية لعناصر عذائية تستخدم غذاء للحيوانات.</a:t>
            </a:r>
          </a:p>
          <a:p>
            <a:pPr marL="0" indent="0" algn="ctr">
              <a:buNone/>
            </a:pPr>
            <a:r>
              <a:rPr lang="ar-AE" sz="2800" b="1" i="1" dirty="0" smtClean="0">
                <a:solidFill>
                  <a:srgbClr val="FFFF00"/>
                </a:solidFill>
              </a:rPr>
              <a:t>*حماية المناطق الساحلية من أثر التعريةبفعل الأمواج والأعاصير وحركة المد والجزر.</a:t>
            </a:r>
            <a:endParaRPr lang="en-US" sz="28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75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ذاكرة_قطر 🇶🇦 na Twitteru: &quot;أظنه نبات &quot;الهرم&quot; كما سمعته من خوالي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48" y="206062"/>
            <a:ext cx="4570972" cy="346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5962918" y="334851"/>
            <a:ext cx="3863662" cy="15583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600" dirty="0" smtClean="0"/>
              <a:t>نبات الهرم ايضا من النباتات الساحلية </a:t>
            </a:r>
            <a:endParaRPr lang="en-US" sz="3600" dirty="0"/>
          </a:p>
        </p:txBody>
      </p:sp>
      <p:pic>
        <p:nvPicPr>
          <p:cNvPr id="2054" name="Picture 6" descr="خيراتنا: النجيل أو النّجم : العشب المدمّر .. طرق التخلص من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93" y="3773508"/>
            <a:ext cx="4095481" cy="297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6078828" y="2414787"/>
            <a:ext cx="3863662" cy="15905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600" dirty="0" smtClean="0"/>
              <a:t>نبات نجم ايضا من النباتات الساحلية </a:t>
            </a:r>
            <a:endParaRPr lang="en-US" sz="3600" dirty="0"/>
          </a:p>
        </p:txBody>
      </p:sp>
      <p:pic>
        <p:nvPicPr>
          <p:cNvPr id="2056" name="Picture 8" descr="عكرش hashtag on Twit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242" y="4767151"/>
            <a:ext cx="3141417" cy="209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8313827" y="4526924"/>
            <a:ext cx="3863662" cy="17406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600" dirty="0" smtClean="0"/>
              <a:t>نبات عكرش ايضا من النباتات الساحلية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90975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ar-AE" sz="5400" b="1" i="1" dirty="0" smtClean="0">
                <a:solidFill>
                  <a:schemeClr val="bg1"/>
                </a:solidFill>
              </a:rPr>
              <a:t>نباتات ساحلية أخري</a:t>
            </a:r>
            <a:endParaRPr lang="en-US" sz="5400" b="1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ar-AE" sz="2000" b="1" i="1" dirty="0" smtClean="0">
                <a:solidFill>
                  <a:srgbClr val="FF0000"/>
                </a:solidFill>
              </a:rPr>
              <a:t>نبات الهرم :-</a:t>
            </a:r>
          </a:p>
          <a:p>
            <a:pPr marL="0" indent="0" algn="ctr">
              <a:buNone/>
            </a:pPr>
            <a:r>
              <a:rPr lang="ar-AE" sz="2000" b="1" i="1" dirty="0" smtClean="0">
                <a:solidFill>
                  <a:srgbClr val="FFFF00"/>
                </a:solidFill>
              </a:rPr>
              <a:t>نبات معمر سيقانه متفرعةاوراقة بيضاوية منتفخة لاحتوائها علي الماء يتحمل الملوحة يوجد في السهول الرملية والسبخات ويستخدم في علاج بعض الامراض وتتغذي عليه الجمال في فصل الصيف.</a:t>
            </a:r>
          </a:p>
          <a:p>
            <a:pPr marL="0" indent="0" algn="ctr">
              <a:buNone/>
            </a:pPr>
            <a:r>
              <a:rPr lang="ar-AE" sz="2000" b="1" i="1" dirty="0" smtClean="0">
                <a:solidFill>
                  <a:srgbClr val="FF0000"/>
                </a:solidFill>
              </a:rPr>
              <a:t>نبات نجم:-</a:t>
            </a:r>
          </a:p>
          <a:p>
            <a:pPr marL="0" indent="0" algn="ctr">
              <a:buNone/>
            </a:pPr>
            <a:r>
              <a:rPr lang="ar-AE" sz="2000" b="1" i="1" dirty="0" smtClean="0">
                <a:solidFill>
                  <a:srgbClr val="FFFF00"/>
                </a:solidFill>
              </a:rPr>
              <a:t>نبات معمر  سيقانة كثيفة يوجد في السبخات والمناطق الرملية يتحمل الملوحة وينتشر علي طول ساحل الخليج العربي ويستخد غذاء للحيوان.</a:t>
            </a:r>
          </a:p>
          <a:p>
            <a:pPr marL="0" indent="0" algn="ctr">
              <a:buNone/>
            </a:pPr>
            <a:r>
              <a:rPr lang="ar-AE" sz="2000" b="1" i="1" dirty="0" smtClean="0">
                <a:solidFill>
                  <a:srgbClr val="FF0000"/>
                </a:solidFill>
              </a:rPr>
              <a:t>نبات عكرش:-</a:t>
            </a:r>
          </a:p>
          <a:p>
            <a:pPr marL="0" indent="0" algn="ctr">
              <a:buNone/>
            </a:pPr>
            <a:r>
              <a:rPr lang="ar-AE" sz="2000" b="1" i="1" dirty="0" smtClean="0">
                <a:solidFill>
                  <a:srgbClr val="FFFF00"/>
                </a:solidFill>
              </a:rPr>
              <a:t>نبات معمر واسع الانتشار في الاراضي الملحية يوجد في الاماكن الساحلية ويستخدم غذاء للحيوان في حال عدم وجود نباتات رعوية . </a:t>
            </a:r>
            <a:endParaRPr lang="en-US" sz="20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6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ar-AE" sz="5400" b="1" i="1" dirty="0" smtClean="0">
                <a:solidFill>
                  <a:schemeClr val="bg2">
                    <a:lumMod val="50000"/>
                  </a:schemeClr>
                </a:solidFill>
              </a:rPr>
              <a:t>ثانيا النباتات الجبلية</a:t>
            </a:r>
            <a:endParaRPr lang="en-US" sz="54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061138"/>
          </a:xfrm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ar-AE" sz="2400" b="1" i="1" dirty="0" smtClean="0">
                <a:solidFill>
                  <a:srgbClr val="FFFF00"/>
                </a:solidFill>
              </a:rPr>
              <a:t>*تمتد من شعم ودبا في الشمال والشمال الشرقي الى حتا والعين في الجنوب الشرقي .</a:t>
            </a:r>
          </a:p>
          <a:p>
            <a:pPr marL="0" indent="0" algn="ctr">
              <a:buNone/>
            </a:pPr>
            <a:r>
              <a:rPr lang="ar-AE" sz="2400" b="1" i="1" dirty="0" smtClean="0">
                <a:solidFill>
                  <a:srgbClr val="FFFF00"/>
                </a:solidFill>
              </a:rPr>
              <a:t>*تتميز دولة الإمارات بطبيعة متنوعة التضاريس ومناخ مناسب أسهم في نمو العديد من النباتات والاشجار البرية التى تتغلب علي الظروف الجوية بالاعتماد علي الامطار دون تدخل من الانسان.</a:t>
            </a:r>
          </a:p>
          <a:p>
            <a:pPr marL="0" indent="0" algn="ctr">
              <a:buNone/>
            </a:pPr>
            <a:r>
              <a:rPr lang="ar-AE" sz="2400" b="1" i="1" dirty="0" smtClean="0">
                <a:solidFill>
                  <a:srgbClr val="FFFF00"/>
                </a:solidFill>
              </a:rPr>
              <a:t>تحتل شجرة السمر مكانة خاصة في قلوب أبناء الإمارات وقد أصدر الشيخ زايد –طيب الله ثراه-أوامر بعدم التعرض لاشجار السمر عند تنفيذ المشاريع في إمارة أبو ظبي قدر المستطاع وزيادة زرعتها مثل اشجار الغاف والسدر</a:t>
            </a:r>
            <a:endParaRPr lang="en-US" sz="24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1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4721" y="347731"/>
            <a:ext cx="7859891" cy="1068946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ar-AE" sz="4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اولاً شجرة السمر </a:t>
            </a:r>
            <a:endParaRPr lang="en-US" sz="4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4721" y="1416676"/>
            <a:ext cx="7859891" cy="4905030"/>
          </a:xfrm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ar-AE" sz="2400" b="1" i="1" dirty="0" smtClean="0">
                <a:solidFill>
                  <a:srgbClr val="FFFF00"/>
                </a:solidFill>
              </a:rPr>
              <a:t>*تنتشر في المناطق الجافة وشبة الجافة وهي من أهم أشجار دولة الإمارات.</a:t>
            </a:r>
          </a:p>
          <a:p>
            <a:pPr marL="0" indent="0" algn="ctr">
              <a:buNone/>
            </a:pPr>
            <a:r>
              <a:rPr lang="ar-AE" sz="2400" b="1" i="1" dirty="0" smtClean="0">
                <a:solidFill>
                  <a:srgbClr val="FFFF00"/>
                </a:solidFill>
              </a:rPr>
              <a:t>*تنمو في أسفل المرتفعات والسهول الحصوية وكذلك الكثبان الرمليةوالمنحدرات الصخرية .</a:t>
            </a:r>
          </a:p>
          <a:p>
            <a:pPr marL="0" indent="0" algn="ctr">
              <a:buNone/>
            </a:pPr>
            <a:r>
              <a:rPr lang="ar-AE" sz="2400" b="1" i="1" dirty="0" smtClean="0">
                <a:solidFill>
                  <a:srgbClr val="FFFF00"/>
                </a:solidFill>
              </a:rPr>
              <a:t>*يطلق عليها (شجرة الرضوان) نسبة الى ((بيعة الرضوان )) تلك الشجرة التى بايع تحتها الصحابة (رضي الله عنهم) الرسول (صلي الله عليه وسلم )في الحديبية في السنة السادسة من الهجرة .</a:t>
            </a:r>
          </a:p>
          <a:p>
            <a:pPr marL="0" indent="0" algn="ctr">
              <a:buNone/>
            </a:pPr>
            <a:r>
              <a:rPr lang="ar-AE" sz="2400" b="1" i="1" dirty="0" smtClean="0">
                <a:solidFill>
                  <a:srgbClr val="FFFF00"/>
                </a:solidFill>
              </a:rPr>
              <a:t>*تنتشر هذه الشجرة في العين وسويحان وخورفكان ورأس الخيمة.</a:t>
            </a:r>
          </a:p>
          <a:p>
            <a:pPr marL="0" indent="0" algn="ctr">
              <a:buNone/>
            </a:pPr>
            <a:r>
              <a:rPr lang="ar-AE" sz="2400" b="1" i="1" dirty="0" smtClean="0">
                <a:solidFill>
                  <a:srgbClr val="FFFF00"/>
                </a:solidFill>
              </a:rPr>
              <a:t>*تستخدم في التشجير وتجميل المناظر وتسمى بالشجرة المظلة نظراً  لكثرة فروعها وما توفرة من مساحة كبيرة من الظل . </a:t>
            </a:r>
            <a:endParaRPr lang="en-US" sz="2400" b="1" i="1" dirty="0">
              <a:solidFill>
                <a:srgbClr val="FFFF00"/>
              </a:solidFill>
            </a:endParaRPr>
          </a:p>
        </p:txBody>
      </p:sp>
      <p:pic>
        <p:nvPicPr>
          <p:cNvPr id="3074" name="Picture 2" descr="معلومات عن نبات السمر - موضو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95" y="347730"/>
            <a:ext cx="3257326" cy="597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2596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ar-AE" sz="6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النشاط الثاني</a:t>
            </a:r>
            <a:endParaRPr lang="en-US" sz="60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ar-AE" sz="3600" b="1" i="1" dirty="0">
                <a:solidFill>
                  <a:srgbClr val="FFFF00"/>
                </a:solidFill>
              </a:rPr>
              <a:t>أستنتج أهم مميزات </a:t>
            </a:r>
            <a:r>
              <a:rPr lang="ar-AE" sz="3600" b="1" i="1" dirty="0" smtClean="0">
                <a:solidFill>
                  <a:srgbClr val="FFFF00"/>
                </a:solidFill>
              </a:rPr>
              <a:t>شجرة السمر .</a:t>
            </a:r>
            <a:endParaRPr lang="ar-AE" sz="3600" b="1" i="1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ar-AE" sz="3600" b="1" i="1" dirty="0">
                <a:solidFill>
                  <a:srgbClr val="FFFF00"/>
                </a:solidFill>
              </a:rPr>
              <a:t>إبحث واكتشف عن الفوائد البيئية والاقتصادية </a:t>
            </a:r>
            <a:r>
              <a:rPr lang="ar-AE" sz="3600" b="1" i="1" dirty="0" smtClean="0">
                <a:solidFill>
                  <a:srgbClr val="FFFF00"/>
                </a:solidFill>
              </a:rPr>
              <a:t>شجرة السمر.</a:t>
            </a:r>
            <a:endParaRPr lang="ar-AE" sz="3600" b="1" i="1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endParaRPr lang="ar-AE" sz="3600" b="1" i="1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ar-AE" sz="3600" b="1" i="1" dirty="0">
                <a:solidFill>
                  <a:srgbClr val="FFFF00"/>
                </a:solidFill>
              </a:rPr>
              <a:t>(زمن النشاط 5 دقائق)</a:t>
            </a:r>
            <a:endParaRPr lang="en-US" sz="3600" b="1" i="1" dirty="0">
              <a:solidFill>
                <a:srgbClr val="FFFF00"/>
              </a:solidFill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0343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6107" y="283335"/>
            <a:ext cx="5022760" cy="6027313"/>
          </a:xfrm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algn="ctr"/>
            <a:r>
              <a:rPr lang="ar-AE" sz="2800" b="1" i="1" dirty="0">
                <a:solidFill>
                  <a:srgbClr val="FF0000"/>
                </a:solidFill>
              </a:rPr>
              <a:t>مميزات شجرة السمر :-</a:t>
            </a:r>
            <a:r>
              <a:rPr lang="ar-AE" sz="2800" b="1" i="1" dirty="0">
                <a:solidFill>
                  <a:srgbClr val="FFFF00"/>
                </a:solidFill>
              </a:rPr>
              <a:t/>
            </a:r>
            <a:br>
              <a:rPr lang="ar-AE" sz="2800" b="1" i="1" dirty="0">
                <a:solidFill>
                  <a:srgbClr val="FFFF00"/>
                </a:solidFill>
              </a:rPr>
            </a:br>
            <a:r>
              <a:rPr lang="ar-AE" sz="2800" b="1" i="1" dirty="0">
                <a:solidFill>
                  <a:srgbClr val="FFFF00"/>
                </a:solidFill>
              </a:rPr>
              <a:t>*تتحمل الجفاف والملوحة لفترات طويلة</a:t>
            </a:r>
            <a:br>
              <a:rPr lang="ar-AE" sz="2800" b="1" i="1" dirty="0">
                <a:solidFill>
                  <a:srgbClr val="FFFF00"/>
                </a:solidFill>
              </a:rPr>
            </a:br>
            <a:r>
              <a:rPr lang="ar-AE" sz="2800" b="1" i="1" dirty="0">
                <a:solidFill>
                  <a:srgbClr val="FFFF00"/>
                </a:solidFill>
              </a:rPr>
              <a:t>*تنمو في المناطق تقل فيها كميات الأمطار .</a:t>
            </a:r>
            <a:br>
              <a:rPr lang="ar-AE" sz="2800" b="1" i="1" dirty="0">
                <a:solidFill>
                  <a:srgbClr val="FFFF00"/>
                </a:solidFill>
              </a:rPr>
            </a:br>
            <a:r>
              <a:rPr lang="ar-AE" sz="2800" b="1" i="1" dirty="0">
                <a:solidFill>
                  <a:srgbClr val="FFFF00"/>
                </a:solidFill>
              </a:rPr>
              <a:t>*توصف بانها الشجرة الشائكة .</a:t>
            </a:r>
            <a:br>
              <a:rPr lang="ar-AE" sz="2800" b="1" i="1" dirty="0">
                <a:solidFill>
                  <a:srgbClr val="FFFF00"/>
                </a:solidFill>
              </a:rPr>
            </a:br>
            <a:r>
              <a:rPr lang="ar-AE" sz="2800" b="1" i="1" dirty="0">
                <a:solidFill>
                  <a:srgbClr val="FFFF00"/>
                </a:solidFill>
              </a:rPr>
              <a:t>*تزداد عروقها في الطول كلما تقدمت في العمر للوصول الى مصدر المياة تحت سطح الارض.</a:t>
            </a:r>
            <a:br>
              <a:rPr lang="ar-AE" sz="2800" b="1" i="1" dirty="0">
                <a:solidFill>
                  <a:srgbClr val="FFFF00"/>
                </a:solidFill>
              </a:rPr>
            </a:br>
            <a:r>
              <a:rPr lang="ar-AE" sz="2800" b="1" i="1" dirty="0">
                <a:solidFill>
                  <a:srgbClr val="FFFF00"/>
                </a:solidFill>
              </a:rPr>
              <a:t>تمتد جذورها في التربة الرملية الي ما يقارب 17 متراً.</a:t>
            </a:r>
            <a:br>
              <a:rPr lang="ar-AE" sz="2800" b="1" i="1" dirty="0">
                <a:solidFill>
                  <a:srgbClr val="FFFF00"/>
                </a:solidFill>
              </a:rPr>
            </a:br>
            <a:endParaRPr lang="en-US" sz="2800" b="1" i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8193" y="283335"/>
            <a:ext cx="4932608" cy="6027313"/>
          </a:xfrm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ar-AE" sz="2800" b="1" i="1" dirty="0" smtClean="0">
                <a:solidFill>
                  <a:srgbClr val="FF0000"/>
                </a:solidFill>
              </a:rPr>
              <a:t>فوائدبيئية وإقتصادية لاشجار السمر :-</a:t>
            </a: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12600285"/>
              </p:ext>
            </p:extLst>
          </p:nvPr>
        </p:nvGraphicFramePr>
        <p:xfrm>
          <a:off x="721217" y="1236372"/>
          <a:ext cx="6156101" cy="5074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355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660" y="315017"/>
            <a:ext cx="8062240" cy="835496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ar-AE" dirty="0" smtClean="0">
                <a:solidFill>
                  <a:schemeClr val="bg1"/>
                </a:solidFill>
              </a:rPr>
              <a:t>ثانياً شجرة الشوع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8659" y="1150513"/>
            <a:ext cx="8062240" cy="5147256"/>
          </a:xfrm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ar-AE" sz="2800" dirty="0" smtClean="0">
                <a:solidFill>
                  <a:srgbClr val="FFFF00"/>
                </a:solidFill>
              </a:rPr>
              <a:t>أولا مميزات شجرة لشوع :-</a:t>
            </a:r>
            <a:endParaRPr lang="en-US" sz="2800" dirty="0">
              <a:solidFill>
                <a:srgbClr val="FFFF0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90796565"/>
              </p:ext>
            </p:extLst>
          </p:nvPr>
        </p:nvGraphicFramePr>
        <p:xfrm>
          <a:off x="3744890" y="1506828"/>
          <a:ext cx="7524124" cy="4167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الشوع” زينة جبال الفجيرة وهي شجرة معمرة تنمو على سفوح الجبال ..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35" y="315017"/>
            <a:ext cx="2962142" cy="638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44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7133" y="321972"/>
            <a:ext cx="9817480" cy="1017431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ar-AE" sz="4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شجرة الشوع </a:t>
            </a:r>
            <a:endParaRPr lang="en-US" sz="4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7133" y="1339403"/>
            <a:ext cx="9817479" cy="5035639"/>
          </a:xfrm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ar-AE" sz="2400" dirty="0" smtClean="0"/>
              <a:t>فوائد بئية واقتصادية لشجرة الشوع :-</a:t>
            </a:r>
            <a:endParaRPr lang="en-US" sz="24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28816831"/>
              </p:ext>
            </p:extLst>
          </p:nvPr>
        </p:nvGraphicFramePr>
        <p:xfrm>
          <a:off x="2032000" y="1957589"/>
          <a:ext cx="8940800" cy="4180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66431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5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ar-AE" sz="5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النشاط الثالث</a:t>
            </a:r>
            <a:endParaRPr lang="en-US" sz="5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ar-AE" sz="4400" dirty="0" smtClean="0">
                <a:solidFill>
                  <a:srgbClr val="FFFF00"/>
                </a:solidFill>
              </a:rPr>
              <a:t>إستنتج  الاجراءات التى اتخذتها دولة الإمارات العربية المتحدة للمحافظة علي الحياة النباتية . </a:t>
            </a:r>
          </a:p>
          <a:p>
            <a:pPr marL="0" indent="0" algn="ctr">
              <a:buNone/>
            </a:pPr>
            <a:endParaRPr lang="ar-AE" sz="4400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ar-AE" sz="4400" dirty="0" smtClean="0">
                <a:solidFill>
                  <a:srgbClr val="FFFF00"/>
                </a:solidFill>
              </a:rPr>
              <a:t>(زمن النشاط 3 دقائق )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36254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9105" y="920324"/>
            <a:ext cx="9495508" cy="128089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ar-AE" sz="6000" b="1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الصف الثامن</a:t>
            </a:r>
            <a:endParaRPr lang="en-US" sz="6000" b="1" i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9105" y="3266941"/>
            <a:ext cx="9499220" cy="1356574"/>
          </a:xfrm>
        </p:spPr>
        <p:style>
          <a:lnRef idx="1">
            <a:schemeClr val="accent5"/>
          </a:lnRef>
          <a:fillRef idx="1003">
            <a:schemeClr val="dk1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ar-AE" sz="3600" b="1" i="1" dirty="0" smtClean="0">
                <a:solidFill>
                  <a:srgbClr val="FFFF00"/>
                </a:solidFill>
              </a:rPr>
              <a:t>الوحدة الأولي :-</a:t>
            </a:r>
          </a:p>
          <a:p>
            <a:pPr marL="0" indent="0" algn="ctr">
              <a:buNone/>
            </a:pPr>
            <a:r>
              <a:rPr lang="ar-AE" sz="3600" b="1" i="1" dirty="0" smtClean="0">
                <a:solidFill>
                  <a:srgbClr val="FFFF00"/>
                </a:solidFill>
              </a:rPr>
              <a:t>الإمارات والعالم الحديث</a:t>
            </a:r>
          </a:p>
          <a:p>
            <a:pPr marL="0" indent="0" algn="ctr">
              <a:buNone/>
            </a:pPr>
            <a:endParaRPr lang="ar-AE" sz="3600" b="1" i="1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endParaRPr lang="en-US" sz="36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63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ar-AE" sz="5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التقويم الختامى </a:t>
            </a:r>
            <a:endParaRPr lang="en-US" sz="5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056326"/>
            <a:ext cx="8915400" cy="3777622"/>
          </a:xfrm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ar-AE" sz="4000" dirty="0" smtClean="0">
                <a:solidFill>
                  <a:srgbClr val="FFFF00"/>
                </a:solidFill>
              </a:rPr>
              <a:t>أولا ماذا تعلمت في هذا الدرس.</a:t>
            </a:r>
          </a:p>
          <a:p>
            <a:pPr marL="0" indent="0" algn="ctr">
              <a:buNone/>
            </a:pPr>
            <a:r>
              <a:rPr lang="ar-AE" sz="4000" dirty="0" smtClean="0">
                <a:solidFill>
                  <a:srgbClr val="FFFF00"/>
                </a:solidFill>
              </a:rPr>
              <a:t>ثانيا حل أنشطة الكتاب المدرسي صــ 22/23/24.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71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7437" y="624110"/>
            <a:ext cx="9637175" cy="128089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ar-AE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الدرس الأول :-</a:t>
            </a:r>
            <a:br>
              <a:rPr lang="ar-AE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ar-AE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النباتات الطبيعية (الساحلية والجبلية)</a:t>
            </a:r>
            <a:endParaRPr lang="en-US" b="1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7437" y="2352541"/>
            <a:ext cx="9637175" cy="3352800"/>
          </a:xfrm>
        </p:spPr>
        <p:style>
          <a:lnRef idx="1">
            <a:schemeClr val="accent5"/>
          </a:lnRef>
          <a:fillRef idx="1003">
            <a:schemeClr val="dk1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ar-AE" sz="2400" b="1" i="1" dirty="0" smtClean="0">
                <a:solidFill>
                  <a:srgbClr val="FFFF00"/>
                </a:solidFill>
              </a:rPr>
              <a:t>نواتج التعلم:-</a:t>
            </a:r>
          </a:p>
          <a:p>
            <a:pPr marL="0" indent="0" algn="ctr">
              <a:buNone/>
            </a:pPr>
            <a:r>
              <a:rPr lang="ar-AE" sz="2400" b="1" i="1" dirty="0" smtClean="0">
                <a:solidFill>
                  <a:srgbClr val="FFFF00"/>
                </a:solidFill>
              </a:rPr>
              <a:t>1- مناقشة المفاهيم والمصطلحات الواردة داخل الدرس.</a:t>
            </a:r>
          </a:p>
          <a:p>
            <a:pPr marL="0" indent="0" algn="ctr">
              <a:buNone/>
            </a:pPr>
            <a:r>
              <a:rPr lang="ar-AE" sz="2400" b="1" i="1" dirty="0" smtClean="0">
                <a:solidFill>
                  <a:srgbClr val="FFFF00"/>
                </a:solidFill>
              </a:rPr>
              <a:t>2-استناج صفات كل من النباتات الجبلية والساحلية .</a:t>
            </a:r>
            <a:endParaRPr lang="en-US" sz="2400" b="1" i="1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ar-AE" sz="2400" b="1" i="1" dirty="0">
                <a:solidFill>
                  <a:srgbClr val="FFFF00"/>
                </a:solidFill>
              </a:rPr>
              <a:t>تقديم مقترحات تسهم في الحفاظ علي الحياة النباتية في دولة الإمارات العربية المتحدة.</a:t>
            </a:r>
            <a:endParaRPr lang="en-US" sz="2400" b="1" i="1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endParaRPr lang="ar-AE" sz="2400" b="1" i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6804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7741" y="643944"/>
            <a:ext cx="9456871" cy="1081825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ar-AE" b="1" i="1" dirty="0" smtClean="0">
                <a:solidFill>
                  <a:schemeClr val="bg1"/>
                </a:solidFill>
              </a:rPr>
              <a:t>أولا النباتات الساحلية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7741" y="2133599"/>
            <a:ext cx="9456871" cy="3958107"/>
          </a:xfrm>
        </p:spPr>
        <p:style>
          <a:lnRef idx="1">
            <a:schemeClr val="accent5"/>
          </a:lnRef>
          <a:fillRef idx="1003">
            <a:schemeClr val="dk1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ar-AE" sz="2800" b="1" i="1" dirty="0" smtClean="0">
                <a:solidFill>
                  <a:srgbClr val="66FF33"/>
                </a:solidFill>
              </a:rPr>
              <a:t>توجد النباتات الساحلية علي طول الخليج العربي علي الساحل الغربي وتمتد علي طول الساحل الشرقي الممتد علي بحر عمان .</a:t>
            </a:r>
          </a:p>
          <a:p>
            <a:pPr marL="0" indent="0" algn="ctr">
              <a:buNone/>
            </a:pPr>
            <a:r>
              <a:rPr lang="ar-AE" sz="2800" b="1" i="1" dirty="0" smtClean="0">
                <a:solidFill>
                  <a:srgbClr val="66FF33"/>
                </a:solidFill>
              </a:rPr>
              <a:t>تتميز بيئة دولة الامارات بالتنوع الكبير في أشجارهاوتتميز بالشكل الجمالى بالاضافة الى الاستخدمات الطبية.</a:t>
            </a:r>
          </a:p>
          <a:p>
            <a:pPr marL="0" indent="0" algn="ctr">
              <a:buNone/>
            </a:pPr>
            <a:r>
              <a:rPr lang="ar-AE" sz="2800" b="1" i="1" dirty="0" smtClean="0">
                <a:solidFill>
                  <a:srgbClr val="66FF33"/>
                </a:solidFill>
              </a:rPr>
              <a:t>وينمو نبات القرم في الحد الفاصل بين اليابس والماء في المناطق الحارة ويتميز بقدرتة علي مقاومة الظروف البيئية الصعبة التى تعجز عن مواجهتها معظم النباتات.</a:t>
            </a:r>
            <a:endParaRPr lang="en-US" sz="2800" b="1" i="1" dirty="0">
              <a:solidFill>
                <a:srgbClr val="66FF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91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7285" y="624110"/>
            <a:ext cx="9727327" cy="1024386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ar-AE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من فكر الباني المؤسس الشيخ زايد-رحمه الله-</a:t>
            </a:r>
            <a:endParaRPr lang="en-US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7285" y="2133600"/>
            <a:ext cx="9727327" cy="3777622"/>
          </a:xfrm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ar-AE" sz="2800" b="1" i="1" dirty="0" smtClean="0">
                <a:solidFill>
                  <a:srgbClr val="FFFF00"/>
                </a:solidFill>
              </a:rPr>
              <a:t>علمنى زايد:-</a:t>
            </a:r>
          </a:p>
          <a:p>
            <a:pPr marL="0" indent="0" algn="ctr">
              <a:buNone/>
            </a:pPr>
            <a:r>
              <a:rPr lang="ar-AE" sz="2800" b="1" i="1" dirty="0" smtClean="0">
                <a:solidFill>
                  <a:srgbClr val="FFFF00"/>
                </a:solidFill>
              </a:rPr>
              <a:t>*التكيف مع الموارد المحدودة.</a:t>
            </a:r>
          </a:p>
          <a:p>
            <a:pPr marL="0" indent="0" algn="ctr">
              <a:buNone/>
            </a:pPr>
            <a:r>
              <a:rPr lang="ar-AE" sz="2800" b="1" i="1" dirty="0" smtClean="0">
                <a:solidFill>
                  <a:srgbClr val="FFFF00"/>
                </a:solidFill>
              </a:rPr>
              <a:t>القناعة بما قسمه الله –عز وجل-لنا.</a:t>
            </a:r>
          </a:p>
          <a:p>
            <a:pPr marL="0" indent="0" algn="ctr">
              <a:buNone/>
            </a:pPr>
            <a:r>
              <a:rPr lang="ar-AE" sz="2800" b="1" i="1" dirty="0" smtClean="0">
                <a:solidFill>
                  <a:srgbClr val="FFFF00"/>
                </a:solidFill>
              </a:rPr>
              <a:t>*مواجهة التحديات بعزيمة واصرار .</a:t>
            </a:r>
          </a:p>
          <a:p>
            <a:pPr marL="0" indent="0" algn="ctr">
              <a:buNone/>
            </a:pPr>
            <a:r>
              <a:rPr lang="ar-AE" sz="2800" b="1" i="1" dirty="0" smtClean="0">
                <a:solidFill>
                  <a:srgbClr val="FFFF00"/>
                </a:solidFill>
              </a:rPr>
              <a:t>*خوض غمار التجربة.</a:t>
            </a:r>
            <a:endParaRPr lang="en-US" sz="28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3049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اشجار القُر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79" y="128787"/>
            <a:ext cx="6953563" cy="640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881870" y="347730"/>
            <a:ext cx="3760631" cy="397957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000" dirty="0" smtClean="0"/>
              <a:t>نبدأ بالنباتات الساحلية </a:t>
            </a:r>
          </a:p>
          <a:p>
            <a:pPr algn="ctr"/>
            <a:r>
              <a:rPr lang="ar-AE" sz="4000" dirty="0" smtClean="0"/>
              <a:t>أولا نبات القرم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81534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0315" y="624110"/>
            <a:ext cx="9624297" cy="128089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ar-AE" sz="48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التوزيع الجغرافي لنبات القرم</a:t>
            </a:r>
            <a:endParaRPr lang="en-US" sz="4800" b="1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315" y="2133599"/>
            <a:ext cx="9624297" cy="4280079"/>
          </a:xfrm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ar-AE" sz="2000" b="1" i="1" dirty="0" smtClean="0">
                <a:solidFill>
                  <a:schemeClr val="tx1"/>
                </a:solidFill>
              </a:rPr>
              <a:t>*تتركز أشجار القرم في المستنقعات والاخوار ونطاق المد والجزر والكثبان الساحليةوعلي عدد من شواطئ جزر دولة الإمارات العربية المتحدة.</a:t>
            </a:r>
          </a:p>
          <a:p>
            <a:pPr marL="0" indent="0" algn="ctr">
              <a:buNone/>
            </a:pPr>
            <a:r>
              <a:rPr lang="ar-AE" sz="2000" b="1" i="1" dirty="0" smtClean="0">
                <a:solidFill>
                  <a:schemeClr val="tx1"/>
                </a:solidFill>
              </a:rPr>
              <a:t>*تنتمى أشجار القرم في دولة الإمارات العربية المتحدة الى (القرم الرمادي )والذي ينمو علي نطاق واسع في دولة الأمارات العربية المتحدة .</a:t>
            </a:r>
          </a:p>
          <a:p>
            <a:pPr marL="0" indent="0" algn="ctr">
              <a:buNone/>
            </a:pPr>
            <a:r>
              <a:rPr lang="ar-AE" sz="2000" b="1" i="1" dirty="0" smtClean="0">
                <a:solidFill>
                  <a:schemeClr val="tx1"/>
                </a:solidFill>
              </a:rPr>
              <a:t>*تمتلك إمارة أبو ظبي وحدها حوالى 85% من اشجار القرم بالدولة .</a:t>
            </a:r>
          </a:p>
          <a:p>
            <a:pPr marL="0" indent="0" algn="ctr">
              <a:buNone/>
            </a:pPr>
            <a:r>
              <a:rPr lang="ar-AE" sz="2000" b="1" i="1" dirty="0" smtClean="0">
                <a:solidFill>
                  <a:schemeClr val="tx1"/>
                </a:solidFill>
              </a:rPr>
              <a:t>*واستخدت هذه الاشجار في الماضي كمورد للاخشاب واستعملت أوراقها كأعلاف للماشية .</a:t>
            </a:r>
          </a:p>
          <a:p>
            <a:pPr marL="0" indent="0" algn="ctr">
              <a:buNone/>
            </a:pPr>
            <a:r>
              <a:rPr lang="ar-AE" sz="2000" b="1" i="1" dirty="0" smtClean="0">
                <a:solidFill>
                  <a:schemeClr val="tx1"/>
                </a:solidFill>
              </a:rPr>
              <a:t>*ينمو نبات القرم في كل من أبو ظبي وأم القيوين والشارقة ورأس الخيمة ودبي رغم إرتفاع درجات الحرارة وشح الأمطار وارتفاع ملوحة التربة.</a:t>
            </a:r>
            <a:endParaRPr lang="en-US" sz="20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5051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1983" y="624110"/>
            <a:ext cx="9482629" cy="128089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ar-AE" sz="48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دورة حياة شجرة القرم</a:t>
            </a:r>
            <a:endParaRPr lang="en-US" sz="4800" b="1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4157244"/>
              </p:ext>
            </p:extLst>
          </p:nvPr>
        </p:nvGraphicFramePr>
        <p:xfrm>
          <a:off x="2022475" y="2133600"/>
          <a:ext cx="9482138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56745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1" y="624110"/>
            <a:ext cx="9675812" cy="128089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ar-AE" sz="54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النشاط الأول</a:t>
            </a:r>
            <a:endParaRPr lang="en-US" sz="5400" b="1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1" y="2133600"/>
            <a:ext cx="9675811" cy="3777622"/>
          </a:xfrm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ar-AE" sz="4000" b="1" i="1" dirty="0" smtClean="0">
                <a:solidFill>
                  <a:srgbClr val="FFFF00"/>
                </a:solidFill>
              </a:rPr>
              <a:t>أستنتج أهم مميزات أشجار القرم .</a:t>
            </a:r>
          </a:p>
          <a:p>
            <a:pPr marL="0" indent="0" algn="ctr">
              <a:buNone/>
            </a:pPr>
            <a:r>
              <a:rPr lang="ar-AE" sz="4000" b="1" i="1" dirty="0">
                <a:solidFill>
                  <a:srgbClr val="FFFF00"/>
                </a:solidFill>
              </a:rPr>
              <a:t>إبحث واكتشف عن الفوائد البيئية والاقتصادية لنبات </a:t>
            </a:r>
            <a:r>
              <a:rPr lang="ar-AE" sz="4000" b="1" i="1" dirty="0" smtClean="0">
                <a:solidFill>
                  <a:srgbClr val="FFFF00"/>
                </a:solidFill>
              </a:rPr>
              <a:t>القرم.</a:t>
            </a:r>
            <a:endParaRPr lang="ar-AE" sz="4000" b="1" i="1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endParaRPr lang="ar-AE" sz="4000" b="1" i="1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ar-AE" sz="4000" b="1" i="1" dirty="0" smtClean="0">
                <a:solidFill>
                  <a:srgbClr val="FFFF00"/>
                </a:solidFill>
              </a:rPr>
              <a:t>(زمن النشاط 5 دقائق)</a:t>
            </a:r>
            <a:endParaRPr lang="en-US" sz="40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7761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sp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Grunge Tex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537</TotalTime>
  <Words>790</Words>
  <Application>Microsoft Office PowerPoint</Application>
  <PresentationFormat>Widescreen</PresentationFormat>
  <Paragraphs>98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Consolas</vt:lpstr>
      <vt:lpstr>Tahoma</vt:lpstr>
      <vt:lpstr>Verdana</vt:lpstr>
      <vt:lpstr>Wingdings 3</vt:lpstr>
      <vt:lpstr>Wisp</vt:lpstr>
      <vt:lpstr>PowerPoint Presentation</vt:lpstr>
      <vt:lpstr>الصف الثامن</vt:lpstr>
      <vt:lpstr>الدرس الأول :- النباتات الطبيعية (الساحلية والجبلية)</vt:lpstr>
      <vt:lpstr>أولا النباتات الساحلية</vt:lpstr>
      <vt:lpstr>من فكر الباني المؤسس الشيخ زايد-رحمه الله-</vt:lpstr>
      <vt:lpstr>PowerPoint Presentation</vt:lpstr>
      <vt:lpstr>التوزيع الجغرافي لنبات القرم</vt:lpstr>
      <vt:lpstr>دورة حياة شجرة القرم</vt:lpstr>
      <vt:lpstr>النشاط الأول</vt:lpstr>
      <vt:lpstr>مميزات أشجار القرم:- *مقاومة الملوحة الزائدة ودرجات الحرارة العاليةوالمد والجزر. *خضرتها الدائمة علي مدار السنة. *تتمكن جذورها من التنفس في التربة المغمورة عن طريق الجزور المتحورة *قدرتها علي النمو في الحزام الفاصل بين البحار واليابس في المناطق الحارة وشبه الحارة.</vt:lpstr>
      <vt:lpstr>PowerPoint Presentation</vt:lpstr>
      <vt:lpstr>نباتات ساحلية أخري</vt:lpstr>
      <vt:lpstr>ثانيا النباتات الجبلية</vt:lpstr>
      <vt:lpstr>اولاً شجرة السمر </vt:lpstr>
      <vt:lpstr>النشاط الثاني</vt:lpstr>
      <vt:lpstr>مميزات شجرة السمر :- *تتحمل الجفاف والملوحة لفترات طويلة *تنمو في المناطق تقل فيها كميات الأمطار . *توصف بانها الشجرة الشائكة . *تزداد عروقها في الطول كلما تقدمت في العمر للوصول الى مصدر المياة تحت سطح الارض. تمتد جذورها في التربة الرملية الي ما يقارب 17 متراً. </vt:lpstr>
      <vt:lpstr>ثانياً شجرة الشوع </vt:lpstr>
      <vt:lpstr>شجرة الشوع </vt:lpstr>
      <vt:lpstr>النشاط الثالث</vt:lpstr>
      <vt:lpstr>التقويم الختامى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ahmed hassan</dc:creator>
  <cp:lastModifiedBy>ASUS</cp:lastModifiedBy>
  <cp:revision>31</cp:revision>
  <dcterms:created xsi:type="dcterms:W3CDTF">2020-04-03T13:36:36Z</dcterms:created>
  <dcterms:modified xsi:type="dcterms:W3CDTF">2020-04-07T06:40:40Z</dcterms:modified>
</cp:coreProperties>
</file>