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6"/>
  </p:notesMasterIdLst>
  <p:sldIdLst>
    <p:sldId id="369" r:id="rId2"/>
    <p:sldId id="384" r:id="rId3"/>
    <p:sldId id="316" r:id="rId4"/>
    <p:sldId id="354" r:id="rId5"/>
    <p:sldId id="355" r:id="rId6"/>
    <p:sldId id="371" r:id="rId7"/>
    <p:sldId id="382" r:id="rId8"/>
    <p:sldId id="381" r:id="rId9"/>
    <p:sldId id="372" r:id="rId10"/>
    <p:sldId id="353" r:id="rId11"/>
    <p:sldId id="357" r:id="rId12"/>
    <p:sldId id="356" r:id="rId13"/>
    <p:sldId id="359" r:id="rId14"/>
    <p:sldId id="360" r:id="rId15"/>
    <p:sldId id="362" r:id="rId16"/>
    <p:sldId id="361" r:id="rId17"/>
    <p:sldId id="363" r:id="rId18"/>
    <p:sldId id="364" r:id="rId19"/>
    <p:sldId id="365" r:id="rId20"/>
    <p:sldId id="367" r:id="rId21"/>
    <p:sldId id="368" r:id="rId22"/>
    <p:sldId id="385" r:id="rId23"/>
    <p:sldId id="366" r:id="rId24"/>
    <p:sldId id="3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00"/>
    <a:srgbClr val="993366"/>
    <a:srgbClr val="660033"/>
    <a:srgbClr val="660066"/>
    <a:srgbClr val="A50021"/>
    <a:srgbClr val="CC3300"/>
    <a:srgbClr val="800080"/>
    <a:srgbClr val="00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31A44-03C9-499F-8960-5DD16BA6E930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12149-B2FE-4D30-9AC1-222E30648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7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6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1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2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4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1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0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4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mahabaa.com/product/%D8%B4%D9%83%D8%B1%D8%A7%D9%8B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223493" y="3372718"/>
            <a:ext cx="10968507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AE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r-SA" sz="8000" b="1" dirty="0">
                <a:solidFill>
                  <a:srgbClr val="0070C0"/>
                </a:solidFill>
                <a:cs typeface="Akhbar MT" pitchFamily="2" charset="-78"/>
              </a:rPr>
              <a:t>اللهم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7030A0"/>
                </a:solidFill>
                <a:cs typeface="Akhbar MT" pitchFamily="2" charset="-78"/>
              </a:rPr>
              <a:t>انفعنا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chemeClr val="accent4">
                    <a:lumMod val="50000"/>
                  </a:schemeClr>
                </a:solidFill>
                <a:cs typeface="Akhbar MT" pitchFamily="2" charset="-78"/>
              </a:rPr>
              <a:t>بما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00B050"/>
                </a:solidFill>
                <a:cs typeface="Akhbar MT" pitchFamily="2" charset="-78"/>
              </a:rPr>
              <a:t>علمتنا 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، </a:t>
            </a:r>
          </a:p>
          <a:p>
            <a:pPr lvl="0" algn="ctr"/>
            <a:r>
              <a:rPr lang="ar-SA" sz="8000" b="1" dirty="0">
                <a:solidFill>
                  <a:srgbClr val="CC0000"/>
                </a:solidFill>
                <a:cs typeface="Akhbar MT" pitchFamily="2" charset="-78"/>
              </a:rPr>
              <a:t>وعلّمنا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FF9900"/>
                </a:solidFill>
                <a:cs typeface="Akhbar MT" pitchFamily="2" charset="-78"/>
              </a:rPr>
              <a:t>ما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003366"/>
                </a:solidFill>
                <a:cs typeface="Akhbar MT" pitchFamily="2" charset="-78"/>
              </a:rPr>
              <a:t>ينفعنا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،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660066"/>
                </a:solidFill>
                <a:cs typeface="Akhbar MT" pitchFamily="2" charset="-78"/>
              </a:rPr>
              <a:t>وزدني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3333CC"/>
                </a:solidFill>
                <a:cs typeface="Akhbar MT" pitchFamily="2" charset="-78"/>
              </a:rPr>
              <a:t>علماً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.</a:t>
            </a:r>
            <a:endParaRPr lang="en-US" sz="80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3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5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19200" r="8385" b="33511"/>
          <a:stretch/>
        </p:blipFill>
        <p:spPr>
          <a:xfrm>
            <a:off x="0" y="936400"/>
            <a:ext cx="12087425" cy="59216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69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66667" r="8385" b="16089"/>
          <a:stretch/>
        </p:blipFill>
        <p:spPr>
          <a:xfrm>
            <a:off x="103031" y="927279"/>
            <a:ext cx="12088969" cy="593072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74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t="13867" r="12190" b="60711"/>
          <a:stretch/>
        </p:blipFill>
        <p:spPr>
          <a:xfrm>
            <a:off x="0" y="737616"/>
            <a:ext cx="12192000" cy="612038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7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t="40178" r="12665" b="7556"/>
          <a:stretch/>
        </p:blipFill>
        <p:spPr>
          <a:xfrm>
            <a:off x="-177422" y="78368"/>
            <a:ext cx="12369421" cy="653113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0561086" y="2770929"/>
            <a:ext cx="84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ذ</a:t>
            </a:r>
            <a:endParaRPr lang="en-US" sz="36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1086" y="3204162"/>
            <a:ext cx="84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</a:t>
            </a:r>
            <a:endParaRPr lang="en-US" sz="36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61086" y="4099060"/>
            <a:ext cx="84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</a:t>
            </a:r>
            <a:endParaRPr lang="en-US" sz="36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61086" y="5072062"/>
            <a:ext cx="84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ز</a:t>
            </a:r>
            <a:endParaRPr lang="en-US" sz="36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61086" y="6045064"/>
            <a:ext cx="84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ظ</a:t>
            </a:r>
            <a:endParaRPr lang="en-US" sz="36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0" y="160256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E31D224-E134-46CC-B4B2-B933A5FC3536}"/>
              </a:ext>
            </a:extLst>
          </p:cNvPr>
          <p:cNvSpPr/>
          <p:nvPr/>
        </p:nvSpPr>
        <p:spPr>
          <a:xfrm>
            <a:off x="7698217" y="2331616"/>
            <a:ext cx="16578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أنْصار)</a:t>
            </a:r>
            <a:endParaRPr lang="ar-SA" sz="4000" b="1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694AEF0-3F9B-4988-9C6D-1C9F1DB56B25}"/>
              </a:ext>
            </a:extLst>
          </p:cNvPr>
          <p:cNvSpPr/>
          <p:nvPr/>
        </p:nvSpPr>
        <p:spPr>
          <a:xfrm>
            <a:off x="4298445" y="2767569"/>
            <a:ext cx="2470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منْ ذا الذي)</a:t>
            </a:r>
            <a:endParaRPr lang="ar-SA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2BFB5B5-AC73-4503-A41D-7F9039F09531}"/>
              </a:ext>
            </a:extLst>
          </p:cNvPr>
          <p:cNvSpPr/>
          <p:nvPr/>
        </p:nvSpPr>
        <p:spPr>
          <a:xfrm>
            <a:off x="940103" y="3138660"/>
            <a:ext cx="27382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وكأساً دهاقا )</a:t>
            </a:r>
            <a:endParaRPr lang="ar-SA" sz="4000" b="1" cap="none" spc="0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33599E4-1CD9-4169-91FE-8B301F3A586C}"/>
              </a:ext>
            </a:extLst>
          </p:cNvPr>
          <p:cNvSpPr/>
          <p:nvPr/>
        </p:nvSpPr>
        <p:spPr>
          <a:xfrm>
            <a:off x="7856166" y="3581341"/>
            <a:ext cx="16177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أنْكالاً )</a:t>
            </a:r>
            <a:endParaRPr lang="ar-SA" sz="4000" b="1" cap="none" spc="0" dirty="0">
              <a:ln w="0"/>
              <a:solidFill>
                <a:srgbClr val="CC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AED8C1-7513-439C-9C19-EB893B0E5294}"/>
              </a:ext>
            </a:extLst>
          </p:cNvPr>
          <p:cNvSpPr/>
          <p:nvPr/>
        </p:nvSpPr>
        <p:spPr>
          <a:xfrm>
            <a:off x="976864" y="3673742"/>
            <a:ext cx="24625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A500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كتابٌ كريم )</a:t>
            </a:r>
            <a:endParaRPr lang="ar-SA" sz="4000" b="1" cap="none" spc="0" dirty="0">
              <a:ln w="0"/>
              <a:solidFill>
                <a:srgbClr val="A5002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C2CF3FB-ABCB-4CD7-A141-5EA386E3E0D6}"/>
              </a:ext>
            </a:extLst>
          </p:cNvPr>
          <p:cNvSpPr/>
          <p:nvPr/>
        </p:nvSpPr>
        <p:spPr>
          <a:xfrm>
            <a:off x="4335835" y="4032417"/>
            <a:ext cx="19736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منْ قبل )</a:t>
            </a:r>
            <a:endParaRPr lang="ar-SA" sz="4000" b="1" cap="none" spc="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B40BBB03-7BFB-4065-BAA8-2FDA7C7E8F5F}"/>
              </a:ext>
            </a:extLst>
          </p:cNvPr>
          <p:cNvSpPr/>
          <p:nvPr/>
        </p:nvSpPr>
        <p:spPr>
          <a:xfrm>
            <a:off x="7598794" y="4540672"/>
            <a:ext cx="2023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الإنْسان )</a:t>
            </a:r>
            <a:endParaRPr lang="ar-SA" sz="4000" b="1" cap="none" spc="0" dirty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01008597-CFA3-412D-B2FC-37DA0564D9B8}"/>
              </a:ext>
            </a:extLst>
          </p:cNvPr>
          <p:cNvSpPr/>
          <p:nvPr/>
        </p:nvSpPr>
        <p:spPr>
          <a:xfrm>
            <a:off x="787104" y="4964653"/>
            <a:ext cx="31309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مباركةٍ زيتونة )</a:t>
            </a:r>
            <a:endParaRPr lang="ar-SA" sz="4000" b="1" cap="none" spc="0" dirty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9797650D-369F-4544-B6AF-2C09C546B54C}"/>
              </a:ext>
            </a:extLst>
          </p:cNvPr>
          <p:cNvSpPr/>
          <p:nvPr/>
        </p:nvSpPr>
        <p:spPr>
          <a:xfrm>
            <a:off x="4476874" y="5514507"/>
            <a:ext cx="2073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منْ ضل )</a:t>
            </a:r>
            <a:endParaRPr lang="ar-SA" sz="4000" b="1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76AB4732-E63B-4FB7-A8BD-115117B3D788}"/>
              </a:ext>
            </a:extLst>
          </p:cNvPr>
          <p:cNvSpPr/>
          <p:nvPr/>
        </p:nvSpPr>
        <p:spPr>
          <a:xfrm>
            <a:off x="7638105" y="5887162"/>
            <a:ext cx="16289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أنْظرني )</a:t>
            </a:r>
            <a:endParaRPr lang="ar-SA" sz="3200" b="1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A8B8C1F-F6C0-4A1A-900F-1CC2D6639081}"/>
              </a:ext>
            </a:extLst>
          </p:cNvPr>
          <p:cNvSpPr/>
          <p:nvPr/>
        </p:nvSpPr>
        <p:spPr>
          <a:xfrm>
            <a:off x="1243070" y="5925617"/>
            <a:ext cx="2435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ضلاً ظليلا )</a:t>
            </a:r>
            <a:endParaRPr lang="ar-SA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7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13333" r="8385" b="67822"/>
          <a:stretch/>
        </p:blipFill>
        <p:spPr>
          <a:xfrm>
            <a:off x="0" y="837127"/>
            <a:ext cx="12096869" cy="588581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27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32356" r="8385" b="30312"/>
          <a:stretch/>
        </p:blipFill>
        <p:spPr>
          <a:xfrm>
            <a:off x="-159376" y="187415"/>
            <a:ext cx="12171072" cy="580339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026816" y="3059738"/>
            <a:ext cx="1747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solidFill>
                  <a:srgbClr val="660000"/>
                </a:solidFill>
                <a:latin typeface="Arial" panose="020B0604020202020204" pitchFamily="34" charset="0"/>
              </a:rPr>
              <a:t>{ أَنْشَأَكُمْ }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4569741" y="3614038"/>
            <a:ext cx="886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dirty="0">
                <a:solidFill>
                  <a:srgbClr val="660000"/>
                </a:solidFill>
                <a:latin typeface="Arial" panose="020B0604020202020204" pitchFamily="34" charset="0"/>
              </a:rPr>
              <a:t>{</a:t>
            </a:r>
            <a:r>
              <a:rPr lang="ar-AE" sz="3200" dirty="0">
                <a:solidFill>
                  <a:schemeClr val="accent1">
                    <a:lumMod val="50000"/>
                  </a:schemeClr>
                </a:solidFill>
              </a:rPr>
              <a:t>أَنْتُمْ</a:t>
            </a:r>
            <a:r>
              <a:rPr lang="ar-AE" sz="3200" dirty="0">
                <a:solidFill>
                  <a:srgbClr val="660000"/>
                </a:solidFill>
                <a:latin typeface="Arial" panose="020B0604020202020204" pitchFamily="34" charset="0"/>
              </a:rPr>
              <a:t>}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244629" y="4093662"/>
            <a:ext cx="1385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660000"/>
                </a:solidFill>
                <a:latin typeface="Arial" panose="020B0604020202020204" pitchFamily="34" charset="0"/>
              </a:rPr>
              <a:t>{</a:t>
            </a:r>
            <a:r>
              <a:rPr lang="ar-AE" sz="3200" b="1" dirty="0">
                <a:solidFill>
                  <a:schemeClr val="accent1">
                    <a:lumMod val="50000"/>
                  </a:schemeClr>
                </a:solidFill>
              </a:rPr>
              <a:t>أَنْفُسَكُمْ</a:t>
            </a:r>
            <a:r>
              <a:rPr lang="ar-AE" sz="3200" b="1" dirty="0">
                <a:solidFill>
                  <a:srgbClr val="660000"/>
                </a:solidFill>
                <a:latin typeface="Arial" panose="020B0604020202020204" pitchFamily="34" charset="0"/>
              </a:rPr>
              <a:t>}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339206" y="4579704"/>
            <a:ext cx="119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>
                <a:solidFill>
                  <a:srgbClr val="002060"/>
                </a:solidFill>
                <a:latin typeface="Arial" panose="020B0604020202020204" pitchFamily="34" charset="0"/>
              </a:rPr>
              <a:t>{</a:t>
            </a:r>
            <a:r>
              <a:rPr lang="ar-AE" sz="2800" b="1" dirty="0">
                <a:solidFill>
                  <a:srgbClr val="002060"/>
                </a:solidFill>
              </a:rPr>
              <a:t>فَلْيَنْظُرِ</a:t>
            </a:r>
            <a:r>
              <a:rPr lang="ar-AE" sz="2800" b="1" dirty="0">
                <a:solidFill>
                  <a:srgbClr val="002060"/>
                </a:solidFill>
                <a:latin typeface="Arial" panose="020B0604020202020204" pitchFamily="34" charset="0"/>
              </a:rPr>
              <a:t>}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4629" y="5066030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solidFill>
                  <a:srgbClr val="002060"/>
                </a:solidFill>
                <a:latin typeface="Arial" panose="020B0604020202020204" pitchFamily="34" charset="0"/>
              </a:rPr>
              <a:t>{</a:t>
            </a:r>
            <a:r>
              <a:rPr lang="ar-AE" sz="3200" b="1" dirty="0">
                <a:solidFill>
                  <a:srgbClr val="002060"/>
                </a:solidFill>
              </a:rPr>
              <a:t>الْإِنْسَانُ</a:t>
            </a:r>
            <a:r>
              <a:rPr lang="ar-AE" sz="3200" b="1" dirty="0">
                <a:solidFill>
                  <a:srgbClr val="002060"/>
                </a:solidFill>
                <a:latin typeface="Arial" panose="020B0604020202020204" pitchFamily="34" charset="0"/>
              </a:rPr>
              <a:t>}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5393" y="5573596"/>
            <a:ext cx="1495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>
                <a:solidFill>
                  <a:srgbClr val="002060"/>
                </a:solidFill>
                <a:latin typeface="Arial" panose="020B0604020202020204" pitchFamily="34" charset="0"/>
              </a:rPr>
              <a:t>{</a:t>
            </a:r>
            <a:r>
              <a:rPr lang="ar-AE" sz="2800" b="1" dirty="0">
                <a:solidFill>
                  <a:srgbClr val="002060"/>
                </a:solidFill>
              </a:rPr>
              <a:t>مَاءٍ دَافِقٍ</a:t>
            </a:r>
            <a:r>
              <a:rPr lang="ar-AE" sz="2800" b="1" dirty="0">
                <a:solidFill>
                  <a:srgbClr val="002060"/>
                </a:solidFill>
                <a:latin typeface="Arial" panose="020B0604020202020204" pitchFamily="34" charset="0"/>
              </a:rPr>
              <a:t>}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0578" y="3089111"/>
            <a:ext cx="3846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جاء حرف الشين بعد النون الساكنة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034" y="3595876"/>
            <a:ext cx="355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جاء حرف التاء بعد النون الساكنة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9" y="4063637"/>
            <a:ext cx="392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جاء حرف الفاء بعد النون الساكنة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96" y="4570402"/>
            <a:ext cx="369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جاء حرف الظاء بعد النون الساكنة</a:t>
            </a:r>
            <a:endParaRPr lang="en-US" sz="24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4893" y="5057773"/>
            <a:ext cx="402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جاء حرف السين بعد النون الساكنة</a:t>
            </a:r>
            <a:endParaRPr lang="en-US" sz="24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13" y="5545144"/>
            <a:ext cx="3898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جاء حرف الدال بعد التنوين</a:t>
            </a:r>
            <a:endParaRPr lang="en-US" sz="28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-90152" y="238611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24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69156" r="8385" b="7734"/>
          <a:stretch/>
        </p:blipFill>
        <p:spPr>
          <a:xfrm>
            <a:off x="0" y="944880"/>
            <a:ext cx="12192000" cy="591312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39087" y="929860"/>
            <a:ext cx="2162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b="1" dirty="0">
                <a:solidFill>
                  <a:srgbClr val="660000"/>
                </a:solidFill>
                <a:latin typeface="Arial" panose="020B0604020202020204" pitchFamily="34" charset="0"/>
              </a:rPr>
              <a:t>{</a:t>
            </a:r>
            <a:r>
              <a:rPr lang="ar-AE" sz="4800" b="1" dirty="0">
                <a:solidFill>
                  <a:schemeClr val="accent1">
                    <a:lumMod val="50000"/>
                  </a:schemeClr>
                </a:solidFill>
              </a:rPr>
              <a:t>عَنْكَ</a:t>
            </a:r>
            <a:r>
              <a:rPr lang="ar-AE" sz="4800" b="1" dirty="0">
                <a:solidFill>
                  <a:srgbClr val="660000"/>
                </a:solidFill>
                <a:latin typeface="Arial" panose="020B0604020202020204" pitchFamily="34" charset="0"/>
              </a:rPr>
              <a:t>}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848416" y="1868559"/>
            <a:ext cx="220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{</a:t>
            </a:r>
            <a:r>
              <a:rPr lang="ar-AE" sz="4000" b="1" dirty="0">
                <a:solidFill>
                  <a:schemeClr val="accent1">
                    <a:lumMod val="50000"/>
                  </a:schemeClr>
                </a:solidFill>
              </a:rPr>
              <a:t>أَنْقَضَ</a:t>
            </a:r>
            <a:r>
              <a:rPr lang="ar-AE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}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6922" y="2724747"/>
            <a:ext cx="2969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</a:rPr>
              <a:t>{</a:t>
            </a:r>
            <a:r>
              <a:rPr lang="ar-AE" sz="4000" b="1" dirty="0">
                <a:solidFill>
                  <a:srgbClr val="002060"/>
                </a:solidFill>
              </a:rPr>
              <a:t>إِنْ جَاءَكُمْ</a:t>
            </a: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</a:rPr>
              <a:t>}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4047" y="3429947"/>
            <a:ext cx="2937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solidFill>
                  <a:srgbClr val="002060"/>
                </a:solidFill>
                <a:latin typeface="Arial" panose="020B0604020202020204" pitchFamily="34" charset="0"/>
              </a:rPr>
              <a:t>{</a:t>
            </a:r>
            <a:r>
              <a:rPr lang="ar-AE" sz="3600" b="1" dirty="0">
                <a:solidFill>
                  <a:srgbClr val="002060"/>
                </a:solidFill>
              </a:rPr>
              <a:t>بِنَبَإٍ فَتَبَيَّنُوا</a:t>
            </a:r>
            <a:r>
              <a:rPr lang="ar-AE" sz="3600" b="1" dirty="0">
                <a:solidFill>
                  <a:srgbClr val="002060"/>
                </a:solidFill>
                <a:latin typeface="Arial" panose="020B0604020202020204" pitchFamily="34" charset="0"/>
              </a:rPr>
              <a:t>}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8285" y="4292206"/>
            <a:ext cx="3055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</a:rPr>
              <a:t>{</a:t>
            </a:r>
            <a:r>
              <a:rPr lang="ar-AE" sz="4000" b="1" dirty="0">
                <a:solidFill>
                  <a:srgbClr val="002060"/>
                </a:solidFill>
              </a:rPr>
              <a:t>أَنْ تُصِيبُوا</a:t>
            </a:r>
            <a:r>
              <a:rPr lang="ar-AE" sz="4000" b="1" dirty="0">
                <a:solidFill>
                  <a:srgbClr val="002060"/>
                </a:solidFill>
                <a:latin typeface="Arial" panose="020B0604020202020204" pitchFamily="34" charset="0"/>
              </a:rPr>
              <a:t>}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880" y="733179"/>
            <a:ext cx="306019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جاء حرف الكاف بعد النون الساكنة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7273" y="1745448"/>
            <a:ext cx="394361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جاء حرف القاف بعد النون الساكنة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69" y="2551093"/>
            <a:ext cx="362164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جاء حرف الجيم بعد النون الساكنة</a:t>
            </a:r>
            <a:endParaRPr lang="en-US" sz="28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05200"/>
            <a:ext cx="37069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جاء حرف الفاء بعد التنوين</a:t>
            </a:r>
            <a:endParaRPr lang="en-US" sz="28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292206"/>
            <a:ext cx="378907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جاء حرف</a:t>
            </a:r>
            <a:r>
              <a:rPr lang="ar-AE" sz="20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AE" sz="28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التاء</a:t>
            </a:r>
            <a:r>
              <a:rPr lang="ar-AE" sz="20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AE" sz="36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بعد النون الساكنة</a:t>
            </a:r>
            <a:endParaRPr lang="en-US" sz="36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6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" t="12978" r="13378" b="14488"/>
          <a:stretch/>
        </p:blipFill>
        <p:spPr>
          <a:xfrm>
            <a:off x="90151" y="203860"/>
            <a:ext cx="12101848" cy="645027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958099" y="2016005"/>
            <a:ext cx="5233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>
                <a:solidFill>
                  <a:srgbClr val="00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النطق بالنون الساكنة أو التنوين  </a:t>
            </a:r>
            <a:endParaRPr lang="en-US" sz="4400" b="1" dirty="0">
              <a:solidFill>
                <a:srgbClr val="000066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70A24B1-907A-4D2D-B982-AAF31228D484}"/>
              </a:ext>
            </a:extLst>
          </p:cNvPr>
          <p:cNvSpPr txBox="1"/>
          <p:nvPr/>
        </p:nvSpPr>
        <p:spPr>
          <a:xfrm>
            <a:off x="6958100" y="5397810"/>
            <a:ext cx="5233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8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en-US" sz="4800" b="1" dirty="0">
              <a:solidFill>
                <a:srgbClr val="C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602B954-51F0-4C6A-BF60-F23A8ECD56F8}"/>
              </a:ext>
            </a:extLst>
          </p:cNvPr>
          <p:cNvSpPr txBox="1"/>
          <p:nvPr/>
        </p:nvSpPr>
        <p:spPr>
          <a:xfrm>
            <a:off x="7113431" y="5291477"/>
            <a:ext cx="5233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23</a:t>
            </a:r>
            <a:r>
              <a:rPr lang="ar-AE" sz="48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الإجابة صفحة </a:t>
            </a:r>
            <a:endParaRPr lang="en-US" sz="4800" b="1" dirty="0">
              <a:solidFill>
                <a:srgbClr val="C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922E8243-FB4D-4916-9FD9-7EB532E0F972}"/>
              </a:ext>
            </a:extLst>
          </p:cNvPr>
          <p:cNvSpPr txBox="1"/>
          <p:nvPr/>
        </p:nvSpPr>
        <p:spPr>
          <a:xfrm>
            <a:off x="90151" y="2101338"/>
            <a:ext cx="5866513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4400" b="1" dirty="0">
                <a:solidFill>
                  <a:srgbClr val="660033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د – ذ- ز– ص- ض – ط – ظ – ث – ت – س – ش – ك – ج – ق – ف    </a:t>
            </a:r>
            <a:endParaRPr lang="en-US" sz="4400" b="1" dirty="0">
              <a:solidFill>
                <a:srgbClr val="660033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F67DE918-6579-4D56-9EA7-7CDCF5C09A5B}"/>
              </a:ext>
            </a:extLst>
          </p:cNvPr>
          <p:cNvSpPr txBox="1"/>
          <p:nvPr/>
        </p:nvSpPr>
        <p:spPr>
          <a:xfrm>
            <a:off x="-65180" y="5151588"/>
            <a:ext cx="586651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منْ صيام – منْضود – قولاً سديدا – منْذرين </a:t>
            </a:r>
            <a:r>
              <a:rPr lang="ar-AE" sz="48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</a:t>
            </a:r>
            <a:endParaRPr lang="en-US" sz="48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07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13867" r="6245" b="58400"/>
          <a:stretch/>
        </p:blipFill>
        <p:spPr>
          <a:xfrm>
            <a:off x="0" y="1071075"/>
            <a:ext cx="12011696" cy="578692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6" name="مستطيل 5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9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24178" r="11951" b="65910"/>
          <a:stretch/>
        </p:blipFill>
        <p:spPr>
          <a:xfrm>
            <a:off x="0" y="2088107"/>
            <a:ext cx="11984555" cy="453760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253592" y="4012740"/>
            <a:ext cx="10826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>
                <a:solidFill>
                  <a:srgbClr val="008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لانعدام ذات الحرف المخفي وهو النون الساكنة والتنوين وبقاء صفتهما التي هي الغنة.</a:t>
            </a:r>
            <a:endParaRPr lang="en-US" sz="5400" b="1" dirty="0">
              <a:solidFill>
                <a:srgbClr val="008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91233" y="-54811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95E4CEC8-A592-410C-BC7A-D4BFB7CF37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4" t="13333" r="15334" b="76450"/>
          <a:stretch/>
        </p:blipFill>
        <p:spPr>
          <a:xfrm>
            <a:off x="0" y="928523"/>
            <a:ext cx="11984555" cy="103957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12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3C3C733-13C3-47EC-A19D-C6CA7F7678EC}"/>
              </a:ext>
            </a:extLst>
          </p:cNvPr>
          <p:cNvSpPr/>
          <p:nvPr/>
        </p:nvSpPr>
        <p:spPr>
          <a:xfrm>
            <a:off x="4050892" y="558986"/>
            <a:ext cx="5069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66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عنوان الدرس ؟؟؟</a:t>
            </a:r>
            <a:endParaRPr lang="ar-SA" sz="66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DF0E67F-FBD2-4AB1-8D60-C3283702AB11}"/>
              </a:ext>
            </a:extLst>
          </p:cNvPr>
          <p:cNvSpPr/>
          <p:nvPr/>
        </p:nvSpPr>
        <p:spPr>
          <a:xfrm>
            <a:off x="4050892" y="1817803"/>
            <a:ext cx="53206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</a:t>
            </a:r>
            <a:r>
              <a:rPr lang="ar-AE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خفاء الحقيقي</a:t>
            </a:r>
            <a:endParaRPr lang="ar-SA" sz="8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A9C56DD-1078-42AF-9D3C-BB7B6BF370BF}"/>
              </a:ext>
            </a:extLst>
          </p:cNvPr>
          <p:cNvSpPr/>
          <p:nvPr/>
        </p:nvSpPr>
        <p:spPr>
          <a:xfrm>
            <a:off x="3908227" y="3055039"/>
            <a:ext cx="56060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AE" sz="80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لإخفاء الحقيقي </a:t>
            </a:r>
            <a:endParaRPr lang="ar-SA" sz="8000" b="1" cap="none" spc="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1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34489" r="11951" b="30667"/>
          <a:stretch/>
        </p:blipFill>
        <p:spPr>
          <a:xfrm>
            <a:off x="231648" y="631064"/>
            <a:ext cx="11692129" cy="592823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2816079" y="2747216"/>
            <a:ext cx="32918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534908" y="3652861"/>
            <a:ext cx="524256" cy="121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290560" y="4626951"/>
            <a:ext cx="816864" cy="121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669280" y="4602567"/>
            <a:ext cx="816864" cy="121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846320" y="5525037"/>
            <a:ext cx="408432" cy="121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236720" y="5537916"/>
            <a:ext cx="408432" cy="121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00656" y="5486400"/>
            <a:ext cx="408432" cy="121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318914" y="6441743"/>
            <a:ext cx="600501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43749" y="6441743"/>
            <a:ext cx="592351" cy="1747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26090" y="6482686"/>
            <a:ext cx="536339" cy="1747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766304" y="3660121"/>
            <a:ext cx="524256" cy="121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25318" y="2731433"/>
            <a:ext cx="32918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644722" y="2756078"/>
            <a:ext cx="386366" cy="1305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cxnSp>
        <p:nvCxnSpPr>
          <p:cNvPr id="19" name="Straight Connector 20"/>
          <p:cNvCxnSpPr/>
          <p:nvPr/>
        </p:nvCxnSpPr>
        <p:spPr>
          <a:xfrm flipV="1">
            <a:off x="6731349" y="3689692"/>
            <a:ext cx="524256" cy="121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مستطيل 27"/>
          <p:cNvSpPr/>
          <p:nvPr/>
        </p:nvSpPr>
        <p:spPr>
          <a:xfrm>
            <a:off x="2017113" y="1658848"/>
            <a:ext cx="1441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إظهار 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3561583" y="5455202"/>
            <a:ext cx="1441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إظهار 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cxnSp>
        <p:nvCxnSpPr>
          <p:cNvPr id="31" name="Straight Connector 6"/>
          <p:cNvCxnSpPr/>
          <p:nvPr/>
        </p:nvCxnSpPr>
        <p:spPr>
          <a:xfrm flipV="1">
            <a:off x="7733277" y="5584569"/>
            <a:ext cx="816864" cy="121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1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70933" r="11951" b="8622"/>
          <a:stretch/>
        </p:blipFill>
        <p:spPr>
          <a:xfrm>
            <a:off x="145444" y="928524"/>
            <a:ext cx="11901111" cy="559612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8" name="مستطيل 7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76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70933" r="11951" b="8622"/>
          <a:stretch/>
        </p:blipFill>
        <p:spPr>
          <a:xfrm>
            <a:off x="145444" y="928524"/>
            <a:ext cx="11901111" cy="559612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8" name="مستطيل 7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32CF247-9FD2-4D68-BD6C-705AAAD5B212}"/>
              </a:ext>
            </a:extLst>
          </p:cNvPr>
          <p:cNvSpPr/>
          <p:nvPr/>
        </p:nvSpPr>
        <p:spPr>
          <a:xfrm>
            <a:off x="7686983" y="3613616"/>
            <a:ext cx="353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5400" b="1" dirty="0">
                <a:solidFill>
                  <a:srgbClr val="660033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يُنْفِقُونَ إخفاء-</a:t>
            </a:r>
            <a:endParaRPr lang="ar-AE" sz="5400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04F7681-9A34-43CD-BA2B-7879F5F2E873}"/>
              </a:ext>
            </a:extLst>
          </p:cNvPr>
          <p:cNvSpPr/>
          <p:nvPr/>
        </p:nvSpPr>
        <p:spPr>
          <a:xfrm>
            <a:off x="5786435" y="4610682"/>
            <a:ext cx="5537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5400" b="1" dirty="0">
                <a:solidFill>
                  <a:srgbClr val="0033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حبةٍ أنبَتَتْ-واسعٌ عليم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30F5BC3-20E1-4B3D-ABE5-AABF9B573500}"/>
              </a:ext>
            </a:extLst>
          </p:cNvPr>
          <p:cNvSpPr/>
          <p:nvPr/>
        </p:nvSpPr>
        <p:spPr>
          <a:xfrm>
            <a:off x="2316751" y="3684297"/>
            <a:ext cx="5099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6000" b="1" dirty="0">
                <a:solidFill>
                  <a:srgbClr val="008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سُنبُلَةٍ- أنبتت إقلاب</a:t>
            </a:r>
            <a:endParaRPr lang="ar-AE" sz="6000" dirty="0">
              <a:solidFill>
                <a:srgbClr val="008000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AD95E80-EA48-4ACD-9168-1CBF8EA9222B}"/>
              </a:ext>
            </a:extLst>
          </p:cNvPr>
          <p:cNvSpPr/>
          <p:nvPr/>
        </p:nvSpPr>
        <p:spPr>
          <a:xfrm>
            <a:off x="3448651" y="5479043"/>
            <a:ext cx="7584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5400" b="1" dirty="0">
                <a:solidFill>
                  <a:srgbClr val="9933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حبةٍ وَالله – لمنْ يشاء إدغام بغنه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3DA22A14-9172-4168-A695-C9EB9611262B}"/>
              </a:ext>
            </a:extLst>
          </p:cNvPr>
          <p:cNvSpPr/>
          <p:nvPr/>
        </p:nvSpPr>
        <p:spPr>
          <a:xfrm>
            <a:off x="4765592" y="3079809"/>
            <a:ext cx="4058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b="1" dirty="0">
                <a:solidFill>
                  <a:srgbClr val="660033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</a:t>
            </a:r>
            <a:endParaRPr lang="ar-AE" sz="4800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5792668-2DFD-4FD9-93BF-0C1ED65BBB92}"/>
              </a:ext>
            </a:extLst>
          </p:cNvPr>
          <p:cNvSpPr/>
          <p:nvPr/>
        </p:nvSpPr>
        <p:spPr>
          <a:xfrm>
            <a:off x="6553316" y="3173664"/>
            <a:ext cx="4058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b="1" dirty="0">
                <a:solidFill>
                  <a:srgbClr val="660033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</a:t>
            </a:r>
            <a:endParaRPr lang="ar-AE" sz="48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34A0BE2-9715-4408-AC3D-7DDD04A357D2}"/>
              </a:ext>
            </a:extLst>
          </p:cNvPr>
          <p:cNvSpPr/>
          <p:nvPr/>
        </p:nvSpPr>
        <p:spPr>
          <a:xfrm>
            <a:off x="3737476" y="4581670"/>
            <a:ext cx="16161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6000" b="1" dirty="0">
                <a:solidFill>
                  <a:srgbClr val="0033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إظهار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4114FB1-D7FB-4368-B3A8-0FF83B20C18E}"/>
              </a:ext>
            </a:extLst>
          </p:cNvPr>
          <p:cNvSpPr/>
          <p:nvPr/>
        </p:nvSpPr>
        <p:spPr>
          <a:xfrm>
            <a:off x="9488170" y="4132127"/>
            <a:ext cx="369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b="1" dirty="0">
                <a:solidFill>
                  <a:srgbClr val="660033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</a:t>
            </a:r>
            <a:endParaRPr lang="ar-AE" sz="4000" dirty="0"/>
          </a:p>
        </p:txBody>
      </p:sp>
    </p:spTree>
    <p:extLst>
      <p:ext uri="{BB962C8B-B14F-4D97-AF65-F5344CB8AC3E}">
        <p14:creationId xmlns:p14="http://schemas.microsoft.com/office/powerpoint/2010/main" val="30854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14578" r="7196" b="28889"/>
          <a:stretch/>
        </p:blipFill>
        <p:spPr>
          <a:xfrm>
            <a:off x="0" y="928524"/>
            <a:ext cx="12191999" cy="568899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5" name="مستطيل 4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74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نتيجة بحث الصور عن شكرا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707188" y="-1638300"/>
            <a:ext cx="46958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4" descr="نتيجة بحث الصور عن شكرا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859588" y="-1485900"/>
            <a:ext cx="46958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AutoShape 6" descr="untitled-18"/>
          <p:cNvSpPr>
            <a:spLocks noChangeAspect="1" noChangeArrowheads="1"/>
          </p:cNvSpPr>
          <p:nvPr/>
        </p:nvSpPr>
        <p:spPr bwMode="auto">
          <a:xfrm>
            <a:off x="-61913" y="-136525"/>
            <a:ext cx="7620001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8" descr="untitled-18"/>
          <p:cNvSpPr>
            <a:spLocks noChangeAspect="1" noChangeArrowheads="1"/>
          </p:cNvSpPr>
          <p:nvPr/>
        </p:nvSpPr>
        <p:spPr bwMode="auto">
          <a:xfrm>
            <a:off x="90487" y="15875"/>
            <a:ext cx="7620001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39329"/>
            <a:ext cx="11833537" cy="663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5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6401" r="51189" b="66932"/>
          <a:stretch/>
        </p:blipFill>
        <p:spPr>
          <a:xfrm>
            <a:off x="1" y="1094704"/>
            <a:ext cx="12067503" cy="576329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47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29867" r="10762" b="55555"/>
          <a:stretch/>
        </p:blipFill>
        <p:spPr>
          <a:xfrm>
            <a:off x="0" y="928524"/>
            <a:ext cx="12025777" cy="583254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8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44445" r="10762" b="5600"/>
          <a:stretch/>
        </p:blipFill>
        <p:spPr>
          <a:xfrm>
            <a:off x="329185" y="746974"/>
            <a:ext cx="11725440" cy="588547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405352" y="3830955"/>
            <a:ext cx="2372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ء . هـ . ع . ح . غ . خ</a:t>
            </a:r>
            <a:endParaRPr lang="en-US" sz="36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3097" y="4384293"/>
            <a:ext cx="1840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بغنة</a:t>
            </a:r>
            <a:endParaRPr lang="en-US" sz="60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7312" y="5739214"/>
            <a:ext cx="1840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8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 . ن</a:t>
            </a:r>
            <a:endParaRPr lang="en-US" sz="48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105" y="5432075"/>
            <a:ext cx="1840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</a:t>
            </a:r>
            <a:endParaRPr lang="en-US" sz="60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7072" y="1922014"/>
            <a:ext cx="1840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الباء</a:t>
            </a:r>
            <a:endParaRPr lang="en-US" sz="60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2970" y="1321849"/>
            <a:ext cx="2460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الاخفاء </a:t>
            </a:r>
            <a:endParaRPr lang="en-US" sz="66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417949" y="2566070"/>
            <a:ext cx="24602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الإدغام  </a:t>
            </a:r>
            <a:endParaRPr lang="en-US" sz="66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0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220676" y="1034981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الإخفاء في اللغة :-</a:t>
            </a:r>
            <a:endParaRPr lang="ar-S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173415" y="1010468"/>
            <a:ext cx="31999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---------</a:t>
            </a:r>
            <a:endParaRPr lang="ar-S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805903" y="709581"/>
            <a:ext cx="21114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الستر </a:t>
            </a:r>
            <a:endParaRPr lang="ar-S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816635" y="721855"/>
            <a:ext cx="21114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88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الستر </a:t>
            </a:r>
            <a:endParaRPr lang="ar-SA" sz="96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358948" y="1978098"/>
            <a:ext cx="5386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أما الإخفاء اصطلاحًا :النطق</a:t>
            </a:r>
            <a:endParaRPr lang="ar-S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86977" y="2949508"/>
            <a:ext cx="116685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با</a:t>
            </a:r>
            <a:r>
              <a:rPr lang="ar-AE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-------- الساكنة أو ----- بلا----- على صفة بين الإظهار</a:t>
            </a:r>
          </a:p>
          <a:p>
            <a:pPr algn="ctr"/>
            <a:endParaRPr lang="ar-AE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  <a:p>
            <a:pPr algn="ctr"/>
            <a:r>
              <a:rPr lang="ar-AE" sz="4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والإدغام مع بقاء ------في الحرف الأول بمقدار </a:t>
            </a:r>
            <a:r>
              <a:rPr lang="ar-AE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---------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9718842" y="5727578"/>
            <a:ext cx="202651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حركتين </a:t>
            </a:r>
            <a:endParaRPr lang="ar-S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7577278" y="5755483"/>
            <a:ext cx="159210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النون  </a:t>
            </a:r>
            <a:endParaRPr lang="ar-S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275266" y="5720452"/>
            <a:ext cx="164981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تشديد </a:t>
            </a:r>
            <a:endParaRPr lang="ar-S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854824" y="5717189"/>
            <a:ext cx="160011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الغنة  </a:t>
            </a:r>
            <a:endParaRPr lang="ar-S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73606" y="5706457"/>
            <a:ext cx="185499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التنوين </a:t>
            </a:r>
            <a:endParaRPr lang="ar-S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121306" y="3983163"/>
            <a:ext cx="202651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حركتين </a:t>
            </a:r>
            <a:endParaRPr lang="ar-S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0081416" y="2775076"/>
            <a:ext cx="131959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النون  </a:t>
            </a:r>
            <a:endParaRPr lang="ar-SA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4128715" y="2660361"/>
            <a:ext cx="126829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تشديد </a:t>
            </a:r>
            <a:endParaRPr lang="ar-S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7191313" y="4104048"/>
            <a:ext cx="160011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الغنة  </a:t>
            </a:r>
            <a:endParaRPr lang="ar-S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468675" y="2885066"/>
            <a:ext cx="1420581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التنوين </a:t>
            </a:r>
            <a:endParaRPr lang="ar-S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32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4918884" y="967217"/>
            <a:ext cx="54938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يسمى الإخفاء حقيقيًّا  وذلك :-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78948" y="1958311"/>
            <a:ext cx="92159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بسبب ستر حرف النون الساكنة أو التنوين وعدم النطق به </a:t>
            </a:r>
          </a:p>
          <a:p>
            <a:pPr algn="ctr"/>
            <a:r>
              <a:rPr lang="ar-AE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مع بقاء صفته وهي الغنة .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076223" y="3575512"/>
            <a:ext cx="3858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سبب الإخفاء هو:-</a:t>
            </a:r>
            <a:endParaRPr lang="ar-S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57027" y="4405704"/>
            <a:ext cx="1034289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AE" sz="4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أن النون الساكنة والتنوين لم يقرب مخرجهما من مخرج </a:t>
            </a:r>
            <a:r>
              <a:rPr lang="ar-AE" sz="4000" b="1" cap="none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حروف الإدغام </a:t>
            </a:r>
          </a:p>
          <a:p>
            <a:pPr algn="r"/>
            <a:r>
              <a:rPr lang="ar-AE" sz="4000" b="1" cap="none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فيدغما ، ولم يبعد مخرجهما عن مخرج </a:t>
            </a:r>
            <a:r>
              <a:rPr lang="ar-AE" sz="4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الإظهار فيظهرا ، ولذا كان </a:t>
            </a:r>
          </a:p>
          <a:p>
            <a:pPr algn="r"/>
            <a:r>
              <a:rPr lang="ar-AE" sz="40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    لهما حكم متوسط بين الإظهار والإدغام وهو الإخفاء</a:t>
            </a:r>
            <a:endParaRPr lang="ar-SA" sz="4400" b="1" cap="none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773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924624" y="812091"/>
            <a:ext cx="83776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**ويتحقق الإخفاء إذا جاء بعد حرف النون الساكنة </a:t>
            </a:r>
          </a:p>
          <a:p>
            <a:pPr algn="ctr"/>
            <a:r>
              <a:rPr lang="ar-AE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أو التنوين أحد حروف الإخفاء .</a:t>
            </a:r>
            <a:endParaRPr lang="ar-SA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30609" y="2273369"/>
            <a:ext cx="7965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 ** حروف الإخفاء خمسة عشر  حرف</a:t>
            </a:r>
            <a:r>
              <a:rPr lang="ar-AE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 .</a:t>
            </a:r>
            <a:endParaRPr lang="ar-SA" sz="6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30609" y="2258641"/>
            <a:ext cx="7965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 ** حروف الإخفاء خمسة عشر  حرف</a:t>
            </a:r>
            <a:r>
              <a:rPr lang="ar-AE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 .</a:t>
            </a:r>
            <a:endParaRPr lang="ar-SA" sz="6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09207" y="3214365"/>
            <a:ext cx="8493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 ** جمعت في أوائل كلمات البيت التالي :-</a:t>
            </a:r>
            <a:endParaRPr lang="ar-SA" sz="6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46152" y="4274578"/>
            <a:ext cx="10126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ص</a:t>
            </a:r>
            <a:r>
              <a:rPr lang="ar-AE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ف </a:t>
            </a:r>
            <a:r>
              <a:rPr lang="ar-AE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ذ</a:t>
            </a:r>
            <a:r>
              <a:rPr lang="ar-AE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ا </a:t>
            </a:r>
            <a:r>
              <a:rPr lang="ar-AE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ث</a:t>
            </a:r>
            <a:r>
              <a:rPr lang="ar-AE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نا </a:t>
            </a:r>
            <a:r>
              <a:rPr lang="ar-AE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ك</a:t>
            </a:r>
            <a:r>
              <a:rPr lang="ar-AE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م </a:t>
            </a:r>
            <a:r>
              <a:rPr lang="ar-AE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ج</a:t>
            </a:r>
            <a:r>
              <a:rPr lang="ar-AE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اد </a:t>
            </a:r>
            <a:r>
              <a:rPr lang="ar-AE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ش</a:t>
            </a:r>
            <a:r>
              <a:rPr lang="ar-AE" sz="40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خص </a:t>
            </a:r>
            <a:r>
              <a:rPr lang="ar-AE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ق</a:t>
            </a:r>
            <a:r>
              <a:rPr lang="ar-AE" sz="40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د </a:t>
            </a:r>
            <a:r>
              <a:rPr lang="ar-AE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س</a:t>
            </a:r>
            <a:r>
              <a:rPr lang="ar-AE" sz="4000" b="1" spc="5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ما      </a:t>
            </a:r>
            <a:r>
              <a:rPr lang="ar-AE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د</a:t>
            </a:r>
            <a:r>
              <a:rPr lang="ar-AE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م </a:t>
            </a:r>
            <a:r>
              <a:rPr lang="ar-AE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ط</a:t>
            </a:r>
            <a:r>
              <a:rPr lang="ar-AE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يبا </a:t>
            </a:r>
            <a:r>
              <a:rPr lang="ar-AE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ز</a:t>
            </a:r>
            <a:r>
              <a:rPr lang="ar-AE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د </a:t>
            </a:r>
            <a:r>
              <a:rPr lang="ar-AE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فـ</a:t>
            </a:r>
            <a:r>
              <a:rPr lang="ar-AE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ي </a:t>
            </a:r>
            <a:r>
              <a:rPr lang="ar-AE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ت</a:t>
            </a:r>
            <a:r>
              <a:rPr lang="ar-AE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قى </a:t>
            </a:r>
            <a:r>
              <a:rPr lang="ar-AE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ض</a:t>
            </a:r>
            <a:r>
              <a:rPr lang="ar-AE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ع </a:t>
            </a:r>
            <a:r>
              <a:rPr lang="ar-AE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ظ</a:t>
            </a:r>
            <a:r>
              <a:rPr lang="ar-AE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الما </a:t>
            </a:r>
            <a:r>
              <a:rPr lang="ar-AE" sz="40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 .</a:t>
            </a:r>
            <a:endParaRPr lang="ar-SA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77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508665" y="5194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ا</a:t>
            </a:r>
            <a:r>
              <a:rPr lang="ar-AE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لإخفاء الحقيقي</a:t>
            </a:r>
            <a:endParaRPr lang="ar-SA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273818" y="977342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*يقع الإخفاء الحقيقي :-</a:t>
            </a:r>
            <a:endParaRPr lang="ar-S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73117" y="760686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مع النون في كلمة واحده مثل : </a:t>
            </a:r>
            <a:endParaRPr lang="ar-SA" sz="6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379949" y="1621855"/>
            <a:ext cx="25539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( كُنتُم ، يَنطِقُونَ )</a:t>
            </a:r>
            <a:endParaRPr lang="ar-SA" sz="40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878318" y="2565637"/>
            <a:ext cx="56797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ومع التنوين فلا يكون إلا في  كلمتين مثل : </a:t>
            </a:r>
            <a:endParaRPr lang="ar-SA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85125" y="2493795"/>
            <a:ext cx="53655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( عَمَلاً صَالِحًا ، فَصَبرٌ جَمِيلُ ُ )</a:t>
            </a:r>
            <a:endParaRPr lang="ar-SA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84046" y="3488373"/>
            <a:ext cx="98571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*يتبع الإخفاء نفس رسم المصحف لحكم الإدغام بغنة ، فعلامة إخفاء النون </a:t>
            </a:r>
          </a:p>
          <a:p>
            <a:pPr algn="ctr"/>
            <a:r>
              <a:rPr lang="ar-AE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الساكنة في ضبط المصحف هي تجريد النون من السكون مع عدم تشديد الحرف</a:t>
            </a:r>
          </a:p>
          <a:p>
            <a:pPr algn="ctr"/>
            <a:r>
              <a:rPr lang="ar-AE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نحو  </a:t>
            </a:r>
            <a:r>
              <a:rPr lang="ar-AE" sz="36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( عِندَ) (  مِن قَبلُ )</a:t>
            </a:r>
            <a:endParaRPr lang="ar-SA" sz="40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381828" y="5275855"/>
            <a:ext cx="97914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*وعلامة إخفاء التنوين في ضبط المصحف هي تتابع الحركتين مع عدم تشديد </a:t>
            </a:r>
          </a:p>
          <a:p>
            <a:pPr algn="ctr"/>
            <a:r>
              <a:rPr lang="ar-AE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الحرف التالي نحو </a:t>
            </a:r>
            <a:r>
              <a:rPr lang="ar-AE" sz="36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(   </a:t>
            </a:r>
            <a:r>
              <a:rPr lang="ar-AE" sz="3600" b="1" spc="50" dirty="0" err="1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مَآءَ</a:t>
            </a:r>
            <a:r>
              <a:rPr lang="ar-AE" sz="36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 ثَجََّاجًا ) (  </a:t>
            </a:r>
            <a:r>
              <a:rPr lang="ar-AE" sz="3600" b="1" spc="50" dirty="0" err="1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شَئٍ</a:t>
            </a:r>
            <a:r>
              <a:rPr lang="ar-AE" sz="36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 شَهِدٌ ) ( عَينُ ُ جَارِيَة ُ ُ)</a:t>
            </a:r>
            <a:endParaRPr lang="ar-SA" sz="40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D8BC382-73C7-479E-BF2F-8F79F716658E}"/>
              </a:ext>
            </a:extLst>
          </p:cNvPr>
          <p:cNvSpPr/>
          <p:nvPr/>
        </p:nvSpPr>
        <p:spPr>
          <a:xfrm>
            <a:off x="4336500" y="1524662"/>
            <a:ext cx="29819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وفي كلمتين مثل : </a:t>
            </a:r>
            <a:endParaRPr lang="ar-SA" sz="48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956C996-B47D-42AA-89C0-AE01D0D9FB0B}"/>
              </a:ext>
            </a:extLst>
          </p:cNvPr>
          <p:cNvSpPr/>
          <p:nvPr/>
        </p:nvSpPr>
        <p:spPr>
          <a:xfrm>
            <a:off x="876730" y="1570828"/>
            <a:ext cx="28937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6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A Arabesque Desktop" pitchFamily="2" charset="2"/>
                <a:cs typeface="Akhbar MT" pitchFamily="2" charset="-78"/>
              </a:rPr>
              <a:t>( مِن فَوْقِ ، مِنْ كُلِِّ  )</a:t>
            </a:r>
            <a:endParaRPr lang="ar-SA" sz="40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A Arabesque Desktop" pitchFamily="2" charset="2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773593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596</Words>
  <Application>Microsoft Office PowerPoint</Application>
  <PresentationFormat>شاشة عريضة</PresentationFormat>
  <Paragraphs>130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9" baseType="lpstr">
      <vt:lpstr>AGA Arabesque Desktop</vt:lpstr>
      <vt:lpstr>Arial</vt:lpstr>
      <vt:lpstr>Calibri</vt:lpstr>
      <vt:lpstr>Simplified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TOSHIBA</cp:lastModifiedBy>
  <cp:revision>108</cp:revision>
  <dcterms:created xsi:type="dcterms:W3CDTF">2016-08-24T13:36:29Z</dcterms:created>
  <dcterms:modified xsi:type="dcterms:W3CDTF">2019-04-22T14:33:50Z</dcterms:modified>
</cp:coreProperties>
</file>