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414" r:id="rId2"/>
    <p:sldId id="256" r:id="rId3"/>
    <p:sldId id="416" r:id="rId4"/>
    <p:sldId id="415" r:id="rId5"/>
    <p:sldId id="417" r:id="rId6"/>
    <p:sldId id="418" r:id="rId7"/>
    <p:sldId id="421" r:id="rId8"/>
    <p:sldId id="420" r:id="rId9"/>
    <p:sldId id="422" r:id="rId10"/>
    <p:sldId id="423" r:id="rId11"/>
    <p:sldId id="424" r:id="rId12"/>
    <p:sldId id="425" r:id="rId13"/>
    <p:sldId id="426" r:id="rId14"/>
    <p:sldId id="428" r:id="rId15"/>
    <p:sldId id="435" r:id="rId16"/>
    <p:sldId id="427" r:id="rId17"/>
    <p:sldId id="429" r:id="rId18"/>
    <p:sldId id="430" r:id="rId19"/>
    <p:sldId id="431" r:id="rId20"/>
    <p:sldId id="432" r:id="rId21"/>
    <p:sldId id="433" r:id="rId22"/>
    <p:sldId id="434" r:id="rId23"/>
    <p:sldId id="482" r:id="rId24"/>
    <p:sldId id="436" r:id="rId25"/>
    <p:sldId id="437" r:id="rId26"/>
    <p:sldId id="438" r:id="rId27"/>
    <p:sldId id="439" r:id="rId28"/>
    <p:sldId id="440" r:id="rId29"/>
    <p:sldId id="445" r:id="rId30"/>
    <p:sldId id="452" r:id="rId31"/>
    <p:sldId id="467" r:id="rId32"/>
    <p:sldId id="465" r:id="rId33"/>
    <p:sldId id="456" r:id="rId34"/>
    <p:sldId id="466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7" r:id="rId43"/>
    <p:sldId id="475" r:id="rId44"/>
    <p:sldId id="441" r:id="rId45"/>
    <p:sldId id="442" r:id="rId46"/>
    <p:sldId id="443" r:id="rId47"/>
    <p:sldId id="444" r:id="rId48"/>
    <p:sldId id="446" r:id="rId49"/>
    <p:sldId id="447" r:id="rId50"/>
    <p:sldId id="448" r:id="rId51"/>
    <p:sldId id="449" r:id="rId52"/>
    <p:sldId id="461" r:id="rId53"/>
    <p:sldId id="450" r:id="rId54"/>
    <p:sldId id="462" r:id="rId55"/>
    <p:sldId id="463" r:id="rId56"/>
    <p:sldId id="451" r:id="rId57"/>
    <p:sldId id="464" r:id="rId58"/>
    <p:sldId id="453" r:id="rId59"/>
    <p:sldId id="454" r:id="rId60"/>
    <p:sldId id="455" r:id="rId61"/>
    <p:sldId id="458" r:id="rId62"/>
    <p:sldId id="457" r:id="rId63"/>
    <p:sldId id="478" r:id="rId64"/>
    <p:sldId id="479" r:id="rId65"/>
    <p:sldId id="459" r:id="rId66"/>
    <p:sldId id="460" r:id="rId67"/>
    <p:sldId id="480" r:id="rId68"/>
    <p:sldId id="481" r:id="rId69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F2753F6-281B-4E74-B487-6C79F9D7FE24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2045CD5-B9B4-4D25-9BC0-DB686ED1728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676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DDCC815-455E-4CF7-A297-443E83876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882167-5013-4F38-93AC-02538C9F7BBC}" type="slidenum">
              <a:rPr lang="ar-SA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</a:t>
            </a:fld>
            <a:endParaRPr lang="en-GB" altLang="ar-AE" dirty="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93576C-78CF-4CDB-9511-6FE721DBB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A529EA7-AFFD-4C0F-8F61-4E3F6E687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AE" altLang="ar-A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66263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37448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458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53963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7503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88354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5376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37884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56504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091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14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72332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08533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2557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29778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50634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2060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7460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98945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98788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49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84312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574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042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71722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74665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92829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20413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63973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9175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02960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3633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59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69680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1798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0851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5538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129372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9947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540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911103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34133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099178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68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82360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9581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9266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7210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29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2445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45CD5-B9B4-4D25-9BC0-DB686ED1728F}" type="slidenum">
              <a:rPr lang="ar-AE" smtClean="0"/>
              <a:t>30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82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FDA9-666A-46A1-921F-56484021A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EB87B-A104-47AA-82A4-FB2730AE3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0166F-5483-4524-81D2-283B80C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1723-F391-471E-B467-AD4DD142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0B99-1D9F-4AF8-BDE5-519F80B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6595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EB91-15CC-4B1F-8DEA-D1694F55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532FF-4758-4BC0-834C-79E159462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3EC69-54DC-4AFE-81FB-4A7FEC9A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16731-C6DC-4E3B-971F-585BC730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A8263-B719-4203-85F9-CA643C7C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9676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8DEC8-F1F5-4C9C-9AFE-302AC400F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800EE-61E3-400D-9C59-8B70ACD96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53B56-20CE-4C68-A738-EDF3EEFA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82EF2-49E5-4519-9857-339C848B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D1DA9-A01D-47A1-B99B-B008C1E5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7759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F34A-9DE3-4D80-A5C0-991B9406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AEBF4-D9FB-4919-8747-3E6CB46FD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1B9C3-E9B1-47EA-9C67-5D205BFC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F07B-B170-495F-9CE8-D3D5D7F5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A908-FB40-490B-8451-52165123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4492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06DC-8E47-45B6-B859-E2C49231D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AA1C2-B905-4EBC-A1D9-42924958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310A6-7306-416A-A62C-62C52263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3F5ED-327F-4797-B7E7-0A2426A2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39D39-E3EB-4679-9D03-2E3B0F19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961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ED97-3116-4309-8872-66F6285D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A6B5-020B-46E1-84E0-3D99E8ED6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81559-392E-4E0C-86E2-DADBA7164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7E616-FA17-4602-BCB6-985559E0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B548-4F0E-4480-8328-B2BBE609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742FA-5A28-4F30-9BE5-25C75861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3111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ADD0-AB6E-4EB9-B8D8-A01D5296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88BE0-B5EE-45AC-A990-38BCDA7C6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9B066-458A-4470-9312-CE9EB2B8D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C073D-F4F8-4DE5-B870-1E012F1CB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ACE78-8E57-4C55-9933-AA5C5931A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039159-D335-4FE6-961E-21CA4DC2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0D4B3-E20E-40AF-B5CF-485F96B1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CB162-0F2F-40EF-892D-D92497A1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115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C8E1-A051-448D-95E9-36E8BD95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819B7-555A-45B5-8545-68343531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E4FE8-5D1F-4B55-9478-ED96948D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E3D03-F359-45FE-ACFB-D424F183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1808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EDA9F-C43D-4775-A2EF-EE231F2E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5EB34-EAB4-40D4-B826-BCC4C361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79B42-64BF-46B8-8265-053220AF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103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73B9-6349-407E-B47C-785B8665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0BEE-912D-40DA-B77A-C478FACC7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EBB9A-6EFD-4BA8-BD0F-C2D670EE5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6F64B-FA78-4C68-B09F-39887E44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7E4B4-2909-437E-83F4-6DEDCFE9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AAE74-6E1A-49C2-8FC8-C7B9B2B9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3241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9A8D-059F-4F3E-AA34-43FEC2C9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3D5C64-2A94-42F0-83C3-0F6A05BE3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94A72-4F96-4425-AF5D-D078BD11F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686C5-BA8A-4AE6-9AD7-67EB796C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BAA8F-D424-4D53-B7CB-099E0DC4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5D555-B856-4BD5-9947-C4742482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827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4FAE9-99E8-4779-9585-3621F60B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72E18-7F65-4966-9EE1-D24525428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6224-559C-4D23-8FEF-C96BE838D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E69B9-AB84-4A5B-A927-AA09C02BE9B6}" type="datetimeFigureOut">
              <a:rPr lang="ar-AE" smtClean="0"/>
              <a:t>25/10/1442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73132-6652-476D-80E0-94E4E83C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92526-3CF6-4936-831F-628D9BA73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3BE69-67D1-4572-B96F-D745250DBE8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767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39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610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0.png"/><Relationship Id="rId4" Type="http://schemas.openxmlformats.org/officeDocument/2006/relationships/image" Target="../media/image18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1.png"/><Relationship Id="rId5" Type="http://schemas.openxmlformats.org/officeDocument/2006/relationships/image" Target="../media/image811.png"/><Relationship Id="rId4" Type="http://schemas.openxmlformats.org/officeDocument/2006/relationships/image" Target="../media/image80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8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1.png"/><Relationship Id="rId4" Type="http://schemas.openxmlformats.org/officeDocument/2006/relationships/image" Target="../media/image84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9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2.png"/><Relationship Id="rId9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88.png"/><Relationship Id="rId21" Type="http://schemas.openxmlformats.org/officeDocument/2006/relationships/image" Target="../media/image126.png"/><Relationship Id="rId7" Type="http://schemas.openxmlformats.org/officeDocument/2006/relationships/image" Target="../media/image290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116.png"/><Relationship Id="rId5" Type="http://schemas.openxmlformats.org/officeDocument/2006/relationships/image" Target="../media/image270.png"/><Relationship Id="rId15" Type="http://schemas.openxmlformats.org/officeDocument/2006/relationships/image" Target="../media/image120.png"/><Relationship Id="rId10" Type="http://schemas.openxmlformats.org/officeDocument/2006/relationships/image" Target="../media/image320.png"/><Relationship Id="rId19" Type="http://schemas.openxmlformats.org/officeDocument/2006/relationships/image" Target="../media/image124.png"/><Relationship Id="rId9" Type="http://schemas.openxmlformats.org/officeDocument/2006/relationships/image" Target="../media/image310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1.png"/><Relationship Id="rId13" Type="http://schemas.openxmlformats.org/officeDocument/2006/relationships/image" Target="../media/image1171.png"/><Relationship Id="rId3" Type="http://schemas.openxmlformats.org/officeDocument/2006/relationships/image" Target="../media/image93.png"/><Relationship Id="rId7" Type="http://schemas.openxmlformats.org/officeDocument/2006/relationships/image" Target="../media/image1111.png"/><Relationship Id="rId12" Type="http://schemas.openxmlformats.org/officeDocument/2006/relationships/image" Target="../media/image11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1.png"/><Relationship Id="rId11" Type="http://schemas.openxmlformats.org/officeDocument/2006/relationships/image" Target="../media/image1151.png"/><Relationship Id="rId5" Type="http://schemas.openxmlformats.org/officeDocument/2006/relationships/image" Target="../media/image340.png"/><Relationship Id="rId10" Type="http://schemas.openxmlformats.org/officeDocument/2006/relationships/image" Target="../media/image1141.png"/><Relationship Id="rId9" Type="http://schemas.openxmlformats.org/officeDocument/2006/relationships/image" Target="../media/image1131.png"/><Relationship Id="rId14" Type="http://schemas.openxmlformats.org/officeDocument/2006/relationships/image" Target="../media/image11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9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9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1.png"/><Relationship Id="rId13" Type="http://schemas.openxmlformats.org/officeDocument/2006/relationships/image" Target="../media/image1281.png"/><Relationship Id="rId18" Type="http://schemas.openxmlformats.org/officeDocument/2006/relationships/image" Target="../media/image1331.png"/><Relationship Id="rId3" Type="http://schemas.openxmlformats.org/officeDocument/2006/relationships/image" Target="../media/image115.png"/><Relationship Id="rId7" Type="http://schemas.openxmlformats.org/officeDocument/2006/relationships/image" Target="../media/image1221.png"/><Relationship Id="rId12" Type="http://schemas.openxmlformats.org/officeDocument/2006/relationships/image" Target="../media/image1271.png"/><Relationship Id="rId17" Type="http://schemas.openxmlformats.org/officeDocument/2006/relationships/image" Target="../media/image13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0.png"/><Relationship Id="rId11" Type="http://schemas.openxmlformats.org/officeDocument/2006/relationships/image" Target="../media/image1261.png"/><Relationship Id="rId5" Type="http://schemas.openxmlformats.org/officeDocument/2006/relationships/image" Target="../media/image390.png"/><Relationship Id="rId15" Type="http://schemas.openxmlformats.org/officeDocument/2006/relationships/image" Target="../media/image1301.png"/><Relationship Id="rId10" Type="http://schemas.openxmlformats.org/officeDocument/2006/relationships/image" Target="../media/image1251.png"/><Relationship Id="rId19" Type="http://schemas.openxmlformats.org/officeDocument/2006/relationships/image" Target="../media/image134.png"/><Relationship Id="rId9" Type="http://schemas.openxmlformats.org/officeDocument/2006/relationships/image" Target="../media/image1241.png"/><Relationship Id="rId14" Type="http://schemas.openxmlformats.org/officeDocument/2006/relationships/image" Target="../media/image12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13" Type="http://schemas.openxmlformats.org/officeDocument/2006/relationships/image" Target="../media/image142.png"/><Relationship Id="rId3" Type="http://schemas.openxmlformats.org/officeDocument/2006/relationships/image" Target="../media/image133.png"/><Relationship Id="rId7" Type="http://schemas.openxmlformats.org/officeDocument/2006/relationships/image" Target="../media/image450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140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470.png"/><Relationship Id="rId1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700.png"/><Relationship Id="rId3" Type="http://schemas.openxmlformats.org/officeDocument/2006/relationships/image" Target="../media/image136.png"/><Relationship Id="rId7" Type="http://schemas.openxmlformats.org/officeDocument/2006/relationships/image" Target="../media/image640.png"/><Relationship Id="rId12" Type="http://schemas.openxmlformats.org/officeDocument/2006/relationships/image" Target="../media/image6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11" Type="http://schemas.openxmlformats.org/officeDocument/2006/relationships/image" Target="../media/image680.png"/><Relationship Id="rId5" Type="http://schemas.openxmlformats.org/officeDocument/2006/relationships/image" Target="../media/image620.png"/><Relationship Id="rId10" Type="http://schemas.openxmlformats.org/officeDocument/2006/relationships/image" Target="../media/image670.png"/><Relationship Id="rId9" Type="http://schemas.openxmlformats.org/officeDocument/2006/relationships/image" Target="../media/image660.png"/><Relationship Id="rId14" Type="http://schemas.openxmlformats.org/officeDocument/2006/relationships/image" Target="../media/image7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10" Type="http://schemas.openxmlformats.org/officeDocument/2006/relationships/image" Target="../media/image780.png"/><Relationship Id="rId4" Type="http://schemas.openxmlformats.org/officeDocument/2006/relationships/image" Target="../media/image720.png"/><Relationship Id="rId9" Type="http://schemas.openxmlformats.org/officeDocument/2006/relationships/image" Target="../media/image7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7" Type="http://schemas.openxmlformats.org/officeDocument/2006/relationships/image" Target="../media/image8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4" Type="http://schemas.openxmlformats.org/officeDocument/2006/relationships/image" Target="../media/image790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149.png"/><Relationship Id="rId7" Type="http://schemas.openxmlformats.org/officeDocument/2006/relationships/image" Target="../media/image10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9" Type="http://schemas.openxmlformats.org/officeDocument/2006/relationships/image" Target="../media/image10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53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0.png"/><Relationship Id="rId5" Type="http://schemas.openxmlformats.org/officeDocument/2006/relationships/image" Target="../media/image1090.png"/><Relationship Id="rId10" Type="http://schemas.openxmlformats.org/officeDocument/2006/relationships/image" Target="../media/image1140.png"/><Relationship Id="rId9" Type="http://schemas.openxmlformats.org/officeDocument/2006/relationships/image" Target="../media/image1130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0.png"/><Relationship Id="rId12" Type="http://schemas.openxmlformats.org/officeDocument/2006/relationships/image" Target="../media/image35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9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180.png"/><Relationship Id="rId4" Type="http://schemas.openxmlformats.org/officeDocument/2006/relationships/image" Target="../media/image1150.png"/><Relationship Id="rId14" Type="http://schemas.openxmlformats.org/officeDocument/2006/relationships/image" Target="../media/image117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90.png"/><Relationship Id="rId18" Type="http://schemas.openxmlformats.org/officeDocument/2006/relationships/image" Target="../media/image1340.png"/><Relationship Id="rId3" Type="http://schemas.openxmlformats.org/officeDocument/2006/relationships/image" Target="../media/image154.png"/><Relationship Id="rId21" Type="http://schemas.openxmlformats.org/officeDocument/2006/relationships/image" Target="../media/image1370.png"/><Relationship Id="rId7" Type="http://schemas.openxmlformats.org/officeDocument/2006/relationships/image" Target="../media/image1230.png"/><Relationship Id="rId12" Type="http://schemas.openxmlformats.org/officeDocument/2006/relationships/image" Target="../media/image1280.png"/><Relationship Id="rId17" Type="http://schemas.openxmlformats.org/officeDocument/2006/relationships/image" Target="../media/image133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20.png"/><Relationship Id="rId20" Type="http://schemas.openxmlformats.org/officeDocument/2006/relationships/image" Target="../media/image13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0.png"/><Relationship Id="rId11" Type="http://schemas.openxmlformats.org/officeDocument/2006/relationships/image" Target="../media/image1270.png"/><Relationship Id="rId15" Type="http://schemas.openxmlformats.org/officeDocument/2006/relationships/image" Target="../media/image1310.png"/><Relationship Id="rId10" Type="http://schemas.openxmlformats.org/officeDocument/2006/relationships/image" Target="../media/image1260.png"/><Relationship Id="rId19" Type="http://schemas.openxmlformats.org/officeDocument/2006/relationships/image" Target="../media/image1350.png"/><Relationship Id="rId4" Type="http://schemas.openxmlformats.org/officeDocument/2006/relationships/image" Target="../media/image155.jpeg"/><Relationship Id="rId9" Type="http://schemas.openxmlformats.org/officeDocument/2006/relationships/image" Target="../media/image1250.png"/><Relationship Id="rId14" Type="http://schemas.openxmlformats.org/officeDocument/2006/relationships/image" Target="../media/image13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3" Type="http://schemas.openxmlformats.org/officeDocument/2006/relationships/image" Target="../media/image151.png"/><Relationship Id="rId7" Type="http://schemas.openxmlformats.org/officeDocument/2006/relationships/image" Target="../media/image14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0.png"/><Relationship Id="rId5" Type="http://schemas.openxmlformats.org/officeDocument/2006/relationships/image" Target="../media/image1380.png"/><Relationship Id="rId9" Type="http://schemas.openxmlformats.org/officeDocument/2006/relationships/image" Target="../media/image14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7" Type="http://schemas.openxmlformats.org/officeDocument/2006/relationships/image" Target="../media/image14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0.png"/><Relationship Id="rId5" Type="http://schemas.openxmlformats.org/officeDocument/2006/relationships/image" Target="../media/image1440.png"/><Relationship Id="rId4" Type="http://schemas.openxmlformats.org/officeDocument/2006/relationships/image" Target="../media/image1430.png"/><Relationship Id="rId9" Type="http://schemas.openxmlformats.org/officeDocument/2006/relationships/image" Target="../media/image14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0.png"/><Relationship Id="rId13" Type="http://schemas.openxmlformats.org/officeDocument/2006/relationships/image" Target="../media/image158.png"/><Relationship Id="rId7" Type="http://schemas.openxmlformats.org/officeDocument/2006/relationships/image" Target="../media/image156.png"/><Relationship Id="rId12" Type="http://schemas.openxmlformats.org/officeDocument/2006/relationships/image" Target="../media/image1570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1500.png"/><Relationship Id="rId15" Type="http://schemas.openxmlformats.org/officeDocument/2006/relationships/image" Target="../media/image160.png"/><Relationship Id="rId10" Type="http://schemas.openxmlformats.org/officeDocument/2006/relationships/image" Target="../media/image1550.png"/><Relationship Id="rId4" Type="http://schemas.openxmlformats.org/officeDocument/2006/relationships/image" Target="../media/image1491.png"/><Relationship Id="rId9" Type="http://schemas.openxmlformats.org/officeDocument/2006/relationships/image" Target="../media/image1540.png"/><Relationship Id="rId14" Type="http://schemas.openxmlformats.org/officeDocument/2006/relationships/image" Target="../media/image15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64.png"/><Relationship Id="rId7" Type="http://schemas.openxmlformats.org/officeDocument/2006/relationships/image" Target="../media/image1530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0.png"/><Relationship Id="rId11" Type="http://schemas.openxmlformats.org/officeDocument/2006/relationships/image" Target="../media/image1600.png"/><Relationship Id="rId5" Type="http://schemas.openxmlformats.org/officeDocument/2006/relationships/image" Target="../media/image1500.png"/><Relationship Id="rId10" Type="http://schemas.openxmlformats.org/officeDocument/2006/relationships/image" Target="../media/image1590.png"/><Relationship Id="rId4" Type="http://schemas.openxmlformats.org/officeDocument/2006/relationships/image" Target="../media/image1490.png"/><Relationship Id="rId9" Type="http://schemas.openxmlformats.org/officeDocument/2006/relationships/image" Target="../media/image15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7" Type="http://schemas.openxmlformats.org/officeDocument/2006/relationships/image" Target="../media/image1640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0.png"/><Relationship Id="rId11" Type="http://schemas.openxmlformats.org/officeDocument/2006/relationships/image" Target="../media/image168.png"/><Relationship Id="rId5" Type="http://schemas.openxmlformats.org/officeDocument/2006/relationships/image" Target="../media/image1620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1610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0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7" Type="http://schemas.openxmlformats.org/officeDocument/2006/relationships/image" Target="../media/image1740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0.png"/><Relationship Id="rId11" Type="http://schemas.openxmlformats.org/officeDocument/2006/relationships/image" Target="../media/image178.png"/><Relationship Id="rId5" Type="http://schemas.openxmlformats.org/officeDocument/2006/relationships/image" Target="../media/image1720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4" Type="http://schemas.openxmlformats.org/officeDocument/2006/relationships/image" Target="../media/image1710.png"/><Relationship Id="rId9" Type="http://schemas.openxmlformats.org/officeDocument/2006/relationships/image" Target="../media/image1760.png"/><Relationship Id="rId14" Type="http://schemas.openxmlformats.org/officeDocument/2006/relationships/image" Target="../media/image1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0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7" Type="http://schemas.openxmlformats.org/officeDocument/2006/relationships/image" Target="../media/image1740.png"/><Relationship Id="rId12" Type="http://schemas.openxmlformats.org/officeDocument/2006/relationships/image" Target="../media/image179.png"/><Relationship Id="rId17" Type="http://schemas.openxmlformats.org/officeDocument/2006/relationships/image" Target="../media/image18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4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0.png"/><Relationship Id="rId11" Type="http://schemas.openxmlformats.org/officeDocument/2006/relationships/image" Target="../media/image178.png"/><Relationship Id="rId5" Type="http://schemas.openxmlformats.org/officeDocument/2006/relationships/image" Target="../media/image1720.png"/><Relationship Id="rId15" Type="http://schemas.openxmlformats.org/officeDocument/2006/relationships/image" Target="../media/image183.png"/><Relationship Id="rId10" Type="http://schemas.openxmlformats.org/officeDocument/2006/relationships/image" Target="../media/image177.png"/><Relationship Id="rId19" Type="http://schemas.openxmlformats.org/officeDocument/2006/relationships/image" Target="../media/image188.png"/><Relationship Id="rId4" Type="http://schemas.openxmlformats.org/officeDocument/2006/relationships/image" Target="../media/image1710.png"/><Relationship Id="rId9" Type="http://schemas.openxmlformats.org/officeDocument/2006/relationships/image" Target="../media/image1760.png"/><Relationship Id="rId14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3" Type="http://schemas.openxmlformats.org/officeDocument/2006/relationships/image" Target="../media/image159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17" Type="http://schemas.openxmlformats.org/officeDocument/2006/relationships/image" Target="../media/image203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5" Type="http://schemas.openxmlformats.org/officeDocument/2006/relationships/image" Target="../media/image201.png"/><Relationship Id="rId10" Type="http://schemas.openxmlformats.org/officeDocument/2006/relationships/image" Target="../media/image196.png"/><Relationship Id="rId19" Type="http://schemas.openxmlformats.org/officeDocument/2006/relationships/image" Target="../media/image205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8.png"/><Relationship Id="rId3" Type="http://schemas.openxmlformats.org/officeDocument/2006/relationships/image" Target="../media/image159.png"/><Relationship Id="rId21" Type="http://schemas.openxmlformats.org/officeDocument/2006/relationships/image" Target="../media/image221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17.png"/><Relationship Id="rId20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19" Type="http://schemas.openxmlformats.org/officeDocument/2006/relationships/image" Target="../media/image163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190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9" Type="http://schemas.openxmlformats.org/officeDocument/2006/relationships/image" Target="../media/image2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0.png"/><Relationship Id="rId13" Type="http://schemas.openxmlformats.org/officeDocument/2006/relationships/image" Target="../media/image234.png"/><Relationship Id="rId3" Type="http://schemas.openxmlformats.org/officeDocument/2006/relationships/image" Target="../media/image222.png"/><Relationship Id="rId7" Type="http://schemas.openxmlformats.org/officeDocument/2006/relationships/image" Target="../media/image2280.pn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320.png"/><Relationship Id="rId5" Type="http://schemas.openxmlformats.org/officeDocument/2006/relationships/image" Target="../media/image230.png"/><Relationship Id="rId15" Type="http://schemas.openxmlformats.org/officeDocument/2006/relationships/image" Target="../media/image231.png"/><Relationship Id="rId10" Type="http://schemas.openxmlformats.org/officeDocument/2006/relationships/image" Target="../media/image2310.png"/><Relationship Id="rId4" Type="http://schemas.openxmlformats.org/officeDocument/2006/relationships/image" Target="../media/image157.png"/><Relationship Id="rId9" Type="http://schemas.openxmlformats.org/officeDocument/2006/relationships/image" Target="../media/image2300.png"/><Relationship Id="rId14" Type="http://schemas.openxmlformats.org/officeDocument/2006/relationships/image" Target="../media/image2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2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9" Type="http://schemas.openxmlformats.org/officeDocument/2006/relationships/image" Target="../media/image24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18" Type="http://schemas.openxmlformats.org/officeDocument/2006/relationships/image" Target="../media/image250.png"/><Relationship Id="rId3" Type="http://schemas.openxmlformats.org/officeDocument/2006/relationships/image" Target="../media/image232.png"/><Relationship Id="rId21" Type="http://schemas.openxmlformats.org/officeDocument/2006/relationships/image" Target="../media/image253.png"/><Relationship Id="rId12" Type="http://schemas.openxmlformats.org/officeDocument/2006/relationships/image" Target="../media/image460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48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5" Type="http://schemas.openxmlformats.org/officeDocument/2006/relationships/image" Target="../media/image3500.png"/><Relationship Id="rId19" Type="http://schemas.openxmlformats.org/officeDocument/2006/relationships/image" Target="../media/image251.png"/></Relationships>
</file>

<file path=ppt/slides/_rels/slide6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0.png"/><Relationship Id="rId3" Type="http://schemas.openxmlformats.org/officeDocument/2006/relationships/image" Target="../media/image232.png"/><Relationship Id="rId21" Type="http://schemas.openxmlformats.org/officeDocument/2006/relationships/image" Target="../media/image257.png"/><Relationship Id="rId7" Type="http://schemas.openxmlformats.org/officeDocument/2006/relationships/image" Target="../media/image1011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42.xml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png"/><Relationship Id="rId5" Type="http://schemas.openxmlformats.org/officeDocument/2006/relationships/image" Target="../media/image246.png"/><Relationship Id="rId15" Type="http://schemas.openxmlformats.org/officeDocument/2006/relationships/image" Target="../media/image3500.png"/><Relationship Id="rId23" Type="http://schemas.openxmlformats.org/officeDocument/2006/relationships/image" Target="../media/image259.png"/><Relationship Id="rId19" Type="http://schemas.openxmlformats.org/officeDocument/2006/relationships/image" Target="../media/image255.png"/><Relationship Id="rId22" Type="http://schemas.openxmlformats.org/officeDocument/2006/relationships/image" Target="../media/image2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1.png"/><Relationship Id="rId3" Type="http://schemas.openxmlformats.org/officeDocument/2006/relationships/image" Target="../media/image260.png"/><Relationship Id="rId7" Type="http://schemas.openxmlformats.org/officeDocument/2006/relationships/image" Target="../media/image2521.png"/><Relationship Id="rId12" Type="http://schemas.openxmlformats.org/officeDocument/2006/relationships/image" Target="../media/image25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0.png"/><Relationship Id="rId11" Type="http://schemas.openxmlformats.org/officeDocument/2006/relationships/image" Target="../media/image2561.png"/><Relationship Id="rId5" Type="http://schemas.openxmlformats.org/officeDocument/2006/relationships/image" Target="../media/image2500.png"/><Relationship Id="rId10" Type="http://schemas.openxmlformats.org/officeDocument/2006/relationships/image" Target="../media/image2551.png"/><Relationship Id="rId9" Type="http://schemas.openxmlformats.org/officeDocument/2006/relationships/image" Target="../media/image254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0.png"/><Relationship Id="rId3" Type="http://schemas.openxmlformats.org/officeDocument/2006/relationships/image" Target="../media/image261.png"/><Relationship Id="rId7" Type="http://schemas.openxmlformats.org/officeDocument/2006/relationships/image" Target="../media/image26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0.png"/><Relationship Id="rId5" Type="http://schemas.openxmlformats.org/officeDocument/2006/relationships/image" Target="../media/image259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0.png"/><Relationship Id="rId13" Type="http://schemas.openxmlformats.org/officeDocument/2006/relationships/image" Target="../media/image267.png"/><Relationship Id="rId3" Type="http://schemas.openxmlformats.org/officeDocument/2006/relationships/image" Target="../media/image262.jpeg"/><Relationship Id="rId7" Type="http://schemas.openxmlformats.org/officeDocument/2006/relationships/image" Target="../media/image2540.png"/><Relationship Id="rId12" Type="http://schemas.openxmlformats.org/officeDocument/2006/relationships/image" Target="../media/image2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0.png"/><Relationship Id="rId11" Type="http://schemas.openxmlformats.org/officeDocument/2006/relationships/image" Target="../media/image265.png"/><Relationship Id="rId5" Type="http://schemas.openxmlformats.org/officeDocument/2006/relationships/image" Target="../media/image2520.png"/><Relationship Id="rId10" Type="http://schemas.openxmlformats.org/officeDocument/2006/relationships/image" Target="../media/image264.png"/><Relationship Id="rId9" Type="http://schemas.openxmlformats.org/officeDocument/2006/relationships/image" Target="../media/image25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Oval 3">
            <a:extLst>
              <a:ext uri="{FF2B5EF4-FFF2-40B4-BE49-F238E27FC236}">
                <a16:creationId xmlns:a16="http://schemas.microsoft.com/office/drawing/2014/main" id="{D0F4583D-C884-4DBE-ADF8-D62B2612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238250"/>
            <a:ext cx="3048000" cy="1504950"/>
          </a:xfrm>
          <a:prstGeom prst="ellipse">
            <a:avLst/>
          </a:prstGeom>
          <a:gradFill rotWithShape="0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F200"/>
            </a:extrusionClr>
            <a:contourClr>
              <a:srgbClr val="4D0808"/>
            </a:contourClr>
          </a:sp3d>
        </p:spPr>
        <p:txBody>
          <a:bodyPr wrap="none" anchor="ctr">
            <a:flatTx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AE" sz="4400" b="1" dirty="0">
                <a:latin typeface="Times New Roman" panose="02020603050405020304" pitchFamily="18" charset="0"/>
                <a:cs typeface="Andalus" panose="02020603050405020304" pitchFamily="18" charset="-78"/>
              </a:rPr>
              <a:t>أهلاً وسهلاً</a:t>
            </a: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874A60CD-48C5-4A56-9196-9106D650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1"/>
            <a:ext cx="310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ar-SA" altLang="ar-AE" sz="2800" b="1" dirty="0">
                <a:latin typeface="Times New Roman" panose="02020603050405020304" pitchFamily="18" charset="0"/>
              </a:rPr>
              <a:t> </a:t>
            </a:r>
            <a:endParaRPr lang="ar-SA" altLang="ar-AE" sz="2400" dirty="0"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99A85826-E9E5-4985-BD5B-407807E8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25" y="5537045"/>
            <a:ext cx="6381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(AH) Manal Black" pitchFamily="2" charset="-78"/>
              </a:rPr>
              <a:t>الصف :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(AH) Manal Black" pitchFamily="2" charset="-78"/>
              </a:rPr>
              <a:t>الثامن</a:t>
            </a:r>
            <a:r>
              <a:rPr lang="ar-AE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(AH) Manal Black" pitchFamily="2" charset="-78"/>
              </a:rPr>
              <a:t> </a:t>
            </a:r>
            <a:endParaRPr lang="ar-SA" altLang="ar-AE" sz="2400" dirty="0">
              <a:solidFill>
                <a:srgbClr val="00B050"/>
              </a:solidFill>
              <a:latin typeface="Times New Roman" panose="02020603050405020304" pitchFamily="18" charset="0"/>
              <a:cs typeface="(AH) Manal Black" pitchFamily="2" charset="-78"/>
            </a:endParaRP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C395724-750D-461B-B428-D2A3D842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79" y="2786304"/>
            <a:ext cx="1102041" cy="1192221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ADA5039F-99AE-4975-B6F0-00864FFD7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473" y="4114801"/>
            <a:ext cx="67652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مراجعة </a:t>
            </a:r>
            <a:r>
              <a:rPr lang="ar-AE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للاختبار النهائي</a:t>
            </a: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 المركزي </a:t>
            </a:r>
            <a:r>
              <a:rPr lang="ar-AE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- ج</a:t>
            </a:r>
            <a:r>
              <a:rPr lang="en-US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2</a:t>
            </a: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(AH) Manal Black" pitchFamily="2" charset="-78"/>
              </a:rPr>
              <a:t> </a:t>
            </a:r>
            <a:endParaRPr lang="ar-SA" altLang="ar-AE" sz="2400" dirty="0">
              <a:solidFill>
                <a:srgbClr val="002060"/>
              </a:solidFill>
              <a:latin typeface="Times New Roman" panose="02020603050405020304" pitchFamily="18" charset="0"/>
              <a:cs typeface="(AH) Manal Black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70C0"/>
                </a:solidFill>
              </a:rPr>
              <a:t>❾</a:t>
            </a:r>
            <a:endParaRPr lang="ar-AE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9D4A4-CD44-4957-9D0E-3F52F3B96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7" t="17481" r="30666" b="53334"/>
          <a:stretch/>
        </p:blipFill>
        <p:spPr>
          <a:xfrm>
            <a:off x="672135" y="1176739"/>
            <a:ext cx="10160000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E8EDD3-A62A-4068-8E49-08EEE7E162BA}"/>
                  </a:ext>
                </a:extLst>
              </p:cNvPr>
              <p:cNvSpPr txBox="1"/>
              <p:nvPr/>
            </p:nvSpPr>
            <p:spPr>
              <a:xfrm>
                <a:off x="7036181" y="3111819"/>
                <a:ext cx="404837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14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𝟑𝟒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E8EDD3-A62A-4068-8E49-08EEE7E16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81" y="3111819"/>
                <a:ext cx="4048379" cy="492443"/>
              </a:xfrm>
              <a:prstGeom prst="rect">
                <a:avLst/>
              </a:prstGeom>
              <a:blipFill>
                <a:blip r:embed="rId4"/>
                <a:stretch>
                  <a:fillRect l="-6024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985C3A-68BC-41B5-AA19-7D873D986EDA}"/>
                  </a:ext>
                </a:extLst>
              </p:cNvPr>
              <p:cNvSpPr txBox="1"/>
              <p:nvPr/>
            </p:nvSpPr>
            <p:spPr>
              <a:xfrm>
                <a:off x="7268785" y="3746326"/>
                <a:ext cx="404837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14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985C3A-68BC-41B5-AA19-7D873D986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785" y="3746326"/>
                <a:ext cx="4048379" cy="492443"/>
              </a:xfrm>
              <a:prstGeom prst="rect">
                <a:avLst/>
              </a:prstGeom>
              <a:blipFill>
                <a:blip r:embed="rId5"/>
                <a:stretch>
                  <a:fillRect l="-6024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74A9C4-3600-47FA-ACBD-23911F38D08D}"/>
                  </a:ext>
                </a:extLst>
              </p:cNvPr>
              <p:cNvSpPr txBox="1"/>
              <p:nvPr/>
            </p:nvSpPr>
            <p:spPr>
              <a:xfrm>
                <a:off x="8321423" y="4386658"/>
                <a:ext cx="2067177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𝟐𝟔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74A9C4-3600-47FA-ACBD-23911F38D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423" y="4386658"/>
                <a:ext cx="2067177" cy="492443"/>
              </a:xfrm>
              <a:prstGeom prst="rect">
                <a:avLst/>
              </a:prstGeom>
              <a:blipFill>
                <a:blip r:embed="rId6"/>
                <a:stretch>
                  <a:fillRect l="-11799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49AB4-6D27-4BDF-880B-59A23FAE0970}"/>
                  </a:ext>
                </a:extLst>
              </p:cNvPr>
              <p:cNvSpPr txBox="1"/>
              <p:nvPr/>
            </p:nvSpPr>
            <p:spPr>
              <a:xfrm>
                <a:off x="7506086" y="5089496"/>
                <a:ext cx="3159377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𝟐𝟔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49AB4-6D27-4BDF-880B-59A23FAE0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086" y="5089496"/>
                <a:ext cx="315937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A5C95876-39CE-475D-9296-18321754E3F6}"/>
              </a:ext>
            </a:extLst>
          </p:cNvPr>
          <p:cNvSpPr/>
          <p:nvPr/>
        </p:nvSpPr>
        <p:spPr>
          <a:xfrm>
            <a:off x="5934540" y="3926759"/>
            <a:ext cx="530763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01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70C0"/>
                </a:solidFill>
              </a:rPr>
              <a:t>❿</a:t>
            </a:r>
            <a:endParaRPr lang="ar-AE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847FC-5DDF-4274-9953-7DAB40BB1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34" t="18625" r="32666" b="51936"/>
          <a:stretch/>
        </p:blipFill>
        <p:spPr>
          <a:xfrm>
            <a:off x="1579880" y="1327282"/>
            <a:ext cx="9458960" cy="3727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0F145-23BE-494B-BA74-9649FC146EF3}"/>
              </a:ext>
            </a:extLst>
          </p:cNvPr>
          <p:cNvSpPr txBox="1"/>
          <p:nvPr/>
        </p:nvSpPr>
        <p:spPr>
          <a:xfrm>
            <a:off x="8763381" y="3061019"/>
            <a:ext cx="203520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X=180-65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E758F-1350-46F4-82A9-6C4D825953B0}"/>
              </a:ext>
            </a:extLst>
          </p:cNvPr>
          <p:cNvSpPr txBox="1"/>
          <p:nvPr/>
        </p:nvSpPr>
        <p:spPr>
          <a:xfrm>
            <a:off x="8763381" y="3635651"/>
            <a:ext cx="203520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X=115</a:t>
            </a:r>
            <a:endParaRPr lang="en-US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148B89-EC4C-4B0E-84A5-DBE16104F067}"/>
              </a:ext>
            </a:extLst>
          </p:cNvPr>
          <p:cNvSpPr/>
          <p:nvPr/>
        </p:nvSpPr>
        <p:spPr>
          <a:xfrm>
            <a:off x="6705600" y="4398303"/>
            <a:ext cx="709709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247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501640" y="241479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7030A0"/>
                </a:solidFill>
              </a:rPr>
              <a:t>⓫</a:t>
            </a:r>
            <a:endParaRPr lang="ar-AE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61278-59FB-43DC-8B63-AE24AEF6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21630" r="59167" b="50000"/>
          <a:stretch/>
        </p:blipFill>
        <p:spPr>
          <a:xfrm>
            <a:off x="660400" y="1277295"/>
            <a:ext cx="10525760" cy="3777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0EB722-1AAF-41AA-B140-30B3F6048ABA}"/>
                  </a:ext>
                </a:extLst>
              </p:cNvPr>
              <p:cNvSpPr txBox="1"/>
              <p:nvPr/>
            </p:nvSpPr>
            <p:spPr>
              <a:xfrm>
                <a:off x="6344920" y="2473960"/>
                <a:ext cx="55372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0EB722-1AAF-41AA-B140-30B3F6048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920" y="2473960"/>
                <a:ext cx="553720" cy="430887"/>
              </a:xfrm>
              <a:prstGeom prst="rect">
                <a:avLst/>
              </a:prstGeom>
              <a:blipFill>
                <a:blip r:embed="rId4"/>
                <a:stretch>
                  <a:fillRect r="-1208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E3EC57-6CF4-4023-B232-62FB1647500A}"/>
                  </a:ext>
                </a:extLst>
              </p:cNvPr>
              <p:cNvSpPr txBox="1"/>
              <p:nvPr/>
            </p:nvSpPr>
            <p:spPr>
              <a:xfrm>
                <a:off x="8505190" y="2819400"/>
                <a:ext cx="216027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𝟏𝟐𝟎</m:t>
                      </m:r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E3EC57-6CF4-4023-B232-62FB16475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190" y="2819400"/>
                <a:ext cx="216027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83900E-F5F1-4675-80F5-3B0221DF4D86}"/>
                  </a:ext>
                </a:extLst>
              </p:cNvPr>
              <p:cNvSpPr txBox="1"/>
              <p:nvPr/>
            </p:nvSpPr>
            <p:spPr>
              <a:xfrm>
                <a:off x="10060938" y="2820313"/>
                <a:ext cx="147066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83900E-F5F1-4675-80F5-3B0221DF4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938" y="2820313"/>
                <a:ext cx="147066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58F0A1-3A99-42B4-9B6F-B4EB0FAAFEF7}"/>
                  </a:ext>
                </a:extLst>
              </p:cNvPr>
              <p:cNvSpPr txBox="1"/>
              <p:nvPr/>
            </p:nvSpPr>
            <p:spPr>
              <a:xfrm>
                <a:off x="4806949" y="3165947"/>
                <a:ext cx="55372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58F0A1-3A99-42B4-9B6F-B4EB0FAAF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49" y="3165947"/>
                <a:ext cx="55372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6ECC38-D7FC-4175-967B-4AF19409BB38}"/>
                  </a:ext>
                </a:extLst>
              </p:cNvPr>
              <p:cNvSpPr txBox="1"/>
              <p:nvPr/>
            </p:nvSpPr>
            <p:spPr>
              <a:xfrm>
                <a:off x="5138418" y="3414867"/>
                <a:ext cx="55372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6ECC38-D7FC-4175-967B-4AF19409B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418" y="3414867"/>
                <a:ext cx="55372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ECCBC-9392-47E3-8E30-AA1C5AC54EAE}"/>
                  </a:ext>
                </a:extLst>
              </p:cNvPr>
              <p:cNvSpPr txBox="1"/>
              <p:nvPr/>
            </p:nvSpPr>
            <p:spPr>
              <a:xfrm>
                <a:off x="5404323" y="3381390"/>
                <a:ext cx="55372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ECCBC-9392-47E3-8E30-AA1C5AC54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23" y="3381390"/>
                <a:ext cx="55372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8E261D0A-5EEF-4C69-A32E-90BD8ABCCC10}"/>
              </a:ext>
            </a:extLst>
          </p:cNvPr>
          <p:cNvSpPr/>
          <p:nvPr/>
        </p:nvSpPr>
        <p:spPr>
          <a:xfrm>
            <a:off x="863600" y="4510063"/>
            <a:ext cx="709709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1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C00000"/>
                </a:solidFill>
              </a:rPr>
              <a:t>⓬</a:t>
            </a:r>
            <a:endParaRPr lang="ar-AE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FD7F7A-1598-4373-8D5E-D48F4A9A579E}"/>
              </a:ext>
            </a:extLst>
          </p:cNvPr>
          <p:cNvGrpSpPr/>
          <p:nvPr/>
        </p:nvGrpSpPr>
        <p:grpSpPr>
          <a:xfrm>
            <a:off x="787957" y="1383501"/>
            <a:ext cx="3771900" cy="3281362"/>
            <a:chOff x="771525" y="3039581"/>
            <a:chExt cx="3771900" cy="3281362"/>
          </a:xfrm>
          <a:solidFill>
            <a:schemeClr val="bg1"/>
          </a:solidFill>
        </p:grpSpPr>
        <p:pic>
          <p:nvPicPr>
            <p:cNvPr id="7" name="Picture 2" descr="quad: trapezoid on Twitter: &quot;Real life examples of the ...">
              <a:extLst>
                <a:ext uri="{FF2B5EF4-FFF2-40B4-BE49-F238E27FC236}">
                  <a16:creationId xmlns:a16="http://schemas.microsoft.com/office/drawing/2014/main" id="{89422D7F-1CFD-43B7-865D-13C8CBFBD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3039581"/>
              <a:ext cx="3771900" cy="3281362"/>
            </a:xfrm>
            <a:prstGeom prst="rect">
              <a:avLst/>
            </a:prstGeom>
            <a:grp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7F96023-DAB4-4664-A4CF-A9E17EF82F39}"/>
                    </a:ext>
                  </a:extLst>
                </p:cNvPr>
                <p:cNvSpPr txBox="1"/>
                <p:nvPr/>
              </p:nvSpPr>
              <p:spPr>
                <a:xfrm>
                  <a:off x="3267075" y="3413117"/>
                  <a:ext cx="30777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7F96023-DAB4-4664-A4CF-A9E17EF82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7075" y="3413117"/>
                  <a:ext cx="307777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2000" r="-20000" b="-983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8B8D918-42EC-4941-81BE-D2505630A65B}"/>
                    </a:ext>
                  </a:extLst>
                </p:cNvPr>
                <p:cNvSpPr txBox="1"/>
                <p:nvPr/>
              </p:nvSpPr>
              <p:spPr>
                <a:xfrm>
                  <a:off x="1301433" y="3581400"/>
                  <a:ext cx="28854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8B8D918-42EC-4941-81BE-D2505630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433" y="3581400"/>
                  <a:ext cx="28854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0833" r="-20833" b="-1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CD0DFF8-1549-4881-8AF1-02891920FF97}"/>
                    </a:ext>
                  </a:extLst>
                </p:cNvPr>
                <p:cNvSpPr txBox="1"/>
                <p:nvPr/>
              </p:nvSpPr>
              <p:spPr>
                <a:xfrm>
                  <a:off x="2771775" y="5465225"/>
                  <a:ext cx="27732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CD0DFF8-1549-4881-8AF1-02891920F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775" y="5465225"/>
                  <a:ext cx="27732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1739" r="-21739" b="-1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9936E6F-B26A-4946-8BA9-490B78E866D6}"/>
                    </a:ext>
                  </a:extLst>
                </p:cNvPr>
                <p:cNvSpPr txBox="1"/>
                <p:nvPr/>
              </p:nvSpPr>
              <p:spPr>
                <a:xfrm>
                  <a:off x="1853339" y="5465225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9936E6F-B26A-4946-8BA9-490B78E86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3339" y="5465225"/>
                  <a:ext cx="23724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3077" r="-20513" b="-888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C8D4D5-CEEA-4F5A-BCE8-CA79EA05D7FD}"/>
                  </a:ext>
                </a:extLst>
              </p:cNvPr>
              <p:cNvSpPr txBox="1"/>
              <p:nvPr/>
            </p:nvSpPr>
            <p:spPr>
              <a:xfrm>
                <a:off x="5679440" y="1333163"/>
                <a:ext cx="5394104" cy="552587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الساقين</m:t>
                      </m:r>
                      <m:r>
                        <a:rPr lang="ar-SA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متساوي</m:t>
                      </m:r>
                      <m:r>
                        <a:rPr lang="ar-SA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منحرف</m:t>
                      </m:r>
                      <m:r>
                        <a:rPr lang="ar-AE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شبه</m:t>
                      </m:r>
                      <m:r>
                        <a:rPr lang="ar-AE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𝐀𝐁𝐂𝐃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C8D4D5-CEEA-4F5A-BCE8-CA79EA05D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440" y="1333163"/>
                <a:ext cx="5394104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1C7DC1-90F4-4DDB-B5ED-D41D7BD58D16}"/>
                  </a:ext>
                </a:extLst>
              </p:cNvPr>
              <p:cNvSpPr txBox="1"/>
              <p:nvPr/>
            </p:nvSpPr>
            <p:spPr>
              <a:xfrm>
                <a:off x="6559485" y="2092325"/>
                <a:ext cx="2986395" cy="621645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الآتية</m:t>
                      </m:r>
                      <m:r>
                        <a:rPr lang="ar-SA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العبارات</m:t>
                      </m:r>
                      <m:r>
                        <a:rPr lang="ar-SA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أكمل</m:t>
                      </m:r>
                    </m:oMath>
                  </m:oMathPara>
                </a14:m>
                <a:endParaRPr lang="en-US" sz="3600" b="1" i="1" dirty="0">
                  <a:solidFill>
                    <a:srgbClr val="7030A0"/>
                  </a:solidFill>
                  <a:cs typeface="Akhbar MT" pitchFamily="2" charset="-78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1C7DC1-90F4-4DDB-B5ED-D41D7BD58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485" y="2092325"/>
                <a:ext cx="2986395" cy="6216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34C8CB9-2D56-4698-A33D-81D1672CE54F}"/>
                  </a:ext>
                </a:extLst>
              </p:cNvPr>
              <p:cNvSpPr/>
              <p:nvPr/>
            </p:nvSpPr>
            <p:spPr>
              <a:xfrm>
                <a:off x="4959370" y="2948424"/>
                <a:ext cx="2653290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34C8CB9-2D56-4698-A33D-81D1672C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370" y="2948424"/>
                <a:ext cx="2653290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3300E9-2245-46BF-8603-9B0CA86880C0}"/>
                  </a:ext>
                </a:extLst>
              </p:cNvPr>
              <p:cNvSpPr/>
              <p:nvPr/>
            </p:nvSpPr>
            <p:spPr>
              <a:xfrm>
                <a:off x="4885247" y="3855311"/>
                <a:ext cx="2614818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=…°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3300E9-2245-46BF-8603-9B0CA8688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47" y="3855311"/>
                <a:ext cx="2614818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59F21C-105A-4EE0-90D1-169847B39335}"/>
                  </a:ext>
                </a:extLst>
              </p:cNvPr>
              <p:cNvSpPr/>
              <p:nvPr/>
            </p:nvSpPr>
            <p:spPr>
              <a:xfrm>
                <a:off x="8874234" y="2986834"/>
                <a:ext cx="2190023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59F21C-105A-4EE0-90D1-169847B39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234" y="2986834"/>
                <a:ext cx="2190023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B58B64-9F18-457B-BFA6-8B45C1CA37D9}"/>
                  </a:ext>
                </a:extLst>
              </p:cNvPr>
              <p:cNvSpPr/>
              <p:nvPr/>
            </p:nvSpPr>
            <p:spPr>
              <a:xfrm>
                <a:off x="8874234" y="3978633"/>
                <a:ext cx="2470548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𝑩𝑫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=…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B58B64-9F18-457B-BFA6-8B45C1CA3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234" y="3978633"/>
                <a:ext cx="2470548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907C85-AF9E-422C-B94E-A17AD4E95A34}"/>
                  </a:ext>
                </a:extLst>
              </p:cNvPr>
              <p:cNvSpPr/>
              <p:nvPr/>
            </p:nvSpPr>
            <p:spPr>
              <a:xfrm>
                <a:off x="8972819" y="4970432"/>
                <a:ext cx="2273378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𝑩𝑫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907C85-AF9E-422C-B94E-A17AD4E95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819" y="4970432"/>
                <a:ext cx="2273378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2B324D-1228-4B0E-932E-AD329B1AD3DB}"/>
                  </a:ext>
                </a:extLst>
              </p:cNvPr>
              <p:cNvSpPr/>
              <p:nvPr/>
            </p:nvSpPr>
            <p:spPr>
              <a:xfrm>
                <a:off x="4885247" y="5411743"/>
                <a:ext cx="2601994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=…°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2B324D-1228-4B0E-932E-AD329B1AD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47" y="5411743"/>
                <a:ext cx="2601994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F6C58D-F1F5-43F0-824E-AD6EAF48B634}"/>
                  </a:ext>
                </a:extLst>
              </p:cNvPr>
              <p:cNvSpPr/>
              <p:nvPr/>
            </p:nvSpPr>
            <p:spPr>
              <a:xfrm>
                <a:off x="4885247" y="4664007"/>
                <a:ext cx="2680542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F6C58D-F1F5-43F0-824E-AD6EAF48B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47" y="4664007"/>
                <a:ext cx="2680542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6CB18A-F923-4E7E-B9E8-C5B69243E12A}"/>
                  </a:ext>
                </a:extLst>
              </p:cNvPr>
              <p:cNvSpPr/>
              <p:nvPr/>
            </p:nvSpPr>
            <p:spPr>
              <a:xfrm>
                <a:off x="4885247" y="6147172"/>
                <a:ext cx="3818674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en-US" sz="36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A6CB18A-F923-4E7E-B9E8-C5B69243E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47" y="6147172"/>
                <a:ext cx="3818674" cy="646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9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accent1"/>
                </a:solidFill>
              </a:rPr>
              <a:t>⓭</a:t>
            </a:r>
            <a:endParaRPr lang="ar-AE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C8233F-E48B-46EA-878E-DE2C2BD4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42815" r="59333" b="37250"/>
          <a:stretch/>
        </p:blipFill>
        <p:spPr>
          <a:xfrm>
            <a:off x="889000" y="1483360"/>
            <a:ext cx="10414000" cy="499886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3583BB-712F-47A8-A392-7C05565D672F}"/>
              </a:ext>
            </a:extLst>
          </p:cNvPr>
          <p:cNvSpPr/>
          <p:nvPr/>
        </p:nvSpPr>
        <p:spPr>
          <a:xfrm>
            <a:off x="10310608" y="4303410"/>
            <a:ext cx="709709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955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C2FD32-1876-4D0D-90DC-30F1509C0E03}"/>
              </a:ext>
            </a:extLst>
          </p:cNvPr>
          <p:cNvSpPr txBox="1"/>
          <p:nvPr/>
        </p:nvSpPr>
        <p:spPr>
          <a:xfrm>
            <a:off x="5547360" y="790022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accent6">
                    <a:lumMod val="50000"/>
                  </a:schemeClr>
                </a:solidFill>
              </a:rPr>
              <a:t>⓮</a:t>
            </a:r>
            <a:endParaRPr lang="ar-AE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37C1FF-4F63-4F0F-B9AF-8C4DAFFBBAF5}"/>
              </a:ext>
            </a:extLst>
          </p:cNvPr>
          <p:cNvGrpSpPr/>
          <p:nvPr/>
        </p:nvGrpSpPr>
        <p:grpSpPr>
          <a:xfrm>
            <a:off x="658323" y="1277295"/>
            <a:ext cx="10585235" cy="4496676"/>
            <a:chOff x="658323" y="1277295"/>
            <a:chExt cx="10585235" cy="44966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54C53E-4B07-4030-AE19-648527DDB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323" y="1943490"/>
              <a:ext cx="5437677" cy="38304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8CB15A0-BC86-450F-B7D1-6295309FC1FD}"/>
                    </a:ext>
                  </a:extLst>
                </p:cNvPr>
                <p:cNvSpPr txBox="1"/>
                <p:nvPr/>
              </p:nvSpPr>
              <p:spPr>
                <a:xfrm>
                  <a:off x="6920259" y="1277295"/>
                  <a:ext cx="4323299" cy="6907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𝐖𝐗𝐘𝐙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الأضلاع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متوازي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8CB15A0-BC86-450F-B7D1-6295309FC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0259" y="1277295"/>
                  <a:ext cx="4323299" cy="6907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4FDAEC-ED1E-4378-936C-7745856E1451}"/>
                </a:ext>
              </a:extLst>
            </p:cNvPr>
            <p:cNvSpPr txBox="1"/>
            <p:nvPr/>
          </p:nvSpPr>
          <p:spPr>
            <a:xfrm>
              <a:off x="3373120" y="3759201"/>
              <a:ext cx="1158240" cy="1930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09AEAD-BD32-4AF9-9E56-C38156DE4FD7}"/>
              </a:ext>
            </a:extLst>
          </p:cNvPr>
          <p:cNvSpPr txBox="1"/>
          <p:nvPr/>
        </p:nvSpPr>
        <p:spPr>
          <a:xfrm>
            <a:off x="7069746" y="2351782"/>
            <a:ext cx="43232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احداثيات نقطة تقاطع القطرين </a:t>
            </a:r>
            <a:r>
              <a:rPr lang="en-US" sz="3200" b="1" dirty="0"/>
              <a:t>A</a:t>
            </a:r>
            <a:endParaRPr lang="ar-A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68660B-ADBD-4E1E-8C15-B55FEE0186F9}"/>
                  </a:ext>
                </a:extLst>
              </p:cNvPr>
              <p:cNvSpPr txBox="1"/>
              <p:nvPr/>
            </p:nvSpPr>
            <p:spPr>
              <a:xfrm>
                <a:off x="6464701" y="3644464"/>
                <a:ext cx="271920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68660B-ADBD-4E1E-8C15-B55FEE018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701" y="3644464"/>
                <a:ext cx="2719206" cy="615553"/>
              </a:xfrm>
              <a:prstGeom prst="rect">
                <a:avLst/>
              </a:prstGeom>
              <a:blipFill>
                <a:blip r:embed="rId5"/>
                <a:stretch>
                  <a:fillRect l="-11186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1309A9-FA74-4054-A0B0-760FF68801F0}"/>
                  </a:ext>
                </a:extLst>
              </p:cNvPr>
              <p:cNvSpPr txBox="1"/>
              <p:nvPr/>
            </p:nvSpPr>
            <p:spPr>
              <a:xfrm>
                <a:off x="6464700" y="4390967"/>
                <a:ext cx="274164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,−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1309A9-FA74-4054-A0B0-760FF6880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700" y="4390967"/>
                <a:ext cx="2741648" cy="615553"/>
              </a:xfrm>
              <a:prstGeom prst="rect">
                <a:avLst/>
              </a:prstGeom>
              <a:blipFill>
                <a:blip r:embed="rId6"/>
                <a:stretch>
                  <a:fillRect l="-11111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57F4EE-3BDC-4BAC-83C5-61640C051296}"/>
                  </a:ext>
                </a:extLst>
              </p:cNvPr>
              <p:cNvSpPr txBox="1"/>
              <p:nvPr/>
            </p:nvSpPr>
            <p:spPr>
              <a:xfrm>
                <a:off x="6464699" y="5137470"/>
                <a:ext cx="317817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57F4EE-3BDC-4BAC-83C5-61640C051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699" y="5137470"/>
                <a:ext cx="3178178" cy="615553"/>
              </a:xfrm>
              <a:prstGeom prst="rect">
                <a:avLst/>
              </a:prstGeom>
              <a:blipFill>
                <a:blip r:embed="rId7"/>
                <a:stretch>
                  <a:fillRect l="-9579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EAC8F6-9F0E-4881-A44D-3DD9C6E9F99A}"/>
                  </a:ext>
                </a:extLst>
              </p:cNvPr>
              <p:cNvSpPr txBox="1"/>
              <p:nvPr/>
            </p:nvSpPr>
            <p:spPr>
              <a:xfrm>
                <a:off x="6464699" y="5846732"/>
                <a:ext cx="312476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,−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EAC8F6-9F0E-4881-A44D-3DD9C6E9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699" y="5846732"/>
                <a:ext cx="3124766" cy="615553"/>
              </a:xfrm>
              <a:prstGeom prst="rect">
                <a:avLst/>
              </a:prstGeom>
              <a:blipFill>
                <a:blip r:embed="rId8"/>
                <a:stretch>
                  <a:fillRect l="-9747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7C7E1FD1-6D68-4E8F-99CD-1D0DE49642BD}"/>
              </a:ext>
            </a:extLst>
          </p:cNvPr>
          <p:cNvSpPr/>
          <p:nvPr/>
        </p:nvSpPr>
        <p:spPr>
          <a:xfrm>
            <a:off x="6271288" y="5022796"/>
            <a:ext cx="670560" cy="844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9A1DDF-25D9-424B-B22E-75855F766A42}"/>
                  </a:ext>
                </a:extLst>
              </p:cNvPr>
              <p:cNvSpPr txBox="1"/>
              <p:nvPr/>
            </p:nvSpPr>
            <p:spPr>
              <a:xfrm>
                <a:off x="267827" y="5887684"/>
                <a:ext cx="3784498" cy="9348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+(−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9A1DDF-25D9-424B-B22E-75855F766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27" y="5887684"/>
                <a:ext cx="3784498" cy="9348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9DC059-FF86-41C9-9DE2-1EA35E8B65A8}"/>
                  </a:ext>
                </a:extLst>
              </p:cNvPr>
              <p:cNvSpPr txBox="1"/>
              <p:nvPr/>
            </p:nvSpPr>
            <p:spPr>
              <a:xfrm>
                <a:off x="4020119" y="6126488"/>
                <a:ext cx="2370521" cy="49244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 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9DC059-FF86-41C9-9DE2-1EA35E8B6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119" y="6126488"/>
                <a:ext cx="2370521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011E120-AD75-47BC-A61A-85A37F0FFF8B}"/>
              </a:ext>
            </a:extLst>
          </p:cNvPr>
          <p:cNvSpPr/>
          <p:nvPr/>
        </p:nvSpPr>
        <p:spPr>
          <a:xfrm>
            <a:off x="1290967" y="220789"/>
            <a:ext cx="333248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قانون نقطة المنتصف</a:t>
            </a:r>
            <a:endParaRPr lang="ar-AE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749EA0-9D16-48AF-A1F5-30520F667386}"/>
                  </a:ext>
                </a:extLst>
              </p:cNvPr>
              <p:cNvSpPr txBox="1"/>
              <p:nvPr/>
            </p:nvSpPr>
            <p:spPr>
              <a:xfrm>
                <a:off x="1248376" y="809416"/>
                <a:ext cx="3769365" cy="100264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711CB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749EA0-9D16-48AF-A1F5-30520F66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76" y="809416"/>
                <a:ext cx="3769365" cy="10026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F711CB"/>
                </a:solidFill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0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F01CE7F-89D2-4CA3-AEBB-186847BB1FB7}"/>
              </a:ext>
            </a:extLst>
          </p:cNvPr>
          <p:cNvSpPr txBox="1"/>
          <p:nvPr/>
        </p:nvSpPr>
        <p:spPr>
          <a:xfrm>
            <a:off x="5252720" y="203366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70C0"/>
                </a:solidFill>
              </a:rPr>
              <a:t>⓯</a:t>
            </a:r>
            <a:endParaRPr lang="ar-AE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8B0BA6-578F-4854-AAD4-68E81170267D}"/>
              </a:ext>
            </a:extLst>
          </p:cNvPr>
          <p:cNvGrpSpPr/>
          <p:nvPr/>
        </p:nvGrpSpPr>
        <p:grpSpPr>
          <a:xfrm>
            <a:off x="772160" y="1277295"/>
            <a:ext cx="9735149" cy="4318000"/>
            <a:chOff x="772160" y="1277295"/>
            <a:chExt cx="9735149" cy="431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0796DA-4549-4EB7-BFFE-F0E0507EE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500" t="15852" r="25917" b="39704"/>
            <a:stretch/>
          </p:blipFill>
          <p:spPr>
            <a:xfrm>
              <a:off x="772160" y="1277295"/>
              <a:ext cx="9377680" cy="431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1089D2-FA82-435F-BFC5-B978D399390A}"/>
                    </a:ext>
                  </a:extLst>
                </p:cNvPr>
                <p:cNvSpPr txBox="1"/>
                <p:nvPr/>
              </p:nvSpPr>
              <p:spPr>
                <a:xfrm>
                  <a:off x="10149840" y="2554591"/>
                  <a:ext cx="35746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ar-AE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1089D2-FA82-435F-BFC5-B978D3993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9840" y="2554591"/>
                  <a:ext cx="357469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273290A-E090-4B57-85BF-3EAC1877A88A}"/>
                    </a:ext>
                  </a:extLst>
                </p:cNvPr>
                <p:cNvSpPr txBox="1"/>
                <p:nvPr/>
              </p:nvSpPr>
              <p:spPr>
                <a:xfrm>
                  <a:off x="883920" y="1480177"/>
                  <a:ext cx="3536224" cy="62164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QRSP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600" b="0" i="0" smtClean="0">
                            <a:latin typeface="Cambria Math" panose="02040503050406030204" pitchFamily="18" charset="0"/>
                          </a:rPr>
                          <m:t>أضلاع</m:t>
                        </m:r>
                        <m:r>
                          <a:rPr lang="ar-SA" sz="3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600" b="0" i="0" smtClean="0">
                            <a:latin typeface="Cambria Math" panose="02040503050406030204" pitchFamily="18" charset="0"/>
                          </a:rPr>
                          <m:t>متوازي</m:t>
                        </m:r>
                      </m:oMath>
                    </m:oMathPara>
                  </a14:m>
                  <a:endParaRPr lang="ar-A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273290A-E090-4B57-85BF-3EAC1877A8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" y="1480177"/>
                  <a:ext cx="3536224" cy="62164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7C6600-1330-493B-812F-9AFBDCB70BE4}"/>
                </a:ext>
              </a:extLst>
            </p:cNvPr>
            <p:cNvSpPr txBox="1"/>
            <p:nvPr/>
          </p:nvSpPr>
          <p:spPr>
            <a:xfrm>
              <a:off x="5674360" y="3682351"/>
              <a:ext cx="946749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1">
              <a:spAutoFit/>
            </a:bodyPr>
            <a:lstStyle/>
            <a:p>
              <a:endParaRPr lang="ar-AE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E845614-F219-4C00-B947-E21ABC33911B}"/>
              </a:ext>
            </a:extLst>
          </p:cNvPr>
          <p:cNvSpPr txBox="1"/>
          <p:nvPr/>
        </p:nvSpPr>
        <p:spPr>
          <a:xfrm>
            <a:off x="4060792" y="3194675"/>
            <a:ext cx="203520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=180-59  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9E86B-7528-4F03-AE72-667C649EBAD6}"/>
              </a:ext>
            </a:extLst>
          </p:cNvPr>
          <p:cNvSpPr txBox="1"/>
          <p:nvPr/>
        </p:nvSpPr>
        <p:spPr>
          <a:xfrm>
            <a:off x="2124390" y="3194675"/>
            <a:ext cx="73258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121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DEC05-A800-443D-9C80-0EE3FCF4A32A}"/>
              </a:ext>
            </a:extLst>
          </p:cNvPr>
          <p:cNvSpPr txBox="1"/>
          <p:nvPr/>
        </p:nvSpPr>
        <p:spPr>
          <a:xfrm>
            <a:off x="1758372" y="4885380"/>
            <a:ext cx="73258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675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9986943-94F1-4688-BF21-21FEBA938FCA}"/>
              </a:ext>
            </a:extLst>
          </p:cNvPr>
          <p:cNvSpPr/>
          <p:nvPr/>
        </p:nvSpPr>
        <p:spPr>
          <a:xfrm>
            <a:off x="3407267" y="374081"/>
            <a:ext cx="707533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53C60-81C2-4467-B5DC-D9D29105BAF5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2060"/>
                </a:solidFill>
              </a:rPr>
              <a:t>⓰</a:t>
            </a:r>
            <a:endParaRPr lang="ar-AE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68FD0-199A-4381-A335-247F2A6F4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3" t="51852" r="34583" b="28000"/>
          <a:stretch/>
        </p:blipFill>
        <p:spPr>
          <a:xfrm>
            <a:off x="965200" y="1625600"/>
            <a:ext cx="5557520" cy="3159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16AFF-52BC-4B0A-9118-F61354A70AB3}"/>
              </a:ext>
            </a:extLst>
          </p:cNvPr>
          <p:cNvSpPr txBox="1"/>
          <p:nvPr/>
        </p:nvSpPr>
        <p:spPr>
          <a:xfrm>
            <a:off x="6654800" y="2082800"/>
            <a:ext cx="427736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b="1" dirty="0"/>
              <a:t>شبه منحرف متساوي الساقين</a:t>
            </a:r>
            <a:endParaRPr lang="ar-AE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604FC5-9EEB-4D8B-85EE-2BD2872C88B1}"/>
              </a:ext>
            </a:extLst>
          </p:cNvPr>
          <p:cNvGrpSpPr/>
          <p:nvPr/>
        </p:nvGrpSpPr>
        <p:grpSpPr>
          <a:xfrm>
            <a:off x="7041099" y="3180238"/>
            <a:ext cx="3819280" cy="497523"/>
            <a:chOff x="7701499" y="3423920"/>
            <a:chExt cx="3819280" cy="497523"/>
          </a:xfrm>
          <a:solidFill>
            <a:schemeClr val="accent6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52B8927-7450-4423-BB6C-52EA965E0E68}"/>
                    </a:ext>
                  </a:extLst>
                </p:cNvPr>
                <p:cNvSpPr txBox="1"/>
                <p:nvPr/>
              </p:nvSpPr>
              <p:spPr>
                <a:xfrm>
                  <a:off x="7701499" y="3429000"/>
                  <a:ext cx="2377000" cy="49244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∠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52B8927-7450-4423-BB6C-52EA965E0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499" y="3429000"/>
                  <a:ext cx="237700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1D337FD-2510-4C32-B8DA-8C40F5417DA9}"/>
                    </a:ext>
                  </a:extLst>
                </p:cNvPr>
                <p:cNvSpPr txBox="1"/>
                <p:nvPr/>
              </p:nvSpPr>
              <p:spPr>
                <a:xfrm>
                  <a:off x="9143779" y="3423920"/>
                  <a:ext cx="2377000" cy="49244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∠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1D337FD-2510-4C32-B8DA-8C40F5417D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779" y="3423920"/>
                  <a:ext cx="237700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832BF2-4CD7-4E44-889D-7C1E2826E03A}"/>
                  </a:ext>
                </a:extLst>
              </p:cNvPr>
              <p:cNvSpPr txBox="1"/>
              <p:nvPr/>
            </p:nvSpPr>
            <p:spPr>
              <a:xfrm>
                <a:off x="7010619" y="4257932"/>
                <a:ext cx="2377000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𝟏𝟎𝟏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832BF2-4CD7-4E44-889D-7C1E2826E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619" y="4257932"/>
                <a:ext cx="237700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5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260C25-F4FD-49AA-B288-48817493C8DC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accent5">
                    <a:lumMod val="75000"/>
                  </a:schemeClr>
                </a:solidFill>
              </a:rPr>
              <a:t>⓱</a:t>
            </a:r>
            <a:endParaRPr lang="ar-AE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DF4143-0E04-4103-9866-71DDC5826066}"/>
              </a:ext>
            </a:extLst>
          </p:cNvPr>
          <p:cNvGrpSpPr/>
          <p:nvPr/>
        </p:nvGrpSpPr>
        <p:grpSpPr>
          <a:xfrm>
            <a:off x="1111106" y="1571935"/>
            <a:ext cx="9790573" cy="3249466"/>
            <a:chOff x="1111106" y="1571935"/>
            <a:chExt cx="9790573" cy="32494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DFD369-5FC3-4AFE-8F4E-31CDE2224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51" t="33629" r="35083" b="46667"/>
            <a:stretch/>
          </p:blipFill>
          <p:spPr>
            <a:xfrm>
              <a:off x="1111106" y="1571935"/>
              <a:ext cx="9790573" cy="324946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5F791D-E16A-4DAC-B403-F1A455C14F59}"/>
                </a:ext>
              </a:extLst>
            </p:cNvPr>
            <p:cNvSpPr txBox="1"/>
            <p:nvPr/>
          </p:nvSpPr>
          <p:spPr>
            <a:xfrm>
              <a:off x="9276080" y="2664565"/>
              <a:ext cx="1544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E8AA55-4E8D-4669-B256-C5AD85CAD098}"/>
                </a:ext>
              </a:extLst>
            </p:cNvPr>
            <p:cNvSpPr txBox="1"/>
            <p:nvPr/>
          </p:nvSpPr>
          <p:spPr>
            <a:xfrm>
              <a:off x="7376160" y="3741525"/>
              <a:ext cx="1544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69FEFB-0868-49CD-8275-AB3AE8D169C3}"/>
                </a:ext>
              </a:extLst>
            </p:cNvPr>
            <p:cNvSpPr txBox="1"/>
            <p:nvPr/>
          </p:nvSpPr>
          <p:spPr>
            <a:xfrm>
              <a:off x="4622801" y="3741525"/>
              <a:ext cx="1544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EB4949-E45C-40FF-A477-FFF7C05B0567}"/>
                </a:ext>
              </a:extLst>
            </p:cNvPr>
            <p:cNvSpPr txBox="1"/>
            <p:nvPr/>
          </p:nvSpPr>
          <p:spPr>
            <a:xfrm>
              <a:off x="4551680" y="3077553"/>
              <a:ext cx="1544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82671C-0054-48F7-B24C-DDE7DB9A24C0}"/>
                </a:ext>
              </a:extLst>
            </p:cNvPr>
            <p:cNvSpPr txBox="1"/>
            <p:nvPr/>
          </p:nvSpPr>
          <p:spPr>
            <a:xfrm>
              <a:off x="6217128" y="3116475"/>
              <a:ext cx="1544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A0FB2-D214-43C7-A4FB-2AB4F7E63DA0}"/>
                  </a:ext>
                </a:extLst>
              </p:cNvPr>
              <p:cNvSpPr txBox="1"/>
              <p:nvPr/>
            </p:nvSpPr>
            <p:spPr>
              <a:xfrm rot="18869028">
                <a:off x="2582583" y="3304557"/>
                <a:ext cx="5687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A0FB2-D214-43C7-A4FB-2AB4F7E63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69028">
                <a:off x="2582583" y="3304557"/>
                <a:ext cx="56874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127BC3-1E60-40AB-B02D-DE4753747EE7}"/>
                  </a:ext>
                </a:extLst>
              </p:cNvPr>
              <p:cNvSpPr txBox="1"/>
              <p:nvPr/>
            </p:nvSpPr>
            <p:spPr>
              <a:xfrm rot="3001006">
                <a:off x="2582583" y="2494841"/>
                <a:ext cx="56874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127BC3-1E60-40AB-B02D-DE4753747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01006">
                <a:off x="2582583" y="2494841"/>
                <a:ext cx="56874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F070B5-7E0A-474D-86A5-25034741EB81}"/>
                  </a:ext>
                </a:extLst>
              </p:cNvPr>
              <p:cNvSpPr txBox="1"/>
              <p:nvPr/>
            </p:nvSpPr>
            <p:spPr>
              <a:xfrm>
                <a:off x="6498422" y="3679969"/>
                <a:ext cx="40679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𝑺𝑸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F070B5-7E0A-474D-86A5-25034741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422" y="3679969"/>
                <a:ext cx="406797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3D228B-4DB5-4E9D-907D-46BC4AEEB4A5}"/>
                  </a:ext>
                </a:extLst>
              </p:cNvPr>
              <p:cNvSpPr txBox="1"/>
              <p:nvPr/>
            </p:nvSpPr>
            <p:spPr>
              <a:xfrm>
                <a:off x="6522720" y="4523120"/>
                <a:ext cx="40679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𝑺𝑸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3D228B-4DB5-4E9D-907D-46BC4AEEB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720" y="4523120"/>
                <a:ext cx="4067978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4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7753A64-8DF2-44A3-B2BD-57E3B0EFCEAA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⓲</a:t>
            </a:r>
            <a:endParaRPr lang="ar-A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DD5D8991-5A76-4C01-8EB4-F4065B120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538287"/>
            <a:ext cx="9848850" cy="378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F99B65-4944-4704-A0D4-C50501526FC3}"/>
                  </a:ext>
                </a:extLst>
              </p:cNvPr>
              <p:cNvSpPr txBox="1"/>
              <p:nvPr/>
            </p:nvSpPr>
            <p:spPr>
              <a:xfrm>
                <a:off x="1864360" y="2667000"/>
                <a:ext cx="3590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F99B65-4944-4704-A0D4-C50501526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60" y="2667000"/>
                <a:ext cx="359073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75B8CB-6A97-4853-9CAD-91AC99F09CA8}"/>
                  </a:ext>
                </a:extLst>
              </p:cNvPr>
              <p:cNvSpPr txBox="1"/>
              <p:nvPr/>
            </p:nvSpPr>
            <p:spPr>
              <a:xfrm>
                <a:off x="3242002" y="381508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75B8CB-6A97-4853-9CAD-91AC99F09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002" y="3815080"/>
                <a:ext cx="424796" cy="369332"/>
              </a:xfrm>
              <a:prstGeom prst="rect">
                <a:avLst/>
              </a:prstGeom>
              <a:blipFill>
                <a:blip r:embed="rId5"/>
                <a:stretch>
                  <a:fillRect l="-15714" r="-14286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3B62B0-C249-4356-A6BD-4670EEA1F0CA}"/>
                  </a:ext>
                </a:extLst>
              </p:cNvPr>
              <p:cNvSpPr txBox="1"/>
              <p:nvPr/>
            </p:nvSpPr>
            <p:spPr>
              <a:xfrm>
                <a:off x="2540962" y="3414633"/>
                <a:ext cx="5947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108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3B62B0-C249-4356-A6BD-4670EEA1F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962" y="3414633"/>
                <a:ext cx="594715" cy="369332"/>
              </a:xfrm>
              <a:prstGeom prst="rect">
                <a:avLst/>
              </a:prstGeom>
              <a:blipFill>
                <a:blip r:embed="rId6"/>
                <a:stretch>
                  <a:fillRect l="-11340" r="-11340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E5873C-E354-4B15-B09C-B6BCFDD49448}"/>
                  </a:ext>
                </a:extLst>
              </p:cNvPr>
              <p:cNvSpPr txBox="1"/>
              <p:nvPr/>
            </p:nvSpPr>
            <p:spPr>
              <a:xfrm>
                <a:off x="1864360" y="4790440"/>
                <a:ext cx="20406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108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E5873C-E354-4B15-B09C-B6BCFDD49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60" y="4790440"/>
                <a:ext cx="2040623" cy="369332"/>
              </a:xfrm>
              <a:prstGeom prst="rect">
                <a:avLst/>
              </a:prstGeom>
              <a:blipFill>
                <a:blip r:embed="rId7"/>
                <a:stretch>
                  <a:fillRect l="-2985" r="-2687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55234AB5-464A-47AF-BA02-E22F69DB5646}"/>
              </a:ext>
            </a:extLst>
          </p:cNvPr>
          <p:cNvSpPr/>
          <p:nvPr/>
        </p:nvSpPr>
        <p:spPr>
          <a:xfrm>
            <a:off x="4612640" y="4091186"/>
            <a:ext cx="707533" cy="511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74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9C8FCF-6E52-4555-B3B0-113CA1F31BF7}"/>
              </a:ext>
            </a:extLst>
          </p:cNvPr>
          <p:cNvSpPr txBox="1"/>
          <p:nvPr/>
        </p:nvSpPr>
        <p:spPr>
          <a:xfrm>
            <a:off x="5532120" y="14432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B0F0"/>
                </a:solidFill>
              </a:rPr>
              <a:t>❶</a:t>
            </a:r>
            <a:endParaRPr lang="ar-AE" dirty="0">
              <a:solidFill>
                <a:srgbClr val="00B0F0"/>
              </a:solidFill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8A7675B-C85F-4CC0-A96D-A936C3388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" y="968181"/>
            <a:ext cx="9877425" cy="4381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B53730-3668-4D2E-AD68-13FAC58ED18D}"/>
              </a:ext>
            </a:extLst>
          </p:cNvPr>
          <p:cNvSpPr/>
          <p:nvPr/>
        </p:nvSpPr>
        <p:spPr>
          <a:xfrm>
            <a:off x="7762240" y="3677919"/>
            <a:ext cx="538480" cy="653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BE2449-FD90-42C3-B6C4-CCF69F835191}"/>
                  </a:ext>
                </a:extLst>
              </p:cNvPr>
              <p:cNvSpPr txBox="1"/>
              <p:nvPr/>
            </p:nvSpPr>
            <p:spPr>
              <a:xfrm>
                <a:off x="4308223" y="4785739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BE2449-FD90-42C3-B6C4-CCF69F835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23" y="4785739"/>
                <a:ext cx="357555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D6C2CB-BD4B-460A-9AFE-2BE34B3444E3}"/>
                  </a:ext>
                </a:extLst>
              </p:cNvPr>
              <p:cNvSpPr txBox="1"/>
              <p:nvPr/>
            </p:nvSpPr>
            <p:spPr>
              <a:xfrm>
                <a:off x="4308223" y="5496939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D6C2CB-BD4B-460A-9AFE-2BE34B344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23" y="5496939"/>
                <a:ext cx="3575554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D22B72-7C75-4EFF-9D73-B85BBB654C2D}"/>
                  </a:ext>
                </a:extLst>
              </p:cNvPr>
              <p:cNvSpPr txBox="1"/>
              <p:nvPr/>
            </p:nvSpPr>
            <p:spPr>
              <a:xfrm>
                <a:off x="5181983" y="6145049"/>
                <a:ext cx="20671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D22B72-7C75-4EFF-9D73-B85BBB654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83" y="6145049"/>
                <a:ext cx="206717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8AE26-1653-4987-99CA-0365F579DDE6}"/>
                  </a:ext>
                </a:extLst>
              </p:cNvPr>
              <p:cNvSpPr txBox="1"/>
              <p:nvPr/>
            </p:nvSpPr>
            <p:spPr>
              <a:xfrm>
                <a:off x="7589903" y="6127996"/>
                <a:ext cx="31593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8AE26-1653-4987-99CA-0365F579D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903" y="6127996"/>
                <a:ext cx="315937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3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A09C30-67D1-421E-B0DF-0E41E61D8B20}"/>
              </a:ext>
            </a:extLst>
          </p:cNvPr>
          <p:cNvSpPr txBox="1"/>
          <p:nvPr/>
        </p:nvSpPr>
        <p:spPr>
          <a:xfrm>
            <a:off x="56794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2060"/>
                </a:solidFill>
              </a:rPr>
              <a:t>⓳</a:t>
            </a:r>
            <a:endParaRPr lang="ar-AE" dirty="0">
              <a:solidFill>
                <a:srgbClr val="00206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3D96FB-5D24-4642-BD3B-F4FFB0AFA16D}"/>
              </a:ext>
            </a:extLst>
          </p:cNvPr>
          <p:cNvGrpSpPr/>
          <p:nvPr/>
        </p:nvGrpSpPr>
        <p:grpSpPr>
          <a:xfrm>
            <a:off x="670560" y="1409375"/>
            <a:ext cx="10627360" cy="3416625"/>
            <a:chOff x="670560" y="1409375"/>
            <a:chExt cx="10627360" cy="34166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7336158-14E9-41A0-93AE-C38965699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7" t="44148" r="34750" b="35852"/>
            <a:stretch/>
          </p:blipFill>
          <p:spPr>
            <a:xfrm>
              <a:off x="670560" y="1409375"/>
              <a:ext cx="10627360" cy="34166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11346A-A9C8-4B67-B480-09F3A882598A}"/>
                </a:ext>
              </a:extLst>
            </p:cNvPr>
            <p:cNvSpPr txBox="1"/>
            <p:nvPr/>
          </p:nvSpPr>
          <p:spPr>
            <a:xfrm>
              <a:off x="5445760" y="2062479"/>
              <a:ext cx="3148332" cy="492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A9F08A-75B3-419A-AF45-C774039D26A5}"/>
                </a:ext>
              </a:extLst>
            </p:cNvPr>
            <p:cNvSpPr txBox="1"/>
            <p:nvPr/>
          </p:nvSpPr>
          <p:spPr>
            <a:xfrm>
              <a:off x="3616960" y="3207695"/>
              <a:ext cx="1584960" cy="46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D6C45B-0E5E-418A-A1D3-6C69FB8DDB1E}"/>
                </a:ext>
              </a:extLst>
            </p:cNvPr>
            <p:cNvSpPr txBox="1"/>
            <p:nvPr/>
          </p:nvSpPr>
          <p:spPr>
            <a:xfrm>
              <a:off x="6878320" y="3198967"/>
              <a:ext cx="1584960" cy="46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9362A3-DBA4-4A8E-8571-32A726DB3BD6}"/>
                </a:ext>
              </a:extLst>
            </p:cNvPr>
            <p:cNvSpPr txBox="1"/>
            <p:nvPr/>
          </p:nvSpPr>
          <p:spPr>
            <a:xfrm>
              <a:off x="7074380" y="3862231"/>
              <a:ext cx="1584960" cy="46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7F7449-CD22-4CAF-8CB0-5F34E993A892}"/>
                </a:ext>
              </a:extLst>
            </p:cNvPr>
            <p:cNvSpPr txBox="1"/>
            <p:nvPr/>
          </p:nvSpPr>
          <p:spPr>
            <a:xfrm>
              <a:off x="3616960" y="3815079"/>
              <a:ext cx="1022040" cy="46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238DBB-B061-44D6-8F09-B25891D76AE5}"/>
                  </a:ext>
                </a:extLst>
              </p:cNvPr>
              <p:cNvSpPr txBox="1"/>
              <p:nvPr/>
            </p:nvSpPr>
            <p:spPr>
              <a:xfrm>
                <a:off x="1839922" y="212386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238DBB-B061-44D6-8F09-B25891D76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922" y="2123868"/>
                <a:ext cx="424796" cy="369332"/>
              </a:xfrm>
              <a:prstGeom prst="rect">
                <a:avLst/>
              </a:prstGeom>
              <a:blipFill>
                <a:blip r:embed="rId4"/>
                <a:stretch>
                  <a:fillRect l="-15714" r="-14286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AD87F3-B766-4643-8A25-49ABB2CD7D55}"/>
                  </a:ext>
                </a:extLst>
              </p:cNvPr>
              <p:cNvSpPr txBox="1"/>
              <p:nvPr/>
            </p:nvSpPr>
            <p:spPr>
              <a:xfrm>
                <a:off x="2052320" y="249320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AD87F3-B766-4643-8A25-49ABB2CD7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320" y="2493200"/>
                <a:ext cx="424796" cy="369332"/>
              </a:xfrm>
              <a:prstGeom prst="rect">
                <a:avLst/>
              </a:prstGeom>
              <a:blipFill>
                <a:blip r:embed="rId5"/>
                <a:stretch>
                  <a:fillRect l="-17391" r="-17391" b="-98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8A5F02-D4A7-42B3-A1DD-C6E366513DEF}"/>
                  </a:ext>
                </a:extLst>
              </p:cNvPr>
              <p:cNvSpPr txBox="1"/>
              <p:nvPr/>
            </p:nvSpPr>
            <p:spPr>
              <a:xfrm>
                <a:off x="1839922" y="3656949"/>
                <a:ext cx="3238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ar-AE" sz="5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8A5F02-D4A7-42B3-A1DD-C6E366513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922" y="3656949"/>
                <a:ext cx="32380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FF4B2-E575-49E4-9802-8E26516AC4B8}"/>
                  </a:ext>
                </a:extLst>
              </p:cNvPr>
              <p:cNvSpPr txBox="1"/>
              <p:nvPr/>
            </p:nvSpPr>
            <p:spPr>
              <a:xfrm>
                <a:off x="5644292" y="3872605"/>
                <a:ext cx="25766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FF4B2-E575-49E4-9802-8E26516AC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292" y="3872605"/>
                <a:ext cx="2576667" cy="369332"/>
              </a:xfrm>
              <a:prstGeom prst="rect">
                <a:avLst/>
              </a:prstGeom>
              <a:blipFill>
                <a:blip r:embed="rId7"/>
                <a:stretch>
                  <a:fillRect l="-2128" r="-236" b="-1147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E9055E-8392-4839-B622-EB5BE924A4C1}"/>
                  </a:ext>
                </a:extLst>
              </p:cNvPr>
              <p:cNvSpPr txBox="1"/>
              <p:nvPr/>
            </p:nvSpPr>
            <p:spPr>
              <a:xfrm>
                <a:off x="5589986" y="4441253"/>
                <a:ext cx="5947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105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E9055E-8392-4839-B622-EB5BE924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986" y="4441253"/>
                <a:ext cx="594715" cy="369332"/>
              </a:xfrm>
              <a:prstGeom prst="rect">
                <a:avLst/>
              </a:prstGeom>
              <a:blipFill>
                <a:blip r:embed="rId8"/>
                <a:stretch>
                  <a:fillRect l="-12245" r="-11224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46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E42ACBC-D65F-4917-BC71-ECECFFD6B8F2}"/>
              </a:ext>
            </a:extLst>
          </p:cNvPr>
          <p:cNvSpPr txBox="1"/>
          <p:nvPr/>
        </p:nvSpPr>
        <p:spPr>
          <a:xfrm>
            <a:off x="5527040" y="50785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2060"/>
                </a:solidFill>
              </a:rPr>
              <a:t>⓴</a:t>
            </a:r>
            <a:endParaRPr lang="ar-AE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C5008-B9D8-4CF0-9073-F69B15E56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4" t="18625" r="36916" b="45777"/>
          <a:stretch/>
        </p:blipFill>
        <p:spPr>
          <a:xfrm>
            <a:off x="518160" y="1399214"/>
            <a:ext cx="5852160" cy="3792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526FC9-0CCA-4238-B450-53C544A6527C}"/>
                  </a:ext>
                </a:extLst>
              </p:cNvPr>
              <p:cNvSpPr txBox="1"/>
              <p:nvPr/>
            </p:nvSpPr>
            <p:spPr>
              <a:xfrm>
                <a:off x="7170706" y="3138832"/>
                <a:ext cx="1753300" cy="806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526FC9-0CCA-4238-B450-53C544A65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06" y="3138832"/>
                <a:ext cx="1753300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2731A1-EB16-48D2-A0F4-A572DDDCA8BB}"/>
                  </a:ext>
                </a:extLst>
              </p:cNvPr>
              <p:cNvSpPr txBox="1"/>
              <p:nvPr/>
            </p:nvSpPr>
            <p:spPr>
              <a:xfrm>
                <a:off x="7170706" y="4191913"/>
                <a:ext cx="1411027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2731A1-EB16-48D2-A0F4-A572DDDC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06" y="4191913"/>
                <a:ext cx="141102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6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C3B996E-DDA5-40FC-8621-539255983A77}"/>
              </a:ext>
            </a:extLst>
          </p:cNvPr>
          <p:cNvGrpSpPr/>
          <p:nvPr/>
        </p:nvGrpSpPr>
        <p:grpSpPr>
          <a:xfrm>
            <a:off x="5049519" y="41489"/>
            <a:ext cx="955040" cy="830997"/>
            <a:chOff x="5618479" y="507854"/>
            <a:chExt cx="955040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527CE5-AD95-4CF4-8C14-8143EA511ACD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accent6">
                      <a:lumMod val="75000"/>
                    </a:schemeClr>
                  </a:solidFill>
                </a:rPr>
                <a:t>21</a:t>
              </a:r>
              <a:endParaRPr lang="ar-AE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2615E91-A746-44F8-94BB-B0D721A692ED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0550B4-09AE-48A0-A689-2C4C90D4E4E8}"/>
              </a:ext>
            </a:extLst>
          </p:cNvPr>
          <p:cNvGrpSpPr/>
          <p:nvPr/>
        </p:nvGrpSpPr>
        <p:grpSpPr>
          <a:xfrm>
            <a:off x="1259840" y="787919"/>
            <a:ext cx="9855200" cy="2554591"/>
            <a:chOff x="1310640" y="1361439"/>
            <a:chExt cx="9855200" cy="25545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3BCE1F-F83D-4DCC-A5BC-6F92E60C2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33" t="29630" r="37333" b="55407"/>
            <a:stretch/>
          </p:blipFill>
          <p:spPr>
            <a:xfrm>
              <a:off x="1310640" y="1361439"/>
              <a:ext cx="9855200" cy="25545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BFC10F-E41A-41F2-964D-360ED0515E63}"/>
                </a:ext>
              </a:extLst>
            </p:cNvPr>
            <p:cNvSpPr txBox="1"/>
            <p:nvPr/>
          </p:nvSpPr>
          <p:spPr>
            <a:xfrm>
              <a:off x="4968239" y="1416694"/>
              <a:ext cx="6035041" cy="8273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D6624-FAE1-4047-B4A8-FBA8DC4DEDB5}"/>
                  </a:ext>
                </a:extLst>
              </p:cNvPr>
              <p:cNvSpPr txBox="1"/>
              <p:nvPr/>
            </p:nvSpPr>
            <p:spPr>
              <a:xfrm>
                <a:off x="1452591" y="3707016"/>
                <a:ext cx="2478407" cy="79759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latin typeface="Cambria Math" panose="02040503050406030204" pitchFamily="18" charset="0"/>
                            <a:cs typeface="+mj-cs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𝟏𝟒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.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+mj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latin typeface="AngsanaUPC" panose="02020603050405020304" pitchFamily="18" charset="-34"/>
                    <a:cs typeface="AngsanaUPC" panose="02020603050405020304" pitchFamily="18" charset="-34"/>
                  </a:rPr>
                  <a:t> = 8</a:t>
                </a:r>
                <a:endParaRPr lang="ar-AE" sz="3600" b="1" dirty="0">
                  <a:latin typeface="AngsanaUPC" panose="02020603050405020304" pitchFamily="18" charset="-34"/>
                  <a:cs typeface="+mj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D6624-FAE1-4047-B4A8-FBA8DC4DE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591" y="3707016"/>
                <a:ext cx="2478407" cy="797591"/>
              </a:xfrm>
              <a:prstGeom prst="rect">
                <a:avLst/>
              </a:prstGeom>
              <a:blipFill>
                <a:blip r:embed="rId4"/>
                <a:stretch>
                  <a:fillRect b="-2671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97DF75-EB47-473C-BE48-74E9A7A061DB}"/>
                  </a:ext>
                </a:extLst>
              </p:cNvPr>
              <p:cNvSpPr txBox="1"/>
              <p:nvPr/>
            </p:nvSpPr>
            <p:spPr>
              <a:xfrm>
                <a:off x="4230973" y="3890369"/>
                <a:ext cx="31239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.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𝟖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𝟖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𝟐</m:t>
                      </m:r>
                    </m:oMath>
                  </m:oMathPara>
                </a14:m>
                <a:endParaRPr lang="ar-AE" sz="2800" b="1" dirty="0">
                  <a:latin typeface="AngsanaUPC" panose="02020603050405020304" pitchFamily="18" charset="-34"/>
                  <a:cs typeface="+mj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97DF75-EB47-473C-BE48-74E9A7A06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973" y="3890369"/>
                <a:ext cx="312394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6A997-C4AC-4779-8C29-2BF736DBB60C}"/>
                  </a:ext>
                </a:extLst>
              </p:cNvPr>
              <p:cNvSpPr txBox="1"/>
              <p:nvPr/>
            </p:nvSpPr>
            <p:spPr>
              <a:xfrm>
                <a:off x="4230973" y="4473366"/>
                <a:ext cx="31239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.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𝟖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𝟏𝟔</m:t>
                      </m:r>
                    </m:oMath>
                  </m:oMathPara>
                </a14:m>
                <a:endParaRPr lang="ar-AE" sz="2800" b="1" dirty="0">
                  <a:latin typeface="AngsanaUPC" panose="02020603050405020304" pitchFamily="18" charset="-34"/>
                  <a:cs typeface="+mj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6A997-C4AC-4779-8C29-2BF736DBB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973" y="4473366"/>
                <a:ext cx="312394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785721-DF23-4F19-8B8C-FE78D9227BE8}"/>
                  </a:ext>
                </a:extLst>
              </p:cNvPr>
              <p:cNvSpPr txBox="1"/>
              <p:nvPr/>
            </p:nvSpPr>
            <p:spPr>
              <a:xfrm>
                <a:off x="4230973" y="5235701"/>
                <a:ext cx="360511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.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𝟖</m:t>
                      </m:r>
                    </m:oMath>
                  </m:oMathPara>
                </a14:m>
                <a:endParaRPr lang="ar-AE" sz="2800" b="1" dirty="0">
                  <a:latin typeface="AngsanaUPC" panose="02020603050405020304" pitchFamily="18" charset="-34"/>
                  <a:cs typeface="+mj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785721-DF23-4F19-8B8C-FE78D9227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973" y="5235701"/>
                <a:ext cx="360511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970B9-DE8C-40D4-B897-69341B68D792}"/>
                  </a:ext>
                </a:extLst>
              </p:cNvPr>
              <p:cNvSpPr txBox="1"/>
              <p:nvPr/>
            </p:nvSpPr>
            <p:spPr>
              <a:xfrm>
                <a:off x="4230972" y="6136045"/>
                <a:ext cx="360511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.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+mj-cs"/>
                        </a:rPr>
                        <m:t>𝟐</m:t>
                      </m:r>
                    </m:oMath>
                  </m:oMathPara>
                </a14:m>
                <a:endParaRPr lang="ar-AE" sz="2800" b="1" dirty="0">
                  <a:latin typeface="AngsanaUPC" panose="02020603050405020304" pitchFamily="18" charset="-34"/>
                  <a:cs typeface="+mj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A970B9-DE8C-40D4-B897-69341B68D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972" y="6136045"/>
                <a:ext cx="360511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78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&#10;&#10;Description automatically generated">
            <a:extLst>
              <a:ext uri="{FF2B5EF4-FFF2-40B4-BE49-F238E27FC236}">
                <a16:creationId xmlns:a16="http://schemas.microsoft.com/office/drawing/2014/main" id="{B87756CA-7B1D-45C0-873E-D5F76A21A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71" y="1259810"/>
            <a:ext cx="3318233" cy="3255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24C84E-9CC6-459E-AEDC-59CF1A87C632}"/>
                  </a:ext>
                </a:extLst>
              </p:cNvPr>
              <p:cNvSpPr txBox="1"/>
              <p:nvPr/>
            </p:nvSpPr>
            <p:spPr>
              <a:xfrm>
                <a:off x="7249160" y="1122680"/>
                <a:ext cx="4021935" cy="6907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1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𝐋𝐌𝐍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أضلاع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متوازي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24C84E-9CC6-459E-AEDC-59CF1A87C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60" y="1122680"/>
                <a:ext cx="4021935" cy="690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51667F-3A28-400A-A33A-035AFEC83C12}"/>
                  </a:ext>
                </a:extLst>
              </p:cNvPr>
              <p:cNvSpPr txBox="1"/>
              <p:nvPr/>
            </p:nvSpPr>
            <p:spPr>
              <a:xfrm>
                <a:off x="7098207" y="2197067"/>
                <a:ext cx="4021935" cy="6907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1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𝐋𝐌𝐍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أضلاع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متوازي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51667F-3A28-400A-A33A-035AFEC83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07" y="2197067"/>
                <a:ext cx="4021935" cy="690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27A1FD1-9B27-4436-AFFF-C7C78457139F}"/>
              </a:ext>
            </a:extLst>
          </p:cNvPr>
          <p:cNvSpPr/>
          <p:nvPr/>
        </p:nvSpPr>
        <p:spPr>
          <a:xfrm>
            <a:off x="614528" y="5036344"/>
            <a:ext cx="2167581" cy="76944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(AH) Manal Black" pitchFamily="2" charset="-78"/>
              </a:rPr>
              <a:t>قانون الميل :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6E7FFA-CE1B-4071-9508-CFA61EE504CA}"/>
                  </a:ext>
                </a:extLst>
              </p:cNvPr>
              <p:cNvSpPr txBox="1"/>
              <p:nvPr/>
            </p:nvSpPr>
            <p:spPr>
              <a:xfrm>
                <a:off x="2994555" y="4993428"/>
                <a:ext cx="2561855" cy="923779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6E7FFA-CE1B-4071-9508-CFA61EE50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555" y="4993428"/>
                <a:ext cx="2561855" cy="9237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08D004-CCC7-4CC7-B47F-738688F10BAA}"/>
                  </a:ext>
                </a:extLst>
              </p:cNvPr>
              <p:cNvSpPr/>
              <p:nvPr/>
            </p:nvSpPr>
            <p:spPr>
              <a:xfrm>
                <a:off x="9007416" y="3030940"/>
                <a:ext cx="202157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 rtl="1"/>
                <a:r>
                  <a:rPr lang="ar-AE" sz="3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cs typeface="(AH) Manal Black" pitchFamily="2" charset="-78"/>
                  </a:rPr>
                  <a:t>ميل </a:t>
                </a:r>
                <a:r>
                  <a:rPr lang="en-US" sz="3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cs typeface="(AH) Manal Black" pitchFamily="2" charset="-78"/>
                  </a:rPr>
                  <a:t> …=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b="0" i="1" cap="none" spc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(AH) Manal Black" pitchFamily="2" charset="-78"/>
                          </a:rPr>
                        </m:ctrlPr>
                      </m:accPr>
                      <m:e>
                        <m:r>
                          <a:rPr lang="en-US" sz="3600" b="0" i="1" cap="none" spc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(AH) Manal Black" pitchFamily="2" charset="-78"/>
                          </a:rPr>
                          <m:t>𝐾𝐿</m:t>
                        </m:r>
                      </m:e>
                    </m:acc>
                  </m:oMath>
                </a14:m>
                <a:endParaRPr lang="en-US" sz="3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08D004-CCC7-4CC7-B47F-738688F10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416" y="3030940"/>
                <a:ext cx="2021579" cy="646331"/>
              </a:xfrm>
              <a:prstGeom prst="rect">
                <a:avLst/>
              </a:prstGeom>
              <a:blipFill>
                <a:blip r:embed="rId7"/>
                <a:stretch>
                  <a:fillRect l="-3323" t="-19811" r="-9366" b="-4339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B73137-FBA1-466C-A030-DF020E551116}"/>
                  </a:ext>
                </a:extLst>
              </p:cNvPr>
              <p:cNvSpPr txBox="1"/>
              <p:nvPr/>
            </p:nvSpPr>
            <p:spPr>
              <a:xfrm>
                <a:off x="6096000" y="4993428"/>
                <a:ext cx="1657312" cy="92198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B73137-FBA1-466C-A030-DF020E551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93428"/>
                <a:ext cx="1657312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EB6E7C-19AC-42F3-9BD2-E6BD750A4F50}"/>
                  </a:ext>
                </a:extLst>
              </p:cNvPr>
              <p:cNvSpPr txBox="1"/>
              <p:nvPr/>
            </p:nvSpPr>
            <p:spPr>
              <a:xfrm>
                <a:off x="8066261" y="4958469"/>
                <a:ext cx="941155" cy="92519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EB6E7C-19AC-42F3-9BD2-E6BD750A4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61" y="4958469"/>
                <a:ext cx="941155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EB5770-78E8-4814-BB46-DB5C6857690B}"/>
                  </a:ext>
                </a:extLst>
              </p:cNvPr>
              <p:cNvSpPr txBox="1"/>
              <p:nvPr/>
            </p:nvSpPr>
            <p:spPr>
              <a:xfrm>
                <a:off x="1288947" y="1536383"/>
                <a:ext cx="5610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EB5770-78E8-4814-BB46-DB5C68576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947" y="1536383"/>
                <a:ext cx="561051" cy="276999"/>
              </a:xfrm>
              <a:prstGeom prst="rect">
                <a:avLst/>
              </a:prstGeom>
              <a:blipFill>
                <a:blip r:embed="rId10"/>
                <a:stretch>
                  <a:fillRect l="-13043" r="-14130" b="-3777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A72CFF-23B2-4697-89AA-85E7C16FE835}"/>
                  </a:ext>
                </a:extLst>
              </p:cNvPr>
              <p:cNvSpPr txBox="1"/>
              <p:nvPr/>
            </p:nvSpPr>
            <p:spPr>
              <a:xfrm>
                <a:off x="2628348" y="1329531"/>
                <a:ext cx="5610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A72CFF-23B2-4697-89AA-85E7C16FE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348" y="1329531"/>
                <a:ext cx="561051" cy="276999"/>
              </a:xfrm>
              <a:prstGeom prst="rect">
                <a:avLst/>
              </a:prstGeom>
              <a:blipFill>
                <a:blip r:embed="rId11"/>
                <a:stretch>
                  <a:fillRect l="-13043" r="-14130" b="-347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5F47075-94B3-44AA-A301-6FB6C430C16A}"/>
              </a:ext>
            </a:extLst>
          </p:cNvPr>
          <p:cNvGrpSpPr/>
          <p:nvPr/>
        </p:nvGrpSpPr>
        <p:grpSpPr>
          <a:xfrm>
            <a:off x="5262879" y="291683"/>
            <a:ext cx="955040" cy="830997"/>
            <a:chOff x="5618479" y="507854"/>
            <a:chExt cx="955040" cy="830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E40D2B-4BEF-4DBF-AF59-DEC4D26E747C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accent6">
                      <a:lumMod val="75000"/>
                    </a:schemeClr>
                  </a:solidFill>
                </a:rPr>
                <a:t>22</a:t>
              </a:r>
              <a:endParaRPr lang="ar-AE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0E2242F-BEF9-48C6-A4E9-7A4BFAC156A6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38789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accent6">
                      <a:lumMod val="75000"/>
                    </a:schemeClr>
                  </a:solidFill>
                </a:rPr>
                <a:t>23</a:t>
              </a:r>
              <a:endParaRPr lang="ar-AE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B78855-6BAA-4870-A30C-B080D1B74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4000" r="33409" b="39852"/>
          <a:stretch/>
        </p:blipFill>
        <p:spPr>
          <a:xfrm>
            <a:off x="660400" y="944667"/>
            <a:ext cx="3624582" cy="3688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EB074F-81C8-4BF9-82FA-A438E409F7AF}"/>
                  </a:ext>
                </a:extLst>
              </p:cNvPr>
              <p:cNvSpPr txBox="1"/>
              <p:nvPr/>
            </p:nvSpPr>
            <p:spPr>
              <a:xfrm>
                <a:off x="7249160" y="1122680"/>
                <a:ext cx="3932167" cy="6907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𝐎𝐑𝐒𝐓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أضلاع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متوازي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EB074F-81C8-4BF9-82FA-A438E409F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60" y="1122680"/>
                <a:ext cx="3932167" cy="690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F64FCF-32DB-4CD9-96F6-C2C8B7A6A45D}"/>
                  </a:ext>
                </a:extLst>
              </p:cNvPr>
              <p:cNvSpPr txBox="1"/>
              <p:nvPr/>
            </p:nvSpPr>
            <p:spPr>
              <a:xfrm>
                <a:off x="1972554" y="1215284"/>
                <a:ext cx="50013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F64FCF-32DB-4CD9-96F6-C2C8B7A6A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554" y="1215284"/>
                <a:ext cx="50013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72776F-E47F-49E4-A6A5-BA8D99544DF4}"/>
                  </a:ext>
                </a:extLst>
              </p:cNvPr>
              <p:cNvSpPr txBox="1"/>
              <p:nvPr/>
            </p:nvSpPr>
            <p:spPr>
              <a:xfrm>
                <a:off x="1610360" y="3757287"/>
                <a:ext cx="47769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𝐓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72776F-E47F-49E4-A6A5-BA8D99544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360" y="3757287"/>
                <a:ext cx="477695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4D8088-120E-4FA3-82CD-ABEDB9315BA0}"/>
                  </a:ext>
                </a:extLst>
              </p:cNvPr>
              <p:cNvSpPr txBox="1"/>
              <p:nvPr/>
            </p:nvSpPr>
            <p:spPr>
              <a:xfrm>
                <a:off x="3060206" y="2679375"/>
                <a:ext cx="4344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4D8088-120E-4FA3-82CD-ABEDB9315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06" y="2679375"/>
                <a:ext cx="434414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E8E618F-D21F-4DE1-8CF4-E5A994206B58}"/>
              </a:ext>
            </a:extLst>
          </p:cNvPr>
          <p:cNvGrpSpPr/>
          <p:nvPr/>
        </p:nvGrpSpPr>
        <p:grpSpPr>
          <a:xfrm>
            <a:off x="411228" y="2334024"/>
            <a:ext cx="10770099" cy="4382985"/>
            <a:chOff x="411228" y="2334024"/>
            <a:chExt cx="10770099" cy="4382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A7085-4892-47E0-A99C-0E3D9684259B}"/>
                    </a:ext>
                  </a:extLst>
                </p:cNvPr>
                <p:cNvSpPr txBox="1"/>
                <p:nvPr/>
              </p:nvSpPr>
              <p:spPr>
                <a:xfrm>
                  <a:off x="7558540" y="2334024"/>
                  <a:ext cx="3622787" cy="6907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أضلاع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متوازي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محيط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A7085-4892-47E0-A99C-0E3D96842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8540" y="2334024"/>
                  <a:ext cx="3622787" cy="6907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92DE203-2070-4626-85A2-480B9850BE07}"/>
                    </a:ext>
                  </a:extLst>
                </p:cNvPr>
                <p:cNvSpPr txBox="1"/>
                <p:nvPr/>
              </p:nvSpPr>
              <p:spPr>
                <a:xfrm>
                  <a:off x="6979855" y="2347618"/>
                  <a:ext cx="578685" cy="67710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400" b="1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92DE203-2070-4626-85A2-480B9850B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9855" y="2347618"/>
                  <a:ext cx="578685" cy="6771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E8830D-36FD-4499-B230-BA9CB9187CC9}"/>
                    </a:ext>
                  </a:extLst>
                </p:cNvPr>
                <p:cNvSpPr txBox="1"/>
                <p:nvPr/>
              </p:nvSpPr>
              <p:spPr>
                <a:xfrm>
                  <a:off x="411228" y="6026307"/>
                  <a:ext cx="3622787" cy="6907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أضلاع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متوازي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محيط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E8830D-36FD-4499-B230-BA9CB9187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228" y="6026307"/>
                  <a:ext cx="3622787" cy="6907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40B883-6967-4C38-A08C-8098A9B9BEEC}"/>
              </a:ext>
            </a:extLst>
          </p:cNvPr>
          <p:cNvSpPr/>
          <p:nvPr/>
        </p:nvSpPr>
        <p:spPr>
          <a:xfrm>
            <a:off x="4475633" y="2788707"/>
            <a:ext cx="221488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قانون المسافة</a:t>
            </a:r>
            <a:endParaRPr lang="ar-AE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D3E731-DE74-4936-AD06-B29D961E1FBB}"/>
                  </a:ext>
                </a:extLst>
              </p:cNvPr>
              <p:cNvSpPr txBox="1"/>
              <p:nvPr/>
            </p:nvSpPr>
            <p:spPr>
              <a:xfrm>
                <a:off x="4479523" y="3318541"/>
                <a:ext cx="4421980" cy="108882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711CB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b="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D3E731-DE74-4936-AD06-B29D961E1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523" y="3318541"/>
                <a:ext cx="4421980" cy="10888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F711CB"/>
                </a:solidFill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12B8E3-6928-4859-805F-60BB5340F6D6}"/>
                  </a:ext>
                </a:extLst>
              </p:cNvPr>
              <p:cNvSpPr txBox="1"/>
              <p:nvPr/>
            </p:nvSpPr>
            <p:spPr>
              <a:xfrm>
                <a:off x="730147" y="2334024"/>
                <a:ext cx="5610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12B8E3-6928-4859-805F-60BB5340F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47" y="2334024"/>
                <a:ext cx="561051" cy="276999"/>
              </a:xfrm>
              <a:prstGeom prst="rect">
                <a:avLst/>
              </a:prstGeom>
              <a:blipFill>
                <a:blip r:embed="rId13"/>
                <a:stretch>
                  <a:fillRect l="-13043" r="-14130" b="-3777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36B98D-8327-43BD-BB1D-957AD6CF4CD8}"/>
                  </a:ext>
                </a:extLst>
              </p:cNvPr>
              <p:cNvSpPr txBox="1"/>
              <p:nvPr/>
            </p:nvSpPr>
            <p:spPr>
              <a:xfrm>
                <a:off x="2552988" y="1523060"/>
                <a:ext cx="5610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36B98D-8327-43BD-BB1D-957AD6CF4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88" y="1523060"/>
                <a:ext cx="561051" cy="276999"/>
              </a:xfrm>
              <a:prstGeom prst="rect">
                <a:avLst/>
              </a:prstGeom>
              <a:blipFill>
                <a:blip r:embed="rId14"/>
                <a:stretch>
                  <a:fillRect l="-13043" r="-14130" b="-3777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6EE9AB-CBE3-4FBF-AFEA-C70496BF7C47}"/>
                  </a:ext>
                </a:extLst>
              </p:cNvPr>
              <p:cNvSpPr txBox="1"/>
              <p:nvPr/>
            </p:nvSpPr>
            <p:spPr>
              <a:xfrm>
                <a:off x="3076542" y="2330469"/>
                <a:ext cx="5610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6EE9AB-CBE3-4FBF-AFEA-C70496BF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542" y="2330469"/>
                <a:ext cx="561051" cy="276999"/>
              </a:xfrm>
              <a:prstGeom prst="rect">
                <a:avLst/>
              </a:prstGeom>
              <a:blipFill>
                <a:blip r:embed="rId15"/>
                <a:stretch>
                  <a:fillRect l="-13043" r="-14130" b="-347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227C8A-1C10-4E8D-A3FF-1A8563D5A5D1}"/>
                  </a:ext>
                </a:extLst>
              </p:cNvPr>
              <p:cNvSpPr txBox="1"/>
              <p:nvPr/>
            </p:nvSpPr>
            <p:spPr>
              <a:xfrm>
                <a:off x="2072002" y="3724453"/>
                <a:ext cx="7726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227C8A-1C10-4E8D-A3FF-1A8563D5A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002" y="3724453"/>
                <a:ext cx="772647" cy="276999"/>
              </a:xfrm>
              <a:prstGeom prst="rect">
                <a:avLst/>
              </a:prstGeom>
              <a:blipFill>
                <a:blip r:embed="rId16"/>
                <a:stretch>
                  <a:fillRect l="-9449" r="-9449" b="-37778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9AE012-8237-4965-8256-5B66E552879E}"/>
                  </a:ext>
                </a:extLst>
              </p:cNvPr>
              <p:cNvSpPr txBox="1"/>
              <p:nvPr/>
            </p:nvSpPr>
            <p:spPr>
              <a:xfrm>
                <a:off x="5697320" y="4632747"/>
                <a:ext cx="3651512" cy="59638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9AE012-8237-4965-8256-5B66E5528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320" y="4632747"/>
                <a:ext cx="3651512" cy="5963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F031E-463E-4D26-AA79-FDB4FC89988F}"/>
                  </a:ext>
                </a:extLst>
              </p:cNvPr>
              <p:cNvSpPr txBox="1"/>
              <p:nvPr/>
            </p:nvSpPr>
            <p:spPr>
              <a:xfrm>
                <a:off x="9886849" y="4715190"/>
                <a:ext cx="1048557" cy="49244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0F031E-463E-4D26-AA79-FDB4FC899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849" y="4715190"/>
                <a:ext cx="1048557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DE65F4-0F64-48D7-8495-980ED120EB89}"/>
                  </a:ext>
                </a:extLst>
              </p:cNvPr>
              <p:cNvSpPr txBox="1"/>
              <p:nvPr/>
            </p:nvSpPr>
            <p:spPr>
              <a:xfrm>
                <a:off x="5697320" y="5429925"/>
                <a:ext cx="3651512" cy="59638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DE65F4-0F64-48D7-8495-980ED120E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320" y="5429925"/>
                <a:ext cx="3651512" cy="5963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DE440C-0FF4-4C24-8DAC-A2678DFA1437}"/>
                  </a:ext>
                </a:extLst>
              </p:cNvPr>
              <p:cNvSpPr txBox="1"/>
              <p:nvPr/>
            </p:nvSpPr>
            <p:spPr>
              <a:xfrm>
                <a:off x="9886849" y="5533864"/>
                <a:ext cx="1048557" cy="49244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DE440C-0FF4-4C24-8DAC-A2678DFA1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849" y="5533864"/>
                <a:ext cx="1048557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FD7929-73AD-4EBF-877C-42038959576E}"/>
                  </a:ext>
                </a:extLst>
              </p:cNvPr>
              <p:cNvSpPr txBox="1"/>
              <p:nvPr/>
            </p:nvSpPr>
            <p:spPr>
              <a:xfrm>
                <a:off x="4514507" y="4743231"/>
                <a:ext cx="1063817" cy="49244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𝑂𝑅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FD7929-73AD-4EBF-877C-420389595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507" y="4743231"/>
                <a:ext cx="1063817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6B2FA4-53F9-4803-93CD-96482D6FBFFD}"/>
                  </a:ext>
                </a:extLst>
              </p:cNvPr>
              <p:cNvSpPr txBox="1"/>
              <p:nvPr/>
            </p:nvSpPr>
            <p:spPr>
              <a:xfrm>
                <a:off x="4527914" y="5533865"/>
                <a:ext cx="1000467" cy="49244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𝑅𝑆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6B2FA4-53F9-4803-93CD-96482D6FB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914" y="5533865"/>
                <a:ext cx="1000467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B0FDF75-885B-4E5A-B292-B38E67A7947E}"/>
              </a:ext>
            </a:extLst>
          </p:cNvPr>
          <p:cNvSpPr/>
          <p:nvPr/>
        </p:nvSpPr>
        <p:spPr>
          <a:xfrm>
            <a:off x="4236720" y="6211650"/>
            <a:ext cx="289560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5.7+5.7+4.5+4.5=</a:t>
            </a:r>
            <a:endParaRPr lang="ar-AE" sz="2400" b="1" dirty="0">
              <a:solidFill>
                <a:srgbClr val="00206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180455-9BA7-47C2-AD4F-F469701C58A6}"/>
              </a:ext>
            </a:extLst>
          </p:cNvPr>
          <p:cNvSpPr/>
          <p:nvPr/>
        </p:nvSpPr>
        <p:spPr>
          <a:xfrm>
            <a:off x="7360578" y="6230993"/>
            <a:ext cx="1123022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20.4</a:t>
            </a:r>
            <a:endParaRPr lang="ar-A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5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7030A0"/>
                  </a:solidFill>
                </a:rPr>
                <a:t>24</a:t>
              </a:r>
              <a:endParaRPr lang="ar-AE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CA5283-8648-4A6B-AB37-88935494DADD}"/>
              </a:ext>
            </a:extLst>
          </p:cNvPr>
          <p:cNvGrpSpPr/>
          <p:nvPr/>
        </p:nvGrpSpPr>
        <p:grpSpPr>
          <a:xfrm>
            <a:off x="558800" y="1360166"/>
            <a:ext cx="6847840" cy="5130800"/>
            <a:chOff x="558800" y="1360166"/>
            <a:chExt cx="6847840" cy="5130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4B6010-E397-445E-90BC-11F279DF5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00" t="25777" r="46250" b="14816"/>
            <a:stretch/>
          </p:blipFill>
          <p:spPr>
            <a:xfrm>
              <a:off x="558800" y="1360166"/>
              <a:ext cx="6847840" cy="5130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D58AF45-D9CC-4DCC-93B4-4161C8F66DD6}"/>
                    </a:ext>
                  </a:extLst>
                </p:cNvPr>
                <p:cNvSpPr txBox="1"/>
                <p:nvPr/>
              </p:nvSpPr>
              <p:spPr>
                <a:xfrm>
                  <a:off x="558800" y="1360166"/>
                  <a:ext cx="2931617" cy="6907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أوجد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D58AF45-D9CC-4DCC-93B4-4161C8F66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00" y="1360166"/>
                  <a:ext cx="2931617" cy="6907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78DD2C-F8F5-48EC-810A-22EE1F962BB8}"/>
                  </a:ext>
                </a:extLst>
              </p:cNvPr>
              <p:cNvSpPr txBox="1"/>
              <p:nvPr/>
            </p:nvSpPr>
            <p:spPr>
              <a:xfrm>
                <a:off x="8072501" y="1459295"/>
                <a:ext cx="213829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78DD2C-F8F5-48EC-810A-22EE1F962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501" y="1459295"/>
                <a:ext cx="2138299" cy="492443"/>
              </a:xfrm>
              <a:prstGeom prst="rect">
                <a:avLst/>
              </a:prstGeom>
              <a:blipFill>
                <a:blip r:embed="rId6"/>
                <a:stretch>
                  <a:fillRect l="-11396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F3899-69B1-41C3-8FE5-012E49577A50}"/>
                  </a:ext>
                </a:extLst>
              </p:cNvPr>
              <p:cNvSpPr txBox="1"/>
              <p:nvPr/>
            </p:nvSpPr>
            <p:spPr>
              <a:xfrm>
                <a:off x="8072501" y="2062148"/>
                <a:ext cx="213829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F3899-69B1-41C3-8FE5-012E49577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501" y="2062148"/>
                <a:ext cx="2138299" cy="492443"/>
              </a:xfrm>
              <a:prstGeom prst="rect">
                <a:avLst/>
              </a:prstGeom>
              <a:blipFill>
                <a:blip r:embed="rId7"/>
                <a:stretch>
                  <a:fillRect l="-11396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C82424-68B6-40E0-8108-41E9FD688CAB}"/>
                  </a:ext>
                </a:extLst>
              </p:cNvPr>
              <p:cNvSpPr txBox="1"/>
              <p:nvPr/>
            </p:nvSpPr>
            <p:spPr>
              <a:xfrm>
                <a:off x="8072501" y="2783508"/>
                <a:ext cx="1538860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C82424-68B6-40E0-8108-41E9FD688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501" y="2783508"/>
                <a:ext cx="1538860" cy="492443"/>
              </a:xfrm>
              <a:prstGeom prst="rect">
                <a:avLst/>
              </a:prstGeom>
              <a:blipFill>
                <a:blip r:embed="rId8"/>
                <a:stretch>
                  <a:fillRect l="-15810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C958A6-D8E0-4671-ACF1-AEF8D59E6C92}"/>
                  </a:ext>
                </a:extLst>
              </p:cNvPr>
              <p:cNvSpPr txBox="1"/>
              <p:nvPr/>
            </p:nvSpPr>
            <p:spPr>
              <a:xfrm>
                <a:off x="8072500" y="3429000"/>
                <a:ext cx="228053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ar-SA" sz="3200" b="1" dirty="0"/>
                  <a:t>÷ </a:t>
                </a:r>
                <a:r>
                  <a:rPr lang="en-US" sz="3200" b="1" dirty="0"/>
                  <a:t> 4=2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C958A6-D8E0-4671-ACF1-AEF8D59E6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500" y="3429000"/>
                <a:ext cx="2280539" cy="492443"/>
              </a:xfrm>
              <a:prstGeom prst="rect">
                <a:avLst/>
              </a:prstGeom>
              <a:blipFill>
                <a:blip r:embed="rId9"/>
                <a:stretch>
                  <a:fillRect t="-28750" r="-4278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BD4D6-A522-4458-B764-60F2CB24FFBD}"/>
                  </a:ext>
                </a:extLst>
              </p:cNvPr>
              <p:cNvSpPr txBox="1"/>
              <p:nvPr/>
            </p:nvSpPr>
            <p:spPr>
              <a:xfrm>
                <a:off x="6558661" y="4309825"/>
                <a:ext cx="3448939" cy="4924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𝟐𝐱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BD4D6-A522-4458-B764-60F2CB24F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661" y="4309825"/>
                <a:ext cx="3448939" cy="492443"/>
              </a:xfrm>
              <a:prstGeom prst="rect">
                <a:avLst/>
              </a:prstGeom>
              <a:blipFill>
                <a:blip r:embed="rId10"/>
                <a:stretch>
                  <a:fillRect l="-7244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840A43-D71B-47D0-BFD7-0E4E5A9FCBD4}"/>
                  </a:ext>
                </a:extLst>
              </p:cNvPr>
              <p:cNvSpPr txBox="1"/>
              <p:nvPr/>
            </p:nvSpPr>
            <p:spPr>
              <a:xfrm>
                <a:off x="6558661" y="4901397"/>
                <a:ext cx="2869819" cy="4924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840A43-D71B-47D0-BFD7-0E4E5A9FC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661" y="4901397"/>
                <a:ext cx="2869819" cy="492443"/>
              </a:xfrm>
              <a:prstGeom prst="rect">
                <a:avLst/>
              </a:prstGeom>
              <a:blipFill>
                <a:blip r:embed="rId11"/>
                <a:stretch>
                  <a:fillRect l="-8705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AA5791-CB60-4490-AEA8-9FF9C7C7DE26}"/>
                  </a:ext>
                </a:extLst>
              </p:cNvPr>
              <p:cNvSpPr txBox="1"/>
              <p:nvPr/>
            </p:nvSpPr>
            <p:spPr>
              <a:xfrm>
                <a:off x="6637590" y="5430455"/>
                <a:ext cx="2869819" cy="4924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AA5791-CB60-4490-AEA8-9FF9C7C7D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590" y="5430455"/>
                <a:ext cx="2869819" cy="492443"/>
              </a:xfrm>
              <a:prstGeom prst="rect">
                <a:avLst/>
              </a:prstGeom>
              <a:blipFill>
                <a:blip r:embed="rId12"/>
                <a:stretch>
                  <a:fillRect l="-8705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B7424D-88E0-442D-8F9A-975EFE55E133}"/>
                  </a:ext>
                </a:extLst>
              </p:cNvPr>
              <p:cNvSpPr txBox="1"/>
              <p:nvPr/>
            </p:nvSpPr>
            <p:spPr>
              <a:xfrm>
                <a:off x="9805068" y="5393840"/>
                <a:ext cx="1871791" cy="4924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𝟏𝟖𝟗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B7424D-88E0-442D-8F9A-975EFE55E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068" y="5393840"/>
                <a:ext cx="1871791" cy="492443"/>
              </a:xfrm>
              <a:prstGeom prst="rect">
                <a:avLst/>
              </a:prstGeom>
              <a:blipFill>
                <a:blip r:embed="rId13"/>
                <a:stretch>
                  <a:fillRect l="-13029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8C6105-45D6-4E50-9526-9BF86E26F6A1}"/>
                  </a:ext>
                </a:extLst>
              </p:cNvPr>
              <p:cNvSpPr txBox="1"/>
              <p:nvPr/>
            </p:nvSpPr>
            <p:spPr>
              <a:xfrm>
                <a:off x="7164260" y="6180932"/>
                <a:ext cx="3950780" cy="49244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𝟏𝟖𝟗</m:t>
                      </m:r>
                      <m:r>
                        <a:rPr lang="ar-SA" sz="32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32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8C6105-45D6-4E50-9526-9BF86E26F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60" y="6180932"/>
                <a:ext cx="3950780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12131107-8C7D-4731-AD8F-A9E4F3C17520}"/>
              </a:ext>
            </a:extLst>
          </p:cNvPr>
          <p:cNvSpPr/>
          <p:nvPr/>
        </p:nvSpPr>
        <p:spPr>
          <a:xfrm>
            <a:off x="1402081" y="4901397"/>
            <a:ext cx="741680" cy="412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468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25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FB3A8C-95F4-4F82-B622-EE48B14C4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3" t="21482" r="51833" b="47704"/>
          <a:stretch/>
        </p:blipFill>
        <p:spPr>
          <a:xfrm>
            <a:off x="995680" y="1478280"/>
            <a:ext cx="4897120" cy="39014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CC07F0-C2D0-46FB-B858-81849C7945D0}"/>
              </a:ext>
            </a:extLst>
          </p:cNvPr>
          <p:cNvGrpSpPr/>
          <p:nvPr/>
        </p:nvGrpSpPr>
        <p:grpSpPr>
          <a:xfrm>
            <a:off x="7244015" y="1714264"/>
            <a:ext cx="3819957" cy="690702"/>
            <a:chOff x="6979855" y="2334024"/>
            <a:chExt cx="3819957" cy="690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6C05586-177E-41F0-A44B-B5BB2586AC17}"/>
                    </a:ext>
                  </a:extLst>
                </p:cNvPr>
                <p:cNvSpPr txBox="1"/>
                <p:nvPr/>
              </p:nvSpPr>
              <p:spPr>
                <a:xfrm>
                  <a:off x="7558540" y="2334024"/>
                  <a:ext cx="3241272" cy="6907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المقابل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الشكل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1" i="0" smtClean="0">
                            <a:latin typeface="Cambria Math" panose="02040503050406030204" pitchFamily="18" charset="0"/>
                          </a:rPr>
                          <m:t>محيط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6C05586-177E-41F0-A44B-B5BB2586AC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8540" y="2334024"/>
                  <a:ext cx="3241272" cy="6907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0B8D724-7DBC-434A-B76C-CEFB158E53FB}"/>
                    </a:ext>
                  </a:extLst>
                </p:cNvPr>
                <p:cNvSpPr txBox="1"/>
                <p:nvPr/>
              </p:nvSpPr>
              <p:spPr>
                <a:xfrm>
                  <a:off x="6979855" y="2347618"/>
                  <a:ext cx="578685" cy="67710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4400" b="1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0B8D724-7DBC-434A-B76C-CEFB158E5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9855" y="2347618"/>
                  <a:ext cx="578685" cy="6771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388FD7-4447-4CF5-BE9E-11AA4182D2C2}"/>
              </a:ext>
            </a:extLst>
          </p:cNvPr>
          <p:cNvSpPr/>
          <p:nvPr/>
        </p:nvSpPr>
        <p:spPr>
          <a:xfrm>
            <a:off x="6295312" y="2684752"/>
            <a:ext cx="221488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قانون المسافة</a:t>
            </a:r>
            <a:endParaRPr lang="ar-AE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163C1-A9A0-4696-9420-F3AAB24CC22B}"/>
                  </a:ext>
                </a:extLst>
              </p:cNvPr>
              <p:cNvSpPr txBox="1"/>
              <p:nvPr/>
            </p:nvSpPr>
            <p:spPr>
              <a:xfrm>
                <a:off x="6299202" y="3214586"/>
                <a:ext cx="4421980" cy="108882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711CB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b="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163C1-A9A0-4696-9420-F3AAB24C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2" y="3214586"/>
                <a:ext cx="4421980" cy="10888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711CB"/>
                </a:solidFill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FE6E9-7F6E-4AB4-A28A-4FE8FB77C45B}"/>
                  </a:ext>
                </a:extLst>
              </p:cNvPr>
              <p:cNvSpPr txBox="1"/>
              <p:nvPr/>
            </p:nvSpPr>
            <p:spPr>
              <a:xfrm>
                <a:off x="6124643" y="4814839"/>
                <a:ext cx="3957686" cy="59638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FE6E9-7F6E-4AB4-A28A-4FE8FB77C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43" y="4814839"/>
                <a:ext cx="3957686" cy="5963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260784-4317-46BE-A322-64E9392C2657}"/>
                  </a:ext>
                </a:extLst>
              </p:cNvPr>
              <p:cNvSpPr txBox="1"/>
              <p:nvPr/>
            </p:nvSpPr>
            <p:spPr>
              <a:xfrm>
                <a:off x="10293419" y="4866808"/>
                <a:ext cx="1048557" cy="49244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260784-4317-46BE-A322-64E9392C2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419" y="4866808"/>
                <a:ext cx="104855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5F6019-A835-481B-AB3D-5B2E2EB35949}"/>
              </a:ext>
            </a:extLst>
          </p:cNvPr>
          <p:cNvSpPr/>
          <p:nvPr/>
        </p:nvSpPr>
        <p:spPr>
          <a:xfrm>
            <a:off x="1855392" y="6200112"/>
            <a:ext cx="221488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محيط المربع</a:t>
            </a:r>
            <a:endParaRPr lang="ar-AE" sz="2400" b="1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2F1095-635A-4933-BA88-CC2E21310C7A}"/>
              </a:ext>
            </a:extLst>
          </p:cNvPr>
          <p:cNvSpPr/>
          <p:nvPr/>
        </p:nvSpPr>
        <p:spPr>
          <a:xfrm>
            <a:off x="4196080" y="6202624"/>
            <a:ext cx="2214880" cy="457200"/>
          </a:xfrm>
          <a:prstGeom prst="roundRect">
            <a:avLst/>
          </a:prstGeom>
          <a:solidFill>
            <a:srgbClr val="FA86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4X4.2=16.8</a:t>
            </a:r>
            <a:endParaRPr lang="ar-A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26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C0D7F34-4AE6-4D41-A97E-4060FEBFD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83" t="18370" r="51500" b="53481"/>
          <a:stretch/>
        </p:blipFill>
        <p:spPr>
          <a:xfrm>
            <a:off x="274320" y="1554480"/>
            <a:ext cx="6593840" cy="4439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19B974-CA0B-4777-ABCA-B1648196B4A2}"/>
                  </a:ext>
                </a:extLst>
              </p:cNvPr>
              <p:cNvSpPr txBox="1"/>
              <p:nvPr/>
            </p:nvSpPr>
            <p:spPr>
              <a:xfrm>
                <a:off x="8173720" y="1208827"/>
                <a:ext cx="2696251" cy="6907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𝐌𝐋𝐊𝐉</m:t>
                      </m:r>
                      <m:r>
                        <a:rPr lang="ar-SA" sz="4000" b="1" i="0" smtClean="0">
                          <a:latin typeface="Cambria Math" panose="02040503050406030204" pitchFamily="18" charset="0"/>
                        </a:rPr>
                        <m:t>مستطيل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19B974-CA0B-4777-ABCA-B1648196B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720" y="1208827"/>
                <a:ext cx="2696251" cy="690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141B6E-1C8F-471F-9D5C-877C0A4C9D49}"/>
                  </a:ext>
                </a:extLst>
              </p:cNvPr>
              <p:cNvSpPr txBox="1"/>
              <p:nvPr/>
            </p:nvSpPr>
            <p:spPr>
              <a:xfrm>
                <a:off x="4228810" y="2878873"/>
                <a:ext cx="325409" cy="69070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؟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141B6E-1C8F-471F-9D5C-877C0A4C9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10" y="2878873"/>
                <a:ext cx="325409" cy="6907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38700E-A5A0-402A-B0BC-A2E1C56CF1D8}"/>
                  </a:ext>
                </a:extLst>
              </p:cNvPr>
              <p:cNvSpPr txBox="1"/>
              <p:nvPr/>
            </p:nvSpPr>
            <p:spPr>
              <a:xfrm>
                <a:off x="6669932" y="2403554"/>
                <a:ext cx="4722447" cy="6907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4000" b="1" dirty="0"/>
                  <a:t>متساوي الساقين</a:t>
                </a:r>
                <a:r>
                  <a:rPr lang="en-US" sz="4000" b="1" dirty="0"/>
                  <a:t>N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𝐋𝐊</m:t>
                    </m:r>
                    <m:r>
                      <a:rPr lang="ar-SA" sz="4000" b="1" i="0" smtClean="0">
                        <a:latin typeface="Cambria Math" panose="02040503050406030204" pitchFamily="18" charset="0"/>
                      </a:rPr>
                      <m:t>المثلث</m:t>
                    </m:r>
                  </m:oMath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38700E-A5A0-402A-B0BC-A2E1C56CF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932" y="2403554"/>
                <a:ext cx="4722447" cy="690702"/>
              </a:xfrm>
              <a:prstGeom prst="rect">
                <a:avLst/>
              </a:prstGeom>
              <a:blipFill>
                <a:blip r:embed="rId7"/>
                <a:stretch>
                  <a:fillRect l="-6581" t="-13158" b="-4386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EA33A7-5A0A-4798-B34A-40FE978151C0}"/>
                  </a:ext>
                </a:extLst>
              </p:cNvPr>
              <p:cNvSpPr txBox="1"/>
              <p:nvPr/>
            </p:nvSpPr>
            <p:spPr>
              <a:xfrm>
                <a:off x="6951397" y="3332857"/>
                <a:ext cx="387125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EA33A7-5A0A-4798-B34A-40FE97815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397" y="3332857"/>
                <a:ext cx="3871253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3FAB5B-454E-4A77-A0A3-34B72F911D01}"/>
                  </a:ext>
                </a:extLst>
              </p:cNvPr>
              <p:cNvSpPr txBox="1"/>
              <p:nvPr/>
            </p:nvSpPr>
            <p:spPr>
              <a:xfrm>
                <a:off x="3485765" y="4351100"/>
                <a:ext cx="22826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3FAB5B-454E-4A77-A0A3-34B72F911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765" y="4351100"/>
                <a:ext cx="228267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DCC1D7-701C-4B32-8D6A-D9876E11BA84}"/>
                  </a:ext>
                </a:extLst>
              </p:cNvPr>
              <p:cNvSpPr txBox="1"/>
              <p:nvPr/>
            </p:nvSpPr>
            <p:spPr>
              <a:xfrm>
                <a:off x="3997142" y="2869467"/>
                <a:ext cx="5289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DCC1D7-701C-4B32-8D6A-D9876E11B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142" y="2869467"/>
                <a:ext cx="52899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9F2DBE-FD5C-4756-A2D8-E1B6ED867DC1}"/>
                  </a:ext>
                </a:extLst>
              </p:cNvPr>
              <p:cNvSpPr txBox="1"/>
              <p:nvPr/>
            </p:nvSpPr>
            <p:spPr>
              <a:xfrm>
                <a:off x="4098112" y="2306460"/>
                <a:ext cx="5289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</m:oMath>
                  </m:oMathPara>
                </a14:m>
                <a:endParaRPr lang="ar-A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9F2DBE-FD5C-4756-A2D8-E1B6ED86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112" y="2306460"/>
                <a:ext cx="52899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8126DD-6D67-4A8F-AEEE-9E65E82DE839}"/>
                  </a:ext>
                </a:extLst>
              </p:cNvPr>
              <p:cNvSpPr txBox="1"/>
              <p:nvPr/>
            </p:nvSpPr>
            <p:spPr>
              <a:xfrm>
                <a:off x="7137359" y="4303083"/>
                <a:ext cx="32589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𝟔𝟓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8126DD-6D67-4A8F-AEEE-9E65E82DE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59" y="4303083"/>
                <a:ext cx="3258905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FFA146F-E7B7-491F-A431-83BCE26C4BFC}"/>
                  </a:ext>
                </a:extLst>
              </p:cNvPr>
              <p:cNvSpPr txBox="1"/>
              <p:nvPr/>
            </p:nvSpPr>
            <p:spPr>
              <a:xfrm>
                <a:off x="3724487" y="4895750"/>
                <a:ext cx="54531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FFA146F-E7B7-491F-A431-83BCE26C4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487" y="4895750"/>
                <a:ext cx="5453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50B1D8-39B3-4ED9-B0E5-A390AC8BF467}"/>
                  </a:ext>
                </a:extLst>
              </p:cNvPr>
              <p:cNvSpPr txBox="1"/>
              <p:nvPr/>
            </p:nvSpPr>
            <p:spPr>
              <a:xfrm>
                <a:off x="1509973" y="1899529"/>
                <a:ext cx="5453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50B1D8-39B3-4ED9-B0E5-A390AC8BF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973" y="1899529"/>
                <a:ext cx="545310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AB1A07-F4BE-4453-96A1-AD2A52E4CB07}"/>
                  </a:ext>
                </a:extLst>
              </p:cNvPr>
              <p:cNvSpPr txBox="1"/>
              <p:nvPr/>
            </p:nvSpPr>
            <p:spPr>
              <a:xfrm>
                <a:off x="3410214" y="3051780"/>
                <a:ext cx="5453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AB1A07-F4BE-4453-96A1-AD2A52E4C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214" y="3051780"/>
                <a:ext cx="545310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51528D-8497-4116-9703-4EFA05FFCD80}"/>
                  </a:ext>
                </a:extLst>
              </p:cNvPr>
              <p:cNvSpPr txBox="1"/>
              <p:nvPr/>
            </p:nvSpPr>
            <p:spPr>
              <a:xfrm>
                <a:off x="6525011" y="5994669"/>
                <a:ext cx="387125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51528D-8497-4116-9703-4EFA05FFC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011" y="5994669"/>
                <a:ext cx="3871253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0545A-467D-4FD5-8BAF-DA6183FF133C}"/>
                  </a:ext>
                </a:extLst>
              </p:cNvPr>
              <p:cNvSpPr txBox="1"/>
              <p:nvPr/>
            </p:nvSpPr>
            <p:spPr>
              <a:xfrm>
                <a:off x="7469166" y="5257320"/>
                <a:ext cx="2835713" cy="6907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المستقيمة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الزاوية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0545A-467D-4FD5-8BAF-DA6183FF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166" y="5257320"/>
                <a:ext cx="2835713" cy="6907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C9FEE00-B196-4BEF-A50A-DFCAB9C27159}"/>
                  </a:ext>
                </a:extLst>
              </p:cNvPr>
              <p:cNvSpPr txBox="1"/>
              <p:nvPr/>
            </p:nvSpPr>
            <p:spPr>
              <a:xfrm>
                <a:off x="3724487" y="5480882"/>
                <a:ext cx="80164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C9FEE00-B196-4BEF-A50A-DFCAB9C27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487" y="5480882"/>
                <a:ext cx="801646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5839C-CA6D-4815-A2CF-7DA5244C746A}"/>
                  </a:ext>
                </a:extLst>
              </p:cNvPr>
              <p:cNvSpPr txBox="1"/>
              <p:nvPr/>
            </p:nvSpPr>
            <p:spPr>
              <a:xfrm>
                <a:off x="2480903" y="2244904"/>
                <a:ext cx="5453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𝟏𝟑𝟎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5839C-CA6D-4815-A2CF-7DA5244C7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903" y="2244904"/>
                <a:ext cx="545310" cy="492443"/>
              </a:xfrm>
              <a:prstGeom prst="rect">
                <a:avLst/>
              </a:prstGeom>
              <a:blipFill>
                <a:blip r:embed="rId19"/>
                <a:stretch>
                  <a:fillRect r="-3146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/>
      <p:bldP spid="18" grpId="0" animBg="1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00FF"/>
                  </a:solidFill>
                </a:rPr>
                <a:t>27</a:t>
              </a:r>
              <a:endParaRPr lang="ar-AE" b="1" dirty="0">
                <a:solidFill>
                  <a:srgbClr val="FF00FF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61D9AF-53D1-48C7-A6B1-EA8719E1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3" t="17186" r="53750" b="53481"/>
          <a:stretch/>
        </p:blipFill>
        <p:spPr>
          <a:xfrm>
            <a:off x="640080" y="944667"/>
            <a:ext cx="3576320" cy="37073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86E70D-233D-4C08-8377-159481677303}"/>
              </a:ext>
            </a:extLst>
          </p:cNvPr>
          <p:cNvGrpSpPr/>
          <p:nvPr/>
        </p:nvGrpSpPr>
        <p:grpSpPr>
          <a:xfrm>
            <a:off x="4216400" y="1578708"/>
            <a:ext cx="7377112" cy="2845976"/>
            <a:chOff x="4216400" y="1659988"/>
            <a:chExt cx="7377112" cy="2845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F5995-F456-468F-8E96-D82849371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59" t="39516" r="53250" b="51852"/>
            <a:stretch/>
          </p:blipFill>
          <p:spPr>
            <a:xfrm>
              <a:off x="4216400" y="2346960"/>
              <a:ext cx="7377112" cy="21590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62633C-29B9-46BF-A587-6005D42BA4E4}"/>
                </a:ext>
              </a:extLst>
            </p:cNvPr>
            <p:cNvSpPr txBox="1"/>
            <p:nvPr/>
          </p:nvSpPr>
          <p:spPr>
            <a:xfrm>
              <a:off x="4287520" y="1659988"/>
              <a:ext cx="709168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400" b="1" dirty="0">
                  <a:cs typeface="(AH) Manal Black" pitchFamily="2" charset="-78"/>
                </a:rPr>
                <a:t>الشكل المقابل متوازي أضلاع ، ما  هو القياس الذي يجعل الشكل مستطيل </a:t>
              </a:r>
              <a:endParaRPr lang="ar-AE" sz="2400" b="1" dirty="0">
                <a:cs typeface="(AH) Manal Black" pitchFamily="2" charset="-78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5C252E1-546A-41C1-82FD-1870F85C245C}"/>
              </a:ext>
            </a:extLst>
          </p:cNvPr>
          <p:cNvSpPr/>
          <p:nvPr/>
        </p:nvSpPr>
        <p:spPr>
          <a:xfrm>
            <a:off x="4592320" y="2208746"/>
            <a:ext cx="59944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F7D81-B94F-4218-A168-D1D70D48AE84}"/>
              </a:ext>
            </a:extLst>
          </p:cNvPr>
          <p:cNvSpPr txBox="1"/>
          <p:nvPr/>
        </p:nvSpPr>
        <p:spPr>
          <a:xfrm>
            <a:off x="8199119" y="2315661"/>
            <a:ext cx="31800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dirty="0"/>
              <a:t>القطران متساويان</a:t>
            </a:r>
            <a:endParaRPr lang="ar-AE" sz="3200" dirty="0"/>
          </a:p>
        </p:txBody>
      </p:sp>
    </p:spTree>
    <p:extLst>
      <p:ext uri="{BB962C8B-B14F-4D97-AF65-F5344CB8AC3E}">
        <p14:creationId xmlns:p14="http://schemas.microsoft.com/office/powerpoint/2010/main" val="9623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28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B81388-2E48-4C3A-B020-39AF3FE9C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0" t="21482" r="63250" b="58370"/>
          <a:stretch/>
        </p:blipFill>
        <p:spPr>
          <a:xfrm>
            <a:off x="853439" y="1360166"/>
            <a:ext cx="3840479" cy="2854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DD553-650D-4AB5-9C03-9EE7207B7CEC}"/>
              </a:ext>
            </a:extLst>
          </p:cNvPr>
          <p:cNvSpPr txBox="1"/>
          <p:nvPr/>
        </p:nvSpPr>
        <p:spPr>
          <a:xfrm>
            <a:off x="8576204" y="1447800"/>
            <a:ext cx="2710678" cy="6771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0" tIns="0" rIns="0" bIns="0" rtlCol="1">
            <a:spAutoFit/>
          </a:bodyPr>
          <a:lstStyle/>
          <a:p>
            <a:r>
              <a:rPr lang="ar-SA" sz="4400" b="1" dirty="0">
                <a:cs typeface="(AH) Manal Black" pitchFamily="2" charset="-78"/>
              </a:rPr>
              <a:t>من الشكل المقابل</a:t>
            </a:r>
            <a:endParaRPr lang="ar-AE" sz="4400" b="1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256C2F-9B12-4F42-A7B0-54C942FA9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4" t="25178" r="69900" b="62751"/>
          <a:stretch/>
        </p:blipFill>
        <p:spPr>
          <a:xfrm>
            <a:off x="4979751" y="3683081"/>
            <a:ext cx="4105326" cy="2854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244242-C681-40D6-B45B-ACB9C367A96F}"/>
                  </a:ext>
                </a:extLst>
              </p:cNvPr>
              <p:cNvSpPr txBox="1"/>
              <p:nvPr/>
            </p:nvSpPr>
            <p:spPr>
              <a:xfrm>
                <a:off x="5016044" y="1786354"/>
                <a:ext cx="2135585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𝑺𝑻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244242-C681-40D6-B45B-ACB9C367A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44" y="1786354"/>
                <a:ext cx="213558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A277D9-B671-481B-B41A-EBF1146F2074}"/>
                  </a:ext>
                </a:extLst>
              </p:cNvPr>
              <p:cNvSpPr txBox="1"/>
              <p:nvPr/>
            </p:nvSpPr>
            <p:spPr>
              <a:xfrm>
                <a:off x="5005883" y="2294786"/>
                <a:ext cx="2230162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𝑷𝑸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A277D9-B671-481B-B41A-EBF1146F2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883" y="2294786"/>
                <a:ext cx="2230162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59B32-B74C-4E62-B118-4FF210E7A891}"/>
                  </a:ext>
                </a:extLst>
              </p:cNvPr>
              <p:cNvSpPr txBox="1"/>
              <p:nvPr/>
            </p:nvSpPr>
            <p:spPr>
              <a:xfrm>
                <a:off x="8616721" y="2835468"/>
                <a:ext cx="357469" cy="5525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</a:rPr>
                        <m:t>ْ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959B32-B74C-4E62-B118-4FF210E7A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721" y="2835468"/>
                <a:ext cx="357469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C5EDB-C6F7-45D8-BCEA-0FD3034395D1}"/>
                  </a:ext>
                </a:extLst>
              </p:cNvPr>
              <p:cNvSpPr txBox="1"/>
              <p:nvPr/>
            </p:nvSpPr>
            <p:spPr>
              <a:xfrm>
                <a:off x="5005883" y="2835468"/>
                <a:ext cx="4117216" cy="8152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ar-AE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𝑃𝑇𝑄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113</m:t>
                          </m:r>
                        </m:e>
                        <m:sup>
                          <m:r>
                            <a:rPr lang="ar-SA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ْ</m:t>
                          </m:r>
                        </m:sup>
                      </m:sSup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DC5EDB-C6F7-45D8-BCEA-0FD303439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883" y="2835468"/>
                <a:ext cx="4117216" cy="8152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8F3DF91-4B80-47B5-8317-F27CD18DCB49}"/>
              </a:ext>
            </a:extLst>
          </p:cNvPr>
          <p:cNvSpPr txBox="1"/>
          <p:nvPr/>
        </p:nvSpPr>
        <p:spPr>
          <a:xfrm>
            <a:off x="10474542" y="3783405"/>
            <a:ext cx="864019" cy="6771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0" tIns="0" rIns="0" bIns="0" rtlCol="1">
            <a:spAutoFit/>
          </a:bodyPr>
          <a:lstStyle/>
          <a:p>
            <a:r>
              <a:rPr lang="ar-SA" sz="4400" b="1" dirty="0">
                <a:cs typeface="(AH) Manal Black" pitchFamily="2" charset="-78"/>
              </a:rPr>
              <a:t>أوجد</a:t>
            </a:r>
            <a:endParaRPr lang="ar-AE" sz="44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B0CB12-C68C-4735-B081-9AC6E37FAC35}"/>
                  </a:ext>
                </a:extLst>
              </p:cNvPr>
              <p:cNvSpPr txBox="1"/>
              <p:nvPr/>
            </p:nvSpPr>
            <p:spPr>
              <a:xfrm rot="19884702">
                <a:off x="1598626" y="2656295"/>
                <a:ext cx="6957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ar-SA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1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B0CB12-C68C-4735-B081-9AC6E37FA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84702">
                <a:off x="1598626" y="2656295"/>
                <a:ext cx="695703" cy="307777"/>
              </a:xfrm>
              <a:prstGeom prst="rect">
                <a:avLst/>
              </a:prstGeom>
              <a:blipFill>
                <a:blip r:embed="rId10"/>
                <a:stretch>
                  <a:fillRect l="-4000" r="-8000" b="-8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90B377-BE7A-4FB2-B804-C5D3B8A53D2B}"/>
                  </a:ext>
                </a:extLst>
              </p:cNvPr>
              <p:cNvSpPr txBox="1"/>
              <p:nvPr/>
            </p:nvSpPr>
            <p:spPr>
              <a:xfrm>
                <a:off x="2244687" y="1399358"/>
                <a:ext cx="7662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1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90B377-BE7A-4FB2-B804-C5D3B8A53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687" y="1399358"/>
                <a:ext cx="766235" cy="369332"/>
              </a:xfrm>
              <a:prstGeom prst="rect">
                <a:avLst/>
              </a:prstGeom>
              <a:blipFill>
                <a:blip r:embed="rId11"/>
                <a:stretch>
                  <a:fillRect l="-7937" r="-7937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07D8DB-95AC-4797-8267-FB1B188286D8}"/>
                  </a:ext>
                </a:extLst>
              </p:cNvPr>
              <p:cNvSpPr txBox="1"/>
              <p:nvPr/>
            </p:nvSpPr>
            <p:spPr>
              <a:xfrm>
                <a:off x="2466977" y="2127839"/>
                <a:ext cx="4776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𝟏𝟏𝟑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707D8DB-95AC-4797-8267-FB1B18828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7" y="2127839"/>
                <a:ext cx="477695" cy="276999"/>
              </a:xfrm>
              <a:prstGeom prst="rect">
                <a:avLst/>
              </a:prstGeom>
              <a:blipFill>
                <a:blip r:embed="rId12"/>
                <a:stretch>
                  <a:fillRect l="-11538" r="-11538" b="-1111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110988-A980-4250-B07F-2E29FF97FFCF}"/>
                  </a:ext>
                </a:extLst>
              </p:cNvPr>
              <p:cNvSpPr txBox="1"/>
              <p:nvPr/>
            </p:nvSpPr>
            <p:spPr>
              <a:xfrm>
                <a:off x="6039145" y="3968070"/>
                <a:ext cx="11124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110988-A980-4250-B07F-2E29FF97F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145" y="3968070"/>
                <a:ext cx="111248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F77889-4F4F-4DCB-828F-FF56F96DCD99}"/>
                  </a:ext>
                </a:extLst>
              </p:cNvPr>
              <p:cNvSpPr txBox="1"/>
              <p:nvPr/>
            </p:nvSpPr>
            <p:spPr>
              <a:xfrm>
                <a:off x="5987530" y="4863922"/>
                <a:ext cx="30264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F77889-4F4F-4DCB-828F-FF56F96DC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530" y="4863922"/>
                <a:ext cx="3026470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8AF837-9A09-4B5C-B6D2-34EEEB6514A3}"/>
                  </a:ext>
                </a:extLst>
              </p:cNvPr>
              <p:cNvSpPr txBox="1"/>
              <p:nvPr/>
            </p:nvSpPr>
            <p:spPr>
              <a:xfrm>
                <a:off x="6832938" y="5759774"/>
                <a:ext cx="30986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𝟏𝟏𝟑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8AF837-9A09-4B5C-B6D2-34EEEB65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938" y="5759774"/>
                <a:ext cx="3098605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AE141C-CB01-43B9-9B3B-78E2CC50B687}"/>
                  </a:ext>
                </a:extLst>
              </p:cNvPr>
              <p:cNvSpPr txBox="1"/>
              <p:nvPr/>
            </p:nvSpPr>
            <p:spPr>
              <a:xfrm>
                <a:off x="2871532" y="2229432"/>
                <a:ext cx="2869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ar-A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AE141C-CB01-43B9-9B3B-78E2CC50B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532" y="2229432"/>
                <a:ext cx="286937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782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674360" y="0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FF0000"/>
                </a:solidFill>
              </a:rPr>
              <a:t>❷</a:t>
            </a:r>
            <a:endParaRPr lang="ar-AE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70BF-D1E5-4BB9-A6BD-2CE206DF3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17481" r="29833" b="56593"/>
          <a:stretch/>
        </p:blipFill>
        <p:spPr>
          <a:xfrm>
            <a:off x="241303" y="965200"/>
            <a:ext cx="10424160" cy="4927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86C734-1DDE-497B-9869-DE882D8A9B03}"/>
              </a:ext>
            </a:extLst>
          </p:cNvPr>
          <p:cNvSpPr/>
          <p:nvPr/>
        </p:nvSpPr>
        <p:spPr>
          <a:xfrm>
            <a:off x="6136640" y="5089496"/>
            <a:ext cx="538480" cy="853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DAFAA0-8A2F-4658-BAC7-41468E8C5766}"/>
                  </a:ext>
                </a:extLst>
              </p:cNvPr>
              <p:cNvSpPr txBox="1"/>
              <p:nvPr/>
            </p:nvSpPr>
            <p:spPr>
              <a:xfrm>
                <a:off x="7447663" y="3027348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DAFAA0-8A2F-4658-BAC7-41468E8C5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663" y="3027348"/>
                <a:ext cx="3575554" cy="492443"/>
              </a:xfrm>
              <a:prstGeom prst="rect">
                <a:avLst/>
              </a:prstGeom>
              <a:blipFill>
                <a:blip r:embed="rId4"/>
                <a:stretch>
                  <a:fillRect l="-6997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A5070E-6B1E-4AE5-8CFC-695790A004F9}"/>
                  </a:ext>
                </a:extLst>
              </p:cNvPr>
              <p:cNvSpPr txBox="1"/>
              <p:nvPr/>
            </p:nvSpPr>
            <p:spPr>
              <a:xfrm>
                <a:off x="7268786" y="3746326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A5070E-6B1E-4AE5-8CFC-695790A00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786" y="3746326"/>
                <a:ext cx="3575554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121D2A-A925-4E0A-AFF9-41873A9FF98B}"/>
                  </a:ext>
                </a:extLst>
              </p:cNvPr>
              <p:cNvSpPr txBox="1"/>
              <p:nvPr/>
            </p:nvSpPr>
            <p:spPr>
              <a:xfrm>
                <a:off x="8321423" y="4386658"/>
                <a:ext cx="20671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121D2A-A925-4E0A-AFF9-41873A9FF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423" y="4386658"/>
                <a:ext cx="2067177" cy="492443"/>
              </a:xfrm>
              <a:prstGeom prst="rect">
                <a:avLst/>
              </a:prstGeom>
              <a:blipFill>
                <a:blip r:embed="rId6"/>
                <a:stretch>
                  <a:fillRect l="-11799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14DC2D-5695-4A4C-A7B7-A7DF29628352}"/>
                  </a:ext>
                </a:extLst>
              </p:cNvPr>
              <p:cNvSpPr txBox="1"/>
              <p:nvPr/>
            </p:nvSpPr>
            <p:spPr>
              <a:xfrm>
                <a:off x="7506086" y="5089496"/>
                <a:ext cx="31593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14DC2D-5695-4A4C-A7B7-A7DF29628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086" y="5089496"/>
                <a:ext cx="315937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3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29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B4A839-1F52-4CF6-BB5B-B4CB207A1F0E}"/>
                  </a:ext>
                </a:extLst>
              </p:cNvPr>
              <p:cNvSpPr/>
              <p:nvPr/>
            </p:nvSpPr>
            <p:spPr>
              <a:xfrm>
                <a:off x="5506718" y="1487716"/>
                <a:ext cx="596900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ar-SA" sz="3600" b="1" i="1" smtClean="0">
                        <a:solidFill>
                          <a:srgbClr val="222222"/>
                        </a:solidFill>
                        <a:latin typeface="Cambria Math" panose="02040503050406030204" pitchFamily="18" charset="0"/>
                        <a:cs typeface="(AH) Manal Black" pitchFamily="2" charset="-78"/>
                      </a:rPr>
                      <m:t>𝟔</m:t>
                    </m:r>
                  </m:oMath>
                </a14:m>
                <a:r>
                  <a:rPr lang="ar-SA" sz="3600" b="1" dirty="0">
                    <a:solidFill>
                      <a:srgbClr val="222222"/>
                    </a:solidFill>
                    <a:latin typeface="Noto Naskh Arabic UI"/>
                    <a:cs typeface="(AH) Manal Black" pitchFamily="2" charset="-78"/>
                  </a:rPr>
                  <a:t>مجموعة العناصر الطبيعية الأقل من </a:t>
                </a:r>
                <a:endParaRPr lang="en-US" sz="3600" b="1" dirty="0">
                  <a:solidFill>
                    <a:srgbClr val="222222"/>
                  </a:solidFill>
                  <a:latin typeface="Noto Naskh Arabic UI"/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B4A839-1F52-4CF6-BB5B-B4CB207A1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718" y="1487716"/>
                <a:ext cx="5969001" cy="646331"/>
              </a:xfrm>
              <a:prstGeom prst="rect">
                <a:avLst/>
              </a:prstGeom>
              <a:blipFill>
                <a:blip r:embed="rId4"/>
                <a:stretch>
                  <a:fillRect t="-11321" r="-3064" b="-377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F5DA7-3D65-42EA-BCC0-D14E947FE331}"/>
                  </a:ext>
                </a:extLst>
              </p:cNvPr>
              <p:cNvSpPr txBox="1"/>
              <p:nvPr/>
            </p:nvSpPr>
            <p:spPr>
              <a:xfrm>
                <a:off x="2067300" y="2498711"/>
                <a:ext cx="3644652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a)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F5DA7-3D65-42EA-BCC0-D14E947FE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2498711"/>
                <a:ext cx="3644652" cy="492443"/>
              </a:xfrm>
              <a:prstGeom prst="rect">
                <a:avLst/>
              </a:prstGeom>
              <a:blipFill>
                <a:blip r:embed="rId5"/>
                <a:stretch>
                  <a:fillRect l="-6856" t="-28395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D2697-C35B-47BF-A6AB-BDD5E2DBCBFB}"/>
                  </a:ext>
                </a:extLst>
              </p:cNvPr>
              <p:cNvSpPr txBox="1"/>
              <p:nvPr/>
            </p:nvSpPr>
            <p:spPr>
              <a:xfrm>
                <a:off x="2067300" y="3355818"/>
                <a:ext cx="333097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b)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D2697-C35B-47BF-A6AB-BDD5E2DBC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3355818"/>
                <a:ext cx="3330976" cy="492443"/>
              </a:xfrm>
              <a:prstGeom prst="rect">
                <a:avLst/>
              </a:prstGeom>
              <a:blipFill>
                <a:blip r:embed="rId6"/>
                <a:stretch>
                  <a:fillRect l="-7495" t="-27160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CDCEBC-F46E-4522-8D25-DB734032F038}"/>
                  </a:ext>
                </a:extLst>
              </p:cNvPr>
              <p:cNvSpPr txBox="1"/>
              <p:nvPr/>
            </p:nvSpPr>
            <p:spPr>
              <a:xfrm>
                <a:off x="2067300" y="4212925"/>
                <a:ext cx="2418291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c)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CDCEBC-F46E-4522-8D25-DB734032F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4212925"/>
                <a:ext cx="2418291" cy="492443"/>
              </a:xfrm>
              <a:prstGeom prst="rect">
                <a:avLst/>
              </a:prstGeom>
              <a:blipFill>
                <a:blip r:embed="rId7"/>
                <a:stretch>
                  <a:fillRect l="-10327" t="-27160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6FA95-668F-48B2-8524-5A4CA12523B1}"/>
                  </a:ext>
                </a:extLst>
              </p:cNvPr>
              <p:cNvSpPr txBox="1"/>
              <p:nvPr/>
            </p:nvSpPr>
            <p:spPr>
              <a:xfrm>
                <a:off x="2067300" y="5107197"/>
                <a:ext cx="2448747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d)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6FA95-668F-48B2-8524-5A4CA125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5107197"/>
                <a:ext cx="2448747" cy="492443"/>
              </a:xfrm>
              <a:prstGeom prst="rect">
                <a:avLst/>
              </a:prstGeom>
              <a:blipFill>
                <a:blip r:embed="rId8"/>
                <a:stretch>
                  <a:fillRect l="-10199" t="-28395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B52BAA1E-B110-44F3-ADC6-37AB36FABD44}"/>
              </a:ext>
            </a:extLst>
          </p:cNvPr>
          <p:cNvSpPr/>
          <p:nvPr/>
        </p:nvSpPr>
        <p:spPr>
          <a:xfrm>
            <a:off x="1989897" y="3154339"/>
            <a:ext cx="646574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04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30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B4A839-1F52-4CF6-BB5B-B4CB207A1F0E}"/>
                  </a:ext>
                </a:extLst>
              </p:cNvPr>
              <p:cNvSpPr/>
              <p:nvPr/>
            </p:nvSpPr>
            <p:spPr>
              <a:xfrm>
                <a:off x="4516048" y="1487716"/>
                <a:ext cx="695967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ar-SA" sz="3600" b="1" i="1" smtClean="0">
                        <a:solidFill>
                          <a:srgbClr val="222222"/>
                        </a:solidFill>
                        <a:latin typeface="Cambria Math" panose="02040503050406030204" pitchFamily="18" charset="0"/>
                        <a:cs typeface="(AH) Manal Black" pitchFamily="2" charset="-78"/>
                      </a:rPr>
                      <m:t>𝟔</m:t>
                    </m:r>
                  </m:oMath>
                </a14:m>
                <a:r>
                  <a:rPr lang="ar-SA" sz="3600" b="1" dirty="0">
                    <a:solidFill>
                      <a:srgbClr val="222222"/>
                    </a:solidFill>
                    <a:latin typeface="Noto Naskh Arabic UI"/>
                    <a:cs typeface="(AH) Manal Black" pitchFamily="2" charset="-78"/>
                  </a:rPr>
                  <a:t>مجموعة العناصر الطبيعية  الفردية الأكبر من </a:t>
                </a:r>
                <a:endParaRPr lang="en-US" sz="3600" b="1" dirty="0">
                  <a:solidFill>
                    <a:srgbClr val="222222"/>
                  </a:solidFill>
                  <a:latin typeface="Noto Naskh Arabic UI"/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B4A839-1F52-4CF6-BB5B-B4CB207A1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048" y="1487716"/>
                <a:ext cx="6959672" cy="646331"/>
              </a:xfrm>
              <a:prstGeom prst="rect">
                <a:avLst/>
              </a:prstGeom>
              <a:blipFill>
                <a:blip r:embed="rId4"/>
                <a:stretch>
                  <a:fillRect t="-11321" r="-2452" b="-37736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F5DA7-3D65-42EA-BCC0-D14E947FE331}"/>
                  </a:ext>
                </a:extLst>
              </p:cNvPr>
              <p:cNvSpPr txBox="1"/>
              <p:nvPr/>
            </p:nvSpPr>
            <p:spPr>
              <a:xfrm>
                <a:off x="2067300" y="2498711"/>
                <a:ext cx="3954031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a)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,…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7F5DA7-3D65-42EA-BCC0-D14E947FE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2498711"/>
                <a:ext cx="3954031" cy="492443"/>
              </a:xfrm>
              <a:prstGeom prst="rect">
                <a:avLst/>
              </a:prstGeom>
              <a:blipFill>
                <a:blip r:embed="rId5"/>
                <a:stretch>
                  <a:fillRect l="-6317" t="-28395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D2697-C35B-47BF-A6AB-BDD5E2DBCBFB}"/>
                  </a:ext>
                </a:extLst>
              </p:cNvPr>
              <p:cNvSpPr txBox="1"/>
              <p:nvPr/>
            </p:nvSpPr>
            <p:spPr>
              <a:xfrm>
                <a:off x="2067300" y="3355818"/>
                <a:ext cx="406354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b)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,…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D2697-C35B-47BF-A6AB-BDD5E2DBC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3355818"/>
                <a:ext cx="4063548" cy="492443"/>
              </a:xfrm>
              <a:prstGeom prst="rect">
                <a:avLst/>
              </a:prstGeom>
              <a:blipFill>
                <a:blip r:embed="rId6"/>
                <a:stretch>
                  <a:fillRect l="-6147" t="-27160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CDCEBC-F46E-4522-8D25-DB734032F038}"/>
                  </a:ext>
                </a:extLst>
              </p:cNvPr>
              <p:cNvSpPr txBox="1"/>
              <p:nvPr/>
            </p:nvSpPr>
            <p:spPr>
              <a:xfrm>
                <a:off x="2067300" y="4212925"/>
                <a:ext cx="3126305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c)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CDCEBC-F46E-4522-8D25-DB734032F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4212925"/>
                <a:ext cx="3126305" cy="492443"/>
              </a:xfrm>
              <a:prstGeom prst="rect">
                <a:avLst/>
              </a:prstGeom>
              <a:blipFill>
                <a:blip r:embed="rId7"/>
                <a:stretch>
                  <a:fillRect l="-7992" t="-27160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6FA95-668F-48B2-8524-5A4CA12523B1}"/>
                  </a:ext>
                </a:extLst>
              </p:cNvPr>
              <p:cNvSpPr txBox="1"/>
              <p:nvPr/>
            </p:nvSpPr>
            <p:spPr>
              <a:xfrm>
                <a:off x="2067300" y="5107197"/>
                <a:ext cx="271164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d)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A6FA95-668F-48B2-8524-5A4CA125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300" y="5107197"/>
                <a:ext cx="2711640" cy="492443"/>
              </a:xfrm>
              <a:prstGeom prst="rect">
                <a:avLst/>
              </a:prstGeom>
              <a:blipFill>
                <a:blip r:embed="rId8"/>
                <a:stretch>
                  <a:fillRect l="-9213" t="-28395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B23BFDD4-2541-447B-9AD8-EE72A3FE791F}"/>
              </a:ext>
            </a:extLst>
          </p:cNvPr>
          <p:cNvSpPr/>
          <p:nvPr/>
        </p:nvSpPr>
        <p:spPr>
          <a:xfrm>
            <a:off x="1982024" y="4135980"/>
            <a:ext cx="565712" cy="64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31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70386E-DA8E-46BE-9733-A6A284702F41}"/>
                  </a:ext>
                </a:extLst>
              </p:cNvPr>
              <p:cNvSpPr txBox="1"/>
              <p:nvPr/>
            </p:nvSpPr>
            <p:spPr>
              <a:xfrm>
                <a:off x="766820" y="1543671"/>
                <a:ext cx="457349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    23    </a:t>
                </a:r>
                <a14:m>
                  <m:oMath xmlns:m="http://schemas.openxmlformats.org/officeDocument/2006/math">
                    <m:r>
                      <a:rPr lang="ar-AE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,…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70386E-DA8E-46BE-9733-A6A284702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20" y="1543671"/>
                <a:ext cx="4573496" cy="492443"/>
              </a:xfrm>
              <a:prstGeom prst="rect">
                <a:avLst/>
              </a:prstGeom>
              <a:blipFill>
                <a:blip r:embed="rId4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1239777-CBFC-484C-BDD5-4449D0978B69}"/>
              </a:ext>
            </a:extLst>
          </p:cNvPr>
          <p:cNvSpPr txBox="1"/>
          <p:nvPr/>
        </p:nvSpPr>
        <p:spPr>
          <a:xfrm>
            <a:off x="766820" y="2308369"/>
            <a:ext cx="1468351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a)   </a:t>
            </a:r>
            <a:r>
              <a:rPr lang="ar-SA" sz="3200" b="1" dirty="0"/>
              <a:t>صواب</a:t>
            </a:r>
            <a:endParaRPr lang="ar-AE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F825A-3A28-42BC-AD7A-84E4D723B8D2}"/>
              </a:ext>
            </a:extLst>
          </p:cNvPr>
          <p:cNvSpPr txBox="1"/>
          <p:nvPr/>
        </p:nvSpPr>
        <p:spPr>
          <a:xfrm>
            <a:off x="3491732" y="2338906"/>
            <a:ext cx="1152560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b)   </a:t>
            </a:r>
            <a:r>
              <a:rPr lang="ar-SA" sz="3200" b="1" dirty="0"/>
              <a:t>خطأ</a:t>
            </a:r>
            <a:endParaRPr lang="ar-A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C2EA1D-A67A-433A-9FD6-5D52A26F2010}"/>
                  </a:ext>
                </a:extLst>
              </p:cNvPr>
              <p:cNvSpPr txBox="1"/>
              <p:nvPr/>
            </p:nvSpPr>
            <p:spPr>
              <a:xfrm>
                <a:off x="766820" y="3182778"/>
                <a:ext cx="3042564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    12   </a:t>
                </a:r>
                <a14:m>
                  <m:oMath xmlns:m="http://schemas.openxmlformats.org/officeDocument/2006/math">
                    <m:r>
                      <a:rPr lang="ar-AE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C2EA1D-A67A-433A-9FD6-5D52A26F2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20" y="3182778"/>
                <a:ext cx="3042564" cy="492443"/>
              </a:xfrm>
              <a:prstGeom prst="rect">
                <a:avLst/>
              </a:prstGeom>
              <a:blipFill>
                <a:blip r:embed="rId5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00B6583-8431-4806-859E-786C5ECF25E7}"/>
              </a:ext>
            </a:extLst>
          </p:cNvPr>
          <p:cNvSpPr txBox="1"/>
          <p:nvPr/>
        </p:nvSpPr>
        <p:spPr>
          <a:xfrm>
            <a:off x="766820" y="4026650"/>
            <a:ext cx="1468351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a)   </a:t>
            </a:r>
            <a:r>
              <a:rPr lang="ar-SA" sz="3200" b="1" dirty="0"/>
              <a:t>صواب</a:t>
            </a:r>
            <a:endParaRPr lang="ar-AE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D8D61-60F8-47CB-9F62-F03BDBE47895}"/>
              </a:ext>
            </a:extLst>
          </p:cNvPr>
          <p:cNvSpPr txBox="1"/>
          <p:nvPr/>
        </p:nvSpPr>
        <p:spPr>
          <a:xfrm>
            <a:off x="3491732" y="4038859"/>
            <a:ext cx="1152560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b)   </a:t>
            </a:r>
            <a:r>
              <a:rPr lang="ar-SA" sz="3200" b="1" dirty="0"/>
              <a:t>خطأ</a:t>
            </a:r>
            <a:endParaRPr lang="ar-A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B8A568-BC18-4BB5-B1A9-F1A641D15E29}"/>
                  </a:ext>
                </a:extLst>
              </p:cNvPr>
              <p:cNvSpPr txBox="1"/>
              <p:nvPr/>
            </p:nvSpPr>
            <p:spPr>
              <a:xfrm>
                <a:off x="534414" y="4816472"/>
                <a:ext cx="2770182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    0       </a:t>
                </a:r>
                <a14:m>
                  <m:oMath xmlns:m="http://schemas.openxmlformats.org/officeDocument/2006/math">
                    <m:r>
                      <a:rPr lang="ar-AE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B8A568-BC18-4BB5-B1A9-F1A641D15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14" y="4816472"/>
                <a:ext cx="2770182" cy="492443"/>
              </a:xfrm>
              <a:prstGeom prst="rect">
                <a:avLst/>
              </a:prstGeom>
              <a:blipFill>
                <a:blip r:embed="rId6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027B642-5648-4E63-8A91-E96B830527CB}"/>
              </a:ext>
            </a:extLst>
          </p:cNvPr>
          <p:cNvSpPr txBox="1"/>
          <p:nvPr/>
        </p:nvSpPr>
        <p:spPr>
          <a:xfrm>
            <a:off x="747205" y="5656929"/>
            <a:ext cx="1468351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a)   </a:t>
            </a:r>
            <a:r>
              <a:rPr lang="ar-SA" sz="3200" b="1" dirty="0"/>
              <a:t>صواب</a:t>
            </a:r>
            <a:endParaRPr lang="ar-AE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6BE20-A2E9-49A0-B3F7-1D342228042C}"/>
              </a:ext>
            </a:extLst>
          </p:cNvPr>
          <p:cNvSpPr txBox="1"/>
          <p:nvPr/>
        </p:nvSpPr>
        <p:spPr>
          <a:xfrm>
            <a:off x="3491732" y="5656928"/>
            <a:ext cx="1152560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3200" b="1" dirty="0"/>
              <a:t>b)   </a:t>
            </a:r>
            <a:r>
              <a:rPr lang="ar-SA" sz="3200" b="1" dirty="0"/>
              <a:t>خطأ</a:t>
            </a:r>
            <a:endParaRPr lang="ar-AE" sz="32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908773-64D7-4DE2-8C0A-990CD10A93DD}"/>
              </a:ext>
            </a:extLst>
          </p:cNvPr>
          <p:cNvSpPr/>
          <p:nvPr/>
        </p:nvSpPr>
        <p:spPr>
          <a:xfrm>
            <a:off x="430876" y="2286370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A85B43-405E-483C-A612-7C166CB4ADF2}"/>
              </a:ext>
            </a:extLst>
          </p:cNvPr>
          <p:cNvSpPr/>
          <p:nvPr/>
        </p:nvSpPr>
        <p:spPr>
          <a:xfrm>
            <a:off x="430876" y="3900001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9B8E96-BFB4-4DA6-BD4D-5652E9B1DCD3}"/>
              </a:ext>
            </a:extLst>
          </p:cNvPr>
          <p:cNvSpPr/>
          <p:nvPr/>
        </p:nvSpPr>
        <p:spPr>
          <a:xfrm>
            <a:off x="3120053" y="5616494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40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32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F3D47F-842E-4C5A-BBC4-33F353975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7" t="34222" r="24083" b="35704"/>
          <a:stretch/>
        </p:blipFill>
        <p:spPr>
          <a:xfrm>
            <a:off x="386080" y="2554591"/>
            <a:ext cx="8888481" cy="4160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FC56C-F7DC-4350-8D2B-4F2FEB6FA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50" t="14444" r="24083" b="79482"/>
          <a:stretch/>
        </p:blipFill>
        <p:spPr>
          <a:xfrm>
            <a:off x="386080" y="1432985"/>
            <a:ext cx="5709920" cy="830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00DE0C-086E-42F7-9767-8017E5B91C8F}"/>
              </a:ext>
            </a:extLst>
          </p:cNvPr>
          <p:cNvSpPr/>
          <p:nvPr/>
        </p:nvSpPr>
        <p:spPr>
          <a:xfrm>
            <a:off x="8808719" y="1848483"/>
            <a:ext cx="25617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تخير : صواب أم خطا.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9FE698-EB03-49BA-A09B-1D8AC2A6126E}"/>
                  </a:ext>
                </a:extLst>
              </p:cNvPr>
              <p:cNvSpPr txBox="1"/>
              <p:nvPr/>
            </p:nvSpPr>
            <p:spPr>
              <a:xfrm>
                <a:off x="3075525" y="2554592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9FE698-EB03-49BA-A09B-1D8AC2A61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525" y="2554592"/>
                <a:ext cx="1723229" cy="6216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25771-C43B-4BC8-BE9F-335077B63BC8}"/>
                  </a:ext>
                </a:extLst>
              </p:cNvPr>
              <p:cNvSpPr txBox="1"/>
              <p:nvPr/>
            </p:nvSpPr>
            <p:spPr>
              <a:xfrm>
                <a:off x="6702706" y="2554591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25771-C43B-4BC8-BE9F-335077B63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706" y="2554591"/>
                <a:ext cx="1327286" cy="621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88724C-3B28-480A-875C-D4946F5EEE4D}"/>
                  </a:ext>
                </a:extLst>
              </p:cNvPr>
              <p:cNvSpPr txBox="1"/>
              <p:nvPr/>
            </p:nvSpPr>
            <p:spPr>
              <a:xfrm>
                <a:off x="3075525" y="3354950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88724C-3B28-480A-875C-D4946F5E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525" y="3354950"/>
                <a:ext cx="1723229" cy="6216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A09E9-E9C3-45CC-BF89-A2D1ED7CD2D0}"/>
                  </a:ext>
                </a:extLst>
              </p:cNvPr>
              <p:cNvSpPr txBox="1"/>
              <p:nvPr/>
            </p:nvSpPr>
            <p:spPr>
              <a:xfrm>
                <a:off x="6702706" y="3354949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A09E9-E9C3-45CC-BF89-A2D1ED7CD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706" y="3354949"/>
                <a:ext cx="1327286" cy="6216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4A90C9-B702-4764-85EB-8EBFC93DA974}"/>
                  </a:ext>
                </a:extLst>
              </p:cNvPr>
              <p:cNvSpPr txBox="1"/>
              <p:nvPr/>
            </p:nvSpPr>
            <p:spPr>
              <a:xfrm>
                <a:off x="2917439" y="4273421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4A90C9-B702-4764-85EB-8EBFC93DA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439" y="4273421"/>
                <a:ext cx="1723229" cy="6216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86E7B1-D9FB-4384-B788-2BAE7A412C47}"/>
                  </a:ext>
                </a:extLst>
              </p:cNvPr>
              <p:cNvSpPr txBox="1"/>
              <p:nvPr/>
            </p:nvSpPr>
            <p:spPr>
              <a:xfrm>
                <a:off x="6544620" y="4273420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86E7B1-D9FB-4384-B788-2BAE7A412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20" y="4273420"/>
                <a:ext cx="1327286" cy="6216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1D75CA-2E87-421E-B10D-93727C9AB8D0}"/>
                  </a:ext>
                </a:extLst>
              </p:cNvPr>
              <p:cNvSpPr txBox="1"/>
              <p:nvPr/>
            </p:nvSpPr>
            <p:spPr>
              <a:xfrm>
                <a:off x="2917439" y="5114193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1D75CA-2E87-421E-B10D-93727C9AB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439" y="5114193"/>
                <a:ext cx="1723229" cy="6216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9EED21-814D-4780-98F9-54E64A32D5DB}"/>
                  </a:ext>
                </a:extLst>
              </p:cNvPr>
              <p:cNvSpPr txBox="1"/>
              <p:nvPr/>
            </p:nvSpPr>
            <p:spPr>
              <a:xfrm>
                <a:off x="6544620" y="5114192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9EED21-814D-4780-98F9-54E64A32D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20" y="5114192"/>
                <a:ext cx="1327286" cy="62164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AE703C-AE1E-4723-B7ED-C448EE375652}"/>
                  </a:ext>
                </a:extLst>
              </p:cNvPr>
              <p:cNvSpPr txBox="1"/>
              <p:nvPr/>
            </p:nvSpPr>
            <p:spPr>
              <a:xfrm>
                <a:off x="2834578" y="5892007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AE703C-AE1E-4723-B7ED-C448EE375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578" y="5892007"/>
                <a:ext cx="1723229" cy="62164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3AA3FF-4639-48BA-B3FC-6B665324BCBC}"/>
                  </a:ext>
                </a:extLst>
              </p:cNvPr>
              <p:cNvSpPr txBox="1"/>
              <p:nvPr/>
            </p:nvSpPr>
            <p:spPr>
              <a:xfrm>
                <a:off x="6461759" y="5892006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3AA3FF-4639-48BA-B3FC-6B665324B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59" y="5892006"/>
                <a:ext cx="1327286" cy="6216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8515D4C1-129F-4F2E-85DF-A1DDF68CB443}"/>
              </a:ext>
            </a:extLst>
          </p:cNvPr>
          <p:cNvSpPr/>
          <p:nvPr/>
        </p:nvSpPr>
        <p:spPr>
          <a:xfrm>
            <a:off x="2917439" y="2592869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E35CA7-E771-4C7A-AD69-EFCB6FCFEDB6}"/>
              </a:ext>
            </a:extLst>
          </p:cNvPr>
          <p:cNvSpPr/>
          <p:nvPr/>
        </p:nvSpPr>
        <p:spPr>
          <a:xfrm>
            <a:off x="6461759" y="3395363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64B4185-A78E-4C00-B4DB-DFBD85855803}"/>
              </a:ext>
            </a:extLst>
          </p:cNvPr>
          <p:cNvSpPr/>
          <p:nvPr/>
        </p:nvSpPr>
        <p:spPr>
          <a:xfrm>
            <a:off x="2653885" y="4323111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C56847-5323-4128-BBCC-A3C1A412285F}"/>
              </a:ext>
            </a:extLst>
          </p:cNvPr>
          <p:cNvSpPr/>
          <p:nvPr/>
        </p:nvSpPr>
        <p:spPr>
          <a:xfrm>
            <a:off x="2622070" y="5144777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5B7557-6BBC-4867-BA63-A5B6ECAC0DCD}"/>
              </a:ext>
            </a:extLst>
          </p:cNvPr>
          <p:cNvSpPr/>
          <p:nvPr/>
        </p:nvSpPr>
        <p:spPr>
          <a:xfrm>
            <a:off x="6261802" y="5922591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0623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33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575C04-C95F-4C34-9580-67A65E627742}"/>
                  </a:ext>
                </a:extLst>
              </p:cNvPr>
              <p:cNvSpPr txBox="1"/>
              <p:nvPr/>
            </p:nvSpPr>
            <p:spPr>
              <a:xfrm>
                <a:off x="1254965" y="3759860"/>
                <a:ext cx="454457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600" b="1" dirty="0"/>
                  <a:t>a)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ar-SA" sz="3600" b="1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,… </m:t>
                        </m:r>
                      </m:e>
                    </m:d>
                  </m:oMath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575C04-C95F-4C34-9580-67A65E627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965" y="3759860"/>
                <a:ext cx="4544577" cy="553998"/>
              </a:xfrm>
              <a:prstGeom prst="rect">
                <a:avLst/>
              </a:prstGeom>
              <a:blipFill>
                <a:blip r:embed="rId4"/>
                <a:stretch>
                  <a:fillRect l="-6174" t="-24176" b="-49451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86612BD-2532-4AE8-8EF2-42C7EFD990D2}"/>
              </a:ext>
            </a:extLst>
          </p:cNvPr>
          <p:cNvGrpSpPr/>
          <p:nvPr/>
        </p:nvGrpSpPr>
        <p:grpSpPr>
          <a:xfrm>
            <a:off x="996724" y="4662612"/>
            <a:ext cx="5760719" cy="553998"/>
            <a:chOff x="7572655" y="-2051026"/>
            <a:chExt cx="7014192" cy="1576481"/>
          </a:xfrm>
          <a:solidFill>
            <a:schemeClr val="bg1"/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CCA74A-F36C-4F88-832D-EB9C9995955F}"/>
                </a:ext>
              </a:extLst>
            </p:cNvPr>
            <p:cNvSpPr txBox="1"/>
            <p:nvPr/>
          </p:nvSpPr>
          <p:spPr>
            <a:xfrm>
              <a:off x="7572655" y="-2051026"/>
              <a:ext cx="7014192" cy="157648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الطبيعية الأكبر   من      </a:t>
              </a: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68AE1F4-7F2C-4C62-B0DC-832F268514F6}"/>
                    </a:ext>
                  </a:extLst>
                </p:cNvPr>
                <p:cNvSpPr txBox="1"/>
                <p:nvPr/>
              </p:nvSpPr>
              <p:spPr>
                <a:xfrm>
                  <a:off x="9130058" y="-2016674"/>
                  <a:ext cx="437204" cy="81366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68AE1F4-7F2C-4C62-B0DC-832F26851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0058" y="-2016674"/>
                  <a:ext cx="437204" cy="813669"/>
                </a:xfrm>
                <a:prstGeom prst="rect">
                  <a:avLst/>
                </a:prstGeom>
                <a:blipFill>
                  <a:blip r:embed="rId5"/>
                  <a:stretch>
                    <a:fillRect b="-38298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6BC003B-2CC0-418A-B313-943C3A8AB9EE}"/>
                    </a:ext>
                  </a:extLst>
                </p:cNvPr>
                <p:cNvSpPr txBox="1"/>
                <p:nvPr/>
              </p:nvSpPr>
              <p:spPr>
                <a:xfrm>
                  <a:off x="7778288" y="-1993385"/>
                  <a:ext cx="647998" cy="140131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6BC003B-2CC0-418A-B313-943C3A8AB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288" y="-1993385"/>
                  <a:ext cx="647998" cy="14013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D589E6-B92C-4E03-9816-9D16C5505508}"/>
              </a:ext>
            </a:extLst>
          </p:cNvPr>
          <p:cNvGrpSpPr/>
          <p:nvPr/>
        </p:nvGrpSpPr>
        <p:grpSpPr>
          <a:xfrm>
            <a:off x="3647441" y="1654065"/>
            <a:ext cx="7414008" cy="648914"/>
            <a:chOff x="7572655" y="-2051026"/>
            <a:chExt cx="7014192" cy="157648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1C5918-A980-4D30-9D87-992A3E959D7B}"/>
                </a:ext>
              </a:extLst>
            </p:cNvPr>
            <p:cNvSpPr txBox="1"/>
            <p:nvPr/>
          </p:nvSpPr>
          <p:spPr>
            <a:xfrm>
              <a:off x="7572655" y="-2051026"/>
              <a:ext cx="7014192" cy="157648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المجموعة           تحتوي العناصر    </a:t>
              </a:r>
              <a:r>
                <a:rPr lang="en-US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 </a:t>
              </a: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13AE79A-AA98-47BB-9424-2EFC8F36093C}"/>
                    </a:ext>
                  </a:extLst>
                </p:cNvPr>
                <p:cNvSpPr txBox="1"/>
                <p:nvPr/>
              </p:nvSpPr>
              <p:spPr>
                <a:xfrm>
                  <a:off x="12975383" y="-2051026"/>
                  <a:ext cx="402071" cy="81366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13AE79A-AA98-47BB-9424-2EFC8F36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75383" y="-2051026"/>
                  <a:ext cx="402071" cy="813669"/>
                </a:xfrm>
                <a:prstGeom prst="rect">
                  <a:avLst/>
                </a:prstGeom>
                <a:blipFill>
                  <a:blip r:embed="rId7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5EDFB3-E371-49B9-96E7-811637AF0A4F}"/>
                    </a:ext>
                  </a:extLst>
                </p:cNvPr>
                <p:cNvSpPr txBox="1"/>
                <p:nvPr/>
              </p:nvSpPr>
              <p:spPr>
                <a:xfrm>
                  <a:off x="7687390" y="-2051026"/>
                  <a:ext cx="3028590" cy="813669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5EDFB3-E371-49B9-96E7-811637AF0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7390" y="-2051026"/>
                  <a:ext cx="3028590" cy="813669"/>
                </a:xfrm>
                <a:prstGeom prst="rect">
                  <a:avLst/>
                </a:prstGeom>
                <a:blipFill>
                  <a:blip r:embed="rId8"/>
                  <a:stretch>
                    <a:fillRect b="-363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76182C-AE14-4F43-B869-E47189C5ABEA}"/>
              </a:ext>
            </a:extLst>
          </p:cNvPr>
          <p:cNvGrpSpPr/>
          <p:nvPr/>
        </p:nvGrpSpPr>
        <p:grpSpPr>
          <a:xfrm>
            <a:off x="2741366" y="2447116"/>
            <a:ext cx="8279442" cy="954107"/>
            <a:chOff x="6753891" y="-2051026"/>
            <a:chExt cx="7832956" cy="2317921"/>
          </a:xfrm>
          <a:solidFill>
            <a:schemeClr val="bg1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3EBB90-CD83-462F-8BF1-CB5F3C56E33C}"/>
                </a:ext>
              </a:extLst>
            </p:cNvPr>
            <p:cNvSpPr txBox="1"/>
            <p:nvPr/>
          </p:nvSpPr>
          <p:spPr>
            <a:xfrm>
              <a:off x="6753891" y="-2051026"/>
              <a:ext cx="7832956" cy="231792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فأي طريقة تعبر عن عناصر المجموعة       بطريقة القائمة بطريقة القائمة </a:t>
              </a: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17A0855-A85C-4E93-A342-D6F67CB9938E}"/>
                    </a:ext>
                  </a:extLst>
                </p:cNvPr>
                <p:cNvSpPr txBox="1"/>
                <p:nvPr/>
              </p:nvSpPr>
              <p:spPr>
                <a:xfrm>
                  <a:off x="10553393" y="-2051026"/>
                  <a:ext cx="402071" cy="81366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17A0855-A85C-4E93-A342-D6F67CB99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3393" y="-2051026"/>
                  <a:ext cx="402071" cy="813669"/>
                </a:xfrm>
                <a:prstGeom prst="rect">
                  <a:avLst/>
                </a:prstGeom>
                <a:blipFill>
                  <a:blip r:embed="rId9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BF4D00-AC89-4305-92AE-112F9121CA18}"/>
                  </a:ext>
                </a:extLst>
              </p:cNvPr>
              <p:cNvSpPr txBox="1"/>
              <p:nvPr/>
            </p:nvSpPr>
            <p:spPr>
              <a:xfrm>
                <a:off x="1165609" y="5565364"/>
                <a:ext cx="343068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c)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,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BF4D00-AC89-4305-92AE-112F9121C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609" y="5565364"/>
                <a:ext cx="3430683" cy="492443"/>
              </a:xfrm>
              <a:prstGeom prst="rect">
                <a:avLst/>
              </a:prstGeom>
              <a:blipFill>
                <a:blip r:embed="rId10"/>
                <a:stretch>
                  <a:fillRect l="-7105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F79A188D-1FBD-4FE9-9878-D9313DE13643}"/>
              </a:ext>
            </a:extLst>
          </p:cNvPr>
          <p:cNvSpPr/>
          <p:nvPr/>
        </p:nvSpPr>
        <p:spPr>
          <a:xfrm>
            <a:off x="870152" y="3759860"/>
            <a:ext cx="769625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025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34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حدد نوع زوج المجموعات الاتية 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7BD9D-1A94-4E15-AF30-981C57DC8EF0}"/>
                  </a:ext>
                </a:extLst>
              </p:cNvPr>
              <p:cNvSpPr txBox="1"/>
              <p:nvPr/>
            </p:nvSpPr>
            <p:spPr>
              <a:xfrm>
                <a:off x="1213860" y="1685911"/>
                <a:ext cx="2052292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7BD9D-1A94-4E15-AF30-981C57DC8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1685911"/>
                <a:ext cx="205229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31BE1-7720-49AB-9ED0-622A247ACD18}"/>
                  </a:ext>
                </a:extLst>
              </p:cNvPr>
              <p:cNvSpPr txBox="1"/>
              <p:nvPr/>
            </p:nvSpPr>
            <p:spPr>
              <a:xfrm>
                <a:off x="1213860" y="3250551"/>
                <a:ext cx="1923604" cy="552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a)    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متساوية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31BE1-7720-49AB-9ED0-622A247AC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3250551"/>
                <a:ext cx="1923604" cy="552587"/>
              </a:xfrm>
              <a:prstGeom prst="rect">
                <a:avLst/>
              </a:prstGeom>
              <a:blipFill>
                <a:blip r:embed="rId5"/>
                <a:stretch>
                  <a:fillRect l="-12975" t="-13187" b="-4505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E3344-82EC-4184-B87B-4D071D4B8F9E}"/>
                  </a:ext>
                </a:extLst>
              </p:cNvPr>
              <p:cNvSpPr txBox="1"/>
              <p:nvPr/>
            </p:nvSpPr>
            <p:spPr>
              <a:xfrm>
                <a:off x="3787846" y="1685262"/>
                <a:ext cx="231678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,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E3344-82EC-4184-B87B-4D071D4B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846" y="1685262"/>
                <a:ext cx="2316788" cy="492443"/>
              </a:xfrm>
              <a:prstGeom prst="rect">
                <a:avLst/>
              </a:prstGeom>
              <a:blipFill>
                <a:blip r:embed="rId6"/>
                <a:stretch>
                  <a:fillRect l="-6579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052660-4231-4407-8AB1-4C0F7DCAB75A}"/>
                  </a:ext>
                </a:extLst>
              </p:cNvPr>
              <p:cNvSpPr txBox="1"/>
              <p:nvPr/>
            </p:nvSpPr>
            <p:spPr>
              <a:xfrm>
                <a:off x="1213860" y="4018603"/>
                <a:ext cx="1811393" cy="552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b)    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متكافئة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052660-4231-4407-8AB1-4C0F7DCAB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4018603"/>
                <a:ext cx="1811393" cy="552587"/>
              </a:xfrm>
              <a:prstGeom prst="rect">
                <a:avLst/>
              </a:prstGeom>
              <a:blipFill>
                <a:blip r:embed="rId7"/>
                <a:stretch>
                  <a:fillRect l="-13805" t="-13187" b="-4505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407719-B3EA-4B30-B4A2-BC9CC7573024}"/>
                  </a:ext>
                </a:extLst>
              </p:cNvPr>
              <p:cNvSpPr txBox="1"/>
              <p:nvPr/>
            </p:nvSpPr>
            <p:spPr>
              <a:xfrm>
                <a:off x="1213860" y="4891958"/>
                <a:ext cx="1986121" cy="552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c)    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ذلك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غير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407719-B3EA-4B30-B4A2-BC9CC7573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4891958"/>
                <a:ext cx="1986121" cy="552587"/>
              </a:xfrm>
              <a:prstGeom prst="rect">
                <a:avLst/>
              </a:prstGeom>
              <a:blipFill>
                <a:blip r:embed="rId8"/>
                <a:stretch>
                  <a:fillRect l="-12577" t="-13187" b="-4505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EB589C85-85C0-418D-993E-83DFC3F66BE1}"/>
              </a:ext>
            </a:extLst>
          </p:cNvPr>
          <p:cNvSpPr/>
          <p:nvPr/>
        </p:nvSpPr>
        <p:spPr>
          <a:xfrm>
            <a:off x="965200" y="3987957"/>
            <a:ext cx="809133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997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35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حدد نوع زوج المجموعات الاتية 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7BD9D-1A94-4E15-AF30-981C57DC8EF0}"/>
                  </a:ext>
                </a:extLst>
              </p:cNvPr>
              <p:cNvSpPr txBox="1"/>
              <p:nvPr/>
            </p:nvSpPr>
            <p:spPr>
              <a:xfrm>
                <a:off x="1213860" y="1685911"/>
                <a:ext cx="175945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7BD9D-1A94-4E15-AF30-981C57DC8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1685911"/>
                <a:ext cx="175945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AE31BE1-7720-49AB-9ED0-622A247ACD18}"/>
              </a:ext>
            </a:extLst>
          </p:cNvPr>
          <p:cNvSpPr txBox="1"/>
          <p:nvPr/>
        </p:nvSpPr>
        <p:spPr>
          <a:xfrm>
            <a:off x="1213860" y="3250551"/>
            <a:ext cx="1748877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ar-SA" sz="3200" b="1" dirty="0"/>
              <a:t> </a:t>
            </a:r>
            <a:r>
              <a:rPr lang="en-US" sz="3200" b="1" dirty="0"/>
              <a:t>a)    </a:t>
            </a:r>
            <a:r>
              <a:rPr lang="ar-SA" sz="3200" b="1" dirty="0"/>
              <a:t>متكافئة</a:t>
            </a:r>
            <a:endParaRPr lang="ar-A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E3344-82EC-4184-B87B-4D071D4B8F9E}"/>
                  </a:ext>
                </a:extLst>
              </p:cNvPr>
              <p:cNvSpPr txBox="1"/>
              <p:nvPr/>
            </p:nvSpPr>
            <p:spPr>
              <a:xfrm>
                <a:off x="3787846" y="1685262"/>
                <a:ext cx="2030364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,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E3344-82EC-4184-B87B-4D071D4B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846" y="1685262"/>
                <a:ext cx="2030364" cy="492443"/>
              </a:xfrm>
              <a:prstGeom prst="rect">
                <a:avLst/>
              </a:prstGeom>
              <a:blipFill>
                <a:blip r:embed="rId5"/>
                <a:stretch>
                  <a:fillRect l="-7508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052660-4231-4407-8AB1-4C0F7DCAB75A}"/>
                  </a:ext>
                </a:extLst>
              </p:cNvPr>
              <p:cNvSpPr txBox="1"/>
              <p:nvPr/>
            </p:nvSpPr>
            <p:spPr>
              <a:xfrm>
                <a:off x="1213860" y="4018603"/>
                <a:ext cx="3266920" cy="552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b)    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متكافئة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و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متساوية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052660-4231-4407-8AB1-4C0F7DCAB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4018603"/>
                <a:ext cx="3266920" cy="552587"/>
              </a:xfrm>
              <a:prstGeom prst="rect">
                <a:avLst/>
              </a:prstGeom>
              <a:blipFill>
                <a:blip r:embed="rId6"/>
                <a:stretch>
                  <a:fillRect l="-7649" t="-13187" b="-4505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407719-B3EA-4B30-B4A2-BC9CC7573024}"/>
                  </a:ext>
                </a:extLst>
              </p:cNvPr>
              <p:cNvSpPr txBox="1"/>
              <p:nvPr/>
            </p:nvSpPr>
            <p:spPr>
              <a:xfrm>
                <a:off x="1213860" y="4891958"/>
                <a:ext cx="1986121" cy="5525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ar-SA" sz="3200" b="1" dirty="0"/>
                  <a:t> </a:t>
                </a:r>
                <a:r>
                  <a:rPr lang="en-US" sz="3200" b="1" dirty="0"/>
                  <a:t>c)     </a:t>
                </a:r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ذلك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SA" sz="3200" b="1" i="1" smtClean="0">
                        <a:latin typeface="Cambria Math" panose="02040503050406030204" pitchFamily="18" charset="0"/>
                      </a:rPr>
                      <m:t>غير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407719-B3EA-4B30-B4A2-BC9CC7573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60" y="4891958"/>
                <a:ext cx="1986121" cy="552587"/>
              </a:xfrm>
              <a:prstGeom prst="rect">
                <a:avLst/>
              </a:prstGeom>
              <a:blipFill>
                <a:blip r:embed="rId7"/>
                <a:stretch>
                  <a:fillRect l="-12577" t="-13187" b="-4505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8AC4FE50-CF78-4500-A7D6-79B0EAC52CED}"/>
              </a:ext>
            </a:extLst>
          </p:cNvPr>
          <p:cNvSpPr/>
          <p:nvPr/>
        </p:nvSpPr>
        <p:spPr>
          <a:xfrm>
            <a:off x="944880" y="3987957"/>
            <a:ext cx="870093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4686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36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أي العبارات التالية صحيحة :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C8744-5033-40F8-A7D8-DBAE7FB88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26074" r="35334" b="48000"/>
          <a:stretch/>
        </p:blipFill>
        <p:spPr>
          <a:xfrm>
            <a:off x="934720" y="2841231"/>
            <a:ext cx="8298224" cy="334264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092BC8C-2DA2-4409-A4DE-1CE6209DD833}"/>
              </a:ext>
            </a:extLst>
          </p:cNvPr>
          <p:cNvSpPr/>
          <p:nvPr/>
        </p:nvSpPr>
        <p:spPr>
          <a:xfrm>
            <a:off x="934720" y="4166706"/>
            <a:ext cx="182880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831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37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5029200" y="1534517"/>
            <a:ext cx="60830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أي المجموعات التالية مكافئة للمجموعة 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C37426-80F5-49ED-947B-E48A52774C18}"/>
                  </a:ext>
                </a:extLst>
              </p:cNvPr>
              <p:cNvSpPr txBox="1"/>
              <p:nvPr/>
            </p:nvSpPr>
            <p:spPr>
              <a:xfrm>
                <a:off x="5069854" y="1534517"/>
                <a:ext cx="189891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C37426-80F5-49ED-947B-E48A52774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854" y="1534517"/>
                <a:ext cx="189891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93656-FF0D-4BC7-AE1C-2626D26C6BA8}"/>
              </a:ext>
            </a:extLst>
          </p:cNvPr>
          <p:cNvGrpSpPr/>
          <p:nvPr/>
        </p:nvGrpSpPr>
        <p:grpSpPr>
          <a:xfrm>
            <a:off x="758316" y="2966889"/>
            <a:ext cx="6268720" cy="969497"/>
            <a:chOff x="758316" y="2966889"/>
            <a:chExt cx="6268720" cy="9694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40931-7987-41F9-B1E6-7CF0ACAA4BCF}"/>
                </a:ext>
              </a:extLst>
            </p:cNvPr>
            <p:cNvSpPr txBox="1"/>
            <p:nvPr/>
          </p:nvSpPr>
          <p:spPr>
            <a:xfrm>
              <a:off x="758316" y="2982279"/>
              <a:ext cx="6268720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   </a:t>
              </a:r>
              <a:r>
                <a:rPr lang="en-US" sz="2800" b="1" dirty="0">
                  <a:solidFill>
                    <a:srgbClr val="002060"/>
                  </a:solidFill>
                  <a:cs typeface="(AH) Manal Black" pitchFamily="2" charset="-78"/>
                </a:rPr>
                <a:t>a)</a:t>
              </a:r>
              <a:r>
                <a:rPr lang="en-US" sz="2800" b="1" dirty="0">
                  <a:solidFill>
                    <a:srgbClr val="FF0000"/>
                  </a:solidFill>
                  <a:cs typeface="(AH) Manal Black" pitchFamily="2" charset="-78"/>
                </a:rPr>
                <a:t> {</a:t>
              </a:r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الفردية المحصورة بين         و        </a:t>
              </a:r>
              <a:r>
                <a:rPr lang="en-US" sz="2800" b="1" dirty="0">
                  <a:solidFill>
                    <a:srgbClr val="FF0000"/>
                  </a:solidFill>
                  <a:cs typeface="(AH) Manal Black" pitchFamily="2" charset="-78"/>
                </a:rPr>
                <a:t>}</a:t>
              </a:r>
              <a:endParaRPr lang="ar-SA" sz="2800" b="1" dirty="0">
                <a:solidFill>
                  <a:srgbClr val="FF0000"/>
                </a:solidFill>
                <a:cs typeface="(AH) Manal Black" pitchFamily="2" charset="-78"/>
              </a:endParaRP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D7E5E34-0EE5-49FD-A581-89753B4E97C1}"/>
                    </a:ext>
                  </a:extLst>
                </p:cNvPr>
                <p:cNvSpPr txBox="1"/>
                <p:nvPr/>
              </p:nvSpPr>
              <p:spPr>
                <a:xfrm>
                  <a:off x="2595305" y="2966890"/>
                  <a:ext cx="3414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ar-AE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D7E5E34-0EE5-49FD-A581-89753B4E9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5305" y="2966890"/>
                  <a:ext cx="34144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A1FE43-3120-4E77-949E-718393DF2DB5}"/>
                    </a:ext>
                  </a:extLst>
                </p:cNvPr>
                <p:cNvSpPr txBox="1"/>
                <p:nvPr/>
              </p:nvSpPr>
              <p:spPr>
                <a:xfrm>
                  <a:off x="1684665" y="2966889"/>
                  <a:ext cx="56906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32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ar-A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A1FE43-3120-4E77-949E-718393DF2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665" y="2966889"/>
                  <a:ext cx="56906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2A8650-6E4A-4159-BDF7-56BBC14D0C41}"/>
              </a:ext>
            </a:extLst>
          </p:cNvPr>
          <p:cNvSpPr txBox="1"/>
          <p:nvPr/>
        </p:nvSpPr>
        <p:spPr>
          <a:xfrm>
            <a:off x="758316" y="5517027"/>
            <a:ext cx="633623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  </a:t>
            </a:r>
            <a:r>
              <a:rPr lang="en-US" sz="2800" b="1" dirty="0">
                <a:solidFill>
                  <a:srgbClr val="002060"/>
                </a:solidFill>
                <a:cs typeface="(AH) Manal Black" pitchFamily="2" charset="-78"/>
              </a:rPr>
              <a:t>c)             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{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مجموعة الأعداد الأولية الأقل من           </a:t>
            </a:r>
            <a:r>
              <a:rPr lang="en-US" sz="2800" b="1" dirty="0">
                <a:solidFill>
                  <a:srgbClr val="FF0000"/>
                </a:solidFill>
                <a:cs typeface="(AH) Manal Black" pitchFamily="2" charset="-78"/>
              </a:rPr>
              <a:t>}</a:t>
            </a:r>
            <a:endParaRPr lang="ar-SA" sz="2800" b="1" dirty="0">
              <a:solidFill>
                <a:srgbClr val="FF0000"/>
              </a:solidFill>
              <a:cs typeface="(AH) Manal Black" pitchFamily="2" charset="-78"/>
            </a:endParaRP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0E8BC-B2AA-4D17-871E-A28CBD339E0B}"/>
              </a:ext>
            </a:extLst>
          </p:cNvPr>
          <p:cNvGrpSpPr/>
          <p:nvPr/>
        </p:nvGrpSpPr>
        <p:grpSpPr>
          <a:xfrm>
            <a:off x="758316" y="4421134"/>
            <a:ext cx="6083048" cy="523220"/>
            <a:chOff x="1093596" y="4411552"/>
            <a:chExt cx="608304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18634F-A229-4711-BA6A-DDACD4EE3FD3}"/>
                </a:ext>
              </a:extLst>
            </p:cNvPr>
            <p:cNvSpPr txBox="1"/>
            <p:nvPr/>
          </p:nvSpPr>
          <p:spPr>
            <a:xfrm>
              <a:off x="1093596" y="4411552"/>
              <a:ext cx="6083048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7992A10-259A-4FA7-9E7C-5203EFE39E68}"/>
                    </a:ext>
                  </a:extLst>
                </p:cNvPr>
                <p:cNvSpPr txBox="1"/>
                <p:nvPr/>
              </p:nvSpPr>
              <p:spPr>
                <a:xfrm>
                  <a:off x="1365978" y="4426940"/>
                  <a:ext cx="3181320" cy="49244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r>
                    <a:rPr lang="en-US" sz="3200" b="1" dirty="0"/>
                    <a:t>    b)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𝟐𝟑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endParaRPr lang="ar-AE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7992A10-259A-4FA7-9E7C-5203EFE39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978" y="4426940"/>
                  <a:ext cx="3181320" cy="492443"/>
                </a:xfrm>
                <a:prstGeom prst="rect">
                  <a:avLst/>
                </a:prstGeom>
                <a:blipFill>
                  <a:blip r:embed="rId7"/>
                  <a:stretch>
                    <a:fillRect t="-24691" b="-49383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7DC829-E7ED-47DB-9589-9E45C2DD372F}"/>
                  </a:ext>
                </a:extLst>
              </p:cNvPr>
              <p:cNvSpPr txBox="1"/>
              <p:nvPr/>
            </p:nvSpPr>
            <p:spPr>
              <a:xfrm>
                <a:off x="2810400" y="5501638"/>
                <a:ext cx="56906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7DC829-E7ED-47DB-9589-9E45C2DD3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400" y="5501638"/>
                <a:ext cx="56906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25858FCF-8DCC-4824-BC1F-CF03ACC4B54A}"/>
              </a:ext>
            </a:extLst>
          </p:cNvPr>
          <p:cNvSpPr/>
          <p:nvPr/>
        </p:nvSpPr>
        <p:spPr>
          <a:xfrm>
            <a:off x="1187019" y="4380861"/>
            <a:ext cx="682699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578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38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58B0AEB-C55C-41C8-9AA8-E43B754D6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4" t="18667" r="35916" b="39704"/>
          <a:stretch/>
        </p:blipFill>
        <p:spPr>
          <a:xfrm>
            <a:off x="1223637" y="2296160"/>
            <a:ext cx="7865819" cy="3728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80C2D9-829A-46D5-82BF-C6DAA3F2D492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أي العبارات التالية صحيحة :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CB95DB-1618-4161-B2F0-0D507270561F}"/>
              </a:ext>
            </a:extLst>
          </p:cNvPr>
          <p:cNvSpPr/>
          <p:nvPr/>
        </p:nvSpPr>
        <p:spPr>
          <a:xfrm>
            <a:off x="1223637" y="4275808"/>
            <a:ext cx="1773563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327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76F373-9570-445C-BD75-3BC7071638F6}"/>
              </a:ext>
            </a:extLst>
          </p:cNvPr>
          <p:cNvSpPr txBox="1"/>
          <p:nvPr/>
        </p:nvSpPr>
        <p:spPr>
          <a:xfrm>
            <a:off x="5567680" y="273546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002060"/>
                </a:solidFill>
              </a:rPr>
              <a:t>❸</a:t>
            </a:r>
            <a:endParaRPr lang="ar-AE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7DE7A-FD4B-4EB0-A7D3-EB4D1411D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67" t="38371" r="30833" b="43407"/>
          <a:stretch/>
        </p:blipFill>
        <p:spPr>
          <a:xfrm>
            <a:off x="370840" y="1042987"/>
            <a:ext cx="10820400" cy="4362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F6B12E-D076-4B37-928B-FFD28A958B23}"/>
                  </a:ext>
                </a:extLst>
              </p:cNvPr>
              <p:cNvSpPr txBox="1"/>
              <p:nvPr/>
            </p:nvSpPr>
            <p:spPr>
              <a:xfrm>
                <a:off x="701422" y="2387268"/>
                <a:ext cx="38502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F6B12E-D076-4B37-928B-FFD28A958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22" y="2387268"/>
                <a:ext cx="3850257" cy="492443"/>
              </a:xfrm>
              <a:prstGeom prst="rect">
                <a:avLst/>
              </a:prstGeom>
              <a:blipFill>
                <a:blip r:embed="rId4"/>
                <a:stretch>
                  <a:fillRect l="-6329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CC07DC-67F2-4BDB-B36B-52CD70F88373}"/>
                  </a:ext>
                </a:extLst>
              </p:cNvPr>
              <p:cNvSpPr txBox="1"/>
              <p:nvPr/>
            </p:nvSpPr>
            <p:spPr>
              <a:xfrm>
                <a:off x="701421" y="3156709"/>
                <a:ext cx="38502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13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CC07DC-67F2-4BDB-B36B-52CD70F88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21" y="3156709"/>
                <a:ext cx="3850257" cy="492443"/>
              </a:xfrm>
              <a:prstGeom prst="rect">
                <a:avLst/>
              </a:prstGeom>
              <a:blipFill>
                <a:blip r:embed="rId5"/>
                <a:stretch>
                  <a:fillRect l="-6329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AC746B-B177-49B6-A82A-7CD3D54C550A}"/>
                  </a:ext>
                </a:extLst>
              </p:cNvPr>
              <p:cNvSpPr txBox="1"/>
              <p:nvPr/>
            </p:nvSpPr>
            <p:spPr>
              <a:xfrm>
                <a:off x="701421" y="3919647"/>
                <a:ext cx="38502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13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𝟏𝟔𝟗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AC746B-B177-49B6-A82A-7CD3D54C5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21" y="3919647"/>
                <a:ext cx="3850257" cy="492443"/>
              </a:xfrm>
              <a:prstGeom prst="rect">
                <a:avLst/>
              </a:prstGeom>
              <a:blipFill>
                <a:blip r:embed="rId6"/>
                <a:stretch>
                  <a:fillRect l="-6329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DBD6C7-3E4A-4521-912B-CBC4523E0CEE}"/>
                  </a:ext>
                </a:extLst>
              </p:cNvPr>
              <p:cNvSpPr txBox="1"/>
              <p:nvPr/>
            </p:nvSpPr>
            <p:spPr>
              <a:xfrm>
                <a:off x="701421" y="4662383"/>
                <a:ext cx="408393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𝟏𝟔𝟗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DBD6C7-3E4A-4521-912B-CBC4523E0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21" y="4662383"/>
                <a:ext cx="408393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39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BE7E1CD-10B7-4A7F-8936-28F0256D6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0" t="17778" r="36167" b="40000"/>
          <a:stretch/>
        </p:blipFill>
        <p:spPr>
          <a:xfrm>
            <a:off x="1036320" y="2554591"/>
            <a:ext cx="8666480" cy="3774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E4388-5523-48B9-9D9D-B027B4CFC400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أي العبارات التالية صحيحة :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4846AF-33C1-4998-9DED-A726D4D5157E}"/>
              </a:ext>
            </a:extLst>
          </p:cNvPr>
          <p:cNvSpPr/>
          <p:nvPr/>
        </p:nvSpPr>
        <p:spPr>
          <a:xfrm>
            <a:off x="1036321" y="5637141"/>
            <a:ext cx="96520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287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40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7587814" y="586109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استخدم مخطط فن المقابل: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6F7F2-71CC-4F16-9C4B-0A368028F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3" t="13037" r="57334" b="20000"/>
          <a:stretch/>
        </p:blipFill>
        <p:spPr>
          <a:xfrm>
            <a:off x="8351520" y="1920240"/>
            <a:ext cx="2936240" cy="261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280734-A383-4B77-8B8C-584E3F215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0" t="15502" r="36750" b="30964"/>
          <a:stretch/>
        </p:blipFill>
        <p:spPr>
          <a:xfrm>
            <a:off x="345441" y="1666240"/>
            <a:ext cx="6990079" cy="450003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13BB5C0-6AC7-4DC1-A5A0-A1854D9F66D7}"/>
              </a:ext>
            </a:extLst>
          </p:cNvPr>
          <p:cNvSpPr/>
          <p:nvPr/>
        </p:nvSpPr>
        <p:spPr>
          <a:xfrm>
            <a:off x="396241" y="4415153"/>
            <a:ext cx="1209039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598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41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7711440" y="1534517"/>
            <a:ext cx="34008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من مخطط فن المقابل :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392FB-7AA5-462B-A18F-91B12C581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6" t="13926" r="68863" b="62750"/>
          <a:stretch/>
        </p:blipFill>
        <p:spPr>
          <a:xfrm>
            <a:off x="6759419" y="2684766"/>
            <a:ext cx="4917440" cy="2808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0201FE-88C0-4898-8109-C14D3B3076EE}"/>
                  </a:ext>
                </a:extLst>
              </p:cNvPr>
              <p:cNvSpPr txBox="1"/>
              <p:nvPr/>
            </p:nvSpPr>
            <p:spPr>
              <a:xfrm>
                <a:off x="983541" y="2002578"/>
                <a:ext cx="2153218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0201FE-88C0-4898-8109-C14D3B307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41" y="2002578"/>
                <a:ext cx="2153218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60908-87CC-4880-8FDD-68DDCC847C1C}"/>
                  </a:ext>
                </a:extLst>
              </p:cNvPr>
              <p:cNvSpPr txBox="1"/>
              <p:nvPr/>
            </p:nvSpPr>
            <p:spPr>
              <a:xfrm>
                <a:off x="983541" y="3596664"/>
                <a:ext cx="3470437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a)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60908-87CC-4880-8FDD-68DDCC847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41" y="3596664"/>
                <a:ext cx="3470437" cy="492443"/>
              </a:xfrm>
              <a:prstGeom prst="rect">
                <a:avLst/>
              </a:prstGeom>
              <a:blipFill>
                <a:blip r:embed="rId6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601C48-D433-458E-B3B8-3ADDA269C80C}"/>
                  </a:ext>
                </a:extLst>
              </p:cNvPr>
              <p:cNvSpPr txBox="1"/>
              <p:nvPr/>
            </p:nvSpPr>
            <p:spPr>
              <a:xfrm>
                <a:off x="983540" y="4275274"/>
                <a:ext cx="3225178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b)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601C48-D433-458E-B3B8-3ADDA269C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40" y="4275274"/>
                <a:ext cx="3225178" cy="492443"/>
              </a:xfrm>
              <a:prstGeom prst="rect">
                <a:avLst/>
              </a:prstGeom>
              <a:blipFill>
                <a:blip r:embed="rId7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FC4F10-F78E-4BCB-B9CF-67C51BCE74CC}"/>
                  </a:ext>
                </a:extLst>
              </p:cNvPr>
              <p:cNvSpPr txBox="1"/>
              <p:nvPr/>
            </p:nvSpPr>
            <p:spPr>
              <a:xfrm>
                <a:off x="983540" y="5024319"/>
                <a:ext cx="5433154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c)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FC4F10-F78E-4BCB-B9CF-67C51BCE7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40" y="5024319"/>
                <a:ext cx="5433154" cy="492443"/>
              </a:xfrm>
              <a:prstGeom prst="rect">
                <a:avLst/>
              </a:prstGeom>
              <a:blipFill>
                <a:blip r:embed="rId8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E2F5B9-19DB-425A-A043-1FC141777376}"/>
                  </a:ext>
                </a:extLst>
              </p:cNvPr>
              <p:cNvSpPr txBox="1"/>
              <p:nvPr/>
            </p:nvSpPr>
            <p:spPr>
              <a:xfrm>
                <a:off x="983540" y="5684695"/>
                <a:ext cx="1492781" cy="492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    d)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E2F5B9-19DB-425A-A043-1FC141777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40" y="5684695"/>
                <a:ext cx="1492781" cy="492443"/>
              </a:xfrm>
              <a:prstGeom prst="rect">
                <a:avLst/>
              </a:prstGeom>
              <a:blipFill>
                <a:blip r:embed="rId9"/>
                <a:stretch>
                  <a:fillRect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D5561B2-7A9B-4CDA-A48D-69BDE57A552C}"/>
              </a:ext>
            </a:extLst>
          </p:cNvPr>
          <p:cNvSpPr/>
          <p:nvPr/>
        </p:nvSpPr>
        <p:spPr>
          <a:xfrm>
            <a:off x="983540" y="5561734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5327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42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2A12B2-6A1D-40B3-A8EC-E6EAB03D266C}"/>
              </a:ext>
            </a:extLst>
          </p:cNvPr>
          <p:cNvSpPr txBox="1"/>
          <p:nvPr/>
        </p:nvSpPr>
        <p:spPr>
          <a:xfrm>
            <a:off x="1646325" y="1549574"/>
            <a:ext cx="963086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cs typeface="(AH) Manal Black" pitchFamily="2" charset="-78"/>
              </a:rPr>
              <a:t>إذا كانت                                                                           فأي المجموعات التالية جزئية منها </a:t>
            </a:r>
          </a:p>
          <a:p>
            <a:pPr algn="r"/>
            <a:r>
              <a:rPr lang="ar-SA" sz="2800" b="1" dirty="0">
                <a:cs typeface="(AH) Manal Black" pitchFamily="2" charset="-78"/>
              </a:rPr>
              <a:t>اختر كل الإجابات الصحيحة 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E6053-4A63-45B6-A34C-73CBA1D46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7" t="22319" r="54333" b="47557"/>
          <a:stretch/>
        </p:blipFill>
        <p:spPr>
          <a:xfrm>
            <a:off x="894079" y="3070995"/>
            <a:ext cx="5567680" cy="3257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2229CE-77D4-4E10-93F8-08590AD80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3" t="14932" r="54333" b="81565"/>
          <a:stretch/>
        </p:blipFill>
        <p:spPr>
          <a:xfrm>
            <a:off x="5506719" y="1534517"/>
            <a:ext cx="4582159" cy="48768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A5DDE86-D344-43F0-8DC7-A89B89BBB80F}"/>
              </a:ext>
            </a:extLst>
          </p:cNvPr>
          <p:cNvSpPr/>
          <p:nvPr/>
        </p:nvSpPr>
        <p:spPr>
          <a:xfrm flipH="1">
            <a:off x="894079" y="4175760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E3D06A-2B7C-4C14-8DC2-6E4F505FFA36}"/>
              </a:ext>
            </a:extLst>
          </p:cNvPr>
          <p:cNvSpPr/>
          <p:nvPr/>
        </p:nvSpPr>
        <p:spPr>
          <a:xfrm flipH="1">
            <a:off x="894079" y="4728142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8C8AAA-3653-4623-A3A4-F802253139C1}"/>
              </a:ext>
            </a:extLst>
          </p:cNvPr>
          <p:cNvSpPr/>
          <p:nvPr/>
        </p:nvSpPr>
        <p:spPr>
          <a:xfrm flipH="1">
            <a:off x="894079" y="5252295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641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471160" y="340867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43</a:t>
              </a:r>
              <a:endParaRPr lang="ar-AE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F85955-EC71-4E8A-84F4-922B6DCE0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0" t="41778" r="71390" b="17334"/>
          <a:stretch/>
        </p:blipFill>
        <p:spPr>
          <a:xfrm>
            <a:off x="924246" y="3206592"/>
            <a:ext cx="3983033" cy="3204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002CB-003B-4F14-B232-A069B2E7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0" t="21185" r="70917" b="73332"/>
          <a:stretch/>
        </p:blipFill>
        <p:spPr>
          <a:xfrm>
            <a:off x="954726" y="637889"/>
            <a:ext cx="3728084" cy="639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0FF82-708C-435E-9C37-15BCDCC82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2" t="22907" r="51750" b="72501"/>
          <a:stretch/>
        </p:blipFill>
        <p:spPr>
          <a:xfrm>
            <a:off x="924247" y="1462626"/>
            <a:ext cx="3758563" cy="586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1B6A28-D4E7-4BEA-ADDA-D7E163993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0" t="26932" r="77750" b="66582"/>
          <a:stretch/>
        </p:blipFill>
        <p:spPr>
          <a:xfrm>
            <a:off x="1699896" y="2323432"/>
            <a:ext cx="1683383" cy="767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41B18-296B-4707-B68B-6179D7CDBD44}"/>
                  </a:ext>
                </a:extLst>
              </p:cNvPr>
              <p:cNvSpPr txBox="1"/>
              <p:nvPr/>
            </p:nvSpPr>
            <p:spPr>
              <a:xfrm>
                <a:off x="924247" y="2323432"/>
                <a:ext cx="775649" cy="759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0" i="1" smtClean="0">
                          <a:latin typeface="Cambria Math" panose="02040503050406030204" pitchFamily="18" charset="0"/>
                        </a:rPr>
                        <m:t>فإن</m:t>
                      </m:r>
                    </m:oMath>
                  </m:oMathPara>
                </a14:m>
                <a:endParaRPr lang="ar-AE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141B18-296B-4707-B68B-6179D7CDB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47" y="2323432"/>
                <a:ext cx="775649" cy="759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A0D277C4-40C8-4C09-9945-986886422AFC}"/>
              </a:ext>
            </a:extLst>
          </p:cNvPr>
          <p:cNvSpPr/>
          <p:nvPr/>
        </p:nvSpPr>
        <p:spPr>
          <a:xfrm flipH="1">
            <a:off x="1344296" y="3198624"/>
            <a:ext cx="1033144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376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</a:rPr>
                <a:t>44</a:t>
              </a:r>
              <a:endParaRPr lang="ar-AE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E22C651-D2F9-4268-A496-1DA3D0D04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3" t="27491" r="77157" b="65315"/>
          <a:stretch/>
        </p:blipFill>
        <p:spPr>
          <a:xfrm>
            <a:off x="1998274" y="2849928"/>
            <a:ext cx="1717040" cy="11581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8ADBDC-680E-4DF6-A6E9-C6D0223FC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68" t="23611" r="51833" b="70907"/>
          <a:stretch/>
        </p:blipFill>
        <p:spPr>
          <a:xfrm>
            <a:off x="900378" y="1657547"/>
            <a:ext cx="4237394" cy="989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9DE62B-25E9-43C4-8B90-9D64AB79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1" t="22815" r="70032" b="70907"/>
          <a:stretch/>
        </p:blipFill>
        <p:spPr>
          <a:xfrm>
            <a:off x="900378" y="619768"/>
            <a:ext cx="4237394" cy="906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4BD04-AA79-4EE1-8A64-219EAD041AFB}"/>
                  </a:ext>
                </a:extLst>
              </p:cNvPr>
              <p:cNvSpPr txBox="1"/>
              <p:nvPr/>
            </p:nvSpPr>
            <p:spPr>
              <a:xfrm>
                <a:off x="599091" y="2849928"/>
                <a:ext cx="1399184" cy="1139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600" b="0" i="1" smtClean="0">
                          <a:latin typeface="Cambria Math" panose="02040503050406030204" pitchFamily="18" charset="0"/>
                        </a:rPr>
                        <m:t>فإن</m:t>
                      </m:r>
                    </m:oMath>
                  </m:oMathPara>
                </a14:m>
                <a:endParaRPr lang="ar-AE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4BD04-AA79-4EE1-8A64-219EAD041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91" y="2849928"/>
                <a:ext cx="1399184" cy="1139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72044AB-3438-4BC7-9124-297FF969638C}"/>
              </a:ext>
            </a:extLst>
          </p:cNvPr>
          <p:cNvGrpSpPr/>
          <p:nvPr/>
        </p:nvGrpSpPr>
        <p:grpSpPr>
          <a:xfrm>
            <a:off x="5411918" y="2385849"/>
            <a:ext cx="6129540" cy="4281087"/>
            <a:chOff x="5411918" y="2385849"/>
            <a:chExt cx="6129540" cy="42810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B2B0B5-C7D6-4285-BE92-6F123EA28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33" t="42066" r="51833" b="14667"/>
            <a:stretch/>
          </p:blipFill>
          <p:spPr>
            <a:xfrm>
              <a:off x="5411918" y="2385849"/>
              <a:ext cx="6129540" cy="42810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70AFEF-D10D-413A-9958-AB4AA0FAACC4}"/>
                </a:ext>
              </a:extLst>
            </p:cNvPr>
            <p:cNvSpPr txBox="1"/>
            <p:nvPr/>
          </p:nvSpPr>
          <p:spPr>
            <a:xfrm>
              <a:off x="5506719" y="5108027"/>
              <a:ext cx="315102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cs typeface="(AH) Manal Black" pitchFamily="2" charset="-78"/>
                </a:rPr>
                <a:t>لا توجد إجابة صحيحة</a:t>
              </a:r>
              <a:endParaRPr lang="ar-AE" sz="3600" b="1" dirty="0">
                <a:cs typeface="(AH) Manal Black" pitchFamily="2" charset="-78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09D46DF3-1D92-493C-9C55-75551E3E997C}"/>
              </a:ext>
            </a:extLst>
          </p:cNvPr>
          <p:cNvSpPr/>
          <p:nvPr/>
        </p:nvSpPr>
        <p:spPr>
          <a:xfrm flipH="1">
            <a:off x="5289998" y="3319520"/>
            <a:ext cx="3017521" cy="7390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087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45</a:t>
              </a:r>
              <a:endParaRPr lang="ar-AE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EDEEA5-0025-4757-BC04-440C50DC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4" t="46074" r="74500" b="42370"/>
          <a:stretch/>
        </p:blipFill>
        <p:spPr>
          <a:xfrm>
            <a:off x="217026" y="1544320"/>
            <a:ext cx="7027054" cy="1884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908582-46FE-427C-99B3-62C9F0A6DDE8}"/>
                  </a:ext>
                </a:extLst>
              </p:cNvPr>
              <p:cNvSpPr txBox="1"/>
              <p:nvPr/>
            </p:nvSpPr>
            <p:spPr>
              <a:xfrm>
                <a:off x="426371" y="3613154"/>
                <a:ext cx="1399184" cy="1139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600" b="0" i="1" smtClean="0">
                          <a:latin typeface="Cambria Math" panose="02040503050406030204" pitchFamily="18" charset="0"/>
                        </a:rPr>
                        <m:t>فإن</m:t>
                      </m:r>
                    </m:oMath>
                  </m:oMathPara>
                </a14:m>
                <a:endParaRPr lang="ar-AE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908582-46FE-427C-99B3-62C9F0A6D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71" y="3613154"/>
                <a:ext cx="1399184" cy="1139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4BC39F-D5D5-496D-BBF4-CFCF014F7F06}"/>
                  </a:ext>
                </a:extLst>
              </p:cNvPr>
              <p:cNvSpPr txBox="1"/>
              <p:nvPr/>
            </p:nvSpPr>
            <p:spPr>
              <a:xfrm>
                <a:off x="2162693" y="3813657"/>
                <a:ext cx="2388987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4BC39F-D5D5-496D-BBF4-CFCF014F7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93" y="3813657"/>
                <a:ext cx="2388987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A3CDE9-2807-4EF0-A3DC-F31065CBB561}"/>
                  </a:ext>
                </a:extLst>
              </p:cNvPr>
              <p:cNvSpPr txBox="1"/>
              <p:nvPr/>
            </p:nvSpPr>
            <p:spPr>
              <a:xfrm>
                <a:off x="6363101" y="3781122"/>
                <a:ext cx="2725361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A3CDE9-2807-4EF0-A3DC-F31065CBB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101" y="3781122"/>
                <a:ext cx="2725361" cy="615553"/>
              </a:xfrm>
              <a:prstGeom prst="rect">
                <a:avLst/>
              </a:prstGeom>
              <a:blipFill>
                <a:blip r:embed="rId7"/>
                <a:stretch>
                  <a:fillRect l="-11409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E86161-917E-4FD2-ACB6-B93DCD4136CA}"/>
                  </a:ext>
                </a:extLst>
              </p:cNvPr>
              <p:cNvSpPr txBox="1"/>
              <p:nvPr/>
            </p:nvSpPr>
            <p:spPr>
              <a:xfrm>
                <a:off x="6363100" y="4543763"/>
                <a:ext cx="404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E86161-917E-4FD2-ACB6-B93DCD413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100" y="4543763"/>
                <a:ext cx="4048865" cy="615553"/>
              </a:xfrm>
              <a:prstGeom prst="rect">
                <a:avLst/>
              </a:prstGeom>
              <a:blipFill>
                <a:blip r:embed="rId8"/>
                <a:stretch>
                  <a:fillRect l="-7681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AF00B-00A2-4C31-9A8A-07F004691E33}"/>
                  </a:ext>
                </a:extLst>
              </p:cNvPr>
              <p:cNvSpPr txBox="1"/>
              <p:nvPr/>
            </p:nvSpPr>
            <p:spPr>
              <a:xfrm>
                <a:off x="6363099" y="5306404"/>
                <a:ext cx="3681777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EAF00B-00A2-4C31-9A8A-07F004691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099" y="5306404"/>
                <a:ext cx="3681777" cy="615553"/>
              </a:xfrm>
              <a:prstGeom prst="rect">
                <a:avLst/>
              </a:prstGeom>
              <a:blipFill>
                <a:blip r:embed="rId9"/>
                <a:stretch>
                  <a:fillRect l="-8444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C4EFB9-E9D0-4EF0-8143-658D49FB5AF2}"/>
                  </a:ext>
                </a:extLst>
              </p:cNvPr>
              <p:cNvSpPr txBox="1"/>
              <p:nvPr/>
            </p:nvSpPr>
            <p:spPr>
              <a:xfrm>
                <a:off x="6363098" y="6021054"/>
                <a:ext cx="145071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ar-AE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C4EFB9-E9D0-4EF0-8143-658D49FB5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098" y="6021054"/>
                <a:ext cx="1450718" cy="615553"/>
              </a:xfrm>
              <a:prstGeom prst="rect">
                <a:avLst/>
              </a:prstGeom>
              <a:blipFill>
                <a:blip r:embed="rId10"/>
                <a:stretch>
                  <a:fillRect l="-21429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67B491F5-09D1-4525-B0C8-64EAC9E1179E}"/>
              </a:ext>
            </a:extLst>
          </p:cNvPr>
          <p:cNvSpPr/>
          <p:nvPr/>
        </p:nvSpPr>
        <p:spPr>
          <a:xfrm flipH="1">
            <a:off x="6197599" y="5352103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230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46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DF487B1-25D9-4C80-9A36-5BF8341FC73B}"/>
              </a:ext>
            </a:extLst>
          </p:cNvPr>
          <p:cNvSpPr/>
          <p:nvPr/>
        </p:nvSpPr>
        <p:spPr>
          <a:xfrm>
            <a:off x="995680" y="1574800"/>
            <a:ext cx="856676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+mj-cs"/>
              </a:rPr>
              <a:t>U = {2, 3, 4, 5, 6, 7} , A = {2, 4}. </a:t>
            </a:r>
            <a:endParaRPr lang="ar-AE" sz="3600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394586-3C31-497A-B178-BB87405C201B}"/>
                  </a:ext>
                </a:extLst>
              </p:cNvPr>
              <p:cNvSpPr txBox="1"/>
              <p:nvPr/>
            </p:nvSpPr>
            <p:spPr>
              <a:xfrm>
                <a:off x="1230368" y="2289328"/>
                <a:ext cx="1399184" cy="1139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600" b="0" i="1" smtClean="0">
                          <a:latin typeface="Cambria Math" panose="02040503050406030204" pitchFamily="18" charset="0"/>
                        </a:rPr>
                        <m:t>فإن</m:t>
                      </m:r>
                    </m:oMath>
                  </m:oMathPara>
                </a14:m>
                <a:endParaRPr lang="ar-AE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394586-3C31-497A-B178-BB87405C2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368" y="2289328"/>
                <a:ext cx="1399184" cy="11396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25944AF1-457E-4CA2-858F-627A4DA1F9F9}"/>
              </a:ext>
            </a:extLst>
          </p:cNvPr>
          <p:cNvGrpSpPr/>
          <p:nvPr/>
        </p:nvGrpSpPr>
        <p:grpSpPr>
          <a:xfrm>
            <a:off x="3011419" y="2554591"/>
            <a:ext cx="1008096" cy="615553"/>
            <a:chOff x="10306706" y="382433"/>
            <a:chExt cx="1008096" cy="6155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D14C58-F5CA-4E5F-8BE0-2E3672465CD7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FBD719-C2B1-4ACB-A24E-FC7C57D1C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4E5ED0-2C51-40F5-AB0B-41689822A480}"/>
                  </a:ext>
                </a:extLst>
              </p:cNvPr>
              <p:cNvSpPr txBox="1"/>
              <p:nvPr/>
            </p:nvSpPr>
            <p:spPr>
              <a:xfrm>
                <a:off x="6253376" y="3170144"/>
                <a:ext cx="241918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4E5ED0-2C51-40F5-AB0B-41689822A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76" y="3170144"/>
                <a:ext cx="2419188" cy="615553"/>
              </a:xfrm>
              <a:prstGeom prst="rect">
                <a:avLst/>
              </a:prstGeom>
              <a:blipFill>
                <a:blip r:embed="rId13"/>
                <a:stretch>
                  <a:fillRect l="-1284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97DD84-EC35-43B7-A93E-B5C8E5AE303A}"/>
                  </a:ext>
                </a:extLst>
              </p:cNvPr>
              <p:cNvSpPr txBox="1"/>
              <p:nvPr/>
            </p:nvSpPr>
            <p:spPr>
              <a:xfrm>
                <a:off x="6253375" y="3932785"/>
                <a:ext cx="343651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97DD84-EC35-43B7-A93E-B5C8E5AE3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75" y="3932785"/>
                <a:ext cx="3436518" cy="615553"/>
              </a:xfrm>
              <a:prstGeom prst="rect">
                <a:avLst/>
              </a:prstGeom>
              <a:blipFill>
                <a:blip r:embed="rId14"/>
                <a:stretch>
                  <a:fillRect l="-904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BBA0A5-906F-4452-B845-2A6CD1049705}"/>
                  </a:ext>
                </a:extLst>
              </p:cNvPr>
              <p:cNvSpPr txBox="1"/>
              <p:nvPr/>
            </p:nvSpPr>
            <p:spPr>
              <a:xfrm>
                <a:off x="6253374" y="4695426"/>
                <a:ext cx="337560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BBA0A5-906F-4452-B845-2A6CD1049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74" y="4695426"/>
                <a:ext cx="3375604" cy="615553"/>
              </a:xfrm>
              <a:prstGeom prst="rect">
                <a:avLst/>
              </a:prstGeom>
              <a:blipFill>
                <a:blip r:embed="rId15"/>
                <a:stretch>
                  <a:fillRect l="-920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C67E99-1569-489F-8970-7423BC7DBE9B}"/>
                  </a:ext>
                </a:extLst>
              </p:cNvPr>
              <p:cNvSpPr txBox="1"/>
              <p:nvPr/>
            </p:nvSpPr>
            <p:spPr>
              <a:xfrm>
                <a:off x="6253373" y="5410076"/>
                <a:ext cx="145071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ar-AE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C67E99-1569-489F-8970-7423BC7DB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73" y="5410076"/>
                <a:ext cx="1450718" cy="615553"/>
              </a:xfrm>
              <a:prstGeom prst="rect">
                <a:avLst/>
              </a:prstGeom>
              <a:blipFill>
                <a:blip r:embed="rId16"/>
                <a:stretch>
                  <a:fillRect l="-21429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F6D074A7-11D8-4585-B84C-6EC33D4BC629}"/>
              </a:ext>
            </a:extLst>
          </p:cNvPr>
          <p:cNvSpPr/>
          <p:nvPr/>
        </p:nvSpPr>
        <p:spPr>
          <a:xfrm flipH="1">
            <a:off x="6106159" y="3978485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484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364479" y="143086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47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7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78B7ABF5-85D5-4CB7-A296-216E77394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8" t="62837" b="5697"/>
          <a:stretch/>
        </p:blipFill>
        <p:spPr bwMode="auto">
          <a:xfrm>
            <a:off x="6211731" y="1805290"/>
            <a:ext cx="2428961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09741BE4-9FBA-4B1B-8EE3-70F7D96B6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49499" b="55720"/>
          <a:stretch/>
        </p:blipFill>
        <p:spPr bwMode="auto">
          <a:xfrm>
            <a:off x="793303" y="1796952"/>
            <a:ext cx="2405123" cy="15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xample: Set operations illustrated with Venn diagrams | Venn ...">
            <a:extLst>
              <a:ext uri="{FF2B5EF4-FFF2-40B4-BE49-F238E27FC236}">
                <a16:creationId xmlns:a16="http://schemas.microsoft.com/office/drawing/2014/main" id="{EF2DAB3B-010C-4B2D-B408-70A2F3615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3" r="48998" b="4467"/>
          <a:stretch/>
        </p:blipFill>
        <p:spPr bwMode="auto">
          <a:xfrm>
            <a:off x="3527235" y="1759654"/>
            <a:ext cx="2428961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lement of a set explained - All Mathematics Solutions">
            <a:extLst>
              <a:ext uri="{FF2B5EF4-FFF2-40B4-BE49-F238E27FC236}">
                <a16:creationId xmlns:a16="http://schemas.microsoft.com/office/drawing/2014/main" id="{1E22C418-5AA0-4E48-9728-FFC04213C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/>
          <a:stretch/>
        </p:blipFill>
        <p:spPr bwMode="auto">
          <a:xfrm>
            <a:off x="8993576" y="1805290"/>
            <a:ext cx="2344844" cy="15525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175804-9AC5-4FA0-B7BB-B3F8A02FD74B}"/>
              </a:ext>
            </a:extLst>
          </p:cNvPr>
          <p:cNvSpPr txBox="1"/>
          <p:nvPr/>
        </p:nvSpPr>
        <p:spPr>
          <a:xfrm>
            <a:off x="3610419" y="1020885"/>
            <a:ext cx="76315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>
                <a:cs typeface="(AH) Manal Black" pitchFamily="2" charset="-78"/>
              </a:rPr>
              <a:t>من أشكال فن , حدد العملية المناسبة لكل جزء مظلل</a:t>
            </a:r>
            <a:endParaRPr lang="ar-AE" sz="36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6007DA-2940-44BA-AB34-3F9F5170906B}"/>
                  </a:ext>
                </a:extLst>
              </p:cNvPr>
              <p:cNvSpPr txBox="1"/>
              <p:nvPr/>
            </p:nvSpPr>
            <p:spPr>
              <a:xfrm>
                <a:off x="849835" y="3777397"/>
                <a:ext cx="187307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400" b="1" dirty="0"/>
                  <a:t>a)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6007DA-2940-44BA-AB34-3F9F51709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35" y="3777397"/>
                <a:ext cx="1873077" cy="677108"/>
              </a:xfrm>
              <a:prstGeom prst="rect">
                <a:avLst/>
              </a:prstGeom>
              <a:blipFill>
                <a:blip r:embed="rId6"/>
                <a:stretch>
                  <a:fillRect l="-17857" t="-24324" b="-495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A44AB8-2F7B-4992-B61E-FF9D4A0A7DC3}"/>
                  </a:ext>
                </a:extLst>
              </p:cNvPr>
              <p:cNvSpPr txBox="1"/>
              <p:nvPr/>
            </p:nvSpPr>
            <p:spPr>
              <a:xfrm>
                <a:off x="822777" y="4541520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A44AB8-2F7B-4992-B61E-FF9D4A0A7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77" y="4541520"/>
                <a:ext cx="2178865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7A7F18-8E22-40A2-BC44-43AE318AFBC8}"/>
                  </a:ext>
                </a:extLst>
              </p:cNvPr>
              <p:cNvSpPr txBox="1"/>
              <p:nvPr/>
            </p:nvSpPr>
            <p:spPr>
              <a:xfrm>
                <a:off x="849835" y="5301312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7A7F18-8E22-40A2-BC44-43AE318AF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35" y="5301312"/>
                <a:ext cx="2178865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6612DF-49E1-41C2-9C7E-DC39B361A5FC}"/>
              </a:ext>
            </a:extLst>
          </p:cNvPr>
          <p:cNvCxnSpPr>
            <a:cxnSpLocks/>
          </p:cNvCxnSpPr>
          <p:nvPr/>
        </p:nvCxnSpPr>
        <p:spPr>
          <a:xfrm flipH="1">
            <a:off x="648941" y="3777397"/>
            <a:ext cx="84173" cy="148810"/>
          </a:xfrm>
          <a:prstGeom prst="lin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E9D18-7DB9-4863-8EAE-C86269D5987F}"/>
              </a:ext>
            </a:extLst>
          </p:cNvPr>
          <p:cNvGrpSpPr/>
          <p:nvPr/>
        </p:nvGrpSpPr>
        <p:grpSpPr>
          <a:xfrm>
            <a:off x="867548" y="6061104"/>
            <a:ext cx="1387972" cy="615553"/>
            <a:chOff x="10306706" y="382433"/>
            <a:chExt cx="1387972" cy="6155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0E872B3-241F-4DB7-95BF-04447EE9A7D4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0E872B3-241F-4DB7-95BF-04447EE9A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BFE30-7DBF-44A2-B079-C80999F70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958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EAFC21-47FA-45C4-9C61-FBD3FA3B622E}"/>
                  </a:ext>
                </a:extLst>
              </p:cNvPr>
              <p:cNvSpPr txBox="1"/>
              <p:nvPr/>
            </p:nvSpPr>
            <p:spPr>
              <a:xfrm>
                <a:off x="3777331" y="3587653"/>
                <a:ext cx="187307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400" b="1" dirty="0"/>
                  <a:t>a)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EAFC21-47FA-45C4-9C61-FBD3FA3B6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331" y="3587653"/>
                <a:ext cx="1873077" cy="677108"/>
              </a:xfrm>
              <a:prstGeom prst="rect">
                <a:avLst/>
              </a:prstGeom>
              <a:blipFill>
                <a:blip r:embed="rId10"/>
                <a:stretch>
                  <a:fillRect l="-18241" t="-24324" b="-495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3F7ACD-36D2-4D15-9579-8E164AB0400C}"/>
                  </a:ext>
                </a:extLst>
              </p:cNvPr>
              <p:cNvSpPr txBox="1"/>
              <p:nvPr/>
            </p:nvSpPr>
            <p:spPr>
              <a:xfrm>
                <a:off x="3750273" y="4351776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3F7ACD-36D2-4D15-9579-8E164AB04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273" y="4351776"/>
                <a:ext cx="2178865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190200-6C0A-4B18-B3BA-5B37ADE40BA2}"/>
                  </a:ext>
                </a:extLst>
              </p:cNvPr>
              <p:cNvSpPr txBox="1"/>
              <p:nvPr/>
            </p:nvSpPr>
            <p:spPr>
              <a:xfrm>
                <a:off x="3777331" y="5111568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190200-6C0A-4B18-B3BA-5B37ADE4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331" y="5111568"/>
                <a:ext cx="2178865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B1C6C-72E0-4BB6-AF02-07EC7B029308}"/>
              </a:ext>
            </a:extLst>
          </p:cNvPr>
          <p:cNvGrpSpPr/>
          <p:nvPr/>
        </p:nvGrpSpPr>
        <p:grpSpPr>
          <a:xfrm>
            <a:off x="3795044" y="5871360"/>
            <a:ext cx="1387972" cy="615553"/>
            <a:chOff x="10306706" y="382433"/>
            <a:chExt cx="1387972" cy="6155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71A39A-70F1-48E2-8B06-759B5077BF24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71A39A-70F1-48E2-8B06-759B5077B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3F7026-BF7A-4212-967D-0EF6D9DCF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958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4AD55B-C3CB-44D2-ABBA-82414529B23D}"/>
                  </a:ext>
                </a:extLst>
              </p:cNvPr>
              <p:cNvSpPr txBox="1"/>
              <p:nvPr/>
            </p:nvSpPr>
            <p:spPr>
              <a:xfrm>
                <a:off x="6489671" y="3587653"/>
                <a:ext cx="187307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400" b="1" dirty="0"/>
                  <a:t>a)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4AD55B-C3CB-44D2-ABBA-82414529B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71" y="3587653"/>
                <a:ext cx="1873077" cy="677108"/>
              </a:xfrm>
              <a:prstGeom prst="rect">
                <a:avLst/>
              </a:prstGeom>
              <a:blipFill>
                <a:blip r:embed="rId14"/>
                <a:stretch>
                  <a:fillRect l="-18241" t="-24324" b="-495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65723C2-D032-44CA-B953-84B986CCF0B1}"/>
                  </a:ext>
                </a:extLst>
              </p:cNvPr>
              <p:cNvSpPr txBox="1"/>
              <p:nvPr/>
            </p:nvSpPr>
            <p:spPr>
              <a:xfrm>
                <a:off x="6462613" y="4351776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65723C2-D032-44CA-B953-84B986CCF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13" y="4351776"/>
                <a:ext cx="2178865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5B8CAD-347F-4AE2-AA6C-D8E0750E7796}"/>
                  </a:ext>
                </a:extLst>
              </p:cNvPr>
              <p:cNvSpPr txBox="1"/>
              <p:nvPr/>
            </p:nvSpPr>
            <p:spPr>
              <a:xfrm>
                <a:off x="6489671" y="5111568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5B8CAD-347F-4AE2-AA6C-D8E0750E7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71" y="5111568"/>
                <a:ext cx="2178865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4D21DA-ABD6-4BA7-BFC6-90AA41FDEE61}"/>
              </a:ext>
            </a:extLst>
          </p:cNvPr>
          <p:cNvCxnSpPr>
            <a:cxnSpLocks/>
          </p:cNvCxnSpPr>
          <p:nvPr/>
        </p:nvCxnSpPr>
        <p:spPr>
          <a:xfrm flipH="1">
            <a:off x="7660266" y="5871360"/>
            <a:ext cx="84173" cy="148810"/>
          </a:xfrm>
          <a:prstGeom prst="lin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327DF4-A617-4070-8EC9-0213530AA139}"/>
                  </a:ext>
                </a:extLst>
              </p:cNvPr>
              <p:cNvSpPr txBox="1"/>
              <p:nvPr/>
            </p:nvSpPr>
            <p:spPr>
              <a:xfrm>
                <a:off x="9229069" y="3674668"/>
                <a:ext cx="187307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400" b="1" dirty="0"/>
                  <a:t>a)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327DF4-A617-4070-8EC9-0213530A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069" y="3674668"/>
                <a:ext cx="1873077" cy="677108"/>
              </a:xfrm>
              <a:prstGeom prst="rect">
                <a:avLst/>
              </a:prstGeom>
              <a:blipFill>
                <a:blip r:embed="rId17"/>
                <a:stretch>
                  <a:fillRect l="-18241" t="-24324" b="-495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05E454-F1A6-49F3-A290-E53DE669E029}"/>
                  </a:ext>
                </a:extLst>
              </p:cNvPr>
              <p:cNvSpPr txBox="1"/>
              <p:nvPr/>
            </p:nvSpPr>
            <p:spPr>
              <a:xfrm>
                <a:off x="9202011" y="4438791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05E454-F1A6-49F3-A290-E53DE669E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011" y="4438791"/>
                <a:ext cx="2178865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6D44C1-ED71-41E1-9EFF-C67312AB8C7F}"/>
                  </a:ext>
                </a:extLst>
              </p:cNvPr>
              <p:cNvSpPr txBox="1"/>
              <p:nvPr/>
            </p:nvSpPr>
            <p:spPr>
              <a:xfrm>
                <a:off x="9229069" y="5198583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6D44C1-ED71-41E1-9EFF-C67312AB8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069" y="5198583"/>
                <a:ext cx="2178865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0CE6B73-8790-4866-BE4F-7D5803AED715}"/>
              </a:ext>
            </a:extLst>
          </p:cNvPr>
          <p:cNvGrpSpPr/>
          <p:nvPr/>
        </p:nvGrpSpPr>
        <p:grpSpPr>
          <a:xfrm>
            <a:off x="9246782" y="5958375"/>
            <a:ext cx="1387972" cy="615553"/>
            <a:chOff x="10306706" y="382433"/>
            <a:chExt cx="1387972" cy="6155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BB3751-2D31-496E-8C58-F6B189AD5325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BB3751-2D31-496E-8C58-F6B189AD53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387972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75D9FB-393B-4789-9888-BB00AE1876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958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D9CD015-F340-438A-B625-F4D33DA2BED8}"/>
                  </a:ext>
                </a:extLst>
              </p:cNvPr>
              <p:cNvSpPr txBox="1"/>
              <p:nvPr/>
            </p:nvSpPr>
            <p:spPr>
              <a:xfrm>
                <a:off x="6489670" y="5916865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D9CD015-F340-438A-B625-F4D33DA2B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70" y="5916865"/>
                <a:ext cx="2178865" cy="6155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8478FE02-1A7D-4B3B-B61A-2886062D0D6A}"/>
              </a:ext>
            </a:extLst>
          </p:cNvPr>
          <p:cNvSpPr/>
          <p:nvPr/>
        </p:nvSpPr>
        <p:spPr>
          <a:xfrm flipH="1">
            <a:off x="712793" y="3910312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06473E-660C-47CE-9970-835C7B7E0471}"/>
              </a:ext>
            </a:extLst>
          </p:cNvPr>
          <p:cNvSpPr/>
          <p:nvPr/>
        </p:nvSpPr>
        <p:spPr>
          <a:xfrm flipH="1">
            <a:off x="3678856" y="4454505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5C6882D-D739-41D8-A5A4-41BF17BE6F59}"/>
              </a:ext>
            </a:extLst>
          </p:cNvPr>
          <p:cNvSpPr/>
          <p:nvPr/>
        </p:nvSpPr>
        <p:spPr>
          <a:xfrm flipH="1">
            <a:off x="6462613" y="5211645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3EBD8B7-BF60-4FA9-ABA2-C7512A6D2469}"/>
              </a:ext>
            </a:extLst>
          </p:cNvPr>
          <p:cNvSpPr/>
          <p:nvPr/>
        </p:nvSpPr>
        <p:spPr>
          <a:xfrm flipH="1">
            <a:off x="9264471" y="6049775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871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48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E4E7FA-D886-4B48-A2A1-02A6AA57EEC0}"/>
              </a:ext>
            </a:extLst>
          </p:cNvPr>
          <p:cNvSpPr txBox="1"/>
          <p:nvPr/>
        </p:nvSpPr>
        <p:spPr>
          <a:xfrm>
            <a:off x="3088641" y="1498405"/>
            <a:ext cx="81533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en-US" sz="3600" b="1" dirty="0">
                <a:cs typeface="(AH) Manal Black" pitchFamily="2" charset="-78"/>
              </a:rPr>
              <a:t>10</a:t>
            </a:r>
            <a:r>
              <a:rPr lang="ar-SA" sz="3600" b="1" dirty="0">
                <a:cs typeface="(AH) Manal Black" pitchFamily="2" charset="-78"/>
              </a:rPr>
              <a:t>مجموعة الأعداد الطبيعية الزوجية الأقل من </a:t>
            </a:r>
            <a:r>
              <a:rPr lang="en-US" sz="3600" b="1" dirty="0">
                <a:cs typeface="(AH) Manal Black" pitchFamily="2" charset="-78"/>
              </a:rPr>
              <a:t>A</a:t>
            </a:r>
            <a:r>
              <a:rPr lang="ar-SA" sz="3600" b="1" dirty="0">
                <a:cs typeface="(AH) Manal Black" pitchFamily="2" charset="-78"/>
              </a:rPr>
              <a:t>إذا كانت</a:t>
            </a:r>
            <a:endParaRPr lang="ar-AE" sz="3600" b="1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ACC20-0D1F-4788-A8D6-A2FD97A7D86A}"/>
              </a:ext>
            </a:extLst>
          </p:cNvPr>
          <p:cNvSpPr txBox="1"/>
          <p:nvPr/>
        </p:nvSpPr>
        <p:spPr>
          <a:xfrm>
            <a:off x="3088641" y="2369664"/>
            <a:ext cx="81533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en-US" sz="3600" b="1" dirty="0">
                <a:cs typeface="(AH) Manal Black" pitchFamily="2" charset="-78"/>
              </a:rPr>
              <a:t>10</a:t>
            </a:r>
            <a:r>
              <a:rPr lang="ar-SA" sz="3600" b="1" dirty="0">
                <a:cs typeface="(AH) Manal Black" pitchFamily="2" charset="-78"/>
              </a:rPr>
              <a:t>مجموعة الأعداد الطبيعية  الفردية الأقل من </a:t>
            </a:r>
            <a:r>
              <a:rPr lang="en-US" sz="3600" b="1" dirty="0">
                <a:cs typeface="(AH) Manal Black" pitchFamily="2" charset="-78"/>
              </a:rPr>
              <a:t>B</a:t>
            </a:r>
            <a:r>
              <a:rPr lang="ar-SA" sz="3600" b="1" dirty="0">
                <a:cs typeface="(AH) Manal Black" pitchFamily="2" charset="-78"/>
              </a:rPr>
              <a:t>إذا كانت</a:t>
            </a:r>
            <a:endParaRPr lang="ar-AE" sz="3600" b="1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DB9E73-CDA2-4D8A-AF9E-07CDD0C94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0" t="26932" r="77750" b="66582"/>
          <a:stretch/>
        </p:blipFill>
        <p:spPr>
          <a:xfrm>
            <a:off x="1527176" y="3117302"/>
            <a:ext cx="1683383" cy="767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3211CD-D3A1-42BC-949A-D18E695543F8}"/>
                  </a:ext>
                </a:extLst>
              </p:cNvPr>
              <p:cNvSpPr txBox="1"/>
              <p:nvPr/>
            </p:nvSpPr>
            <p:spPr>
              <a:xfrm>
                <a:off x="751527" y="3117302"/>
                <a:ext cx="775649" cy="759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0" i="1" smtClean="0">
                          <a:latin typeface="Cambria Math" panose="02040503050406030204" pitchFamily="18" charset="0"/>
                        </a:rPr>
                        <m:t>فإن</m:t>
                      </m:r>
                    </m:oMath>
                  </m:oMathPara>
                </a14:m>
                <a:endParaRPr lang="ar-AE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3211CD-D3A1-42BC-949A-D18E69554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27" y="3117302"/>
                <a:ext cx="775649" cy="759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AF7B6F-2AF1-45EF-A3FE-76A8837C2151}"/>
                  </a:ext>
                </a:extLst>
              </p:cNvPr>
              <p:cNvSpPr txBox="1"/>
              <p:nvPr/>
            </p:nvSpPr>
            <p:spPr>
              <a:xfrm>
                <a:off x="4066941" y="3853423"/>
                <a:ext cx="60925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AF7B6F-2AF1-45EF-A3FE-76A8837C2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941" y="3853423"/>
                <a:ext cx="6092565" cy="615553"/>
              </a:xfrm>
              <a:prstGeom prst="rect">
                <a:avLst/>
              </a:prstGeom>
              <a:blipFill>
                <a:blip r:embed="rId6"/>
                <a:stretch>
                  <a:fillRect l="-5000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9FD30-9727-4FEC-B3FF-14B3D6BCCA5F}"/>
                  </a:ext>
                </a:extLst>
              </p:cNvPr>
              <p:cNvSpPr txBox="1"/>
              <p:nvPr/>
            </p:nvSpPr>
            <p:spPr>
              <a:xfrm>
                <a:off x="4071567" y="4591754"/>
                <a:ext cx="343651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9FD30-9727-4FEC-B3FF-14B3D6BCC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567" y="4591754"/>
                <a:ext cx="3436518" cy="615553"/>
              </a:xfrm>
              <a:prstGeom prst="rect">
                <a:avLst/>
              </a:prstGeom>
              <a:blipFill>
                <a:blip r:embed="rId7"/>
                <a:stretch>
                  <a:fillRect l="-904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E7C76A-6AEF-465F-BD62-0F5C23F90DE8}"/>
                  </a:ext>
                </a:extLst>
              </p:cNvPr>
              <p:cNvSpPr txBox="1"/>
              <p:nvPr/>
            </p:nvSpPr>
            <p:spPr>
              <a:xfrm>
                <a:off x="4132039" y="5382799"/>
                <a:ext cx="337560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E7C76A-6AEF-465F-BD62-0F5C23F9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039" y="5382799"/>
                <a:ext cx="3375604" cy="615553"/>
              </a:xfrm>
              <a:prstGeom prst="rect">
                <a:avLst/>
              </a:prstGeom>
              <a:blipFill>
                <a:blip r:embed="rId8"/>
                <a:stretch>
                  <a:fillRect l="-920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55BC4C-9880-42C5-946F-86E47CBC0319}"/>
                  </a:ext>
                </a:extLst>
              </p:cNvPr>
              <p:cNvSpPr txBox="1"/>
              <p:nvPr/>
            </p:nvSpPr>
            <p:spPr>
              <a:xfrm>
                <a:off x="4066941" y="6157476"/>
                <a:ext cx="145071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ar-AE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55BC4C-9880-42C5-946F-86E47CBC0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941" y="6157476"/>
                <a:ext cx="1450718" cy="615553"/>
              </a:xfrm>
              <a:prstGeom prst="rect">
                <a:avLst/>
              </a:prstGeom>
              <a:blipFill>
                <a:blip r:embed="rId9"/>
                <a:stretch>
                  <a:fillRect l="-21008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0DF06B42-EBEA-40B1-AF4B-9025CF3D49F9}"/>
              </a:ext>
            </a:extLst>
          </p:cNvPr>
          <p:cNvSpPr/>
          <p:nvPr/>
        </p:nvSpPr>
        <p:spPr>
          <a:xfrm flipH="1">
            <a:off x="3921759" y="6173844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607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9C8FCF-6E52-4555-B3B0-113CA1F31BF7}"/>
              </a:ext>
            </a:extLst>
          </p:cNvPr>
          <p:cNvSpPr txBox="1"/>
          <p:nvPr/>
        </p:nvSpPr>
        <p:spPr>
          <a:xfrm>
            <a:off x="5556410" y="43537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accent6">
                    <a:lumMod val="50000"/>
                  </a:schemeClr>
                </a:solidFill>
              </a:rPr>
              <a:t>❹</a:t>
            </a:r>
            <a:endParaRPr lang="ar-A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3E57D77-7720-443C-AB2C-95BAC1FB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20" y="1204815"/>
            <a:ext cx="9182100" cy="54669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401532-B146-444E-8B37-862BCFA0871D}"/>
              </a:ext>
            </a:extLst>
          </p:cNvPr>
          <p:cNvSpPr/>
          <p:nvPr/>
        </p:nvSpPr>
        <p:spPr>
          <a:xfrm>
            <a:off x="2702560" y="5653185"/>
            <a:ext cx="538480" cy="853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41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479474" y="26338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49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C444AD6-AA79-4A66-8B58-8939D1D6021B}"/>
              </a:ext>
            </a:extLst>
          </p:cNvPr>
          <p:cNvSpPr/>
          <p:nvPr/>
        </p:nvSpPr>
        <p:spPr>
          <a:xfrm>
            <a:off x="701040" y="1191783"/>
            <a:ext cx="713528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+mj-cs"/>
              </a:rPr>
              <a:t>A = {1, 2,3, 4} , B = {2, 5}. </a:t>
            </a:r>
            <a:endParaRPr lang="ar-AE" sz="3600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59249-1553-46F5-B0A5-11BA0F4F1540}"/>
                  </a:ext>
                </a:extLst>
              </p:cNvPr>
              <p:cNvSpPr txBox="1"/>
              <p:nvPr/>
            </p:nvSpPr>
            <p:spPr>
              <a:xfrm>
                <a:off x="914400" y="1976011"/>
                <a:ext cx="2244204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فإن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59249-1553-46F5-B0A5-11BA0F4F1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76011"/>
                <a:ext cx="2244204" cy="6216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E8CCF8-7352-4EDD-809B-3C2FD9E224A7}"/>
                  </a:ext>
                </a:extLst>
              </p:cNvPr>
              <p:cNvSpPr txBox="1"/>
              <p:nvPr/>
            </p:nvSpPr>
            <p:spPr>
              <a:xfrm>
                <a:off x="4233765" y="2221198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E8CCF8-7352-4EDD-809B-3C2FD9E22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765" y="2221198"/>
                <a:ext cx="1723229" cy="6216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269AE2-39B1-4876-8D9C-DAF2EFCDDCFC}"/>
                  </a:ext>
                </a:extLst>
              </p:cNvPr>
              <p:cNvSpPr txBox="1"/>
              <p:nvPr/>
            </p:nvSpPr>
            <p:spPr>
              <a:xfrm>
                <a:off x="7860946" y="2221197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269AE2-39B1-4876-8D9C-DAF2EFCDD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46" y="2221197"/>
                <a:ext cx="1327286" cy="621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93E3C9B4-DCF1-4118-B220-353EB08ABCFE}"/>
              </a:ext>
            </a:extLst>
          </p:cNvPr>
          <p:cNvSpPr/>
          <p:nvPr/>
        </p:nvSpPr>
        <p:spPr>
          <a:xfrm>
            <a:off x="812800" y="3546932"/>
            <a:ext cx="713528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+mj-cs"/>
              </a:rPr>
              <a:t>A = {1, 2,3, 4} , B = {2, 4}. </a:t>
            </a:r>
            <a:endParaRPr lang="ar-AE" sz="3600" dirty="0"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860DE0-118A-4A65-AE8D-39665C319C84}"/>
                  </a:ext>
                </a:extLst>
              </p:cNvPr>
              <p:cNvSpPr txBox="1"/>
              <p:nvPr/>
            </p:nvSpPr>
            <p:spPr>
              <a:xfrm>
                <a:off x="958214" y="4401305"/>
                <a:ext cx="2244204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فإن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860DE0-118A-4A65-AE8D-39665C31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4" y="4401305"/>
                <a:ext cx="2244204" cy="6216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0BF5C5-D372-4E8C-8C08-BF8BA912AB52}"/>
                  </a:ext>
                </a:extLst>
              </p:cNvPr>
              <p:cNvSpPr txBox="1"/>
              <p:nvPr/>
            </p:nvSpPr>
            <p:spPr>
              <a:xfrm>
                <a:off x="4233764" y="4893509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0BF5C5-D372-4E8C-8C08-BF8BA912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764" y="4893509"/>
                <a:ext cx="1723229" cy="6216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5AB2B7-768A-4498-8732-760041D9E384}"/>
                  </a:ext>
                </a:extLst>
              </p:cNvPr>
              <p:cNvSpPr txBox="1"/>
              <p:nvPr/>
            </p:nvSpPr>
            <p:spPr>
              <a:xfrm>
                <a:off x="7968756" y="4893508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5AB2B7-768A-4498-8732-760041D9E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756" y="4893508"/>
                <a:ext cx="1327286" cy="6216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11A1C3-C468-4DAA-A0BA-A587643B644A}"/>
              </a:ext>
            </a:extLst>
          </p:cNvPr>
          <p:cNvCxnSpPr/>
          <p:nvPr/>
        </p:nvCxnSpPr>
        <p:spPr>
          <a:xfrm flipH="1">
            <a:off x="579120" y="3108960"/>
            <a:ext cx="109626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1A81A74-662F-425D-B291-50FB59BAC113}"/>
              </a:ext>
            </a:extLst>
          </p:cNvPr>
          <p:cNvSpPr/>
          <p:nvPr/>
        </p:nvSpPr>
        <p:spPr>
          <a:xfrm flipH="1">
            <a:off x="7813389" y="2335579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159F05-0E5E-42C8-871F-4D8904B7E610}"/>
              </a:ext>
            </a:extLst>
          </p:cNvPr>
          <p:cNvSpPr/>
          <p:nvPr/>
        </p:nvSpPr>
        <p:spPr>
          <a:xfrm flipH="1">
            <a:off x="4124959" y="5022950"/>
            <a:ext cx="711200" cy="52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185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50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5D6ABA5-810B-4A10-BA73-9DA6B9C99787}"/>
              </a:ext>
            </a:extLst>
          </p:cNvPr>
          <p:cNvSpPr/>
          <p:nvPr/>
        </p:nvSpPr>
        <p:spPr>
          <a:xfrm>
            <a:off x="716280" y="1487716"/>
            <a:ext cx="1075944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عينة من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طالبًا ، هناك </a:t>
            </a:r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طالبًا يلعبون الرجبي و </a:t>
            </a:r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يلعبون التنس.</a:t>
            </a:r>
            <a:endParaRPr lang="en-US" sz="3600" b="1" dirty="0">
              <a:solidFill>
                <a:srgbClr val="222222"/>
              </a:solidFill>
              <a:latin typeface="Noto Naskh Arabic UI"/>
              <a:cs typeface="(AH) Manal Black" pitchFamily="2" charset="-78"/>
            </a:endParaRPr>
          </a:p>
          <a:p>
            <a:pPr algn="r"/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وهناك         طالب يلعب كلاهما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</a:t>
            </a:r>
            <a:endParaRPr lang="en-US" sz="3600" b="1" dirty="0">
              <a:solidFill>
                <a:srgbClr val="222222"/>
              </a:solidFill>
              <a:latin typeface="Noto Naskh Arabic UI"/>
              <a:cs typeface="(AH) Manal Black" pitchFamily="2" charset="-78"/>
            </a:endParaRPr>
          </a:p>
          <a:p>
            <a:pPr algn="r"/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ما هو الرقم الذي سيوضع في القسم الملون من هذا الرسم البياني ، </a:t>
            </a:r>
            <a:endParaRPr lang="ar-AE" sz="36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142FB8-513D-462C-86AC-678625889501}"/>
                  </a:ext>
                </a:extLst>
              </p:cNvPr>
              <p:cNvSpPr txBox="1"/>
              <p:nvPr/>
            </p:nvSpPr>
            <p:spPr>
              <a:xfrm>
                <a:off x="9646920" y="1525722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𝟖𝟎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142FB8-513D-462C-86AC-67862588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6920" y="1525722"/>
                <a:ext cx="67967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93A540-DA00-4DFD-931F-F3B8499949F3}"/>
                  </a:ext>
                </a:extLst>
              </p:cNvPr>
              <p:cNvSpPr txBox="1"/>
              <p:nvPr/>
            </p:nvSpPr>
            <p:spPr>
              <a:xfrm>
                <a:off x="7299960" y="1475155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93A540-DA00-4DFD-931F-F3B849994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60" y="1475155"/>
                <a:ext cx="67967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1D99FA-B83A-4E34-8807-FAA0CB5E5055}"/>
                  </a:ext>
                </a:extLst>
              </p:cNvPr>
              <p:cNvSpPr txBox="1"/>
              <p:nvPr/>
            </p:nvSpPr>
            <p:spPr>
              <a:xfrm>
                <a:off x="3623611" y="1571720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𝟑𝟓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1D99FA-B83A-4E34-8807-FAA0CB5E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11" y="1571720"/>
                <a:ext cx="67967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EDDE1B8-63D4-434F-B599-CC726E2813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16" t="41526" r="65501" b="41029"/>
          <a:stretch/>
        </p:blipFill>
        <p:spPr>
          <a:xfrm>
            <a:off x="7430557" y="4647318"/>
            <a:ext cx="3260658" cy="1917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13422-4EFB-470B-B078-A958DFBFA84A}"/>
              </a:ext>
            </a:extLst>
          </p:cNvPr>
          <p:cNvSpPr txBox="1"/>
          <p:nvPr/>
        </p:nvSpPr>
        <p:spPr>
          <a:xfrm>
            <a:off x="9168353" y="4340172"/>
            <a:ext cx="128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(AH) Manal Black" pitchFamily="2" charset="-78"/>
              </a:rPr>
              <a:t>التنس</a:t>
            </a:r>
            <a:endParaRPr lang="ar-AE" sz="3200" b="1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6D9E65-4C79-43E8-BBFD-F414304F9EC4}"/>
              </a:ext>
            </a:extLst>
          </p:cNvPr>
          <p:cNvSpPr txBox="1"/>
          <p:nvPr/>
        </p:nvSpPr>
        <p:spPr>
          <a:xfrm>
            <a:off x="7796753" y="4302608"/>
            <a:ext cx="128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cs typeface="(AH) Manal Black" pitchFamily="2" charset="-78"/>
              </a:rPr>
              <a:t>الركبي</a:t>
            </a:r>
            <a:endParaRPr lang="ar-AE" sz="32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D1F8B-7560-4AEA-A7B4-C285807ACCA1}"/>
                  </a:ext>
                </a:extLst>
              </p:cNvPr>
              <p:cNvSpPr txBox="1"/>
              <p:nvPr/>
            </p:nvSpPr>
            <p:spPr>
              <a:xfrm>
                <a:off x="9768840" y="2071991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D1F8B-7560-4AEA-A7B4-C285807AC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840" y="2071991"/>
                <a:ext cx="679673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4156D6-7255-4270-B1C6-5DA2165F9941}"/>
                  </a:ext>
                </a:extLst>
              </p:cNvPr>
              <p:cNvSpPr txBox="1"/>
              <p:nvPr/>
            </p:nvSpPr>
            <p:spPr>
              <a:xfrm>
                <a:off x="1344061" y="3833103"/>
                <a:ext cx="171841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4156D6-7255-4270-B1C6-5DA2165F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61" y="3833103"/>
                <a:ext cx="1718419" cy="615553"/>
              </a:xfrm>
              <a:prstGeom prst="rect">
                <a:avLst/>
              </a:prstGeom>
              <a:blipFill>
                <a:blip r:embed="rId9"/>
                <a:stretch>
                  <a:fillRect l="-17730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7FE775-72CC-4C30-92CD-A91AEC015573}"/>
                  </a:ext>
                </a:extLst>
              </p:cNvPr>
              <p:cNvSpPr txBox="1"/>
              <p:nvPr/>
            </p:nvSpPr>
            <p:spPr>
              <a:xfrm>
                <a:off x="1344060" y="4579606"/>
                <a:ext cx="1740861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𝟑𝟓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7FE775-72CC-4C30-92CD-A91AEC015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60" y="4579606"/>
                <a:ext cx="1740861" cy="615553"/>
              </a:xfrm>
              <a:prstGeom prst="rect">
                <a:avLst/>
              </a:prstGeom>
              <a:blipFill>
                <a:blip r:embed="rId10"/>
                <a:stretch>
                  <a:fillRect l="-1748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8E7F40-9E39-46AB-8052-ECC8D01D5694}"/>
                  </a:ext>
                </a:extLst>
              </p:cNvPr>
              <p:cNvSpPr txBox="1"/>
              <p:nvPr/>
            </p:nvSpPr>
            <p:spPr>
              <a:xfrm>
                <a:off x="1344059" y="5326109"/>
                <a:ext cx="1679947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𝟔𝟎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8E7F40-9E39-46AB-8052-ECC8D01D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59" y="5326109"/>
                <a:ext cx="1679947" cy="615553"/>
              </a:xfrm>
              <a:prstGeom prst="rect">
                <a:avLst/>
              </a:prstGeom>
              <a:blipFill>
                <a:blip r:embed="rId11"/>
                <a:stretch>
                  <a:fillRect l="-18116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2AC52-1D68-4EB9-AC03-D767D0DDEB18}"/>
                  </a:ext>
                </a:extLst>
              </p:cNvPr>
              <p:cNvSpPr txBox="1"/>
              <p:nvPr/>
            </p:nvSpPr>
            <p:spPr>
              <a:xfrm>
                <a:off x="1344059" y="6035371"/>
                <a:ext cx="1740861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𝟒𝟓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2AC52-1D68-4EB9-AC03-D767D0DDE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59" y="6035371"/>
                <a:ext cx="1740861" cy="615553"/>
              </a:xfrm>
              <a:prstGeom prst="rect">
                <a:avLst/>
              </a:prstGeom>
              <a:blipFill>
                <a:blip r:embed="rId12"/>
                <a:stretch>
                  <a:fillRect l="-1748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8DAB16-EB5D-428A-80A5-82D2654D1E0C}"/>
                  </a:ext>
                </a:extLst>
              </p:cNvPr>
              <p:cNvSpPr txBox="1"/>
              <p:nvPr/>
            </p:nvSpPr>
            <p:spPr>
              <a:xfrm>
                <a:off x="8741888" y="5153149"/>
                <a:ext cx="63799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8DAB16-EB5D-428A-80A5-82D2654D1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888" y="5153149"/>
                <a:ext cx="637995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B2F716-6B19-4495-8305-ADBE75A8897A}"/>
                  </a:ext>
                </a:extLst>
              </p:cNvPr>
              <p:cNvSpPr txBox="1"/>
              <p:nvPr/>
            </p:nvSpPr>
            <p:spPr>
              <a:xfrm>
                <a:off x="5247209" y="3615959"/>
                <a:ext cx="280846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B2F716-6B19-4495-8305-ADBE75A88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209" y="3615959"/>
                <a:ext cx="2808461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B8DA9C-A1A0-41DE-AA97-639881DCA7F7}"/>
                  </a:ext>
                </a:extLst>
              </p:cNvPr>
              <p:cNvSpPr txBox="1"/>
              <p:nvPr/>
            </p:nvSpPr>
            <p:spPr>
              <a:xfrm>
                <a:off x="7767225" y="5141587"/>
                <a:ext cx="63799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B8DA9C-A1A0-41DE-AA97-639881DCA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25" y="5141587"/>
                <a:ext cx="637995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83166D-2B34-4875-B910-2876F262D43F}"/>
                  </a:ext>
                </a:extLst>
              </p:cNvPr>
              <p:cNvSpPr txBox="1"/>
              <p:nvPr/>
            </p:nvSpPr>
            <p:spPr>
              <a:xfrm>
                <a:off x="8704445" y="3586752"/>
                <a:ext cx="280846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83166D-2B34-4875-B910-2876F262D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445" y="3586752"/>
                <a:ext cx="2808461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248003-ACDB-4447-92A7-EA70F61C9104}"/>
                  </a:ext>
                </a:extLst>
              </p:cNvPr>
              <p:cNvSpPr txBox="1"/>
              <p:nvPr/>
            </p:nvSpPr>
            <p:spPr>
              <a:xfrm>
                <a:off x="9493738" y="5141587"/>
                <a:ext cx="63799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248003-ACDB-4447-92A7-EA70F61C9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738" y="5141587"/>
                <a:ext cx="637995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3A8054EF-4464-409E-97B6-35CFECB9DE35}"/>
              </a:ext>
            </a:extLst>
          </p:cNvPr>
          <p:cNvSpPr/>
          <p:nvPr/>
        </p:nvSpPr>
        <p:spPr>
          <a:xfrm>
            <a:off x="1170014" y="6035371"/>
            <a:ext cx="82724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84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51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5D6ABA5-810B-4A10-BA73-9DA6B9C99787}"/>
              </a:ext>
            </a:extLst>
          </p:cNvPr>
          <p:cNvSpPr/>
          <p:nvPr/>
        </p:nvSpPr>
        <p:spPr>
          <a:xfrm>
            <a:off x="716280" y="1487716"/>
            <a:ext cx="1075944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عينة من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طالبًا ، هناك </a:t>
            </a:r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طالبًا يلعبون الرجبي و </a:t>
            </a:r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      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يلعبون التنس.</a:t>
            </a:r>
            <a:endParaRPr lang="en-US" sz="3600" b="1" dirty="0">
              <a:solidFill>
                <a:srgbClr val="222222"/>
              </a:solidFill>
              <a:latin typeface="Noto Naskh Arabic UI"/>
              <a:cs typeface="(AH) Manal Black" pitchFamily="2" charset="-78"/>
            </a:endParaRPr>
          </a:p>
          <a:p>
            <a:pPr algn="r"/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وهناك         طالب يلعب كلاهما </a:t>
            </a:r>
            <a:r>
              <a:rPr lang="ar-AE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 </a:t>
            </a:r>
            <a:endParaRPr lang="en-US" sz="3600" b="1" dirty="0">
              <a:solidFill>
                <a:srgbClr val="222222"/>
              </a:solidFill>
              <a:latin typeface="Noto Naskh Arabic UI"/>
              <a:cs typeface="(AH) Manal Black" pitchFamily="2" charset="-78"/>
            </a:endParaRPr>
          </a:p>
          <a:p>
            <a:pPr algn="r"/>
            <a:r>
              <a:rPr lang="ar-SA" sz="36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كم عدد الطلاب الذين يلعبون الرجبي أو التنس ؟</a:t>
            </a:r>
            <a:endParaRPr lang="ar-AE" sz="36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142FB8-513D-462C-86AC-678625889501}"/>
                  </a:ext>
                </a:extLst>
              </p:cNvPr>
              <p:cNvSpPr txBox="1"/>
              <p:nvPr/>
            </p:nvSpPr>
            <p:spPr>
              <a:xfrm>
                <a:off x="9646920" y="1525722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𝟗𝟎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142FB8-513D-462C-86AC-67862588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6920" y="1525722"/>
                <a:ext cx="67967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93A540-DA00-4DFD-931F-F3B8499949F3}"/>
                  </a:ext>
                </a:extLst>
              </p:cNvPr>
              <p:cNvSpPr txBox="1"/>
              <p:nvPr/>
            </p:nvSpPr>
            <p:spPr>
              <a:xfrm>
                <a:off x="7299960" y="1475155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93A540-DA00-4DFD-931F-F3B849994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60" y="1475155"/>
                <a:ext cx="67967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1D99FA-B83A-4E34-8807-FAA0CB5E5055}"/>
                  </a:ext>
                </a:extLst>
              </p:cNvPr>
              <p:cNvSpPr txBox="1"/>
              <p:nvPr/>
            </p:nvSpPr>
            <p:spPr>
              <a:xfrm>
                <a:off x="3623611" y="1571720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𝟑𝟓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1D99FA-B83A-4E34-8807-FAA0CB5E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11" y="1571720"/>
                <a:ext cx="67967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D1F8B-7560-4AEA-A7B4-C285807ACCA1}"/>
                  </a:ext>
                </a:extLst>
              </p:cNvPr>
              <p:cNvSpPr txBox="1"/>
              <p:nvPr/>
            </p:nvSpPr>
            <p:spPr>
              <a:xfrm>
                <a:off x="9768840" y="2071991"/>
                <a:ext cx="67967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6D1F8B-7560-4AEA-A7B4-C285807AC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840" y="2071991"/>
                <a:ext cx="67967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4156D6-7255-4270-B1C6-5DA2165F9941}"/>
                  </a:ext>
                </a:extLst>
              </p:cNvPr>
              <p:cNvSpPr txBox="1"/>
              <p:nvPr/>
            </p:nvSpPr>
            <p:spPr>
              <a:xfrm>
                <a:off x="1344061" y="3833103"/>
                <a:ext cx="171841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4156D6-7255-4270-B1C6-5DA2165F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61" y="3833103"/>
                <a:ext cx="1718419" cy="615553"/>
              </a:xfrm>
              <a:prstGeom prst="rect">
                <a:avLst/>
              </a:prstGeom>
              <a:blipFill>
                <a:blip r:embed="rId8"/>
                <a:stretch>
                  <a:fillRect l="-17730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7FE775-72CC-4C30-92CD-A91AEC015573}"/>
                  </a:ext>
                </a:extLst>
              </p:cNvPr>
              <p:cNvSpPr txBox="1"/>
              <p:nvPr/>
            </p:nvSpPr>
            <p:spPr>
              <a:xfrm>
                <a:off x="1344060" y="4579606"/>
                <a:ext cx="1740861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𝟗𝟓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7FE775-72CC-4C30-92CD-A91AEC015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60" y="4579606"/>
                <a:ext cx="1740861" cy="615553"/>
              </a:xfrm>
              <a:prstGeom prst="rect">
                <a:avLst/>
              </a:prstGeom>
              <a:blipFill>
                <a:blip r:embed="rId9"/>
                <a:stretch>
                  <a:fillRect l="-1748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8E7F40-9E39-46AB-8052-ECC8D01D5694}"/>
                  </a:ext>
                </a:extLst>
              </p:cNvPr>
              <p:cNvSpPr txBox="1"/>
              <p:nvPr/>
            </p:nvSpPr>
            <p:spPr>
              <a:xfrm>
                <a:off x="1344059" y="5326109"/>
                <a:ext cx="1679947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𝟗𝟎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8E7F40-9E39-46AB-8052-ECC8D01D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59" y="5326109"/>
                <a:ext cx="1679947" cy="615553"/>
              </a:xfrm>
              <a:prstGeom prst="rect">
                <a:avLst/>
              </a:prstGeom>
              <a:blipFill>
                <a:blip r:embed="rId10"/>
                <a:stretch>
                  <a:fillRect l="-18116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2AC52-1D68-4EB9-AC03-D767D0DDEB18}"/>
                  </a:ext>
                </a:extLst>
              </p:cNvPr>
              <p:cNvSpPr txBox="1"/>
              <p:nvPr/>
            </p:nvSpPr>
            <p:spPr>
              <a:xfrm>
                <a:off x="1344059" y="6035371"/>
                <a:ext cx="1740861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𝟖𝟎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2AC52-1D68-4EB9-AC03-D767D0DDE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59" y="6035371"/>
                <a:ext cx="1740861" cy="615553"/>
              </a:xfrm>
              <a:prstGeom prst="rect">
                <a:avLst/>
              </a:prstGeom>
              <a:blipFill>
                <a:blip r:embed="rId11"/>
                <a:stretch>
                  <a:fillRect l="-17483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21637B5-9908-492E-A732-F216258553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138" t="38621" r="60833" b="56756"/>
          <a:stretch/>
        </p:blipFill>
        <p:spPr>
          <a:xfrm>
            <a:off x="4448066" y="3898761"/>
            <a:ext cx="6399873" cy="830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8F75B4-087D-4F2B-B6F4-6C6646FDCFB3}"/>
                  </a:ext>
                </a:extLst>
              </p:cNvPr>
              <p:cNvSpPr txBox="1"/>
              <p:nvPr/>
            </p:nvSpPr>
            <p:spPr>
              <a:xfrm>
                <a:off x="6580466" y="5195159"/>
                <a:ext cx="38680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80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8F75B4-087D-4F2B-B6F4-6C6646FDC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466" y="5195159"/>
                <a:ext cx="3868047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F6DA9030-F99F-4BB6-8A53-5077B2115351}"/>
              </a:ext>
            </a:extLst>
          </p:cNvPr>
          <p:cNvSpPr/>
          <p:nvPr/>
        </p:nvSpPr>
        <p:spPr>
          <a:xfrm>
            <a:off x="1066800" y="6035371"/>
            <a:ext cx="819293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118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52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B7FEA6A-6518-44B1-9DE4-551F88D849B6}"/>
              </a:ext>
            </a:extLst>
          </p:cNvPr>
          <p:cNvSpPr/>
          <p:nvPr/>
        </p:nvSpPr>
        <p:spPr>
          <a:xfrm>
            <a:off x="518160" y="1680732"/>
            <a:ext cx="43891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كم عدد المجموعات الجزئية من المجموعة؟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/>
              <p:nvPr/>
            </p:nvSpPr>
            <p:spPr>
              <a:xfrm>
                <a:off x="692667" y="2613451"/>
                <a:ext cx="3806491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ظبي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أبو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دبي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الشارقة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67" y="2613451"/>
                <a:ext cx="3806491" cy="588623"/>
              </a:xfrm>
              <a:prstGeom prst="rect">
                <a:avLst/>
              </a:prstGeom>
              <a:blipFill>
                <a:blip r:embed="rId4"/>
                <a:stretch>
                  <a:fillRect l="-6571" t="-8333" b="-385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08ACFC-3730-4DAA-8109-28E30BAE9626}"/>
                  </a:ext>
                </a:extLst>
              </p:cNvPr>
              <p:cNvSpPr txBox="1"/>
              <p:nvPr/>
            </p:nvSpPr>
            <p:spPr>
              <a:xfrm>
                <a:off x="1161225" y="3440339"/>
                <a:ext cx="141224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08ACFC-3730-4DAA-8109-28E30BAE9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5" y="3440339"/>
                <a:ext cx="1412246" cy="615553"/>
              </a:xfrm>
              <a:prstGeom prst="rect">
                <a:avLst/>
              </a:prstGeom>
              <a:blipFill>
                <a:blip r:embed="rId5"/>
                <a:stretch>
                  <a:fillRect l="-21552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E0949B-5A73-45FC-B7D6-0EDE7E3FFD38}"/>
                  </a:ext>
                </a:extLst>
              </p:cNvPr>
              <p:cNvSpPr txBox="1"/>
              <p:nvPr/>
            </p:nvSpPr>
            <p:spPr>
              <a:xfrm>
                <a:off x="1161225" y="4294157"/>
                <a:ext cx="143468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E0949B-5A73-45FC-B7D6-0EDE7E3FF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5" y="4294157"/>
                <a:ext cx="1434688" cy="615553"/>
              </a:xfrm>
              <a:prstGeom prst="rect">
                <a:avLst/>
              </a:prstGeom>
              <a:blipFill>
                <a:blip r:embed="rId6"/>
                <a:stretch>
                  <a:fillRect l="-2118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166D78-05FB-4AA6-80CC-FCCAD02B85E3}"/>
                  </a:ext>
                </a:extLst>
              </p:cNvPr>
              <p:cNvSpPr txBox="1"/>
              <p:nvPr/>
            </p:nvSpPr>
            <p:spPr>
              <a:xfrm>
                <a:off x="1222139" y="5092429"/>
                <a:ext cx="137377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166D78-05FB-4AA6-80CC-FCCAD02B8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39" y="5092429"/>
                <a:ext cx="1373774" cy="615553"/>
              </a:xfrm>
              <a:prstGeom prst="rect">
                <a:avLst/>
              </a:prstGeom>
              <a:blipFill>
                <a:blip r:embed="rId7"/>
                <a:stretch>
                  <a:fillRect l="-22124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23D59-3F1E-45D0-9B9B-5A0AC5644645}"/>
                  </a:ext>
                </a:extLst>
              </p:cNvPr>
              <p:cNvSpPr txBox="1"/>
              <p:nvPr/>
            </p:nvSpPr>
            <p:spPr>
              <a:xfrm>
                <a:off x="1161225" y="5913451"/>
                <a:ext cx="143468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23D59-3F1E-45D0-9B9B-5A0AC564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5" y="5913451"/>
                <a:ext cx="1434688" cy="615553"/>
              </a:xfrm>
              <a:prstGeom prst="rect">
                <a:avLst/>
              </a:prstGeom>
              <a:blipFill>
                <a:blip r:embed="rId8"/>
                <a:stretch>
                  <a:fillRect l="-2118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A5CD487-AAD2-42FA-AA92-9A8B40383AE7}"/>
              </a:ext>
            </a:extLst>
          </p:cNvPr>
          <p:cNvSpPr/>
          <p:nvPr/>
        </p:nvSpPr>
        <p:spPr>
          <a:xfrm>
            <a:off x="6096000" y="1644522"/>
            <a:ext cx="508945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كم عدد المجموعات الجزئية الفعلية من المجموعة؟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26A775-D75F-433B-B241-7060BE0EBBC4}"/>
                  </a:ext>
                </a:extLst>
              </p:cNvPr>
              <p:cNvSpPr txBox="1"/>
              <p:nvPr/>
            </p:nvSpPr>
            <p:spPr>
              <a:xfrm>
                <a:off x="6737480" y="2550312"/>
                <a:ext cx="3806491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ظبي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أبو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دبي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الشارقة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26A775-D75F-433B-B241-7060BE0EB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480" y="2550312"/>
                <a:ext cx="3806491" cy="588623"/>
              </a:xfrm>
              <a:prstGeom prst="rect">
                <a:avLst/>
              </a:prstGeom>
              <a:blipFill>
                <a:blip r:embed="rId9"/>
                <a:stretch>
                  <a:fillRect l="-6400" t="-7216" b="-3814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171F15-632B-4AAB-9B03-3833FE7A2068}"/>
                  </a:ext>
                </a:extLst>
              </p:cNvPr>
              <p:cNvSpPr txBox="1"/>
              <p:nvPr/>
            </p:nvSpPr>
            <p:spPr>
              <a:xfrm>
                <a:off x="6737480" y="3411289"/>
                <a:ext cx="1412246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a)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171F15-632B-4AAB-9B03-3833FE7A2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480" y="3411289"/>
                <a:ext cx="1412246" cy="615553"/>
              </a:xfrm>
              <a:prstGeom prst="rect">
                <a:avLst/>
              </a:prstGeom>
              <a:blipFill>
                <a:blip r:embed="rId10"/>
                <a:stretch>
                  <a:fillRect l="-21552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09CA30-20EE-4ABD-A24D-AE0A23809423}"/>
                  </a:ext>
                </a:extLst>
              </p:cNvPr>
              <p:cNvSpPr txBox="1"/>
              <p:nvPr/>
            </p:nvSpPr>
            <p:spPr>
              <a:xfrm>
                <a:off x="6737480" y="4265107"/>
                <a:ext cx="143468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b)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09CA30-20EE-4ABD-A24D-AE0A2380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480" y="4265107"/>
                <a:ext cx="1434688" cy="615553"/>
              </a:xfrm>
              <a:prstGeom prst="rect">
                <a:avLst/>
              </a:prstGeom>
              <a:blipFill>
                <a:blip r:embed="rId11"/>
                <a:stretch>
                  <a:fillRect l="-21186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FD91E9-424F-4A3F-AFDE-7AA9D1115EA8}"/>
                  </a:ext>
                </a:extLst>
              </p:cNvPr>
              <p:cNvSpPr txBox="1"/>
              <p:nvPr/>
            </p:nvSpPr>
            <p:spPr>
              <a:xfrm>
                <a:off x="6798394" y="5063379"/>
                <a:ext cx="137377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c)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FD91E9-424F-4A3F-AFDE-7AA9D1115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394" y="5063379"/>
                <a:ext cx="1373774" cy="615553"/>
              </a:xfrm>
              <a:prstGeom prst="rect">
                <a:avLst/>
              </a:prstGeom>
              <a:blipFill>
                <a:blip r:embed="rId12"/>
                <a:stretch>
                  <a:fillRect l="-22124" t="-24752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224813-D537-4F38-A74C-84CFBA8D4AE5}"/>
                  </a:ext>
                </a:extLst>
              </p:cNvPr>
              <p:cNvSpPr txBox="1"/>
              <p:nvPr/>
            </p:nvSpPr>
            <p:spPr>
              <a:xfrm>
                <a:off x="6737480" y="5884401"/>
                <a:ext cx="143468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d)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224813-D537-4F38-A74C-84CFBA8D4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480" y="5884401"/>
                <a:ext cx="1434688" cy="615553"/>
              </a:xfrm>
              <a:prstGeom prst="rect">
                <a:avLst/>
              </a:prstGeom>
              <a:blipFill>
                <a:blip r:embed="rId13"/>
                <a:stretch>
                  <a:fillRect l="-21186" t="-23762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6D8305-6D75-4749-8CFA-8D78C4CE6926}"/>
              </a:ext>
            </a:extLst>
          </p:cNvPr>
          <p:cNvCxnSpPr/>
          <p:nvPr/>
        </p:nvCxnSpPr>
        <p:spPr>
          <a:xfrm>
            <a:off x="5506719" y="1534160"/>
            <a:ext cx="0" cy="5120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2A434C-3670-4458-81EA-14F85BE18DEC}"/>
                  </a:ext>
                </a:extLst>
              </p:cNvPr>
              <p:cNvSpPr txBox="1"/>
              <p:nvPr/>
            </p:nvSpPr>
            <p:spPr>
              <a:xfrm>
                <a:off x="3804609" y="3685114"/>
                <a:ext cx="71218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2A434C-3670-4458-81EA-14F85BE1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609" y="3685114"/>
                <a:ext cx="712182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418AF8-4092-4D8F-B69D-45666EAC97DE}"/>
                  </a:ext>
                </a:extLst>
              </p:cNvPr>
              <p:cNvSpPr txBox="1"/>
              <p:nvPr/>
            </p:nvSpPr>
            <p:spPr>
              <a:xfrm>
                <a:off x="3858954" y="4632056"/>
                <a:ext cx="694549" cy="62946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418AF8-4092-4D8F-B69D-45666EAC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54" y="4632056"/>
                <a:ext cx="694549" cy="6294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61CBB-C3B5-45C3-980B-76F64F5F2B6C}"/>
                  </a:ext>
                </a:extLst>
              </p:cNvPr>
              <p:cNvSpPr txBox="1"/>
              <p:nvPr/>
            </p:nvSpPr>
            <p:spPr>
              <a:xfrm>
                <a:off x="3826673" y="5467095"/>
                <a:ext cx="9744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61CBB-C3B5-45C3-980B-76F64F5F2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673" y="5467095"/>
                <a:ext cx="974434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F85AC978-058C-4840-BFBD-A44CC5B3F6B5}"/>
              </a:ext>
            </a:extLst>
          </p:cNvPr>
          <p:cNvSpPr/>
          <p:nvPr/>
        </p:nvSpPr>
        <p:spPr>
          <a:xfrm>
            <a:off x="954332" y="5915019"/>
            <a:ext cx="843281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0687FF-24AC-403A-AB2C-B34A3A793186}"/>
                  </a:ext>
                </a:extLst>
              </p:cNvPr>
              <p:cNvSpPr txBox="1"/>
              <p:nvPr/>
            </p:nvSpPr>
            <p:spPr>
              <a:xfrm>
                <a:off x="9380486" y="3718295"/>
                <a:ext cx="16294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0687FF-24AC-403A-AB2C-B34A3A793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486" y="3718295"/>
                <a:ext cx="1629485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C5F094-5EB1-493C-A4C8-3069A4700D47}"/>
                  </a:ext>
                </a:extLst>
              </p:cNvPr>
              <p:cNvSpPr txBox="1"/>
              <p:nvPr/>
            </p:nvSpPr>
            <p:spPr>
              <a:xfrm>
                <a:off x="9380486" y="4779993"/>
                <a:ext cx="968663" cy="62946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dirty="0"/>
                  <a:t>-1</a:t>
                </a:r>
                <a:endParaRPr lang="ar-AE" sz="40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C5F094-5EB1-493C-A4C8-3069A4700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486" y="4779993"/>
                <a:ext cx="968663" cy="629468"/>
              </a:xfrm>
              <a:prstGeom prst="rect">
                <a:avLst/>
              </a:prstGeom>
              <a:blipFill>
                <a:blip r:embed="rId18"/>
                <a:stretch>
                  <a:fillRect t="-21359" r="-30189" b="-4951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A3D8E5-2557-4E33-A42A-0EC30921C5C5}"/>
                  </a:ext>
                </a:extLst>
              </p:cNvPr>
              <p:cNvSpPr txBox="1"/>
              <p:nvPr/>
            </p:nvSpPr>
            <p:spPr>
              <a:xfrm>
                <a:off x="9569537" y="5729317"/>
                <a:ext cx="9744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A3D8E5-2557-4E33-A42A-0EC30921C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537" y="5729317"/>
                <a:ext cx="974434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8DFF6452-EF50-49D2-9CDE-A07CC787A894}"/>
              </a:ext>
            </a:extLst>
          </p:cNvPr>
          <p:cNvSpPr/>
          <p:nvPr/>
        </p:nvSpPr>
        <p:spPr>
          <a:xfrm>
            <a:off x="6469679" y="5063379"/>
            <a:ext cx="843281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741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53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B7FEA6A-6518-44B1-9DE4-551F88D849B6}"/>
              </a:ext>
            </a:extLst>
          </p:cNvPr>
          <p:cNvSpPr/>
          <p:nvPr/>
        </p:nvSpPr>
        <p:spPr>
          <a:xfrm>
            <a:off x="6410960" y="2152107"/>
            <a:ext cx="35255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المجموعات الجزئية من المجموعة؟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/>
              <p:nvPr/>
            </p:nvSpPr>
            <p:spPr>
              <a:xfrm>
                <a:off x="3733044" y="2125150"/>
                <a:ext cx="2047997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ر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ص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م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044" y="2125150"/>
                <a:ext cx="2047997" cy="588623"/>
              </a:xfrm>
              <a:prstGeom prst="rect">
                <a:avLst/>
              </a:prstGeom>
              <a:blipFill>
                <a:blip r:embed="rId4"/>
                <a:stretch>
                  <a:fillRect l="-11905" t="-8333" b="-385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408ACFC-3730-4DAA-8109-28E30BAE9626}"/>
              </a:ext>
            </a:extLst>
          </p:cNvPr>
          <p:cNvSpPr txBox="1"/>
          <p:nvPr/>
        </p:nvSpPr>
        <p:spPr>
          <a:xfrm>
            <a:off x="1161225" y="3440339"/>
            <a:ext cx="413575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a)</a:t>
            </a:r>
            <a:endParaRPr lang="ar-AE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0949B-5A73-45FC-B7D6-0EDE7E3FFD38}"/>
              </a:ext>
            </a:extLst>
          </p:cNvPr>
          <p:cNvSpPr txBox="1"/>
          <p:nvPr/>
        </p:nvSpPr>
        <p:spPr>
          <a:xfrm>
            <a:off x="1161225" y="4294157"/>
            <a:ext cx="436017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b)</a:t>
            </a:r>
            <a:endParaRPr lang="ar-AE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66D78-05FB-4AA6-80CC-FCCAD02B85E3}"/>
              </a:ext>
            </a:extLst>
          </p:cNvPr>
          <p:cNvSpPr txBox="1"/>
          <p:nvPr/>
        </p:nvSpPr>
        <p:spPr>
          <a:xfrm>
            <a:off x="1222139" y="5092429"/>
            <a:ext cx="375103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c)</a:t>
            </a:r>
            <a:endParaRPr lang="ar-AE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23D59-3F1E-45D0-9B9B-5A0AC5644645}"/>
              </a:ext>
            </a:extLst>
          </p:cNvPr>
          <p:cNvSpPr txBox="1"/>
          <p:nvPr/>
        </p:nvSpPr>
        <p:spPr>
          <a:xfrm>
            <a:off x="1161225" y="5913451"/>
            <a:ext cx="436017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d)</a:t>
            </a:r>
            <a:endParaRPr lang="ar-AE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64CAD3-1EDF-41B1-9991-91DDD22F826E}"/>
                  </a:ext>
                </a:extLst>
              </p:cNvPr>
              <p:cNvSpPr txBox="1"/>
              <p:nvPr/>
            </p:nvSpPr>
            <p:spPr>
              <a:xfrm>
                <a:off x="1649460" y="3467269"/>
                <a:ext cx="1415323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64CAD3-1EDF-41B1-9991-91DDD22F8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60" y="3467269"/>
                <a:ext cx="1415323" cy="588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558DCE-7AA5-49CD-9FB3-B5A84829AC23}"/>
                  </a:ext>
                </a:extLst>
              </p:cNvPr>
              <p:cNvSpPr txBox="1"/>
              <p:nvPr/>
            </p:nvSpPr>
            <p:spPr>
              <a:xfrm>
                <a:off x="3357620" y="3467269"/>
                <a:ext cx="110434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558DCE-7AA5-49CD-9FB3-B5A84829A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620" y="3467269"/>
                <a:ext cx="1104340" cy="588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7013C3-56FF-46F1-9D65-2A667780C811}"/>
                  </a:ext>
                </a:extLst>
              </p:cNvPr>
              <p:cNvSpPr txBox="1"/>
              <p:nvPr/>
            </p:nvSpPr>
            <p:spPr>
              <a:xfrm>
                <a:off x="4983220" y="3467269"/>
                <a:ext cx="1444178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7013C3-56FF-46F1-9D65-2A667780C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220" y="3467269"/>
                <a:ext cx="1444178" cy="5886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4DE0C4-4BD7-47FC-9EB1-46B14C303DC2}"/>
                  </a:ext>
                </a:extLst>
              </p:cNvPr>
              <p:cNvSpPr txBox="1"/>
              <p:nvPr/>
            </p:nvSpPr>
            <p:spPr>
              <a:xfrm>
                <a:off x="6608820" y="3467269"/>
                <a:ext cx="170816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4DE0C4-4BD7-47FC-9EB1-46B14C303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820" y="3467269"/>
                <a:ext cx="1708160" cy="5886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4C98-47ED-4F55-BE1E-EEE95D6BE714}"/>
                  </a:ext>
                </a:extLst>
              </p:cNvPr>
              <p:cNvSpPr txBox="1"/>
              <p:nvPr/>
            </p:nvSpPr>
            <p:spPr>
              <a:xfrm>
                <a:off x="1686021" y="4359737"/>
                <a:ext cx="660822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4C98-47ED-4F55-BE1E-EEE95D6B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021" y="4359737"/>
                <a:ext cx="660822" cy="588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55049C-6CE2-450B-8EFB-99E198B96B76}"/>
                  </a:ext>
                </a:extLst>
              </p:cNvPr>
              <p:cNvSpPr txBox="1"/>
              <p:nvPr/>
            </p:nvSpPr>
            <p:spPr>
              <a:xfrm>
                <a:off x="2496536" y="4359737"/>
                <a:ext cx="971804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55049C-6CE2-450B-8EFB-99E198B96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36" y="4359737"/>
                <a:ext cx="971804" cy="5886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2995E1-0C22-4F35-9A48-8075F5D13499}"/>
                  </a:ext>
                </a:extLst>
              </p:cNvPr>
              <p:cNvSpPr txBox="1"/>
              <p:nvPr/>
            </p:nvSpPr>
            <p:spPr>
              <a:xfrm>
                <a:off x="3618033" y="4359737"/>
                <a:ext cx="721736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2995E1-0C22-4F35-9A48-8075F5D13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033" y="4359737"/>
                <a:ext cx="721736" cy="5886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4310DF-609C-4B2A-885B-426633D7193D}"/>
                  </a:ext>
                </a:extLst>
              </p:cNvPr>
              <p:cNvSpPr txBox="1"/>
              <p:nvPr/>
            </p:nvSpPr>
            <p:spPr>
              <a:xfrm>
                <a:off x="1696299" y="5119359"/>
                <a:ext cx="611129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4310DF-609C-4B2A-885B-426633D7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299" y="5119359"/>
                <a:ext cx="61112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153188-C26A-41BD-85D4-5B29CA1ED203}"/>
                  </a:ext>
                </a:extLst>
              </p:cNvPr>
              <p:cNvSpPr txBox="1"/>
              <p:nvPr/>
            </p:nvSpPr>
            <p:spPr>
              <a:xfrm>
                <a:off x="1765000" y="5940381"/>
                <a:ext cx="170816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153188-C26A-41BD-85D4-5B29CA1ED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000" y="5940381"/>
                <a:ext cx="1708160" cy="5886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32D19B-8268-4959-B34A-AD8E27E610CB}"/>
                  </a:ext>
                </a:extLst>
              </p:cNvPr>
              <p:cNvSpPr txBox="1"/>
              <p:nvPr/>
            </p:nvSpPr>
            <p:spPr>
              <a:xfrm>
                <a:off x="3579777" y="5940381"/>
                <a:ext cx="1415323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32D19B-8268-4959-B34A-AD8E27E61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777" y="5940381"/>
                <a:ext cx="1415323" cy="588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B4607A-EE72-44BD-B102-A31AD65F9AD7}"/>
                  </a:ext>
                </a:extLst>
              </p:cNvPr>
              <p:cNvSpPr txBox="1"/>
              <p:nvPr/>
            </p:nvSpPr>
            <p:spPr>
              <a:xfrm>
                <a:off x="5153139" y="5943090"/>
                <a:ext cx="110434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B4607A-EE72-44BD-B102-A31AD65F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139" y="5943090"/>
                <a:ext cx="1104340" cy="588623"/>
              </a:xfrm>
              <a:prstGeom prst="rect">
                <a:avLst/>
              </a:prstGeom>
              <a:blipFill>
                <a:blip r:embed="rId15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DBBC8C0-B89D-42BA-B286-43BFD8362D12}"/>
                  </a:ext>
                </a:extLst>
              </p:cNvPr>
              <p:cNvSpPr txBox="1"/>
              <p:nvPr/>
            </p:nvSpPr>
            <p:spPr>
              <a:xfrm>
                <a:off x="6427398" y="5943090"/>
                <a:ext cx="1444178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DBBC8C0-B89D-42BA-B286-43BFD836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98" y="5943090"/>
                <a:ext cx="1444178" cy="588623"/>
              </a:xfrm>
              <a:prstGeom prst="rect">
                <a:avLst/>
              </a:prstGeom>
              <a:blipFill>
                <a:blip r:embed="rId16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DC6F52-81D6-47CB-A455-3B41BD9E2B2F}"/>
                  </a:ext>
                </a:extLst>
              </p:cNvPr>
              <p:cNvSpPr txBox="1"/>
              <p:nvPr/>
            </p:nvSpPr>
            <p:spPr>
              <a:xfrm>
                <a:off x="7986569" y="5941478"/>
                <a:ext cx="660822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DC6F52-81D6-47CB-A455-3B41BD9E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569" y="5941478"/>
                <a:ext cx="660822" cy="5886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654A0A-4FF5-48D9-8ADF-57E100D8E2CD}"/>
                  </a:ext>
                </a:extLst>
              </p:cNvPr>
              <p:cNvSpPr txBox="1"/>
              <p:nvPr/>
            </p:nvSpPr>
            <p:spPr>
              <a:xfrm>
                <a:off x="8762384" y="5940381"/>
                <a:ext cx="971804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654A0A-4FF5-48D9-8ADF-57E100D8E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384" y="5940381"/>
                <a:ext cx="971804" cy="58862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AA73DF-F856-4523-94AD-C611128BD2E6}"/>
                  </a:ext>
                </a:extLst>
              </p:cNvPr>
              <p:cNvSpPr txBox="1"/>
              <p:nvPr/>
            </p:nvSpPr>
            <p:spPr>
              <a:xfrm>
                <a:off x="9813376" y="5940380"/>
                <a:ext cx="721736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AA73DF-F856-4523-94AD-C611128BD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376" y="5940380"/>
                <a:ext cx="721736" cy="5886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D98ACF3-9883-4F45-A2F7-03C142CF0956}"/>
                  </a:ext>
                </a:extLst>
              </p:cNvPr>
              <p:cNvSpPr txBox="1"/>
              <p:nvPr/>
            </p:nvSpPr>
            <p:spPr>
              <a:xfrm>
                <a:off x="10643604" y="5940380"/>
                <a:ext cx="78386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    </a:t>
                </a:r>
                <a14:m>
                  <m:oMath xmlns:m="http://schemas.openxmlformats.org/officeDocument/2006/math">
                    <m:r>
                      <a:rPr lang="ar-AE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D98ACF3-9883-4F45-A2F7-03C142CF0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604" y="5940380"/>
                <a:ext cx="783869" cy="61555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67E1833F-CFBE-4641-AC60-7FF6429331ED}"/>
              </a:ext>
            </a:extLst>
          </p:cNvPr>
          <p:cNvSpPr/>
          <p:nvPr/>
        </p:nvSpPr>
        <p:spPr>
          <a:xfrm>
            <a:off x="885460" y="5878981"/>
            <a:ext cx="95504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578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54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B7FEA6A-6518-44B1-9DE4-551F88D849B6}"/>
              </a:ext>
            </a:extLst>
          </p:cNvPr>
          <p:cNvSpPr/>
          <p:nvPr/>
        </p:nvSpPr>
        <p:spPr>
          <a:xfrm>
            <a:off x="6410960" y="2152107"/>
            <a:ext cx="44196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المجموعات الجزئية  الفعلية من المجموعة؟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/>
              <p:nvPr/>
            </p:nvSpPr>
            <p:spPr>
              <a:xfrm>
                <a:off x="3733044" y="2125150"/>
                <a:ext cx="2047997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ر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ص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م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F7CE17-638C-49A7-AA3E-DEA0A263E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044" y="2125150"/>
                <a:ext cx="2047997" cy="588623"/>
              </a:xfrm>
              <a:prstGeom prst="rect">
                <a:avLst/>
              </a:prstGeom>
              <a:blipFill>
                <a:blip r:embed="rId4"/>
                <a:stretch>
                  <a:fillRect l="-11905" t="-8333" b="-385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408ACFC-3730-4DAA-8109-28E30BAE9626}"/>
              </a:ext>
            </a:extLst>
          </p:cNvPr>
          <p:cNvSpPr txBox="1"/>
          <p:nvPr/>
        </p:nvSpPr>
        <p:spPr>
          <a:xfrm>
            <a:off x="1161225" y="3440339"/>
            <a:ext cx="413575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a)</a:t>
            </a:r>
            <a:endParaRPr lang="ar-AE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0949B-5A73-45FC-B7D6-0EDE7E3FFD38}"/>
              </a:ext>
            </a:extLst>
          </p:cNvPr>
          <p:cNvSpPr txBox="1"/>
          <p:nvPr/>
        </p:nvSpPr>
        <p:spPr>
          <a:xfrm>
            <a:off x="1161225" y="4294157"/>
            <a:ext cx="436017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b)</a:t>
            </a:r>
            <a:endParaRPr lang="ar-AE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66D78-05FB-4AA6-80CC-FCCAD02B85E3}"/>
              </a:ext>
            </a:extLst>
          </p:cNvPr>
          <p:cNvSpPr txBox="1"/>
          <p:nvPr/>
        </p:nvSpPr>
        <p:spPr>
          <a:xfrm>
            <a:off x="1222139" y="5092429"/>
            <a:ext cx="375103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c)</a:t>
            </a:r>
            <a:endParaRPr lang="ar-AE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23D59-3F1E-45D0-9B9B-5A0AC5644645}"/>
              </a:ext>
            </a:extLst>
          </p:cNvPr>
          <p:cNvSpPr txBox="1"/>
          <p:nvPr/>
        </p:nvSpPr>
        <p:spPr>
          <a:xfrm>
            <a:off x="1161225" y="5913451"/>
            <a:ext cx="436017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1">
            <a:spAutoFit/>
          </a:bodyPr>
          <a:lstStyle/>
          <a:p>
            <a:r>
              <a:rPr lang="en-US" sz="4000" b="1" dirty="0"/>
              <a:t>d)</a:t>
            </a:r>
            <a:endParaRPr lang="ar-AE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64CAD3-1EDF-41B1-9991-91DDD22F826E}"/>
                  </a:ext>
                </a:extLst>
              </p:cNvPr>
              <p:cNvSpPr txBox="1"/>
              <p:nvPr/>
            </p:nvSpPr>
            <p:spPr>
              <a:xfrm>
                <a:off x="1649460" y="3467269"/>
                <a:ext cx="1415323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64CAD3-1EDF-41B1-9991-91DDD22F8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60" y="3467269"/>
                <a:ext cx="1415323" cy="588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558DCE-7AA5-49CD-9FB3-B5A84829AC23}"/>
                  </a:ext>
                </a:extLst>
              </p:cNvPr>
              <p:cNvSpPr txBox="1"/>
              <p:nvPr/>
            </p:nvSpPr>
            <p:spPr>
              <a:xfrm>
                <a:off x="3357620" y="3467269"/>
                <a:ext cx="110434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558DCE-7AA5-49CD-9FB3-B5A84829A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620" y="3467269"/>
                <a:ext cx="1104340" cy="588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7013C3-56FF-46F1-9D65-2A667780C811}"/>
                  </a:ext>
                </a:extLst>
              </p:cNvPr>
              <p:cNvSpPr txBox="1"/>
              <p:nvPr/>
            </p:nvSpPr>
            <p:spPr>
              <a:xfrm>
                <a:off x="4983220" y="3467269"/>
                <a:ext cx="1444178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7013C3-56FF-46F1-9D65-2A667780C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220" y="3467269"/>
                <a:ext cx="1444178" cy="5886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4DE0C4-4BD7-47FC-9EB1-46B14C303DC2}"/>
                  </a:ext>
                </a:extLst>
              </p:cNvPr>
              <p:cNvSpPr txBox="1"/>
              <p:nvPr/>
            </p:nvSpPr>
            <p:spPr>
              <a:xfrm>
                <a:off x="6608820" y="3467269"/>
                <a:ext cx="170816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4DE0C4-4BD7-47FC-9EB1-46B14C303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820" y="3467269"/>
                <a:ext cx="1708160" cy="5886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4C98-47ED-4F55-BE1E-EEE95D6BE714}"/>
                  </a:ext>
                </a:extLst>
              </p:cNvPr>
              <p:cNvSpPr txBox="1"/>
              <p:nvPr/>
            </p:nvSpPr>
            <p:spPr>
              <a:xfrm>
                <a:off x="1686021" y="4359737"/>
                <a:ext cx="660822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1A4C98-47ED-4F55-BE1E-EEE95D6B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021" y="4359737"/>
                <a:ext cx="660822" cy="5886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55049C-6CE2-450B-8EFB-99E198B96B76}"/>
                  </a:ext>
                </a:extLst>
              </p:cNvPr>
              <p:cNvSpPr txBox="1"/>
              <p:nvPr/>
            </p:nvSpPr>
            <p:spPr>
              <a:xfrm>
                <a:off x="2496536" y="4359737"/>
                <a:ext cx="971804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55049C-6CE2-450B-8EFB-99E198B96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36" y="4359737"/>
                <a:ext cx="971804" cy="5886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2995E1-0C22-4F35-9A48-8075F5D13499}"/>
                  </a:ext>
                </a:extLst>
              </p:cNvPr>
              <p:cNvSpPr txBox="1"/>
              <p:nvPr/>
            </p:nvSpPr>
            <p:spPr>
              <a:xfrm>
                <a:off x="3618033" y="4359737"/>
                <a:ext cx="721736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2995E1-0C22-4F35-9A48-8075F5D13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033" y="4359737"/>
                <a:ext cx="721736" cy="5886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4310DF-609C-4B2A-885B-426633D7193D}"/>
                  </a:ext>
                </a:extLst>
              </p:cNvPr>
              <p:cNvSpPr txBox="1"/>
              <p:nvPr/>
            </p:nvSpPr>
            <p:spPr>
              <a:xfrm>
                <a:off x="1696299" y="5119359"/>
                <a:ext cx="611129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4310DF-609C-4B2A-885B-426633D71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299" y="5119359"/>
                <a:ext cx="61112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32D19B-8268-4959-B34A-AD8E27E610CB}"/>
                  </a:ext>
                </a:extLst>
              </p:cNvPr>
              <p:cNvSpPr txBox="1"/>
              <p:nvPr/>
            </p:nvSpPr>
            <p:spPr>
              <a:xfrm>
                <a:off x="3579777" y="5940381"/>
                <a:ext cx="1415323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32D19B-8268-4959-B34A-AD8E27E61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777" y="5940381"/>
                <a:ext cx="1415323" cy="5886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B4607A-EE72-44BD-B102-A31AD65F9AD7}"/>
                  </a:ext>
                </a:extLst>
              </p:cNvPr>
              <p:cNvSpPr txBox="1"/>
              <p:nvPr/>
            </p:nvSpPr>
            <p:spPr>
              <a:xfrm>
                <a:off x="5153139" y="5943090"/>
                <a:ext cx="1104340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FB4607A-EE72-44BD-B102-A31AD65F9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139" y="5943090"/>
                <a:ext cx="1104340" cy="588623"/>
              </a:xfrm>
              <a:prstGeom prst="rect">
                <a:avLst/>
              </a:prstGeom>
              <a:blipFill>
                <a:blip r:embed="rId14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DBBC8C0-B89D-42BA-B286-43BFD8362D12}"/>
                  </a:ext>
                </a:extLst>
              </p:cNvPr>
              <p:cNvSpPr txBox="1"/>
              <p:nvPr/>
            </p:nvSpPr>
            <p:spPr>
              <a:xfrm>
                <a:off x="6427398" y="5943090"/>
                <a:ext cx="1444178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DBBC8C0-B89D-42BA-B286-43BFD836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98" y="5943090"/>
                <a:ext cx="1444178" cy="588623"/>
              </a:xfrm>
              <a:prstGeom prst="rect">
                <a:avLst/>
              </a:prstGeom>
              <a:blipFill>
                <a:blip r:embed="rId15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DC6F52-81D6-47CB-A455-3B41BD9E2B2F}"/>
                  </a:ext>
                </a:extLst>
              </p:cNvPr>
              <p:cNvSpPr txBox="1"/>
              <p:nvPr/>
            </p:nvSpPr>
            <p:spPr>
              <a:xfrm>
                <a:off x="7986569" y="5941478"/>
                <a:ext cx="660822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م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DC6F52-81D6-47CB-A455-3B41BD9E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569" y="5941478"/>
                <a:ext cx="660822" cy="5886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654A0A-4FF5-48D9-8ADF-57E100D8E2CD}"/>
                  </a:ext>
                </a:extLst>
              </p:cNvPr>
              <p:cNvSpPr txBox="1"/>
              <p:nvPr/>
            </p:nvSpPr>
            <p:spPr>
              <a:xfrm>
                <a:off x="8762384" y="5940381"/>
                <a:ext cx="971804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654A0A-4FF5-48D9-8ADF-57E100D8E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384" y="5940381"/>
                <a:ext cx="971804" cy="5886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AA73DF-F856-4523-94AD-C611128BD2E6}"/>
                  </a:ext>
                </a:extLst>
              </p:cNvPr>
              <p:cNvSpPr txBox="1"/>
              <p:nvPr/>
            </p:nvSpPr>
            <p:spPr>
              <a:xfrm>
                <a:off x="9813376" y="5940380"/>
                <a:ext cx="721736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AA73DF-F856-4523-94AD-C611128BD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376" y="5940380"/>
                <a:ext cx="721736" cy="58862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D98ACF3-9883-4F45-A2F7-03C142CF0956}"/>
                  </a:ext>
                </a:extLst>
              </p:cNvPr>
              <p:cNvSpPr txBox="1"/>
              <p:nvPr/>
            </p:nvSpPr>
            <p:spPr>
              <a:xfrm>
                <a:off x="2262599" y="5940380"/>
                <a:ext cx="78386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000" b="1" dirty="0"/>
                  <a:t>    </a:t>
                </a:r>
                <a14:m>
                  <m:oMath xmlns:m="http://schemas.openxmlformats.org/officeDocument/2006/math">
                    <m:r>
                      <a:rPr lang="ar-AE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D98ACF3-9883-4F45-A2F7-03C142CF0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599" y="5940380"/>
                <a:ext cx="783869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B98891-39FF-495E-AF7C-0F7088A0BC4F}"/>
                  </a:ext>
                </a:extLst>
              </p:cNvPr>
              <p:cNvSpPr txBox="1"/>
              <p:nvPr/>
            </p:nvSpPr>
            <p:spPr>
              <a:xfrm>
                <a:off x="4501342" y="4359737"/>
                <a:ext cx="1415323" cy="588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ر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B98891-39FF-495E-AF7C-0F7088A0B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342" y="4359737"/>
                <a:ext cx="1415323" cy="5886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B62D0DD5-3E2F-4272-8421-D6C330AA4028}"/>
              </a:ext>
            </a:extLst>
          </p:cNvPr>
          <p:cNvSpPr/>
          <p:nvPr/>
        </p:nvSpPr>
        <p:spPr>
          <a:xfrm>
            <a:off x="926405" y="5913451"/>
            <a:ext cx="84328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759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55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0BE31BB-18A8-4BE5-BAEE-E2210D8465C8}"/>
              </a:ext>
            </a:extLst>
          </p:cNvPr>
          <p:cNvSpPr/>
          <p:nvPr/>
        </p:nvSpPr>
        <p:spPr>
          <a:xfrm>
            <a:off x="7590931" y="875014"/>
            <a:ext cx="35255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حدد عناصر كل مجموعة</a:t>
            </a:r>
            <a:endParaRPr lang="ar-AE" sz="2800" b="1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03D89-9D58-4A98-9099-30DEECE43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0" t="47527" r="68501" b="49753"/>
          <a:stretch/>
        </p:blipFill>
        <p:spPr>
          <a:xfrm>
            <a:off x="1524000" y="3399733"/>
            <a:ext cx="6667640" cy="849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3FD008-29DC-4D2E-8C72-E395EE03A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4" t="44921" r="68501" b="52637"/>
          <a:stretch/>
        </p:blipFill>
        <p:spPr>
          <a:xfrm>
            <a:off x="1381760" y="1479493"/>
            <a:ext cx="6785748" cy="762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52B32F-2082-41B7-8224-4E56B49FA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4" t="49932" r="78769" b="47859"/>
          <a:stretch/>
        </p:blipFill>
        <p:spPr>
          <a:xfrm>
            <a:off x="1452880" y="5100320"/>
            <a:ext cx="2082800" cy="689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9005E-8169-48C7-8E01-FC8B17BDED2E}"/>
                  </a:ext>
                </a:extLst>
              </p:cNvPr>
              <p:cNvSpPr txBox="1"/>
              <p:nvPr/>
            </p:nvSpPr>
            <p:spPr>
              <a:xfrm>
                <a:off x="818141" y="2421800"/>
                <a:ext cx="1942711" cy="67710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9005E-8169-48C7-8E01-FC8B17BDE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1" y="2421800"/>
                <a:ext cx="1942711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8B6BF7-ED85-4EA9-8CBE-4D43719AF514}"/>
                  </a:ext>
                </a:extLst>
              </p:cNvPr>
              <p:cNvSpPr txBox="1"/>
              <p:nvPr/>
            </p:nvSpPr>
            <p:spPr>
              <a:xfrm>
                <a:off x="4493253" y="2450232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8B6BF7-ED85-4EA9-8CBE-4D43719AF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253" y="2450232"/>
                <a:ext cx="1205458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B28390-A4FA-4A13-9B96-C3226B869E7D}"/>
                  </a:ext>
                </a:extLst>
              </p:cNvPr>
              <p:cNvSpPr txBox="1"/>
              <p:nvPr/>
            </p:nvSpPr>
            <p:spPr>
              <a:xfrm>
                <a:off x="6199347" y="2450232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B28390-A4FA-4A13-9B96-C3226B869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347" y="2450232"/>
                <a:ext cx="1205458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22A191-7D8D-4DB9-AA44-E671AFF345DC}"/>
                  </a:ext>
                </a:extLst>
              </p:cNvPr>
              <p:cNvSpPr txBox="1"/>
              <p:nvPr/>
            </p:nvSpPr>
            <p:spPr>
              <a:xfrm>
                <a:off x="7905441" y="2421800"/>
                <a:ext cx="1139735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22A191-7D8D-4DB9-AA44-E671AFF34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441" y="2421800"/>
                <a:ext cx="1139735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A1E62-F63B-4E27-8BB3-652342A2B0A6}"/>
                  </a:ext>
                </a:extLst>
              </p:cNvPr>
              <p:cNvSpPr txBox="1"/>
              <p:nvPr/>
            </p:nvSpPr>
            <p:spPr>
              <a:xfrm>
                <a:off x="9600671" y="2441536"/>
                <a:ext cx="121828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A1E62-F63B-4E27-8BB3-652342A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671" y="2441536"/>
                <a:ext cx="1218282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359ECC-6887-4C15-B43C-631D6B7084F8}"/>
                  </a:ext>
                </a:extLst>
              </p:cNvPr>
              <p:cNvSpPr txBox="1"/>
              <p:nvPr/>
            </p:nvSpPr>
            <p:spPr>
              <a:xfrm>
                <a:off x="664651" y="4338187"/>
                <a:ext cx="1977977" cy="67710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359ECC-6887-4C15-B43C-631D6B708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51" y="4338187"/>
                <a:ext cx="1977977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C5365-BE98-4BBB-BFD9-F2C330AC7F84}"/>
                  </a:ext>
                </a:extLst>
              </p:cNvPr>
              <p:cNvSpPr txBox="1"/>
              <p:nvPr/>
            </p:nvSpPr>
            <p:spPr>
              <a:xfrm>
                <a:off x="4339763" y="4297755"/>
                <a:ext cx="154369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C5365-BE98-4BBB-BFD9-F2C330AC7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763" y="4297755"/>
                <a:ext cx="1543692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252324-7F70-47FC-8A6C-2F34DFEBA8F7}"/>
                  </a:ext>
                </a:extLst>
              </p:cNvPr>
              <p:cNvSpPr txBox="1"/>
              <p:nvPr/>
            </p:nvSpPr>
            <p:spPr>
              <a:xfrm>
                <a:off x="6045857" y="4297755"/>
                <a:ext cx="1535677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252324-7F70-47FC-8A6C-2F34DFEBA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857" y="4297755"/>
                <a:ext cx="1535677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896511-6F25-4FD7-94EA-F0D03DDF4CEB}"/>
                  </a:ext>
                </a:extLst>
              </p:cNvPr>
              <p:cNvSpPr txBox="1"/>
              <p:nvPr/>
            </p:nvSpPr>
            <p:spPr>
              <a:xfrm>
                <a:off x="7751951" y="4269323"/>
                <a:ext cx="1477969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896511-6F25-4FD7-94EA-F0D03DDF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51" y="4269323"/>
                <a:ext cx="1477969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98C870-5A3A-4348-9617-BED2D9C476A6}"/>
                  </a:ext>
                </a:extLst>
              </p:cNvPr>
              <p:cNvSpPr txBox="1"/>
              <p:nvPr/>
            </p:nvSpPr>
            <p:spPr>
              <a:xfrm>
                <a:off x="9447181" y="4289059"/>
                <a:ext cx="121828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98C870-5A3A-4348-9617-BED2D9C47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181" y="4289059"/>
                <a:ext cx="1218282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F5684D-AC53-4957-BE4D-2F6A2A94C35E}"/>
                  </a:ext>
                </a:extLst>
              </p:cNvPr>
              <p:cNvSpPr txBox="1"/>
              <p:nvPr/>
            </p:nvSpPr>
            <p:spPr>
              <a:xfrm>
                <a:off x="4238163" y="5940013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F5684D-AC53-4957-BE4D-2F6A2A94C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163" y="5940013"/>
                <a:ext cx="1205458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C5AB03-B64E-4155-B02B-B12CB98DE233}"/>
                  </a:ext>
                </a:extLst>
              </p:cNvPr>
              <p:cNvSpPr txBox="1"/>
              <p:nvPr/>
            </p:nvSpPr>
            <p:spPr>
              <a:xfrm>
                <a:off x="5944257" y="5940013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C5AB03-B64E-4155-B02B-B12CB98DE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257" y="5940013"/>
                <a:ext cx="1205458" cy="6771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F1D136-0586-40DD-A2D9-5D2C811C8FF4}"/>
                  </a:ext>
                </a:extLst>
              </p:cNvPr>
              <p:cNvSpPr txBox="1"/>
              <p:nvPr/>
            </p:nvSpPr>
            <p:spPr>
              <a:xfrm>
                <a:off x="7650351" y="5911581"/>
                <a:ext cx="1139735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F1D136-0586-40DD-A2D9-5D2C811C8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351" y="5911581"/>
                <a:ext cx="1139735" cy="6771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7CCDB5-BB7A-4A0C-9C52-06C98F2D91EE}"/>
                  </a:ext>
                </a:extLst>
              </p:cNvPr>
              <p:cNvSpPr txBox="1"/>
              <p:nvPr/>
            </p:nvSpPr>
            <p:spPr>
              <a:xfrm>
                <a:off x="9345581" y="5931317"/>
                <a:ext cx="121828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7CCDB5-BB7A-4A0C-9C52-06C98F2D9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581" y="5931317"/>
                <a:ext cx="1218282" cy="67710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6313DFD-B6ED-4198-8031-6D34C0681051}"/>
                  </a:ext>
                </a:extLst>
              </p:cNvPr>
              <p:cNvSpPr txBox="1"/>
              <p:nvPr/>
            </p:nvSpPr>
            <p:spPr>
              <a:xfrm>
                <a:off x="664651" y="5990277"/>
                <a:ext cx="1923475" cy="67710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6313DFD-B6ED-4198-8031-6D34C0681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51" y="5990277"/>
                <a:ext cx="1923475" cy="6771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F0B2CB3F-2104-4084-8085-121FC999EC03}"/>
              </a:ext>
            </a:extLst>
          </p:cNvPr>
          <p:cNvSpPr/>
          <p:nvPr/>
        </p:nvSpPr>
        <p:spPr>
          <a:xfrm>
            <a:off x="9498740" y="2478922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AB429C9-EE3B-40AA-9DC2-6EA63FDA481E}"/>
              </a:ext>
            </a:extLst>
          </p:cNvPr>
          <p:cNvSpPr/>
          <p:nvPr/>
        </p:nvSpPr>
        <p:spPr>
          <a:xfrm>
            <a:off x="7580590" y="4328331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93292D7-BF13-45BA-B7A8-F6F0B566454D}"/>
              </a:ext>
            </a:extLst>
          </p:cNvPr>
          <p:cNvSpPr/>
          <p:nvPr/>
        </p:nvSpPr>
        <p:spPr>
          <a:xfrm>
            <a:off x="4114630" y="5990277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098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56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0BE31BB-18A8-4BE5-BAEE-E2210D8465C8}"/>
              </a:ext>
            </a:extLst>
          </p:cNvPr>
          <p:cNvSpPr/>
          <p:nvPr/>
        </p:nvSpPr>
        <p:spPr>
          <a:xfrm>
            <a:off x="7590931" y="875014"/>
            <a:ext cx="35255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حدد عناصر كل مجموعة</a:t>
            </a:r>
            <a:endParaRPr lang="ar-AE" sz="2800" b="1" dirty="0"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AACA2-3FF0-4D0D-B9CD-F18A8E452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0" t="52120" r="81275" b="44741"/>
          <a:stretch/>
        </p:blipFill>
        <p:spPr>
          <a:xfrm>
            <a:off x="1097693" y="3193560"/>
            <a:ext cx="884948" cy="979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9005E-8169-48C7-8E01-FC8B17BDED2E}"/>
                  </a:ext>
                </a:extLst>
              </p:cNvPr>
              <p:cNvSpPr txBox="1"/>
              <p:nvPr/>
            </p:nvSpPr>
            <p:spPr>
              <a:xfrm>
                <a:off x="818141" y="2421800"/>
                <a:ext cx="1977977" cy="6771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79005E-8169-48C7-8E01-FC8B17BDE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1" y="2421800"/>
                <a:ext cx="1977977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8B6BF7-ED85-4EA9-8CBE-4D43719AF514}"/>
                  </a:ext>
                </a:extLst>
              </p:cNvPr>
              <p:cNvSpPr txBox="1"/>
              <p:nvPr/>
            </p:nvSpPr>
            <p:spPr>
              <a:xfrm>
                <a:off x="4493253" y="2450232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8B6BF7-ED85-4EA9-8CBE-4D43719AF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253" y="2450232"/>
                <a:ext cx="1205458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B28390-A4FA-4A13-9B96-C3226B869E7D}"/>
                  </a:ext>
                </a:extLst>
              </p:cNvPr>
              <p:cNvSpPr txBox="1"/>
              <p:nvPr/>
            </p:nvSpPr>
            <p:spPr>
              <a:xfrm>
                <a:off x="6199347" y="2450232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B28390-A4FA-4A13-9B96-C3226B869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347" y="2450232"/>
                <a:ext cx="1205458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22A191-7D8D-4DB9-AA44-E671AFF345DC}"/>
                  </a:ext>
                </a:extLst>
              </p:cNvPr>
              <p:cNvSpPr txBox="1"/>
              <p:nvPr/>
            </p:nvSpPr>
            <p:spPr>
              <a:xfrm>
                <a:off x="7905441" y="2421800"/>
                <a:ext cx="1139735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22A191-7D8D-4DB9-AA44-E671AFF34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441" y="2421800"/>
                <a:ext cx="1139735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A1E62-F63B-4E27-8BB3-652342A2B0A6}"/>
                  </a:ext>
                </a:extLst>
              </p:cNvPr>
              <p:cNvSpPr txBox="1"/>
              <p:nvPr/>
            </p:nvSpPr>
            <p:spPr>
              <a:xfrm>
                <a:off x="9600671" y="2441536"/>
                <a:ext cx="1556516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9A1E62-F63B-4E27-8BB3-652342A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671" y="2441536"/>
                <a:ext cx="1556516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C5365-BE98-4BBB-BFD9-F2C330AC7F84}"/>
                  </a:ext>
                </a:extLst>
              </p:cNvPr>
              <p:cNvSpPr txBox="1"/>
              <p:nvPr/>
            </p:nvSpPr>
            <p:spPr>
              <a:xfrm>
                <a:off x="4339763" y="4297755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C5365-BE98-4BBB-BFD9-F2C330AC7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763" y="4297755"/>
                <a:ext cx="1205458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252324-7F70-47FC-8A6C-2F34DFEBA8F7}"/>
                  </a:ext>
                </a:extLst>
              </p:cNvPr>
              <p:cNvSpPr txBox="1"/>
              <p:nvPr/>
            </p:nvSpPr>
            <p:spPr>
              <a:xfrm>
                <a:off x="6045857" y="4297755"/>
                <a:ext cx="1197443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252324-7F70-47FC-8A6C-2F34DFEBA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857" y="4297755"/>
                <a:ext cx="1197443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896511-6F25-4FD7-94EA-F0D03DDF4CEB}"/>
                  </a:ext>
                </a:extLst>
              </p:cNvPr>
              <p:cNvSpPr txBox="1"/>
              <p:nvPr/>
            </p:nvSpPr>
            <p:spPr>
              <a:xfrm>
                <a:off x="7751951" y="4269323"/>
                <a:ext cx="1139735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896511-6F25-4FD7-94EA-F0D03DDF4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51" y="4269323"/>
                <a:ext cx="1139735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98C870-5A3A-4348-9617-BED2D9C476A6}"/>
                  </a:ext>
                </a:extLst>
              </p:cNvPr>
              <p:cNvSpPr txBox="1"/>
              <p:nvPr/>
            </p:nvSpPr>
            <p:spPr>
              <a:xfrm>
                <a:off x="9447181" y="4289059"/>
                <a:ext cx="121828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98C870-5A3A-4348-9617-BED2D9C47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181" y="4289059"/>
                <a:ext cx="1218282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F5684D-AC53-4957-BE4D-2F6A2A94C35E}"/>
                  </a:ext>
                </a:extLst>
              </p:cNvPr>
              <p:cNvSpPr txBox="1"/>
              <p:nvPr/>
            </p:nvSpPr>
            <p:spPr>
              <a:xfrm>
                <a:off x="4238163" y="5940013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F5684D-AC53-4957-BE4D-2F6A2A94C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163" y="5940013"/>
                <a:ext cx="1205458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C5AB03-B64E-4155-B02B-B12CB98DE233}"/>
                  </a:ext>
                </a:extLst>
              </p:cNvPr>
              <p:cNvSpPr txBox="1"/>
              <p:nvPr/>
            </p:nvSpPr>
            <p:spPr>
              <a:xfrm>
                <a:off x="5944257" y="5940013"/>
                <a:ext cx="1205458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C5AB03-B64E-4155-B02B-B12CB98DE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257" y="5940013"/>
                <a:ext cx="1205458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F1D136-0586-40DD-A2D9-5D2C811C8FF4}"/>
                  </a:ext>
                </a:extLst>
              </p:cNvPr>
              <p:cNvSpPr txBox="1"/>
              <p:nvPr/>
            </p:nvSpPr>
            <p:spPr>
              <a:xfrm>
                <a:off x="7650351" y="5911581"/>
                <a:ext cx="1139735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F1D136-0586-40DD-A2D9-5D2C811C8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351" y="5911581"/>
                <a:ext cx="1139735" cy="6771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7CCDB5-BB7A-4A0C-9C52-06C98F2D91EE}"/>
                  </a:ext>
                </a:extLst>
              </p:cNvPr>
              <p:cNvSpPr txBox="1"/>
              <p:nvPr/>
            </p:nvSpPr>
            <p:spPr>
              <a:xfrm>
                <a:off x="9345581" y="5931317"/>
                <a:ext cx="1218282" cy="67710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7CCDB5-BB7A-4A0C-9C52-06C98F2D9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581" y="5931317"/>
                <a:ext cx="1218282" cy="6771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183B35B-2997-4A9E-8940-D7CAEB32EB61}"/>
                  </a:ext>
                </a:extLst>
              </p:cNvPr>
              <p:cNvSpPr txBox="1"/>
              <p:nvPr/>
            </p:nvSpPr>
            <p:spPr>
              <a:xfrm>
                <a:off x="927065" y="4268003"/>
                <a:ext cx="2111155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5400" b="1" i="0" dirty="0">
                    <a:solidFill>
                      <a:srgbClr val="FF0000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5400" b="1" i="0" dirty="0">
                    <a:solidFill>
                      <a:srgbClr val="FF0000"/>
                    </a:solidFill>
                    <a:latin typeface="+mj-lt"/>
                  </a:rPr>
                  <a:t>)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183B35B-2997-4A9E-8940-D7CAEB32E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65" y="4268003"/>
                <a:ext cx="2111155" cy="830997"/>
              </a:xfrm>
              <a:prstGeom prst="rect">
                <a:avLst/>
              </a:prstGeom>
              <a:blipFill>
                <a:blip r:embed="rId18"/>
                <a:stretch>
                  <a:fillRect t="-25000" b="-5073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03593250-BAE5-49D3-A44F-9D5B515DCAB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1822" t="29375" r="65416" b="68533"/>
          <a:stretch/>
        </p:blipFill>
        <p:spPr>
          <a:xfrm>
            <a:off x="844308" y="1496561"/>
            <a:ext cx="6329680" cy="677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F87F57-6C8B-4432-AA77-8DE97748EFE9}"/>
                  </a:ext>
                </a:extLst>
              </p:cNvPr>
              <p:cNvSpPr txBox="1"/>
              <p:nvPr/>
            </p:nvSpPr>
            <p:spPr>
              <a:xfrm>
                <a:off x="888624" y="6082609"/>
                <a:ext cx="2188035" cy="4924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F87F57-6C8B-4432-AA77-8DE97748E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4" y="6082609"/>
                <a:ext cx="2188035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E46BF0-1D4F-4035-AA66-B65CE209E806}"/>
                  </a:ext>
                </a:extLst>
              </p:cNvPr>
              <p:cNvSpPr txBox="1"/>
              <p:nvPr/>
            </p:nvSpPr>
            <p:spPr>
              <a:xfrm>
                <a:off x="888623" y="5419138"/>
                <a:ext cx="195803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  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E46BF0-1D4F-4035-AA66-B65CE209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3" y="5419138"/>
                <a:ext cx="1958036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0113D882-A36E-4E93-B51D-F78C325D88FB}"/>
              </a:ext>
            </a:extLst>
          </p:cNvPr>
          <p:cNvSpPr/>
          <p:nvPr/>
        </p:nvSpPr>
        <p:spPr>
          <a:xfrm>
            <a:off x="6129142" y="2501870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27E7940-1139-42CB-8BA1-3E680D6B9C14}"/>
              </a:ext>
            </a:extLst>
          </p:cNvPr>
          <p:cNvSpPr/>
          <p:nvPr/>
        </p:nvSpPr>
        <p:spPr>
          <a:xfrm>
            <a:off x="7659416" y="4337656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3E90688-149D-42A4-A334-A8F4450C62E7}"/>
              </a:ext>
            </a:extLst>
          </p:cNvPr>
          <p:cNvSpPr/>
          <p:nvPr/>
        </p:nvSpPr>
        <p:spPr>
          <a:xfrm>
            <a:off x="5845700" y="5982985"/>
            <a:ext cx="759425" cy="691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50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 animBg="1"/>
      <p:bldP spid="4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106167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57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CD37CB-BC9E-4079-8C86-928ACACA6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7" t="23259" r="39750" b="46222"/>
          <a:stretch/>
        </p:blipFill>
        <p:spPr>
          <a:xfrm>
            <a:off x="436879" y="2704135"/>
            <a:ext cx="8290560" cy="3996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D1E5B-2B02-48FB-9C80-F0FE61620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3" t="14074" r="39750" b="81592"/>
          <a:stretch/>
        </p:blipFill>
        <p:spPr>
          <a:xfrm>
            <a:off x="436879" y="1004036"/>
            <a:ext cx="7625079" cy="8309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C69E01-8BEF-4D9A-95FF-96C4A6E0E796}"/>
              </a:ext>
            </a:extLst>
          </p:cNvPr>
          <p:cNvSpPr/>
          <p:nvPr/>
        </p:nvSpPr>
        <p:spPr>
          <a:xfrm>
            <a:off x="2600960" y="2004047"/>
            <a:ext cx="87694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ضع إحدى الرموز التالية                                                  لتصبح العبارة صحيحة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23D4B9-D46F-474F-AC5C-162840322A5D}"/>
                  </a:ext>
                </a:extLst>
              </p:cNvPr>
              <p:cNvSpPr txBox="1"/>
              <p:nvPr/>
            </p:nvSpPr>
            <p:spPr>
              <a:xfrm>
                <a:off x="6410960" y="2028037"/>
                <a:ext cx="20980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SA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ar-AE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⊄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,     </m:t>
                    </m:r>
                    <m:r>
                      <a:rPr lang="ar-AE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3200" b="1" dirty="0">
                    <a:cs typeface="(AH) Manal Black" pitchFamily="2" charset="-78"/>
                  </a:rPr>
                  <a:t>  </a:t>
                </a:r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23D4B9-D46F-474F-AC5C-162840322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60" y="2028037"/>
                <a:ext cx="20980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D56E8A-7429-4DA7-AD29-D5B3888F2DB8}"/>
                  </a:ext>
                </a:extLst>
              </p:cNvPr>
              <p:cNvSpPr txBox="1"/>
              <p:nvPr/>
            </p:nvSpPr>
            <p:spPr>
              <a:xfrm>
                <a:off x="1463040" y="3284862"/>
                <a:ext cx="4673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3200" b="1" dirty="0">
                    <a:cs typeface="(AH) Manal Black" pitchFamily="2" charset="-78"/>
                  </a:rPr>
                  <a:t>  </a:t>
                </a:r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D56E8A-7429-4DA7-AD29-D5B3888F2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" y="3284862"/>
                <a:ext cx="46736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194F68-6F44-49F4-A55E-11E2BD16C91C}"/>
                  </a:ext>
                </a:extLst>
              </p:cNvPr>
              <p:cNvSpPr txBox="1"/>
              <p:nvPr/>
            </p:nvSpPr>
            <p:spPr>
              <a:xfrm>
                <a:off x="1137920" y="2615551"/>
                <a:ext cx="9042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⊄</m:t>
                      </m:r>
                    </m:oMath>
                  </m:oMathPara>
                </a14:m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194F68-6F44-49F4-A55E-11E2BD16C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615551"/>
                <a:ext cx="90424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FCA7B-345D-4CFB-BA28-05173B43F85C}"/>
                  </a:ext>
                </a:extLst>
              </p:cNvPr>
              <p:cNvSpPr txBox="1"/>
              <p:nvPr/>
            </p:nvSpPr>
            <p:spPr>
              <a:xfrm>
                <a:off x="1107440" y="3957303"/>
                <a:ext cx="9042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⊄</m:t>
                      </m:r>
                    </m:oMath>
                  </m:oMathPara>
                </a14:m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FCA7B-345D-4CFB-BA28-05173B43F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440" y="3957303"/>
                <a:ext cx="90424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ED9132-2F1A-40A8-A81E-B16A510DF1E6}"/>
                  </a:ext>
                </a:extLst>
              </p:cNvPr>
              <p:cNvSpPr txBox="1"/>
              <p:nvPr/>
            </p:nvSpPr>
            <p:spPr>
              <a:xfrm>
                <a:off x="1463040" y="4702228"/>
                <a:ext cx="4673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3200" b="1" dirty="0">
                    <a:cs typeface="(AH) Manal Black" pitchFamily="2" charset="-78"/>
                  </a:rPr>
                  <a:t>  </a:t>
                </a:r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ED9132-2F1A-40A8-A81E-B16A510DF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" y="4702228"/>
                <a:ext cx="46736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07027D-59B6-4CBF-B90E-CD2F753C207E}"/>
                  </a:ext>
                </a:extLst>
              </p:cNvPr>
              <p:cNvSpPr txBox="1"/>
              <p:nvPr/>
            </p:nvSpPr>
            <p:spPr>
              <a:xfrm>
                <a:off x="1107440" y="5383632"/>
                <a:ext cx="9042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A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⊄</m:t>
                      </m:r>
                    </m:oMath>
                  </m:oMathPara>
                </a14:m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07027D-59B6-4CBF-B90E-CD2F753C2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440" y="5383632"/>
                <a:ext cx="90424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DD8F4D-9214-4D7F-A2AD-D3599F195FC9}"/>
                  </a:ext>
                </a:extLst>
              </p:cNvPr>
              <p:cNvSpPr txBox="1"/>
              <p:nvPr/>
            </p:nvSpPr>
            <p:spPr>
              <a:xfrm>
                <a:off x="1356360" y="6028684"/>
                <a:ext cx="4673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AE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3200" b="1" dirty="0">
                    <a:cs typeface="(AH) Manal Black" pitchFamily="2" charset="-78"/>
                  </a:rPr>
                  <a:t>  </a:t>
                </a:r>
                <a:endParaRPr lang="ar-AE" sz="3200" b="1" dirty="0">
                  <a:cs typeface="(AH) Manal Black" pitchFamily="2" charset="-78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DD8F4D-9214-4D7F-A2AD-D3599F19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60" y="6028684"/>
                <a:ext cx="467360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5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58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06A9F3D-9DF0-4AE7-A617-C516E1830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25" r="76000" b="18815"/>
          <a:stretch/>
        </p:blipFill>
        <p:spPr>
          <a:xfrm>
            <a:off x="640080" y="1360166"/>
            <a:ext cx="6278880" cy="5171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5B7C09-7492-4847-B291-B1729F0E0242}"/>
              </a:ext>
            </a:extLst>
          </p:cNvPr>
          <p:cNvSpPr/>
          <p:nvPr/>
        </p:nvSpPr>
        <p:spPr>
          <a:xfrm>
            <a:off x="7590931" y="875014"/>
            <a:ext cx="35255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من مخطط فن المقابل</a:t>
            </a:r>
            <a:endParaRPr lang="ar-AE" sz="2800" b="1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DB213-5909-4662-98D1-D04C42A9FAD0}"/>
              </a:ext>
            </a:extLst>
          </p:cNvPr>
          <p:cNvSpPr/>
          <p:nvPr/>
        </p:nvSpPr>
        <p:spPr>
          <a:xfrm>
            <a:off x="7647943" y="1626854"/>
            <a:ext cx="35255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اختر الإجابة الصحيحة</a:t>
            </a:r>
            <a:endParaRPr lang="ar-AE" sz="2800" b="1" dirty="0"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3D81CC-04DE-4697-B256-B411300848C8}"/>
              </a:ext>
            </a:extLst>
          </p:cNvPr>
          <p:cNvSpPr/>
          <p:nvPr/>
        </p:nvSpPr>
        <p:spPr>
          <a:xfrm>
            <a:off x="1057059" y="5151989"/>
            <a:ext cx="781901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553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9C8FCF-6E52-4555-B3B0-113CA1F31BF7}"/>
              </a:ext>
            </a:extLst>
          </p:cNvPr>
          <p:cNvSpPr txBox="1"/>
          <p:nvPr/>
        </p:nvSpPr>
        <p:spPr>
          <a:xfrm>
            <a:off x="5556410" y="36773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7030A0"/>
                </a:solidFill>
              </a:rPr>
              <a:t>❺</a:t>
            </a:r>
            <a:endParaRPr lang="ar-AE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ED340-EEA3-46DE-978B-BB954203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2" t="34861" r="27265" b="35627"/>
          <a:stretch/>
        </p:blipFill>
        <p:spPr>
          <a:xfrm>
            <a:off x="233048" y="317100"/>
            <a:ext cx="4238979" cy="3161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FEFC06-8539-4DFB-B88C-0A5C709F00F5}"/>
                  </a:ext>
                </a:extLst>
              </p:cNvPr>
              <p:cNvSpPr txBox="1"/>
              <p:nvPr/>
            </p:nvSpPr>
            <p:spPr>
              <a:xfrm>
                <a:off x="4801314" y="5012452"/>
                <a:ext cx="2329164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𝑿𝒀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FEFC06-8539-4DFB-B88C-0A5C709F0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314" y="5012452"/>
                <a:ext cx="2329164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6649A9-18C4-4C8C-BFFE-B0A7A025FD01}"/>
                  </a:ext>
                </a:extLst>
              </p:cNvPr>
              <p:cNvSpPr txBox="1"/>
              <p:nvPr/>
            </p:nvSpPr>
            <p:spPr>
              <a:xfrm>
                <a:off x="5323722" y="6183369"/>
                <a:ext cx="14723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𝑿𝒀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𝟑𝟏</m:t>
                      </m:r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6649A9-18C4-4C8C-BFFE-B0A7A025F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722" y="6183369"/>
                <a:ext cx="147232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64D720-EC35-4317-989A-D4507A23F8D3}"/>
              </a:ext>
            </a:extLst>
          </p:cNvPr>
          <p:cNvGrpSpPr/>
          <p:nvPr/>
        </p:nvGrpSpPr>
        <p:grpSpPr>
          <a:xfrm>
            <a:off x="4082533" y="1277295"/>
            <a:ext cx="7008260" cy="3564124"/>
            <a:chOff x="4082533" y="1277295"/>
            <a:chExt cx="7008260" cy="3564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16D3CCC-2221-4753-9B64-50C1DE6A5424}"/>
                    </a:ext>
                  </a:extLst>
                </p:cNvPr>
                <p:cNvSpPr txBox="1"/>
                <p:nvPr/>
              </p:nvSpPr>
              <p:spPr>
                <a:xfrm>
                  <a:off x="9229706" y="1277295"/>
                  <a:ext cx="1861087" cy="5525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منحرف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شبه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ar-AE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16D3CCC-2221-4753-9B64-50C1DE6A5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9706" y="1277295"/>
                  <a:ext cx="1861087" cy="5525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F7885EF-4531-4376-9384-224F81602365}"/>
                    </a:ext>
                  </a:extLst>
                </p:cNvPr>
                <p:cNvSpPr txBox="1"/>
                <p:nvPr/>
              </p:nvSpPr>
              <p:spPr>
                <a:xfrm>
                  <a:off x="7883643" y="1314254"/>
                  <a:ext cx="1338508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𝑽𝑼𝑻𝑾</m:t>
                        </m:r>
                      </m:oMath>
                    </m:oMathPara>
                  </a14:m>
                  <a:endParaRPr lang="ar-AE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F7885EF-4531-4376-9384-224F81602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643" y="1314254"/>
                  <a:ext cx="133850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EF8DCC-F314-45C4-8187-B7462A9BA2AA}"/>
                    </a:ext>
                  </a:extLst>
                </p:cNvPr>
                <p:cNvSpPr txBox="1"/>
                <p:nvPr/>
              </p:nvSpPr>
              <p:spPr>
                <a:xfrm>
                  <a:off x="8703991" y="2202659"/>
                  <a:ext cx="1830629" cy="5525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𝒀𝑿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طول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فما</m:t>
                        </m:r>
                        <m:r>
                          <a:rPr lang="ar-SA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ar-AE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EF8DCC-F314-45C4-8187-B7462A9BA2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3991" y="2202659"/>
                  <a:ext cx="1830629" cy="5525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B348674-D66C-45C1-B654-0CFBE2879E37}"/>
                    </a:ext>
                  </a:extLst>
                </p:cNvPr>
                <p:cNvSpPr txBox="1"/>
                <p:nvPr/>
              </p:nvSpPr>
              <p:spPr>
                <a:xfrm>
                  <a:off x="4082533" y="3364091"/>
                  <a:ext cx="5536772" cy="14773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)   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𝟔𝟐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             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oMath>
                    </m:oMathPara>
                  </a14:m>
                  <a:endParaRPr lang="en-US" sz="4800" b="1" dirty="0"/>
                </a:p>
                <a:p>
                  <a:r>
                    <a:rPr lang="en-US" sz="4800" b="1" dirty="0"/>
                    <a:t>   c)   9                   d) 18</a:t>
                  </a:r>
                  <a:endParaRPr lang="ar-AE" sz="4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B348674-D66C-45C1-B654-0CFBE2879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533" y="3364091"/>
                  <a:ext cx="5536772" cy="1477328"/>
                </a:xfrm>
                <a:prstGeom prst="rect">
                  <a:avLst/>
                </a:prstGeom>
                <a:blipFill>
                  <a:blip r:embed="rId9"/>
                  <a:stretch>
                    <a:fillRect r="-5727" b="-2438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78FBC36-B8FC-4349-90DA-2CA6B955A0AB}"/>
              </a:ext>
            </a:extLst>
          </p:cNvPr>
          <p:cNvSpPr/>
          <p:nvPr/>
        </p:nvSpPr>
        <p:spPr>
          <a:xfrm>
            <a:off x="7978142" y="3364091"/>
            <a:ext cx="545902" cy="853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628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602356" y="143230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59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679B3-B1C5-4557-BF9C-EFEA7DC18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18667" r="90583" b="75704"/>
          <a:stretch/>
        </p:blipFill>
        <p:spPr>
          <a:xfrm>
            <a:off x="518160" y="756319"/>
            <a:ext cx="2275840" cy="1041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C98AF2-40BB-4EAE-BFF1-4E92920C8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8" t="38621" r="60833" b="56756"/>
          <a:stretch/>
        </p:blipFill>
        <p:spPr>
          <a:xfrm>
            <a:off x="587909" y="5816600"/>
            <a:ext cx="6399873" cy="830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98F6C-FDEC-4C56-BE5D-6C8F69DBA6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" t="47113" r="89667" b="47882"/>
          <a:stretch/>
        </p:blipFill>
        <p:spPr>
          <a:xfrm>
            <a:off x="518160" y="2128104"/>
            <a:ext cx="2275840" cy="1041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362DE-804F-4485-AD96-C68E7F4AB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" t="40000" r="89667" b="52887"/>
          <a:stretch/>
        </p:blipFill>
        <p:spPr>
          <a:xfrm>
            <a:off x="587909" y="3567130"/>
            <a:ext cx="2300591" cy="1032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5F6EDD-C3C1-4AFF-ACCB-97F755E4A80B}"/>
                  </a:ext>
                </a:extLst>
              </p:cNvPr>
              <p:cNvSpPr txBox="1"/>
              <p:nvPr/>
            </p:nvSpPr>
            <p:spPr>
              <a:xfrm>
                <a:off x="3838494" y="974227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5F6EDD-C3C1-4AFF-ACCB-97F755E4A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94" y="974227"/>
                <a:ext cx="1723229" cy="6216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3D7A8-C2E9-4A0E-87F5-33C4E9BA1C8C}"/>
                  </a:ext>
                </a:extLst>
              </p:cNvPr>
              <p:cNvSpPr txBox="1"/>
              <p:nvPr/>
            </p:nvSpPr>
            <p:spPr>
              <a:xfrm>
                <a:off x="6779541" y="961264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3D7A8-C2E9-4A0E-87F5-33C4E9BA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1" y="961264"/>
                <a:ext cx="1327286" cy="6216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82D67F-9958-46E7-A5F1-B76CD74B1F3D}"/>
                  </a:ext>
                </a:extLst>
              </p:cNvPr>
              <p:cNvSpPr txBox="1"/>
              <p:nvPr/>
            </p:nvSpPr>
            <p:spPr>
              <a:xfrm>
                <a:off x="3838494" y="2297522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82D67F-9958-46E7-A5F1-B76CD74B1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94" y="2297522"/>
                <a:ext cx="1723229" cy="6216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B02F10-58D1-418D-BA3F-445228B1E82D}"/>
                  </a:ext>
                </a:extLst>
              </p:cNvPr>
              <p:cNvSpPr txBox="1"/>
              <p:nvPr/>
            </p:nvSpPr>
            <p:spPr>
              <a:xfrm>
                <a:off x="6779541" y="2330377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B02F10-58D1-418D-BA3F-445228B1E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1" y="2330377"/>
                <a:ext cx="1327286" cy="6216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0DF541-9FC6-4D53-8015-CC2CEAAA502D}"/>
                  </a:ext>
                </a:extLst>
              </p:cNvPr>
              <p:cNvSpPr txBox="1"/>
              <p:nvPr/>
            </p:nvSpPr>
            <p:spPr>
              <a:xfrm>
                <a:off x="3787845" y="3825709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0DF541-9FC6-4D53-8015-CC2CEAAA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845" y="3825709"/>
                <a:ext cx="1723229" cy="6216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67EDE-92C0-4627-AA9E-2A51BC7A7367}"/>
                  </a:ext>
                </a:extLst>
              </p:cNvPr>
              <p:cNvSpPr txBox="1"/>
              <p:nvPr/>
            </p:nvSpPr>
            <p:spPr>
              <a:xfrm>
                <a:off x="6779541" y="3858564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067EDE-92C0-4627-AA9E-2A51BC7A7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1" y="3858564"/>
                <a:ext cx="1327286" cy="62164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04E8DC-B2C7-4B0B-BC55-CB30BF1CE89C}"/>
                  </a:ext>
                </a:extLst>
              </p:cNvPr>
              <p:cNvSpPr txBox="1"/>
              <p:nvPr/>
            </p:nvSpPr>
            <p:spPr>
              <a:xfrm>
                <a:off x="7335758" y="5909699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04E8DC-B2C7-4B0B-BC55-CB30BF1CE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758" y="5909699"/>
                <a:ext cx="1723229" cy="62164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6632B5-2817-4B95-8D00-0B8068CBAF92}"/>
                  </a:ext>
                </a:extLst>
              </p:cNvPr>
              <p:cNvSpPr txBox="1"/>
              <p:nvPr/>
            </p:nvSpPr>
            <p:spPr>
              <a:xfrm>
                <a:off x="10276805" y="5896736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6632B5-2817-4B95-8D00-0B8068CBA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805" y="5896736"/>
                <a:ext cx="1327286" cy="6216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D74B9DD0-0D6E-40A9-A8B6-44C0EED39C3F}"/>
              </a:ext>
            </a:extLst>
          </p:cNvPr>
          <p:cNvSpPr/>
          <p:nvPr/>
        </p:nvSpPr>
        <p:spPr>
          <a:xfrm>
            <a:off x="8747759" y="326656"/>
            <a:ext cx="25617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تخير : صواب أم خطا.</a:t>
            </a:r>
            <a:endParaRPr lang="ar-AE" sz="2800" b="1" dirty="0">
              <a:cs typeface="(AH) Manal Black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13ADB-5D00-48CB-8EB7-DFA9579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4833" t="60509" r="59750" b="32936"/>
          <a:stretch/>
        </p:blipFill>
        <p:spPr>
          <a:xfrm>
            <a:off x="731520" y="4765925"/>
            <a:ext cx="1849120" cy="907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D0F1D3-E95B-4811-B48C-AB788223FA90}"/>
                  </a:ext>
                </a:extLst>
              </p:cNvPr>
              <p:cNvSpPr txBox="1"/>
              <p:nvPr/>
            </p:nvSpPr>
            <p:spPr>
              <a:xfrm>
                <a:off x="3838494" y="4864108"/>
                <a:ext cx="1723229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صواب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D0F1D3-E95B-4811-B48C-AB788223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94" y="4864108"/>
                <a:ext cx="1723229" cy="6216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36EE0F-CA31-49E5-BAC4-F36D890DBFC7}"/>
                  </a:ext>
                </a:extLst>
              </p:cNvPr>
              <p:cNvSpPr txBox="1"/>
              <p:nvPr/>
            </p:nvSpPr>
            <p:spPr>
              <a:xfrm>
                <a:off x="6779541" y="4843131"/>
                <a:ext cx="1327286" cy="621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خطأ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36EE0F-CA31-49E5-BAC4-F36D890D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1" y="4843131"/>
                <a:ext cx="1327286" cy="62164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27FFCC58-B8D9-4BDE-9EC5-F4461BF84E17}"/>
              </a:ext>
            </a:extLst>
          </p:cNvPr>
          <p:cNvSpPr/>
          <p:nvPr/>
        </p:nvSpPr>
        <p:spPr>
          <a:xfrm>
            <a:off x="6630279" y="989335"/>
            <a:ext cx="698504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6C35EB-606D-41C7-834E-A4D15CF31BEA}"/>
              </a:ext>
            </a:extLst>
          </p:cNvPr>
          <p:cNvSpPr/>
          <p:nvPr/>
        </p:nvSpPr>
        <p:spPr>
          <a:xfrm>
            <a:off x="6638530" y="2373672"/>
            <a:ext cx="698504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5E2E4B-5CDE-49BD-9EB3-4A86A964B0F6}"/>
              </a:ext>
            </a:extLst>
          </p:cNvPr>
          <p:cNvSpPr/>
          <p:nvPr/>
        </p:nvSpPr>
        <p:spPr>
          <a:xfrm>
            <a:off x="3749674" y="3856995"/>
            <a:ext cx="698504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A7ECB0-8092-4905-B370-C07143A55482}"/>
              </a:ext>
            </a:extLst>
          </p:cNvPr>
          <p:cNvSpPr/>
          <p:nvPr/>
        </p:nvSpPr>
        <p:spPr>
          <a:xfrm>
            <a:off x="3749674" y="4948998"/>
            <a:ext cx="698504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F8BF199-B5C3-45E4-9A8E-0BF84F7B687F}"/>
              </a:ext>
            </a:extLst>
          </p:cNvPr>
          <p:cNvSpPr/>
          <p:nvPr/>
        </p:nvSpPr>
        <p:spPr>
          <a:xfrm>
            <a:off x="7247439" y="5951042"/>
            <a:ext cx="698504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369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60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5FDC79-7190-4F4F-B1C6-FA2C0B9FB027}"/>
              </a:ext>
            </a:extLst>
          </p:cNvPr>
          <p:cNvSpPr txBox="1"/>
          <p:nvPr/>
        </p:nvSpPr>
        <p:spPr>
          <a:xfrm>
            <a:off x="7833360" y="1255701"/>
            <a:ext cx="346456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cs typeface="(AH) Manal Black" pitchFamily="2" charset="-78"/>
              </a:rPr>
              <a:t>قوانين دي مورجان</a:t>
            </a:r>
          </a:p>
          <a:p>
            <a:pPr algn="r"/>
            <a:r>
              <a:rPr lang="ar-SA" sz="4000" dirty="0">
                <a:cs typeface="(AH) Manal Black" pitchFamily="2" charset="-78"/>
              </a:rPr>
              <a:t>تخير الإجابة الصحيحة</a:t>
            </a:r>
            <a:endParaRPr lang="ar-AE" sz="4000" dirty="0"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3AC188-E23F-418B-9B0C-E937E9FBC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33173" r="66304" b="63037"/>
          <a:stretch/>
        </p:blipFill>
        <p:spPr>
          <a:xfrm>
            <a:off x="589278" y="1538591"/>
            <a:ext cx="2418082" cy="677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BECF8C5-412A-40EC-9304-1863FD03CCBA}"/>
              </a:ext>
            </a:extLst>
          </p:cNvPr>
          <p:cNvGrpSpPr/>
          <p:nvPr/>
        </p:nvGrpSpPr>
        <p:grpSpPr>
          <a:xfrm>
            <a:off x="1158400" y="2793957"/>
            <a:ext cx="1720713" cy="661125"/>
            <a:chOff x="7148967" y="3373125"/>
            <a:chExt cx="1720713" cy="66112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B493AC-62C9-4B32-9D0F-04492B4B1E80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1688347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B493AC-62C9-4B32-9D0F-04492B4B1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1688347" cy="6155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25330C-3997-4A2E-A702-4A49F9B4D8A6}"/>
                </a:ext>
              </a:extLst>
            </p:cNvPr>
            <p:cNvCxnSpPr/>
            <p:nvPr/>
          </p:nvCxnSpPr>
          <p:spPr>
            <a:xfrm flipH="1">
              <a:off x="8757319" y="3373125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A5CB00-6B9C-482A-90EB-3343C645CAE2}"/>
                </a:ext>
              </a:extLst>
            </p:cNvPr>
            <p:cNvCxnSpPr/>
            <p:nvPr/>
          </p:nvCxnSpPr>
          <p:spPr>
            <a:xfrm flipH="1">
              <a:off x="7715604" y="3392648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97DD72-0691-493C-8FE9-B6A5F07E7DE2}"/>
              </a:ext>
            </a:extLst>
          </p:cNvPr>
          <p:cNvGrpSpPr/>
          <p:nvPr/>
        </p:nvGrpSpPr>
        <p:grpSpPr>
          <a:xfrm>
            <a:off x="1157247" y="3913363"/>
            <a:ext cx="1671920" cy="606099"/>
            <a:chOff x="3740093" y="4940033"/>
            <a:chExt cx="1671920" cy="606099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2D7BE4-7631-471D-AA9A-8EB21F513576}"/>
                    </a:ext>
                  </a:extLst>
                </p:cNvPr>
                <p:cNvSpPr txBox="1"/>
                <p:nvPr/>
              </p:nvSpPr>
              <p:spPr>
                <a:xfrm>
                  <a:off x="3740093" y="4992134"/>
                  <a:ext cx="1651600" cy="553998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∩ 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2D7BE4-7631-471D-AA9A-8EB21F5135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4"/>
                  <a:ext cx="1651600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344FDC-6E10-4665-9BC0-CCEA170854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0765" y="4980673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2BD394A-F822-4853-907B-F5A509DFB5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3752" y="4940033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166253-66ED-4424-B0EB-F44F80A802C5}"/>
              </a:ext>
            </a:extLst>
          </p:cNvPr>
          <p:cNvGrpSpPr/>
          <p:nvPr/>
        </p:nvGrpSpPr>
        <p:grpSpPr>
          <a:xfrm>
            <a:off x="1123683" y="4948934"/>
            <a:ext cx="1654684" cy="717153"/>
            <a:chOff x="7148967" y="3317097"/>
            <a:chExt cx="1654684" cy="7171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D77B1D-F674-4360-B28E-614E02F7FF19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1654684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D77B1D-F674-4360-B28E-614E02F7F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1654684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E64794F-6321-4E9F-A4F0-CB47FBEFA1F5}"/>
                </a:ext>
              </a:extLst>
            </p:cNvPr>
            <p:cNvCxnSpPr/>
            <p:nvPr/>
          </p:nvCxnSpPr>
          <p:spPr>
            <a:xfrm flipH="1">
              <a:off x="8691290" y="3317097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12A9C0-707B-403E-A6F8-027BEC24263C}"/>
                </a:ext>
              </a:extLst>
            </p:cNvPr>
            <p:cNvCxnSpPr/>
            <p:nvPr/>
          </p:nvCxnSpPr>
          <p:spPr>
            <a:xfrm flipH="1">
              <a:off x="7653723" y="3410699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03CD5A5-F6CB-4370-9599-5E15037DA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37691" r="67183" b="58373"/>
          <a:stretch/>
        </p:blipFill>
        <p:spPr>
          <a:xfrm>
            <a:off x="4914886" y="1538591"/>
            <a:ext cx="2418082" cy="7950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DFAB4F9-E629-4491-9BCF-23D551617ED9}"/>
              </a:ext>
            </a:extLst>
          </p:cNvPr>
          <p:cNvGrpSpPr/>
          <p:nvPr/>
        </p:nvGrpSpPr>
        <p:grpSpPr>
          <a:xfrm>
            <a:off x="5123882" y="2767875"/>
            <a:ext cx="1720713" cy="661125"/>
            <a:chOff x="7148967" y="3373125"/>
            <a:chExt cx="1720713" cy="66112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F0740A1-8EBD-4320-B1E7-EFB42A887F96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1688347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F0740A1-8EBD-4320-B1E7-EFB42A887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1688347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34C2BC-FC91-43B7-BD48-380FE51E8F84}"/>
                </a:ext>
              </a:extLst>
            </p:cNvPr>
            <p:cNvCxnSpPr/>
            <p:nvPr/>
          </p:nvCxnSpPr>
          <p:spPr>
            <a:xfrm flipH="1">
              <a:off x="8757319" y="3373125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E2C67E8-6C68-4469-836D-D5436FE250C9}"/>
                </a:ext>
              </a:extLst>
            </p:cNvPr>
            <p:cNvCxnSpPr/>
            <p:nvPr/>
          </p:nvCxnSpPr>
          <p:spPr>
            <a:xfrm flipH="1">
              <a:off x="7715604" y="3392648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F74B30-948C-42CD-8E0B-286C4C2ECD31}"/>
              </a:ext>
            </a:extLst>
          </p:cNvPr>
          <p:cNvGrpSpPr/>
          <p:nvPr/>
        </p:nvGrpSpPr>
        <p:grpSpPr>
          <a:xfrm>
            <a:off x="5123882" y="3933683"/>
            <a:ext cx="1671920" cy="606099"/>
            <a:chOff x="3740093" y="4940033"/>
            <a:chExt cx="1671920" cy="606099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B225339-31AA-4831-AD5D-711CE1687318}"/>
                    </a:ext>
                  </a:extLst>
                </p:cNvPr>
                <p:cNvSpPr txBox="1"/>
                <p:nvPr/>
              </p:nvSpPr>
              <p:spPr>
                <a:xfrm>
                  <a:off x="3740093" y="4992134"/>
                  <a:ext cx="1651600" cy="553998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∩ 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B225339-31AA-4831-AD5D-711CE1687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4"/>
                  <a:ext cx="1651600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3EC948-4141-4352-B85D-CB8C0E13CB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0765" y="4980673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5567C22-5D70-4D6D-B838-5658F15DE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3752" y="4940033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7EEE2F-1513-4B0F-A942-B6B943B32BBC}"/>
              </a:ext>
            </a:extLst>
          </p:cNvPr>
          <p:cNvGrpSpPr/>
          <p:nvPr/>
        </p:nvGrpSpPr>
        <p:grpSpPr>
          <a:xfrm>
            <a:off x="4975538" y="4960832"/>
            <a:ext cx="1654684" cy="717153"/>
            <a:chOff x="7148967" y="3317097"/>
            <a:chExt cx="1654684" cy="7171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349209B-B73B-41AB-B62C-8B0C071E12DC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1654684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349209B-B73B-41AB-B62C-8B0C071E12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1654684" cy="6155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ED170A-66C6-4E7A-A57C-469783FFFD49}"/>
                </a:ext>
              </a:extLst>
            </p:cNvPr>
            <p:cNvCxnSpPr/>
            <p:nvPr/>
          </p:nvCxnSpPr>
          <p:spPr>
            <a:xfrm flipH="1">
              <a:off x="8691290" y="3317097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AB9F8D6-1DF9-40C0-B84E-800CC36293A3}"/>
                </a:ext>
              </a:extLst>
            </p:cNvPr>
            <p:cNvCxnSpPr/>
            <p:nvPr/>
          </p:nvCxnSpPr>
          <p:spPr>
            <a:xfrm flipH="1">
              <a:off x="7653723" y="3410699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FA719C45-EE3D-44DC-8F3A-86FE20EC6B10}"/>
              </a:ext>
            </a:extLst>
          </p:cNvPr>
          <p:cNvSpPr/>
          <p:nvPr/>
        </p:nvSpPr>
        <p:spPr>
          <a:xfrm>
            <a:off x="944000" y="3741600"/>
            <a:ext cx="2285695" cy="979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C0C5738-33F1-4E05-B0F6-9308CB2F9867}"/>
              </a:ext>
            </a:extLst>
          </p:cNvPr>
          <p:cNvSpPr/>
          <p:nvPr/>
        </p:nvSpPr>
        <p:spPr>
          <a:xfrm>
            <a:off x="4841391" y="4768109"/>
            <a:ext cx="2285695" cy="979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11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496559" y="1735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61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320198-F9AF-47F6-AD5E-E4A359522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33173" r="60834" b="63037"/>
          <a:stretch/>
        </p:blipFill>
        <p:spPr>
          <a:xfrm>
            <a:off x="458060" y="1860427"/>
            <a:ext cx="4155440" cy="6771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F3331E-8C78-47A9-A7F7-D169F9101175}"/>
              </a:ext>
            </a:extLst>
          </p:cNvPr>
          <p:cNvGrpSpPr/>
          <p:nvPr/>
        </p:nvGrpSpPr>
        <p:grpSpPr>
          <a:xfrm>
            <a:off x="688072" y="1058743"/>
            <a:ext cx="9083087" cy="691690"/>
            <a:chOff x="1646469" y="3352801"/>
            <a:chExt cx="9083087" cy="6916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BA702F-C4C5-422F-B2B8-357041CB8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99" t="28666" r="36834" b="68908"/>
            <a:stretch/>
          </p:blipFill>
          <p:spPr>
            <a:xfrm>
              <a:off x="2193961" y="3352801"/>
              <a:ext cx="8535595" cy="6916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441811-A4AB-4508-B69B-04B247ECF970}"/>
                    </a:ext>
                  </a:extLst>
                </p:cNvPr>
                <p:cNvSpPr txBox="1"/>
                <p:nvPr/>
              </p:nvSpPr>
              <p:spPr>
                <a:xfrm>
                  <a:off x="1646469" y="3352801"/>
                  <a:ext cx="557652" cy="6771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ar-AE" sz="24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441811-A4AB-4508-B69B-04B247EC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469" y="3352801"/>
                  <a:ext cx="557652" cy="6771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2AE4911-3B46-4255-97E9-F420CCE1C44C}"/>
              </a:ext>
            </a:extLst>
          </p:cNvPr>
          <p:cNvSpPr/>
          <p:nvPr/>
        </p:nvSpPr>
        <p:spPr>
          <a:xfrm>
            <a:off x="10038079" y="2554591"/>
            <a:ext cx="10580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تحقق 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D22361-0387-404A-861F-199C3C611BE8}"/>
                  </a:ext>
                </a:extLst>
              </p:cNvPr>
              <p:cNvSpPr txBox="1"/>
              <p:nvPr/>
            </p:nvSpPr>
            <p:spPr>
              <a:xfrm>
                <a:off x="1282619" y="2686285"/>
                <a:ext cx="2180277" cy="61555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D22361-0387-404A-861F-199C3C611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619" y="2686285"/>
                <a:ext cx="218027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7E094CF-2521-4B8A-AA11-D830B8C13106}"/>
              </a:ext>
            </a:extLst>
          </p:cNvPr>
          <p:cNvGrpSpPr/>
          <p:nvPr/>
        </p:nvGrpSpPr>
        <p:grpSpPr>
          <a:xfrm>
            <a:off x="1097807" y="3450588"/>
            <a:ext cx="2718245" cy="722085"/>
            <a:chOff x="7148967" y="3312165"/>
            <a:chExt cx="2718245" cy="722085"/>
          </a:xfrm>
          <a:solidFill>
            <a:schemeClr val="accent6">
              <a:lumMod val="40000"/>
              <a:lumOff val="6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21B4739-9C2D-4519-BBCF-ED0F98027DE5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718245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 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sz="40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FB6416C-5945-4B2A-AF44-63628985C5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71824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4B2B36-1E1C-4754-9D57-A8CEE4CE35D0}"/>
                </a:ext>
              </a:extLst>
            </p:cNvPr>
            <p:cNvCxnSpPr/>
            <p:nvPr/>
          </p:nvCxnSpPr>
          <p:spPr>
            <a:xfrm flipH="1">
              <a:off x="9224679" y="3312165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26215C-B6ED-4B14-83CD-E57B2C6BB4EB}"/>
              </a:ext>
            </a:extLst>
          </p:cNvPr>
          <p:cNvGrpSpPr/>
          <p:nvPr/>
        </p:nvGrpSpPr>
        <p:grpSpPr>
          <a:xfrm>
            <a:off x="1898501" y="4392739"/>
            <a:ext cx="1008096" cy="615553"/>
            <a:chOff x="10306706" y="382433"/>
            <a:chExt cx="1008096" cy="615553"/>
          </a:xfrm>
          <a:solidFill>
            <a:schemeClr val="accent6">
              <a:lumMod val="40000"/>
              <a:lumOff val="6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28B4D4C-ABF2-4790-9FA6-ACB068BFBAC7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3388AF-40DA-48E9-9BE8-1B5583961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82398-676A-448D-8B16-B33E8A8584E3}"/>
              </a:ext>
            </a:extLst>
          </p:cNvPr>
          <p:cNvGrpSpPr/>
          <p:nvPr/>
        </p:nvGrpSpPr>
        <p:grpSpPr>
          <a:xfrm>
            <a:off x="1898501" y="5242177"/>
            <a:ext cx="1038553" cy="615553"/>
            <a:chOff x="10306706" y="382433"/>
            <a:chExt cx="1038553" cy="615553"/>
          </a:xfrm>
          <a:solidFill>
            <a:schemeClr val="accent6">
              <a:lumMod val="40000"/>
              <a:lumOff val="6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8965966-BE62-471C-A316-E92C3B372FD0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8E43F3-3704-48CC-A584-F3B36CC50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C20174-B42D-48FF-9F3F-FDEFC3A3EF10}"/>
              </a:ext>
            </a:extLst>
          </p:cNvPr>
          <p:cNvGrpSpPr/>
          <p:nvPr/>
        </p:nvGrpSpPr>
        <p:grpSpPr>
          <a:xfrm>
            <a:off x="1690195" y="6077796"/>
            <a:ext cx="1691169" cy="593911"/>
            <a:chOff x="3740093" y="4952222"/>
            <a:chExt cx="1691169" cy="593911"/>
          </a:xfrm>
          <a:solidFill>
            <a:schemeClr val="accent6">
              <a:lumMod val="40000"/>
              <a:lumOff val="6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EC3ED0-E9AC-4626-B64D-AF67D6762E4E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 </m:t>
                      </m:r>
                      <m:r>
                        <a:rPr lang="en-US" sz="36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36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3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=</a:t>
                  </a:r>
                  <a:endParaRPr lang="ar-AE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DEC3ED0-E9AC-4626-B64D-AF67D6762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691169" cy="553998"/>
                </a:xfrm>
                <a:prstGeom prst="rect">
                  <a:avLst/>
                </a:prstGeom>
                <a:blipFill>
                  <a:blip r:embed="rId16"/>
                  <a:stretch>
                    <a:fillRect l="-360" t="-24444" r="-15468" b="-51111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463A8E-0255-49DB-BD77-EF5D6EF9E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0890" y="4952222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B3FEE34-70AB-494D-9EE7-33AA4E3E01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2087" y="4952222"/>
              <a:ext cx="178261" cy="175768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F83EAE-1F67-496D-A5EB-CD9758A47EEF}"/>
                  </a:ext>
                </a:extLst>
              </p:cNvPr>
              <p:cNvSpPr txBox="1"/>
              <p:nvPr/>
            </p:nvSpPr>
            <p:spPr>
              <a:xfrm>
                <a:off x="3599644" y="2644067"/>
                <a:ext cx="3445559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F83EAE-1F67-496D-A5EB-CD9758A47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644" y="2644067"/>
                <a:ext cx="3445559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CADA02-83CB-462C-8524-0477E299366D}"/>
                  </a:ext>
                </a:extLst>
              </p:cNvPr>
              <p:cNvSpPr txBox="1"/>
              <p:nvPr/>
            </p:nvSpPr>
            <p:spPr>
              <a:xfrm>
                <a:off x="3995884" y="3557120"/>
                <a:ext cx="958339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CADA02-83CB-462C-8524-0477E2993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84" y="3557120"/>
                <a:ext cx="958339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0E1465-E97B-4105-89E8-073C2CE79E79}"/>
                  </a:ext>
                </a:extLst>
              </p:cNvPr>
              <p:cNvSpPr txBox="1"/>
              <p:nvPr/>
            </p:nvSpPr>
            <p:spPr>
              <a:xfrm>
                <a:off x="3006040" y="4392738"/>
                <a:ext cx="1455783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0E1465-E97B-4105-89E8-073C2CE79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040" y="4392738"/>
                <a:ext cx="1455783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EF5E8D-CA97-4603-A2E7-958374648138}"/>
                  </a:ext>
                </a:extLst>
              </p:cNvPr>
              <p:cNvSpPr txBox="1"/>
              <p:nvPr/>
            </p:nvSpPr>
            <p:spPr>
              <a:xfrm>
                <a:off x="3071319" y="5204656"/>
                <a:ext cx="2450671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EF5E8D-CA97-4603-A2E7-958374648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319" y="5204656"/>
                <a:ext cx="2450671" cy="61555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A0B2A0F-A17A-441B-B8D6-7723BD77109B}"/>
                  </a:ext>
                </a:extLst>
              </p:cNvPr>
              <p:cNvSpPr txBox="1"/>
              <p:nvPr/>
            </p:nvSpPr>
            <p:spPr>
              <a:xfrm>
                <a:off x="3464216" y="6110591"/>
                <a:ext cx="958339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A0B2A0F-A17A-441B-B8D6-7723BD77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216" y="6110591"/>
                <a:ext cx="958339" cy="6155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A455063A-B761-4B36-BBE4-F11EBCAD553D}"/>
              </a:ext>
            </a:extLst>
          </p:cNvPr>
          <p:cNvSpPr/>
          <p:nvPr/>
        </p:nvSpPr>
        <p:spPr>
          <a:xfrm>
            <a:off x="8642672" y="6197907"/>
            <a:ext cx="20227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نفس العناصر</a:t>
            </a:r>
            <a:endParaRPr lang="ar-AE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7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476239" y="11260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62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3331E-8C78-47A9-A7F7-D169F9101175}"/>
              </a:ext>
            </a:extLst>
          </p:cNvPr>
          <p:cNvGrpSpPr/>
          <p:nvPr/>
        </p:nvGrpSpPr>
        <p:grpSpPr>
          <a:xfrm>
            <a:off x="762549" y="1061409"/>
            <a:ext cx="9083087" cy="691690"/>
            <a:chOff x="1646469" y="3352801"/>
            <a:chExt cx="9083087" cy="6916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BA702F-C4C5-422F-B2B8-357041CB8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99" t="28666" r="36834" b="68908"/>
            <a:stretch/>
          </p:blipFill>
          <p:spPr>
            <a:xfrm>
              <a:off x="2193961" y="3352801"/>
              <a:ext cx="8535595" cy="6916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441811-A4AB-4508-B69B-04B247ECF970}"/>
                    </a:ext>
                  </a:extLst>
                </p:cNvPr>
                <p:cNvSpPr txBox="1"/>
                <p:nvPr/>
              </p:nvSpPr>
              <p:spPr>
                <a:xfrm>
                  <a:off x="1646469" y="3352801"/>
                  <a:ext cx="557652" cy="6771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oMath>
                    </m:oMathPara>
                  </a14:m>
                  <a:endParaRPr lang="ar-AE" sz="24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441811-A4AB-4508-B69B-04B247EC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469" y="3352801"/>
                  <a:ext cx="557652" cy="6771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66DE0-5B50-4450-9BB0-BA318C7CF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37691" r="60834" b="58519"/>
          <a:stretch/>
        </p:blipFill>
        <p:spPr>
          <a:xfrm>
            <a:off x="762549" y="1818490"/>
            <a:ext cx="4155440" cy="6771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AE4911-3B46-4255-97E9-F420CCE1C44C}"/>
              </a:ext>
            </a:extLst>
          </p:cNvPr>
          <p:cNvSpPr/>
          <p:nvPr/>
        </p:nvSpPr>
        <p:spPr>
          <a:xfrm>
            <a:off x="10038079" y="2554591"/>
            <a:ext cx="10580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تحقق 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5E89FE-E1BB-4252-AF5E-347D7F60066B}"/>
                  </a:ext>
                </a:extLst>
              </p:cNvPr>
              <p:cNvSpPr txBox="1"/>
              <p:nvPr/>
            </p:nvSpPr>
            <p:spPr>
              <a:xfrm>
                <a:off x="2087245" y="2548279"/>
                <a:ext cx="1879104" cy="61555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 </m:t>
                    </m:r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</a:t>
                </a:r>
                <a:endParaRPr lang="ar-AE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5E89FE-E1BB-4252-AF5E-347D7F600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45" y="2548279"/>
                <a:ext cx="1879104" cy="615553"/>
              </a:xfrm>
              <a:prstGeom prst="rect">
                <a:avLst/>
              </a:prstGeom>
              <a:blipFill>
                <a:blip r:embed="rId6"/>
                <a:stretch>
                  <a:fillRect l="-324" t="-23762" r="-15210" b="-5049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DFA4E1B-0F3C-490B-BC1E-D11808A6B923}"/>
              </a:ext>
            </a:extLst>
          </p:cNvPr>
          <p:cNvGrpSpPr/>
          <p:nvPr/>
        </p:nvGrpSpPr>
        <p:grpSpPr>
          <a:xfrm>
            <a:off x="1950013" y="3503504"/>
            <a:ext cx="1968872" cy="623962"/>
            <a:chOff x="3740093" y="4983726"/>
            <a:chExt cx="1968872" cy="623962"/>
          </a:xfrm>
          <a:solidFill>
            <a:schemeClr val="accent6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B3AF5E-88A6-4010-B339-C45CBC7D4E4F}"/>
                    </a:ext>
                  </a:extLst>
                </p:cNvPr>
                <p:cNvSpPr txBox="1"/>
                <p:nvPr/>
              </p:nvSpPr>
              <p:spPr>
                <a:xfrm>
                  <a:off x="3740093" y="4992135"/>
                  <a:ext cx="1968872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40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=</a:t>
                  </a:r>
                  <a:endParaRPr lang="ar-AE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4A17A3-B4AE-40C5-B3EC-805171AA0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093" y="4992135"/>
                  <a:ext cx="1968872" cy="615553"/>
                </a:xfrm>
                <a:prstGeom prst="rect">
                  <a:avLst/>
                </a:prstGeom>
                <a:blipFill>
                  <a:blip r:embed="rId7"/>
                  <a:stretch>
                    <a:fillRect t="-23762" r="-14241" b="-5049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7AF96B0-08AA-4E1F-B624-0C4EFBED74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613" y="4983726"/>
              <a:ext cx="168103" cy="144264"/>
            </a:xfrm>
            <a:prstGeom prst="line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3C69CD-E1CD-43D7-90D9-E095A6B8D727}"/>
              </a:ext>
            </a:extLst>
          </p:cNvPr>
          <p:cNvGrpSpPr/>
          <p:nvPr/>
        </p:nvGrpSpPr>
        <p:grpSpPr>
          <a:xfrm>
            <a:off x="2410269" y="4337674"/>
            <a:ext cx="1008096" cy="615553"/>
            <a:chOff x="10306706" y="382433"/>
            <a:chExt cx="1008096" cy="615553"/>
          </a:xfrm>
          <a:solidFill>
            <a:schemeClr val="accent6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8589E43-A2B7-4A4F-8F76-CD0076EE054F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6539155-2582-402E-93DC-802319EC0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08096" cy="6155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7D3CA7-2B51-450D-A634-BC613056B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0C8548-2E2B-442C-B229-8DB25047B83B}"/>
              </a:ext>
            </a:extLst>
          </p:cNvPr>
          <p:cNvGrpSpPr/>
          <p:nvPr/>
        </p:nvGrpSpPr>
        <p:grpSpPr>
          <a:xfrm>
            <a:off x="2367861" y="5205523"/>
            <a:ext cx="1038553" cy="615553"/>
            <a:chOff x="10306706" y="382433"/>
            <a:chExt cx="1038553" cy="615553"/>
          </a:xfrm>
          <a:solidFill>
            <a:schemeClr val="accent6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DEADC9-F6A6-4320-B82D-1898E12FA1E2}"/>
                    </a:ext>
                  </a:extLst>
                </p:cNvPr>
                <p:cNvSpPr txBox="1"/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B208797-667A-428E-942B-1FED531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6" y="382433"/>
                  <a:ext cx="1038553" cy="6155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A2E35A-D22B-4597-99BE-D3DA8FBDC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2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99C5BD-FA98-4595-8A58-7488E1E3635F}"/>
              </a:ext>
            </a:extLst>
          </p:cNvPr>
          <p:cNvGrpSpPr/>
          <p:nvPr/>
        </p:nvGrpSpPr>
        <p:grpSpPr>
          <a:xfrm>
            <a:off x="1932760" y="5974108"/>
            <a:ext cx="2103525" cy="722085"/>
            <a:chOff x="7148967" y="3312165"/>
            <a:chExt cx="2103525" cy="722085"/>
          </a:xfrm>
          <a:solidFill>
            <a:schemeClr val="accent6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85989-70E9-4B95-A872-5B6E8783B611}"/>
                    </a:ext>
                  </a:extLst>
                </p:cNvPr>
                <p:cNvSpPr txBox="1"/>
                <p:nvPr/>
              </p:nvSpPr>
              <p:spPr>
                <a:xfrm>
                  <a:off x="7148967" y="3418697"/>
                  <a:ext cx="2103525" cy="61555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a14:m>
                  <a:r>
                    <a:rPr lang="en-US" sz="40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=</a:t>
                  </a:r>
                  <a:endParaRPr lang="ar-AE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5FC4B42-D1B9-4BBF-ACFE-D5B176A17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967" y="3418697"/>
                  <a:ext cx="2103525" cy="615553"/>
                </a:xfrm>
                <a:prstGeom prst="rect">
                  <a:avLst/>
                </a:prstGeom>
                <a:blipFill>
                  <a:blip r:embed="rId18"/>
                  <a:stretch>
                    <a:fillRect l="-290" t="-23762" r="-13333" b="-5049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2B7CE5-8282-4D2E-92B7-4C99F6833725}"/>
                </a:ext>
              </a:extLst>
            </p:cNvPr>
            <p:cNvCxnSpPr/>
            <p:nvPr/>
          </p:nvCxnSpPr>
          <p:spPr>
            <a:xfrm flipH="1">
              <a:off x="8787799" y="3312165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1C52FB9-EE95-4F52-A820-258B4D5DCAE0}"/>
                </a:ext>
              </a:extLst>
            </p:cNvPr>
            <p:cNvCxnSpPr/>
            <p:nvPr/>
          </p:nvCxnSpPr>
          <p:spPr>
            <a:xfrm flipH="1">
              <a:off x="7516633" y="3342405"/>
              <a:ext cx="112361" cy="203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71C3F8-68F2-4D92-A9F5-121667554BC1}"/>
                  </a:ext>
                </a:extLst>
              </p:cNvPr>
              <p:cNvSpPr txBox="1"/>
              <p:nvPr/>
            </p:nvSpPr>
            <p:spPr>
              <a:xfrm>
                <a:off x="4334015" y="2589003"/>
                <a:ext cx="1455783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71C3F8-68F2-4D92-A9F5-121667554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015" y="2589003"/>
                <a:ext cx="1455783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CF4ACA-60AB-4192-BA2D-A62C8FAB32B1}"/>
                  </a:ext>
                </a:extLst>
              </p:cNvPr>
              <p:cNvSpPr txBox="1"/>
              <p:nvPr/>
            </p:nvSpPr>
            <p:spPr>
              <a:xfrm>
                <a:off x="4079762" y="3501024"/>
                <a:ext cx="2835905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CF4ACA-60AB-4192-BA2D-A62C8FAB3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62" y="3501024"/>
                <a:ext cx="2835905" cy="61555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EB9AC1F-8230-452C-9A5C-26210B4B9971}"/>
                  </a:ext>
                </a:extLst>
              </p:cNvPr>
              <p:cNvSpPr txBox="1"/>
              <p:nvPr/>
            </p:nvSpPr>
            <p:spPr>
              <a:xfrm>
                <a:off x="3740411" y="4337674"/>
                <a:ext cx="1455783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EB9AC1F-8230-452C-9A5C-26210B4B9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411" y="4337674"/>
                <a:ext cx="1455783" cy="6155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AFA553-AF25-44B9-BDBB-94C358304B68}"/>
                  </a:ext>
                </a:extLst>
              </p:cNvPr>
              <p:cNvSpPr txBox="1"/>
              <p:nvPr/>
            </p:nvSpPr>
            <p:spPr>
              <a:xfrm>
                <a:off x="3805690" y="5149592"/>
                <a:ext cx="2450671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AFA553-AF25-44B9-BDBB-94C358304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690" y="5149592"/>
                <a:ext cx="2450671" cy="61555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D5DB8ABD-80CD-4DBF-9DC4-B2F3ABC1B08F}"/>
              </a:ext>
            </a:extLst>
          </p:cNvPr>
          <p:cNvSpPr/>
          <p:nvPr/>
        </p:nvSpPr>
        <p:spPr>
          <a:xfrm>
            <a:off x="9377043" y="6142843"/>
            <a:ext cx="20227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نفس العناصر</a:t>
            </a:r>
            <a:endParaRPr lang="ar-AE" sz="2800" b="1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F50325-B7CD-4016-ADB8-DF9F34B3C812}"/>
                  </a:ext>
                </a:extLst>
              </p:cNvPr>
              <p:cNvSpPr txBox="1"/>
              <p:nvPr/>
            </p:nvSpPr>
            <p:spPr>
              <a:xfrm>
                <a:off x="4079762" y="6080640"/>
                <a:ext cx="2835905" cy="6155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F50325-B7CD-4016-ADB8-DF9F34B3C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62" y="6080640"/>
                <a:ext cx="2835905" cy="61555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0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63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2AE4911-3B46-4255-97E9-F420CCE1C44C}"/>
              </a:ext>
            </a:extLst>
          </p:cNvPr>
          <p:cNvSpPr/>
          <p:nvPr/>
        </p:nvSpPr>
        <p:spPr>
          <a:xfrm>
            <a:off x="7299959" y="1904351"/>
            <a:ext cx="37961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من مخطط فن المقابل  </a:t>
            </a:r>
            <a:endParaRPr lang="ar-AE" sz="2800" b="1" dirty="0"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63B9DA-A53E-4369-8422-74C20EEF3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2" t="23503" r="73712" b="64143"/>
          <a:stretch/>
        </p:blipFill>
        <p:spPr>
          <a:xfrm>
            <a:off x="820373" y="1508016"/>
            <a:ext cx="5006428" cy="27027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42AA45-C68D-4E63-8C36-132EC715DEEA}"/>
              </a:ext>
            </a:extLst>
          </p:cNvPr>
          <p:cNvSpPr/>
          <p:nvPr/>
        </p:nvSpPr>
        <p:spPr>
          <a:xfrm>
            <a:off x="7299959" y="2741297"/>
            <a:ext cx="37961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222222"/>
                </a:solidFill>
                <a:latin typeface="Noto Naskh Arabic UI"/>
                <a:cs typeface="(AH) Manal Black" pitchFamily="2" charset="-78"/>
              </a:rPr>
              <a:t>تخير كل الإجابات الصحيحة</a:t>
            </a:r>
            <a:endParaRPr lang="ar-AE" sz="2800" b="1" dirty="0">
              <a:cs typeface="(AH) Manal Black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2E0F2B-F086-4875-ADF1-0D83944CA526}"/>
              </a:ext>
            </a:extLst>
          </p:cNvPr>
          <p:cNvGrpSpPr/>
          <p:nvPr/>
        </p:nvGrpSpPr>
        <p:grpSpPr>
          <a:xfrm>
            <a:off x="3737695" y="4524515"/>
            <a:ext cx="5775785" cy="2052320"/>
            <a:chOff x="3737695" y="4524515"/>
            <a:chExt cx="5775785" cy="2052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CC2772-51BB-45FF-8215-868FBB060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10" t="35912" r="72082" b="56893"/>
            <a:stretch/>
          </p:blipFill>
          <p:spPr>
            <a:xfrm>
              <a:off x="3737695" y="4524515"/>
              <a:ext cx="5775785" cy="205232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1CB2FD-36FC-4316-A993-D39787AD7325}"/>
                </a:ext>
              </a:extLst>
            </p:cNvPr>
            <p:cNvCxnSpPr/>
            <p:nvPr/>
          </p:nvCxnSpPr>
          <p:spPr>
            <a:xfrm flipH="1">
              <a:off x="7680960" y="5781040"/>
              <a:ext cx="142240" cy="4876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22BD28A-B8E1-43EE-AB31-12A050218D7B}"/>
              </a:ext>
            </a:extLst>
          </p:cNvPr>
          <p:cNvSpPr/>
          <p:nvPr/>
        </p:nvSpPr>
        <p:spPr>
          <a:xfrm>
            <a:off x="3323587" y="4524515"/>
            <a:ext cx="888999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47F5D6-1FBA-4A23-9FA3-2B2E19F0C064}"/>
              </a:ext>
            </a:extLst>
          </p:cNvPr>
          <p:cNvSpPr/>
          <p:nvPr/>
        </p:nvSpPr>
        <p:spPr>
          <a:xfrm>
            <a:off x="6410960" y="4524515"/>
            <a:ext cx="888999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732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64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A968C5-8954-48D3-9B6A-03E0AC581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0" t="38814" r="34583" b="27260"/>
          <a:stretch/>
        </p:blipFill>
        <p:spPr>
          <a:xfrm>
            <a:off x="816605" y="1701151"/>
            <a:ext cx="5240023" cy="4780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98AE5-3E81-4496-B9DA-170DEE8A2885}"/>
              </a:ext>
            </a:extLst>
          </p:cNvPr>
          <p:cNvSpPr txBox="1"/>
          <p:nvPr/>
        </p:nvSpPr>
        <p:spPr>
          <a:xfrm>
            <a:off x="7833360" y="1255701"/>
            <a:ext cx="34645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cs typeface="(AH) Manal Black" pitchFamily="2" charset="-78"/>
              </a:rPr>
              <a:t>من مخطط فن المقابل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3A35C-3CF4-4F9E-8669-41EE5C8B8D37}"/>
              </a:ext>
            </a:extLst>
          </p:cNvPr>
          <p:cNvSpPr txBox="1"/>
          <p:nvPr/>
        </p:nvSpPr>
        <p:spPr>
          <a:xfrm>
            <a:off x="7112000" y="2200648"/>
            <a:ext cx="4185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cs typeface="(AH) Manal Black" pitchFamily="2" charset="-78"/>
              </a:rPr>
              <a:t>تخير الإجابة الصحيحة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AD56AA-1033-42F0-BEB7-C6D804156041}"/>
              </a:ext>
            </a:extLst>
          </p:cNvPr>
          <p:cNvSpPr/>
          <p:nvPr/>
        </p:nvSpPr>
        <p:spPr>
          <a:xfrm>
            <a:off x="339085" y="4724187"/>
            <a:ext cx="955040" cy="691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281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65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BCCA60-0624-41F1-9E09-3877756EEE0E}"/>
              </a:ext>
            </a:extLst>
          </p:cNvPr>
          <p:cNvGrpSpPr/>
          <p:nvPr/>
        </p:nvGrpSpPr>
        <p:grpSpPr>
          <a:xfrm>
            <a:off x="625258" y="1667452"/>
            <a:ext cx="8142822" cy="4937571"/>
            <a:chOff x="625258" y="1667452"/>
            <a:chExt cx="8142822" cy="49375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FECCEF-8B16-4E5B-90CD-8EE8A3DC8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030" t="29185" r="24834" b="37250"/>
            <a:stretch/>
          </p:blipFill>
          <p:spPr>
            <a:xfrm>
              <a:off x="625258" y="1667452"/>
              <a:ext cx="8142822" cy="49375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0D04F3-E715-4178-957B-AED762C1F437}"/>
                </a:ext>
              </a:extLst>
            </p:cNvPr>
            <p:cNvSpPr txBox="1"/>
            <p:nvPr/>
          </p:nvSpPr>
          <p:spPr>
            <a:xfrm>
              <a:off x="625258" y="2174240"/>
              <a:ext cx="34518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r>
                <a:rPr lang="ar-SA" sz="2800" dirty="0"/>
                <a:t>ضع الرقم الصحيح</a:t>
              </a:r>
              <a:endParaRPr lang="ar-AE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E40156-AA83-4ACA-9D6C-6DACBDA6CC00}"/>
                  </a:ext>
                </a:extLst>
              </p:cNvPr>
              <p:cNvSpPr txBox="1"/>
              <p:nvPr/>
            </p:nvSpPr>
            <p:spPr>
              <a:xfrm>
                <a:off x="2653424" y="265025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E40156-AA83-4ACA-9D6C-6DACBDA6C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24" y="2650250"/>
                <a:ext cx="40395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C5AAE-5E63-42DC-82D0-02B59A254CC6}"/>
                  </a:ext>
                </a:extLst>
              </p:cNvPr>
              <p:cNvSpPr txBox="1"/>
              <p:nvPr/>
            </p:nvSpPr>
            <p:spPr>
              <a:xfrm>
                <a:off x="6859664" y="2697460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FC5AAE-5E63-42DC-82D0-02B59A25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664" y="2697460"/>
                <a:ext cx="40395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E36773-80A3-4249-8E5C-33AF0EB681AA}"/>
                  </a:ext>
                </a:extLst>
              </p:cNvPr>
              <p:cNvSpPr txBox="1"/>
              <p:nvPr/>
            </p:nvSpPr>
            <p:spPr>
              <a:xfrm>
                <a:off x="3141104" y="382024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E36773-80A3-4249-8E5C-33AF0EB68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104" y="3820244"/>
                <a:ext cx="40395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28CEAA-08E1-4189-967D-A8F174BEB98D}"/>
                  </a:ext>
                </a:extLst>
              </p:cNvPr>
              <p:cNvSpPr txBox="1"/>
              <p:nvPr/>
            </p:nvSpPr>
            <p:spPr>
              <a:xfrm>
                <a:off x="7263621" y="3727468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28CEAA-08E1-4189-967D-A8F174BEB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621" y="3727468"/>
                <a:ext cx="40395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C063E-0853-4B4A-880B-6E2D6C27C6F5}"/>
                  </a:ext>
                </a:extLst>
              </p:cNvPr>
              <p:cNvSpPr txBox="1"/>
              <p:nvPr/>
            </p:nvSpPr>
            <p:spPr>
              <a:xfrm>
                <a:off x="3141104" y="4913549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C063E-0853-4B4A-880B-6E2D6C27C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104" y="4913549"/>
                <a:ext cx="40395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9BA5F-7F39-40C6-B221-304334F717D8}"/>
                  </a:ext>
                </a:extLst>
              </p:cNvPr>
              <p:cNvSpPr txBox="1"/>
              <p:nvPr/>
            </p:nvSpPr>
            <p:spPr>
              <a:xfrm>
                <a:off x="7465599" y="4913549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9BA5F-7F39-40C6-B221-304334F71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599" y="4913549"/>
                <a:ext cx="40395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4C674A-8B6A-4E23-871A-1FEF41CB7D7D}"/>
                  </a:ext>
                </a:extLst>
              </p:cNvPr>
              <p:cNvSpPr txBox="1"/>
              <p:nvPr/>
            </p:nvSpPr>
            <p:spPr>
              <a:xfrm>
                <a:off x="3141104" y="6002963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4C674A-8B6A-4E23-871A-1FEF41CB7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104" y="6002963"/>
                <a:ext cx="40395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50EBE-6F68-45CB-8E2C-1B0861548A49}"/>
                  </a:ext>
                </a:extLst>
              </p:cNvPr>
              <p:cNvSpPr txBox="1"/>
              <p:nvPr/>
            </p:nvSpPr>
            <p:spPr>
              <a:xfrm>
                <a:off x="7405081" y="5983784"/>
                <a:ext cx="4039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50EBE-6F68-45CB-8E2C-1B0861548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081" y="5983784"/>
                <a:ext cx="403957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8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 dirty="0">
                  <a:solidFill>
                    <a:srgbClr val="FFFF00"/>
                  </a:solidFill>
                </a:rPr>
                <a:t>66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82658D-FDA8-48D8-97BC-CCB31A36F1F6}"/>
              </a:ext>
            </a:extLst>
          </p:cNvPr>
          <p:cNvGrpSpPr/>
          <p:nvPr/>
        </p:nvGrpSpPr>
        <p:grpSpPr>
          <a:xfrm>
            <a:off x="773771" y="255485"/>
            <a:ext cx="10903088" cy="6347030"/>
            <a:chOff x="883922" y="316014"/>
            <a:chExt cx="10903088" cy="6347030"/>
          </a:xfrm>
        </p:grpSpPr>
        <p:pic>
          <p:nvPicPr>
            <p:cNvPr id="1026" name="Picture 2" descr="Sets and Venn diagrams worksheet no 3 (with solutions) | Teaching ...">
              <a:extLst>
                <a:ext uri="{FF2B5EF4-FFF2-40B4-BE49-F238E27FC236}">
                  <a16:creationId xmlns:a16="http://schemas.microsoft.com/office/drawing/2014/main" id="{472093DA-BEE4-4F24-ACD4-784756E87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61"/>
            <a:stretch/>
          </p:blipFill>
          <p:spPr bwMode="auto">
            <a:xfrm>
              <a:off x="1573191" y="3748995"/>
              <a:ext cx="10213819" cy="2914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ets and Venn diagrams worksheet no 3 (with solutions) | Teaching ...">
              <a:extLst>
                <a:ext uri="{FF2B5EF4-FFF2-40B4-BE49-F238E27FC236}">
                  <a16:creationId xmlns:a16="http://schemas.microsoft.com/office/drawing/2014/main" id="{CA58F4E9-FDAC-438E-ABA8-8063664F1A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2" t="11910" r="23907" b="35312"/>
            <a:stretch/>
          </p:blipFill>
          <p:spPr bwMode="auto">
            <a:xfrm>
              <a:off x="883922" y="316014"/>
              <a:ext cx="3637278" cy="311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A9D3B7-71E5-47A2-BEBE-5E242E6709DA}"/>
                </a:ext>
              </a:extLst>
            </p:cNvPr>
            <p:cNvSpPr/>
            <p:nvPr/>
          </p:nvSpPr>
          <p:spPr>
            <a:xfrm>
              <a:off x="1207431" y="3900652"/>
              <a:ext cx="51565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ar-SA" sz="2400" b="1" dirty="0">
                  <a:solidFill>
                    <a:srgbClr val="222222"/>
                  </a:solidFill>
                  <a:latin typeface="Noto Naskh Arabic UI"/>
                  <a:cs typeface="(AH) Manal Black" pitchFamily="2" charset="-78"/>
                </a:rPr>
                <a:t>ضع إحدى الرموز في المكان المناسب لتصبح العبارة صحيحة</a:t>
              </a:r>
              <a:endParaRPr lang="ar-AE" sz="2400" b="1" dirty="0">
                <a:cs typeface="(AH) Manal Black" pitchFamily="2" charset="-7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FAC70-D78E-4450-9AAC-8445E02CE2E8}"/>
                </a:ext>
              </a:extLst>
            </p:cNvPr>
            <p:cNvSpPr/>
            <p:nvPr/>
          </p:nvSpPr>
          <p:spPr>
            <a:xfrm>
              <a:off x="6766079" y="3900652"/>
              <a:ext cx="7202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222222"/>
                  </a:solidFill>
                  <a:latin typeface="Noto Naskh Arabic UI"/>
                  <a:cs typeface="(AH) Manal Black" pitchFamily="2" charset="-78"/>
                </a:rPr>
                <a:t>,</a:t>
              </a:r>
              <a:endParaRPr lang="ar-AE" sz="2800" b="1" dirty="0">
                <a:cs typeface="(AH) Manal Black" pitchFamily="2" charset="-78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37CA04-4E18-46FE-9B53-B4A21B82700A}"/>
              </a:ext>
            </a:extLst>
          </p:cNvPr>
          <p:cNvSpPr txBox="1"/>
          <p:nvPr/>
        </p:nvSpPr>
        <p:spPr>
          <a:xfrm>
            <a:off x="7780953" y="1674699"/>
            <a:ext cx="34645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cs typeface="(AH) Manal Black" pitchFamily="2" charset="-78"/>
              </a:rPr>
              <a:t>من مخطط فن المقابل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F51370-0BFA-4C41-9D0D-818375771865}"/>
                  </a:ext>
                </a:extLst>
              </p:cNvPr>
              <p:cNvSpPr txBox="1"/>
              <p:nvPr/>
            </p:nvSpPr>
            <p:spPr>
              <a:xfrm>
                <a:off x="3358946" y="4180280"/>
                <a:ext cx="63318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F51370-0BFA-4C41-9D0D-818375771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46" y="4180280"/>
                <a:ext cx="633187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1B5A8-9A93-4C64-BC20-695CCD2A924D}"/>
                  </a:ext>
                </a:extLst>
              </p:cNvPr>
              <p:cNvSpPr txBox="1"/>
              <p:nvPr/>
            </p:nvSpPr>
            <p:spPr>
              <a:xfrm>
                <a:off x="8634436" y="5715328"/>
                <a:ext cx="51777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1B5A8-9A93-4C64-BC20-695CCD2A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436" y="5715328"/>
                <a:ext cx="517770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75AB6F-A08C-41A6-988E-734FBDCAA768}"/>
                  </a:ext>
                </a:extLst>
              </p:cNvPr>
              <p:cNvSpPr txBox="1"/>
              <p:nvPr/>
            </p:nvSpPr>
            <p:spPr>
              <a:xfrm>
                <a:off x="8576728" y="4363343"/>
                <a:ext cx="63318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75AB6F-A08C-41A6-988E-734FBDCAA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28" y="4363343"/>
                <a:ext cx="633187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ECFE38-F3B0-438B-BD99-4681176DA114}"/>
                  </a:ext>
                </a:extLst>
              </p:cNvPr>
              <p:cNvSpPr txBox="1"/>
              <p:nvPr/>
            </p:nvSpPr>
            <p:spPr>
              <a:xfrm>
                <a:off x="3358946" y="5696771"/>
                <a:ext cx="63318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ECFE38-F3B0-438B-BD99-4681176D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46" y="5696771"/>
                <a:ext cx="633187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6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DADE87-D7EE-4EA4-B2A8-7305D0334000}"/>
              </a:ext>
            </a:extLst>
          </p:cNvPr>
          <p:cNvGrpSpPr/>
          <p:nvPr/>
        </p:nvGrpSpPr>
        <p:grpSpPr>
          <a:xfrm>
            <a:off x="5506719" y="529169"/>
            <a:ext cx="955040" cy="830997"/>
            <a:chOff x="5618479" y="507854"/>
            <a:chExt cx="955040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31D07-2418-4D8D-8A15-3D278AC3E04A}"/>
                </a:ext>
              </a:extLst>
            </p:cNvPr>
            <p:cNvSpPr txBox="1"/>
            <p:nvPr/>
          </p:nvSpPr>
          <p:spPr>
            <a:xfrm>
              <a:off x="5679440" y="507854"/>
              <a:ext cx="843280" cy="830997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en-US" sz="4800" b="1">
                  <a:solidFill>
                    <a:srgbClr val="FFFF00"/>
                  </a:solidFill>
                </a:rPr>
                <a:t>67</a:t>
              </a:r>
              <a:endParaRPr lang="ar-AE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4ADCE4-306D-4E80-BAF1-EE77AE017DA0}"/>
                </a:ext>
              </a:extLst>
            </p:cNvPr>
            <p:cNvSpPr/>
            <p:nvPr/>
          </p:nvSpPr>
          <p:spPr>
            <a:xfrm>
              <a:off x="5618479" y="507854"/>
              <a:ext cx="955040" cy="83099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98" name="Picture 2" descr="Practice Test on Venn Diagrams | Draw Venn Diagrams | Test on Venn ...">
            <a:extLst>
              <a:ext uri="{FF2B5EF4-FFF2-40B4-BE49-F238E27FC236}">
                <a16:creationId xmlns:a16="http://schemas.microsoft.com/office/drawing/2014/main" id="{39B6BA82-5AC2-4B34-A488-6A58DA2A3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/>
          <a:stretch/>
        </p:blipFill>
        <p:spPr bwMode="auto">
          <a:xfrm>
            <a:off x="413772" y="1176482"/>
            <a:ext cx="4924743" cy="27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8113D-268E-48F4-A020-D22FB84C880D}"/>
              </a:ext>
            </a:extLst>
          </p:cNvPr>
          <p:cNvSpPr txBox="1"/>
          <p:nvPr/>
        </p:nvSpPr>
        <p:spPr>
          <a:xfrm>
            <a:off x="6410960" y="1674699"/>
            <a:ext cx="46821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cs typeface="(AH) Manal Black" pitchFamily="2" charset="-78"/>
              </a:rPr>
              <a:t>من مخطط فن المقابل: أوجد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6464C-83D0-44D5-99D8-FAD63CF7CC30}"/>
                  </a:ext>
                </a:extLst>
              </p:cNvPr>
              <p:cNvSpPr txBox="1"/>
              <p:nvPr/>
            </p:nvSpPr>
            <p:spPr>
              <a:xfrm>
                <a:off x="5506719" y="3090446"/>
                <a:ext cx="2451377" cy="67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4400" b="1" dirty="0"/>
                  <a:t>a)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4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6464C-83D0-44D5-99D8-FAD63CF7C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719" y="3090446"/>
                <a:ext cx="2451377" cy="677108"/>
              </a:xfrm>
              <a:prstGeom prst="rect">
                <a:avLst/>
              </a:prstGeom>
              <a:blipFill>
                <a:blip r:embed="rId5"/>
                <a:stretch>
                  <a:fillRect l="-13682" t="-24324" b="-495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FD9F1B-A590-4D35-881D-0722DA57ABA8}"/>
                  </a:ext>
                </a:extLst>
              </p:cNvPr>
              <p:cNvSpPr txBox="1"/>
              <p:nvPr/>
            </p:nvSpPr>
            <p:spPr>
              <a:xfrm>
                <a:off x="5457048" y="4168681"/>
                <a:ext cx="2704458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FD9F1B-A590-4D35-881D-0722DA57A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048" y="4168681"/>
                <a:ext cx="2704458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F30E44-176E-4427-8669-EF957BCE144C}"/>
                  </a:ext>
                </a:extLst>
              </p:cNvPr>
              <p:cNvSpPr txBox="1"/>
              <p:nvPr/>
            </p:nvSpPr>
            <p:spPr>
              <a:xfrm>
                <a:off x="5449688" y="5191100"/>
                <a:ext cx="2178865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000" b="1" dirty="0"/>
                  <a:t>=</a:t>
                </a:r>
                <a:endParaRPr lang="ar-AE" sz="4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F30E44-176E-4427-8669-EF957BCE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688" y="5191100"/>
                <a:ext cx="2178865" cy="615553"/>
              </a:xfrm>
              <a:prstGeom prst="rect">
                <a:avLst/>
              </a:prstGeom>
              <a:blipFill>
                <a:blip r:embed="rId7"/>
                <a:stretch>
                  <a:fillRect t="-24752" r="-12325" b="-4950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3B08C56-A0BA-4277-BA19-01D25C4F9BBC}"/>
              </a:ext>
            </a:extLst>
          </p:cNvPr>
          <p:cNvGrpSpPr/>
          <p:nvPr/>
        </p:nvGrpSpPr>
        <p:grpSpPr>
          <a:xfrm>
            <a:off x="5506718" y="5954777"/>
            <a:ext cx="1788161" cy="615553"/>
            <a:chOff x="10306705" y="382433"/>
            <a:chExt cx="1788161" cy="61555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A350A8-53EC-488E-9EB5-89CF2BF25F14}"/>
                    </a:ext>
                  </a:extLst>
                </p:cNvPr>
                <p:cNvSpPr txBox="1"/>
                <p:nvPr/>
              </p:nvSpPr>
              <p:spPr>
                <a:xfrm>
                  <a:off x="10306705" y="382433"/>
                  <a:ext cx="1788161" cy="615553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A350A8-53EC-488E-9EB5-89CF2BF25F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6705" y="382433"/>
                  <a:ext cx="1788161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738B25-41C4-4D5C-95B6-133207C2D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9588" y="382433"/>
              <a:ext cx="84173" cy="14881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811C93-F71D-4373-9510-FD262ADC50D6}"/>
                  </a:ext>
                </a:extLst>
              </p:cNvPr>
              <p:cNvSpPr txBox="1"/>
              <p:nvPr/>
            </p:nvSpPr>
            <p:spPr>
              <a:xfrm>
                <a:off x="563880" y="3152001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811C93-F71D-4373-9510-FD262ADC5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" y="3152001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82617A-8D4C-4F75-83B5-13F0AF64E678}"/>
                  </a:ext>
                </a:extLst>
              </p:cNvPr>
              <p:cNvSpPr txBox="1"/>
              <p:nvPr/>
            </p:nvSpPr>
            <p:spPr>
              <a:xfrm>
                <a:off x="7628553" y="5174603"/>
                <a:ext cx="1953227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82617A-8D4C-4F75-83B5-13F0AF64E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553" y="5174603"/>
                <a:ext cx="1953227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2DAFE0-917B-4428-8C88-6C1CA229A3C5}"/>
                  </a:ext>
                </a:extLst>
              </p:cNvPr>
              <p:cNvSpPr txBox="1"/>
              <p:nvPr/>
            </p:nvSpPr>
            <p:spPr>
              <a:xfrm>
                <a:off x="7933379" y="3073949"/>
                <a:ext cx="1343573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2DAFE0-917B-4428-8C88-6C1CA229A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379" y="3073949"/>
                <a:ext cx="1343573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AA3D86-1365-4B84-895F-1E567C08D866}"/>
                  </a:ext>
                </a:extLst>
              </p:cNvPr>
              <p:cNvSpPr txBox="1"/>
              <p:nvPr/>
            </p:nvSpPr>
            <p:spPr>
              <a:xfrm>
                <a:off x="8161506" y="4157923"/>
                <a:ext cx="3915752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AA3D86-1365-4B84-895F-1E567C08D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506" y="4157923"/>
                <a:ext cx="3915752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A89484-059D-4C64-9DD6-F38A637F48EF}"/>
                  </a:ext>
                </a:extLst>
              </p:cNvPr>
              <p:cNvSpPr txBox="1"/>
              <p:nvPr/>
            </p:nvSpPr>
            <p:spPr>
              <a:xfrm>
                <a:off x="7286309" y="5936222"/>
                <a:ext cx="1841017" cy="6155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A89484-059D-4C64-9DD6-F38A637F4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309" y="5936222"/>
                <a:ext cx="1841017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21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2603F88-5579-4438-B6A6-D77CF4832A2E}"/>
              </a:ext>
            </a:extLst>
          </p:cNvPr>
          <p:cNvSpPr txBox="1"/>
          <p:nvPr/>
        </p:nvSpPr>
        <p:spPr>
          <a:xfrm>
            <a:off x="5678949" y="418647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bg1"/>
                </a:solidFill>
              </a:rPr>
              <a:t>❻</a:t>
            </a:r>
            <a:endParaRPr lang="ar-AE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7FB95-27C6-4AAF-ABAF-86DB507CC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79" t="37250" r="31584" b="42667"/>
          <a:stretch/>
        </p:blipFill>
        <p:spPr>
          <a:xfrm>
            <a:off x="2887532" y="1254128"/>
            <a:ext cx="8487282" cy="4036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8991A-2034-4DAD-8436-126B7E703911}"/>
                  </a:ext>
                </a:extLst>
              </p:cNvPr>
              <p:cNvSpPr txBox="1"/>
              <p:nvPr/>
            </p:nvSpPr>
            <p:spPr>
              <a:xfrm>
                <a:off x="7223059" y="3083649"/>
                <a:ext cx="325409" cy="69070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؟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8991A-2034-4DAD-8436-126B7E703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059" y="3083649"/>
                <a:ext cx="325409" cy="690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290DA2-1BC1-49FF-9FF0-61BD133E1965}"/>
                  </a:ext>
                </a:extLst>
              </p:cNvPr>
              <p:cNvSpPr txBox="1"/>
              <p:nvPr/>
            </p:nvSpPr>
            <p:spPr>
              <a:xfrm>
                <a:off x="6096000" y="3121223"/>
                <a:ext cx="3558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290DA2-1BC1-49FF-9FF0-61BD133E1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121223"/>
                <a:ext cx="355867" cy="307777"/>
              </a:xfrm>
              <a:prstGeom prst="rect">
                <a:avLst/>
              </a:prstGeom>
              <a:blipFill>
                <a:blip r:embed="rId5"/>
                <a:stretch>
                  <a:fillRect l="-15517" r="-15517" b="-980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D8428F-7CFA-4727-B7D7-C2695D417408}"/>
                  </a:ext>
                </a:extLst>
              </p:cNvPr>
              <p:cNvSpPr txBox="1"/>
              <p:nvPr/>
            </p:nvSpPr>
            <p:spPr>
              <a:xfrm>
                <a:off x="2946675" y="2191409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D8428F-7CFA-4727-B7D7-C2695D417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675" y="2191409"/>
                <a:ext cx="3575554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42932-E151-46E7-98D9-13E2A8A59986}"/>
                  </a:ext>
                </a:extLst>
              </p:cNvPr>
              <p:cNvSpPr txBox="1"/>
              <p:nvPr/>
            </p:nvSpPr>
            <p:spPr>
              <a:xfrm>
                <a:off x="985739" y="2191408"/>
                <a:ext cx="23770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𝑨𝑷𝑫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042932-E151-46E7-98D9-13E2A8A59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39" y="2191408"/>
                <a:ext cx="237700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A81ACB-530B-49FD-9990-EAAA3B92AE5E}"/>
                  </a:ext>
                </a:extLst>
              </p:cNvPr>
              <p:cNvSpPr txBox="1"/>
              <p:nvPr/>
            </p:nvSpPr>
            <p:spPr>
              <a:xfrm>
                <a:off x="2721993" y="3026098"/>
                <a:ext cx="114780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A81ACB-530B-49FD-9990-EAAA3B92A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993" y="3026098"/>
                <a:ext cx="1147805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622389-F284-4F59-9F47-1B09F90F40AC}"/>
                  </a:ext>
                </a:extLst>
              </p:cNvPr>
              <p:cNvSpPr txBox="1"/>
              <p:nvPr/>
            </p:nvSpPr>
            <p:spPr>
              <a:xfrm>
                <a:off x="6867192" y="3532614"/>
                <a:ext cx="3558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68</m:t>
                      </m:r>
                    </m:oMath>
                  </m:oMathPara>
                </a14:m>
                <a:endParaRPr lang="ar-AE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622389-F284-4F59-9F47-1B09F90F4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192" y="3532614"/>
                <a:ext cx="355867" cy="307777"/>
              </a:xfrm>
              <a:prstGeom prst="rect">
                <a:avLst/>
              </a:prstGeom>
              <a:blipFill>
                <a:blip r:embed="rId9"/>
                <a:stretch>
                  <a:fillRect l="-15517" r="-13793" b="-980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82AB55-3FB1-4650-9FD9-4D2EFE413CB0}"/>
                  </a:ext>
                </a:extLst>
              </p:cNvPr>
              <p:cNvSpPr txBox="1"/>
              <p:nvPr/>
            </p:nvSpPr>
            <p:spPr>
              <a:xfrm>
                <a:off x="1016218" y="5387031"/>
                <a:ext cx="23770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𝑨𝑷𝑩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82AB55-3FB1-4650-9FD9-4D2EFE413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18" y="5387031"/>
                <a:ext cx="237700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42B336-DD3D-44DA-9B09-3FC283C31F7E}"/>
                  </a:ext>
                </a:extLst>
              </p:cNvPr>
              <p:cNvSpPr txBox="1"/>
              <p:nvPr/>
            </p:nvSpPr>
            <p:spPr>
              <a:xfrm>
                <a:off x="2946675" y="5358129"/>
                <a:ext cx="357555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42B336-DD3D-44DA-9B09-3FC283C3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675" y="5358129"/>
                <a:ext cx="357555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4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0907458-379A-4982-9005-EA09A9440B4A}"/>
              </a:ext>
            </a:extLst>
          </p:cNvPr>
          <p:cNvSpPr txBox="1"/>
          <p:nvPr/>
        </p:nvSpPr>
        <p:spPr>
          <a:xfrm>
            <a:off x="5708810" y="587774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❼</a:t>
            </a:r>
            <a:endParaRPr lang="ar-A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4B6A9-E968-4E65-9C25-882ADBE5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0" t="38518" r="30333" b="43408"/>
          <a:stretch/>
        </p:blipFill>
        <p:spPr>
          <a:xfrm>
            <a:off x="802640" y="1357215"/>
            <a:ext cx="10414000" cy="417576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6298EB-BA87-42D6-88BE-DB8128CC1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" t="10452" r="78191" b="14825"/>
          <a:stretch/>
        </p:blipFill>
        <p:spPr>
          <a:xfrm>
            <a:off x="9030971" y="4374925"/>
            <a:ext cx="2645888" cy="20798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6CE950-FAE7-4E21-9CFA-32AE2EFD6258}"/>
              </a:ext>
            </a:extLst>
          </p:cNvPr>
          <p:cNvSpPr/>
          <p:nvPr/>
        </p:nvSpPr>
        <p:spPr>
          <a:xfrm>
            <a:off x="1299925" y="4344120"/>
            <a:ext cx="851234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4788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CCF46C-4710-4895-A01F-874F9AD103A6}"/>
              </a:ext>
            </a:extLst>
          </p:cNvPr>
          <p:cNvSpPr txBox="1"/>
          <p:nvPr/>
        </p:nvSpPr>
        <p:spPr>
          <a:xfrm>
            <a:off x="5402580" y="205920"/>
            <a:ext cx="8432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dirty="0">
                <a:solidFill>
                  <a:srgbClr val="FF0000"/>
                </a:solidFill>
              </a:rPr>
              <a:t>❽</a:t>
            </a:r>
            <a:endParaRPr lang="ar-AE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FAAD4-4556-4164-A219-A3B5AB203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17" t="40444" r="31000" b="44889"/>
          <a:stretch/>
        </p:blipFill>
        <p:spPr>
          <a:xfrm>
            <a:off x="287020" y="1042827"/>
            <a:ext cx="8714740" cy="4137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6C8F2C-152B-41E1-A5E4-9375608AA366}"/>
                  </a:ext>
                </a:extLst>
              </p:cNvPr>
              <p:cNvSpPr txBox="1"/>
              <p:nvPr/>
            </p:nvSpPr>
            <p:spPr>
              <a:xfrm>
                <a:off x="7036181" y="3111819"/>
                <a:ext cx="4835777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6C8F2C-152B-41E1-A5E4-9375608AA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81" y="3111819"/>
                <a:ext cx="4835777" cy="492443"/>
              </a:xfrm>
              <a:prstGeom prst="rect">
                <a:avLst/>
              </a:prstGeom>
              <a:blipFill>
                <a:blip r:embed="rId4"/>
                <a:stretch>
                  <a:fillRect l="-5044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8AFEFD-B973-4375-B0DA-3E37BDF1972C}"/>
                  </a:ext>
                </a:extLst>
              </p:cNvPr>
              <p:cNvSpPr txBox="1"/>
              <p:nvPr/>
            </p:nvSpPr>
            <p:spPr>
              <a:xfrm>
                <a:off x="7076631" y="3835184"/>
                <a:ext cx="3850257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8AFEFD-B973-4375-B0DA-3E37BDF19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31" y="3835184"/>
                <a:ext cx="3850257" cy="492443"/>
              </a:xfrm>
              <a:prstGeom prst="rect">
                <a:avLst/>
              </a:prstGeom>
              <a:blipFill>
                <a:blip r:embed="rId5"/>
                <a:stretch>
                  <a:fillRect l="-6498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AF8476-BBBB-409D-AB65-58723C8BD18E}"/>
                  </a:ext>
                </a:extLst>
              </p:cNvPr>
              <p:cNvSpPr txBox="1"/>
              <p:nvPr/>
            </p:nvSpPr>
            <p:spPr>
              <a:xfrm>
                <a:off x="7076631" y="5050052"/>
                <a:ext cx="2305938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𝟏𝟓𝟔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AF8476-BBBB-409D-AB65-58723C8BD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31" y="5050052"/>
                <a:ext cx="2305938" cy="492443"/>
              </a:xfrm>
              <a:prstGeom prst="rect">
                <a:avLst/>
              </a:prstGeom>
              <a:blipFill>
                <a:blip r:embed="rId6"/>
                <a:stretch>
                  <a:fillRect l="-10847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7D0049-5269-4DB6-B69E-9702D737B038}"/>
                  </a:ext>
                </a:extLst>
              </p:cNvPr>
              <p:cNvSpPr txBox="1"/>
              <p:nvPr/>
            </p:nvSpPr>
            <p:spPr>
              <a:xfrm>
                <a:off x="7076631" y="5782333"/>
                <a:ext cx="4083939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𝟏𝟓𝟔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7D0049-5269-4DB6-B69E-9702D737B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31" y="5782333"/>
                <a:ext cx="408393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812FF4-D93E-4648-A68F-A3A7EEB51181}"/>
                  </a:ext>
                </a:extLst>
              </p:cNvPr>
              <p:cNvSpPr txBox="1"/>
              <p:nvPr/>
            </p:nvSpPr>
            <p:spPr>
              <a:xfrm>
                <a:off x="7076631" y="4492791"/>
                <a:ext cx="3850257" cy="49244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𝟐𝟒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812FF4-D93E-4648-A68F-A3A7EEB51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31" y="4492791"/>
                <a:ext cx="3850257" cy="492443"/>
              </a:xfrm>
              <a:prstGeom prst="rect">
                <a:avLst/>
              </a:prstGeom>
              <a:blipFill>
                <a:blip r:embed="rId8"/>
                <a:stretch>
                  <a:fillRect l="-6498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2729C9C-518E-4713-8638-0A8EDC142CED}"/>
              </a:ext>
            </a:extLst>
          </p:cNvPr>
          <p:cNvSpPr txBox="1"/>
          <p:nvPr/>
        </p:nvSpPr>
        <p:spPr>
          <a:xfrm>
            <a:off x="3265458" y="4678741"/>
            <a:ext cx="1545494" cy="492443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بالتعويض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9DA8AC-2CE6-4947-8D51-F9C9DD324413}"/>
                  </a:ext>
                </a:extLst>
              </p:cNvPr>
              <p:cNvSpPr txBox="1"/>
              <p:nvPr/>
            </p:nvSpPr>
            <p:spPr>
              <a:xfrm>
                <a:off x="1031431" y="5322730"/>
                <a:ext cx="2067370" cy="4924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SA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𝟒𝟐</m:t>
                    </m:r>
                  </m:oMath>
                </a14:m>
                <a:r>
                  <a:rPr lang="en-US" sz="3200" b="1" dirty="0"/>
                  <a:t>=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9DA8AC-2CE6-4947-8D51-F9C9DD324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431" y="5322730"/>
                <a:ext cx="2067370" cy="492443"/>
              </a:xfrm>
              <a:prstGeom prst="rect">
                <a:avLst/>
              </a:prstGeom>
              <a:blipFill>
                <a:blip r:embed="rId9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208A51-BF00-4C28-8592-BE1DF0E251AF}"/>
                  </a:ext>
                </a:extLst>
              </p:cNvPr>
              <p:cNvSpPr txBox="1"/>
              <p:nvPr/>
            </p:nvSpPr>
            <p:spPr>
              <a:xfrm>
                <a:off x="1031430" y="5854703"/>
                <a:ext cx="2961450" cy="4924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r-SA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) +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𝟒𝟐</m:t>
                    </m:r>
                  </m:oMath>
                </a14:m>
                <a:r>
                  <a:rPr lang="en-US" sz="3200" b="1" dirty="0"/>
                  <a:t>=81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208A51-BF00-4C28-8592-BE1DF0E25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430" y="5854703"/>
                <a:ext cx="2961450" cy="492443"/>
              </a:xfrm>
              <a:prstGeom prst="rect">
                <a:avLst/>
              </a:prstGeom>
              <a:blipFill>
                <a:blip r:embed="rId10"/>
                <a:stretch>
                  <a:fillRect t="-23457" r="-823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99E610-4241-425B-9A5D-CE1D776BFED8}"/>
                  </a:ext>
                </a:extLst>
              </p:cNvPr>
              <p:cNvSpPr txBox="1"/>
              <p:nvPr/>
            </p:nvSpPr>
            <p:spPr>
              <a:xfrm>
                <a:off x="4115182" y="5361150"/>
                <a:ext cx="2067370" cy="4924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</m:t>
                    </m:r>
                  </m:oMath>
                </a14:m>
                <a:r>
                  <a:rPr lang="en-US" sz="3200" b="1" dirty="0"/>
                  <a:t>=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99E610-4241-425B-9A5D-CE1D776BF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182" y="5361150"/>
                <a:ext cx="2067370" cy="492443"/>
              </a:xfrm>
              <a:prstGeom prst="rect">
                <a:avLst/>
              </a:prstGeom>
              <a:blipFill>
                <a:blip r:embed="rId11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57D7D6-3E90-44A5-9014-DEAB7A4784FA}"/>
                  </a:ext>
                </a:extLst>
              </p:cNvPr>
              <p:cNvSpPr txBox="1"/>
              <p:nvPr/>
            </p:nvSpPr>
            <p:spPr>
              <a:xfrm>
                <a:off x="4074731" y="5935983"/>
                <a:ext cx="2961450" cy="4924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d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/>
                  <a:t>=99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57D7D6-3E90-44A5-9014-DEAB7A478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731" y="5935983"/>
                <a:ext cx="2961450" cy="492443"/>
              </a:xfrm>
              <a:prstGeom prst="rect">
                <a:avLst/>
              </a:prstGeom>
              <a:blipFill>
                <a:blip r:embed="rId12"/>
                <a:stretch>
                  <a:fillRect l="-8230" t="-24691" b="-493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71137D0F-C156-47EF-8621-0A6510962BCE}"/>
              </a:ext>
            </a:extLst>
          </p:cNvPr>
          <p:cNvSpPr/>
          <p:nvPr/>
        </p:nvSpPr>
        <p:spPr>
          <a:xfrm>
            <a:off x="4978400" y="3823719"/>
            <a:ext cx="707566" cy="706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23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1847</Words>
  <Application>Microsoft Office PowerPoint</Application>
  <PresentationFormat>شاشة عريضة</PresentationFormat>
  <Paragraphs>643</Paragraphs>
  <Slides>68</Slides>
  <Notes>47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68</vt:i4>
      </vt:variant>
    </vt:vector>
  </HeadingPairs>
  <TitlesOfParts>
    <vt:vector size="77" baseType="lpstr">
      <vt:lpstr>AngsanaUPC</vt:lpstr>
      <vt:lpstr>Arial</vt:lpstr>
      <vt:lpstr>Calibri</vt:lpstr>
      <vt:lpstr>Calibri Light</vt:lpstr>
      <vt:lpstr>Cambria Math</vt:lpstr>
      <vt:lpstr>Noto Naskh Arabic UI</vt:lpstr>
      <vt:lpstr>Times New Roman</vt:lpstr>
      <vt:lpstr>Verdana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هيثم محمد المصري</dc:creator>
  <cp:lastModifiedBy>فايز أمين خزاعلة</cp:lastModifiedBy>
  <cp:revision>143</cp:revision>
  <dcterms:created xsi:type="dcterms:W3CDTF">2020-05-03T05:48:54Z</dcterms:created>
  <dcterms:modified xsi:type="dcterms:W3CDTF">2021-06-05T11:20:26Z</dcterms:modified>
</cp:coreProperties>
</file>