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3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6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76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05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38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55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70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0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10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EDE47-562B-47DC-A89B-8EB58266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ar-BH" dirty="0"/>
              <a:t>الدخل والضرائب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9AC6C-F005-4739-AC55-602C4F094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A92A8-2172-4EB1-94CC-80FFA998F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1" r="14429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21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BD16-E03A-4792-B4FE-B1BCCDDE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BH" sz="4800" dirty="0">
                <a:solidFill>
                  <a:srgbClr val="C00000"/>
                </a:solidFill>
              </a:rPr>
              <a:t>أولا الدخل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CF067-C5C7-4F8A-BAC8-11E2D06DEE90}"/>
              </a:ext>
            </a:extLst>
          </p:cNvPr>
          <p:cNvSpPr/>
          <p:nvPr/>
        </p:nvSpPr>
        <p:spPr>
          <a:xfrm>
            <a:off x="6983895" y="869054"/>
            <a:ext cx="5009321" cy="1908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rgbClr val="C00000"/>
                </a:solidFill>
              </a:rPr>
              <a:t>الدخل : </a:t>
            </a:r>
            <a:r>
              <a:rPr lang="ar-BH" sz="2000" b="1" dirty="0">
                <a:solidFill>
                  <a:schemeClr val="tx1"/>
                </a:solidFill>
              </a:rPr>
              <a:t>هو العوائد المختلفة التي </a:t>
            </a:r>
            <a:r>
              <a:rPr lang="ar-BH" sz="2000" b="1" dirty="0" err="1">
                <a:solidFill>
                  <a:schemeClr val="tx1"/>
                </a:solidFill>
              </a:rPr>
              <a:t>يحضل</a:t>
            </a:r>
            <a:r>
              <a:rPr lang="ar-BH" sz="2000" b="1" dirty="0">
                <a:solidFill>
                  <a:schemeClr val="tx1"/>
                </a:solidFill>
              </a:rPr>
              <a:t> عليها الفرد </a:t>
            </a:r>
            <a:r>
              <a:rPr lang="ar-BH" sz="2000" b="1" dirty="0" err="1">
                <a:solidFill>
                  <a:schemeClr val="tx1"/>
                </a:solidFill>
              </a:rPr>
              <a:t>نتيجه</a:t>
            </a:r>
            <a:r>
              <a:rPr lang="ar-BH" sz="2000" b="1" dirty="0">
                <a:solidFill>
                  <a:schemeClr val="tx1"/>
                </a:solidFill>
              </a:rPr>
              <a:t> مساهمته في العملية الإنتاجية </a:t>
            </a:r>
          </a:p>
          <a:p>
            <a:pPr algn="ctr"/>
            <a:r>
              <a:rPr lang="ar-BH" sz="2000" b="1" dirty="0">
                <a:solidFill>
                  <a:srgbClr val="C00000"/>
                </a:solidFill>
              </a:rPr>
              <a:t>الدخل </a:t>
            </a:r>
            <a:r>
              <a:rPr lang="ar-BH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: </a:t>
            </a:r>
            <a:r>
              <a:rPr lang="ar-BH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تدفق</a:t>
            </a:r>
            <a:r>
              <a:rPr lang="ar-BH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  <a:p>
            <a:pPr algn="ctr"/>
            <a:r>
              <a:rPr lang="ar-BH" sz="2000" b="1" dirty="0">
                <a:solidFill>
                  <a:srgbClr val="C00000"/>
                </a:solidFill>
              </a:rPr>
              <a:t>الثروة</a:t>
            </a:r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: </a:t>
            </a:r>
            <a:r>
              <a:rPr lang="ar-BH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رصيد</a:t>
            </a:r>
            <a:r>
              <a:rPr lang="ar-BH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ar-BH" sz="2000" b="1" dirty="0">
                <a:solidFill>
                  <a:schemeClr val="tx1"/>
                </a:solidFill>
              </a:rPr>
              <a:t>من المدخرات مثل عقار اسهم نقود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6450-2701-4415-A4EE-27D3BDB8ECC0}"/>
              </a:ext>
            </a:extLst>
          </p:cNvPr>
          <p:cNvSpPr/>
          <p:nvPr/>
        </p:nvSpPr>
        <p:spPr>
          <a:xfrm>
            <a:off x="7368207" y="3429000"/>
            <a:ext cx="4240696" cy="16830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rgbClr val="C00000"/>
                </a:solidFill>
              </a:rPr>
              <a:t>أنواع الدخل </a:t>
            </a:r>
          </a:p>
          <a:p>
            <a:pPr algn="ctr"/>
            <a:r>
              <a:rPr lang="ar-BH" sz="2000" b="1" dirty="0">
                <a:solidFill>
                  <a:srgbClr val="C00000"/>
                </a:solidFill>
              </a:rPr>
              <a:t>1- مكتسب </a:t>
            </a:r>
            <a:r>
              <a:rPr lang="ar-BH" sz="2000" b="1" dirty="0"/>
              <a:t>: الجهد المبذول في العملية الإنتاجية </a:t>
            </a:r>
          </a:p>
          <a:p>
            <a:pPr algn="ctr"/>
            <a:r>
              <a:rPr lang="ar-BH" sz="2000" b="1" dirty="0">
                <a:highlight>
                  <a:srgbClr val="FFFF00"/>
                </a:highlight>
              </a:rPr>
              <a:t>( الأجور والارباح )</a:t>
            </a:r>
          </a:p>
          <a:p>
            <a:pPr algn="ctr"/>
            <a:endParaRPr lang="ar-BH" sz="2000" b="1" dirty="0"/>
          </a:p>
          <a:p>
            <a:pPr algn="ctr"/>
            <a:r>
              <a:rPr lang="ar-BH" sz="2000" b="1" dirty="0">
                <a:solidFill>
                  <a:srgbClr val="C00000"/>
                </a:solidFill>
              </a:rPr>
              <a:t>2- غير مكتسب </a:t>
            </a:r>
            <a:r>
              <a:rPr lang="ar-BH" sz="2000" b="1" dirty="0"/>
              <a:t>: ملكية عناصر الإنتاج</a:t>
            </a:r>
          </a:p>
          <a:p>
            <a:pPr algn="ctr"/>
            <a:r>
              <a:rPr lang="ar-BH" sz="2000" b="1" dirty="0">
                <a:highlight>
                  <a:srgbClr val="FFFF00"/>
                </a:highlight>
              </a:rPr>
              <a:t>( الفوائد والإيجار )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7C64E-449C-4A6A-99CF-50E16389C6AE}"/>
              </a:ext>
            </a:extLst>
          </p:cNvPr>
          <p:cNvSpPr/>
          <p:nvPr/>
        </p:nvSpPr>
        <p:spPr>
          <a:xfrm>
            <a:off x="1258956" y="1906036"/>
            <a:ext cx="4572000" cy="23644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BH" sz="2000" b="1" dirty="0">
              <a:solidFill>
                <a:srgbClr val="C00000"/>
              </a:solidFill>
            </a:endParaRPr>
          </a:p>
          <a:p>
            <a:pPr algn="ctr"/>
            <a:r>
              <a:rPr lang="ar-BH" sz="2000" b="1" dirty="0">
                <a:solidFill>
                  <a:srgbClr val="C00000"/>
                </a:solidFill>
              </a:rPr>
              <a:t>دخل نقدي:</a:t>
            </a:r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ما يحصل عليه الفرد </a:t>
            </a:r>
            <a:r>
              <a:rPr lang="ar-AE" sz="2000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من نقود </a:t>
            </a:r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مقابل اسهامه في العملية الانتاجية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UD Digi Kyokasho NP-R" panose="020B0400000000000000" pitchFamily="18" charset="-128"/>
              <a:cs typeface="Arial" panose="020B0604020202020204" pitchFamily="34" charset="0"/>
            </a:endParaRPr>
          </a:p>
          <a:p>
            <a:pPr algn="ctr"/>
            <a:endParaRPr lang="ar-BH" sz="2000" b="1" dirty="0"/>
          </a:p>
          <a:p>
            <a:pPr algn="ctr"/>
            <a:r>
              <a:rPr lang="ar-BH" sz="2000" b="1" dirty="0">
                <a:solidFill>
                  <a:srgbClr val="C00000"/>
                </a:solidFill>
              </a:rPr>
              <a:t>دخل حقيقي:</a:t>
            </a:r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ما يحصل عليه الفرد </a:t>
            </a:r>
            <a:r>
              <a:rPr lang="ar-AE" sz="2000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من سلع و خدمات </a:t>
            </a:r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مقابل اسهامه في العملية الانتاجية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UD Digi Kyokasho NP-R" panose="020B0400000000000000" pitchFamily="18" charset="-128"/>
              <a:cs typeface="Arial" panose="020B0604020202020204" pitchFamily="34" charset="0"/>
            </a:endParaRPr>
          </a:p>
          <a:p>
            <a:pPr algn="ctr"/>
            <a:endParaRPr lang="ar-BH" sz="2000" b="1" dirty="0"/>
          </a:p>
          <a:p>
            <a:pPr algn="ctr"/>
            <a:endParaRPr lang="ar-BH" sz="2000" b="1" dirty="0"/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942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302A-395B-4407-83F5-B59BCFE8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EBF2-B573-4650-8A9F-17D368641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AA92C-3514-48AD-ABED-179F3D493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5402" r="35042" b="45309"/>
          <a:stretch/>
        </p:blipFill>
        <p:spPr>
          <a:xfrm>
            <a:off x="0" y="0"/>
            <a:ext cx="12192000" cy="68637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987177-782B-4C5D-92EE-FAFA514A3CB9}"/>
              </a:ext>
            </a:extLst>
          </p:cNvPr>
          <p:cNvSpPr/>
          <p:nvPr/>
        </p:nvSpPr>
        <p:spPr>
          <a:xfrm>
            <a:off x="2504661" y="1229023"/>
            <a:ext cx="6798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مصادر دخل الافراد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3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9E9-EA0B-4CDA-80CD-6AFFBC30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4E6E-BFF7-49C5-BDB8-64FA38D6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09707-01B2-4214-9A17-28C43A68A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57" t="20855" r="30258" b="21054"/>
          <a:stretch/>
        </p:blipFill>
        <p:spPr>
          <a:xfrm>
            <a:off x="126609" y="0"/>
            <a:ext cx="12065391" cy="68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9DC4-F7FF-4F83-BAF4-8329E7FB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BH" sz="4800" dirty="0">
                <a:solidFill>
                  <a:srgbClr val="C00000"/>
                </a:solidFill>
              </a:rPr>
              <a:t>ثانيا الضرائب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85A93-81E0-4B8C-8E5D-A04804455EA3}"/>
              </a:ext>
            </a:extLst>
          </p:cNvPr>
          <p:cNvSpPr/>
          <p:nvPr/>
        </p:nvSpPr>
        <p:spPr>
          <a:xfrm>
            <a:off x="4989443" y="1470991"/>
            <a:ext cx="3326296" cy="16300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</a:rPr>
              <a:t>إيرادات عامة : </a:t>
            </a:r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مصادر الدخل التي تحصل عليها الدولة لتغطية نفقاتها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 ( ارصدة مالية )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UD Digi Kyokasho NP-R" panose="020B0400000000000000" pitchFamily="18" charset="-128"/>
              <a:cs typeface="Arial" panose="020B0604020202020204" pitchFamily="34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BA29D-22F4-4096-AC14-DAEEC14558CC}"/>
              </a:ext>
            </a:extLst>
          </p:cNvPr>
          <p:cNvSpPr/>
          <p:nvPr/>
        </p:nvSpPr>
        <p:spPr>
          <a:xfrm>
            <a:off x="9342784" y="3891793"/>
            <a:ext cx="2716696" cy="196846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/>
              <a:t>1</a:t>
            </a:r>
            <a:r>
              <a:rPr lang="ar-BH" sz="2000" b="1" dirty="0">
                <a:solidFill>
                  <a:srgbClr val="C00000"/>
                </a:solidFill>
              </a:rPr>
              <a:t>- الرسوم : </a:t>
            </a:r>
            <a:r>
              <a:rPr lang="ar-BH" sz="2000" b="1" dirty="0"/>
              <a:t>يدفعها الافراد لقاء حصولهم على خدمات معينة </a:t>
            </a:r>
          </a:p>
          <a:p>
            <a:pPr algn="ctr"/>
            <a:endParaRPr lang="ar-BH" sz="2000" b="1" dirty="0"/>
          </a:p>
          <a:p>
            <a:pPr algn="ctr"/>
            <a:r>
              <a:rPr lang="ar-BH" sz="2000" b="1" dirty="0">
                <a:highlight>
                  <a:srgbClr val="FFFF00"/>
                </a:highlight>
              </a:rPr>
              <a:t>( اصدار تراخيص و تجديد الهوية و مواقف السيارات )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B936D-2E69-4F72-BB88-2E9E4724CC5A}"/>
              </a:ext>
            </a:extLst>
          </p:cNvPr>
          <p:cNvSpPr/>
          <p:nvPr/>
        </p:nvSpPr>
        <p:spPr>
          <a:xfrm>
            <a:off x="6213611" y="3891793"/>
            <a:ext cx="2993334" cy="196846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/>
              <a:t> </a:t>
            </a:r>
          </a:p>
          <a:p>
            <a:pPr algn="ctr"/>
            <a:r>
              <a:rPr lang="ar-BH" sz="2000" b="1" dirty="0"/>
              <a:t>2</a:t>
            </a:r>
            <a:r>
              <a:rPr lang="ar-BH" sz="2000" b="1" dirty="0">
                <a:solidFill>
                  <a:srgbClr val="C00000"/>
                </a:solidFill>
              </a:rPr>
              <a:t>- الغرامات: </a:t>
            </a:r>
            <a:r>
              <a:rPr lang="ar-BH" sz="2000" b="1" dirty="0"/>
              <a:t>يدفعها الافراد </a:t>
            </a:r>
            <a:r>
              <a:rPr lang="ar-BH" sz="2000" b="1" dirty="0" err="1"/>
              <a:t>المخافين</a:t>
            </a:r>
            <a:r>
              <a:rPr lang="ar-BH" sz="2000" b="1" dirty="0"/>
              <a:t> للقانون</a:t>
            </a:r>
          </a:p>
          <a:p>
            <a:pPr algn="ctr"/>
            <a:endParaRPr lang="ar-BH" sz="2000" b="1" dirty="0"/>
          </a:p>
          <a:p>
            <a:pPr algn="ctr"/>
            <a:r>
              <a:rPr lang="ar-BH" sz="2000" b="1" dirty="0">
                <a:highlight>
                  <a:srgbClr val="FFFF00"/>
                </a:highlight>
              </a:rPr>
              <a:t>( الشواء في الأماكن الممنوعة و مخالفات المرور و )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1E946-459D-4B86-9167-D13E7808A283}"/>
              </a:ext>
            </a:extLst>
          </p:cNvPr>
          <p:cNvSpPr/>
          <p:nvPr/>
        </p:nvSpPr>
        <p:spPr>
          <a:xfrm>
            <a:off x="3072026" y="3891793"/>
            <a:ext cx="2993334" cy="196846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/>
              <a:t> </a:t>
            </a:r>
          </a:p>
          <a:p>
            <a:pPr algn="ctr"/>
            <a:r>
              <a:rPr lang="ar-BH" sz="2000" b="1" dirty="0"/>
              <a:t>3</a:t>
            </a:r>
            <a:r>
              <a:rPr lang="ar-BH" sz="2000" b="1" dirty="0">
                <a:solidFill>
                  <a:srgbClr val="C00000"/>
                </a:solidFill>
              </a:rPr>
              <a:t>- القروض: </a:t>
            </a:r>
            <a:r>
              <a:rPr lang="ar-BH" sz="2000" b="1" dirty="0"/>
              <a:t>مبالغ نقدية تحصل عليها الدول من دول أخرى مع </a:t>
            </a:r>
          </a:p>
          <a:p>
            <a:pPr algn="ctr"/>
            <a:r>
              <a:rPr lang="ar-BH" sz="2000" b="1" dirty="0">
                <a:highlight>
                  <a:srgbClr val="FFFF00"/>
                </a:highlight>
              </a:rPr>
              <a:t>التعهد بردها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7A5BE5-7715-4BE5-88A4-6E60D2DC9328}"/>
              </a:ext>
            </a:extLst>
          </p:cNvPr>
          <p:cNvSpPr/>
          <p:nvPr/>
        </p:nvSpPr>
        <p:spPr>
          <a:xfrm>
            <a:off x="-35599" y="3891793"/>
            <a:ext cx="2993334" cy="196846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/>
              <a:t> </a:t>
            </a:r>
          </a:p>
          <a:p>
            <a:pPr algn="ctr"/>
            <a:r>
              <a:rPr lang="ar-BH" sz="2000" b="1" dirty="0"/>
              <a:t>4</a:t>
            </a:r>
            <a:r>
              <a:rPr lang="ar-BH" sz="2000" b="1" dirty="0">
                <a:solidFill>
                  <a:srgbClr val="C00000"/>
                </a:solidFill>
              </a:rPr>
              <a:t>- الاعانات: </a:t>
            </a:r>
            <a:r>
              <a:rPr lang="ar-BH" sz="2000" b="1" dirty="0"/>
              <a:t>مبالغ نقدية تحصل عليها الدول من دول أخرى او جهات دولية </a:t>
            </a:r>
          </a:p>
          <a:p>
            <a:pPr algn="ctr"/>
            <a:r>
              <a:rPr lang="ar-BH" sz="2000" b="1" dirty="0">
                <a:highlight>
                  <a:srgbClr val="FFFF00"/>
                </a:highlight>
              </a:rPr>
              <a:t>دون الالتزام بردها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E5973-E252-4EF9-B91E-7B3B76D6004D}"/>
              </a:ext>
            </a:extLst>
          </p:cNvPr>
          <p:cNvSpPr/>
          <p:nvPr/>
        </p:nvSpPr>
        <p:spPr>
          <a:xfrm>
            <a:off x="3495775" y="2967335"/>
            <a:ext cx="5200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أنواع الإيرادات العامة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04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B77B5D-22D0-4F3F-A70D-554F97415FDC}"/>
              </a:ext>
            </a:extLst>
          </p:cNvPr>
          <p:cNvSpPr/>
          <p:nvPr/>
        </p:nvSpPr>
        <p:spPr>
          <a:xfrm>
            <a:off x="7132320" y="145083"/>
            <a:ext cx="4627864" cy="182192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</a:rPr>
              <a:t>5-الضرائب: </a:t>
            </a:r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مبالغ مالية تفرضها الدولة على بعض السلع او تقتطعها من دخول و ثروات الافراد </a:t>
            </a:r>
            <a:endParaRPr lang="ar-BH" sz="2000" b="1" dirty="0">
              <a:solidFill>
                <a:schemeClr val="tx1"/>
              </a:solidFill>
              <a:latin typeface="Arial" panose="020B0604020202020204" pitchFamily="34" charset="0"/>
              <a:ea typeface="UD Digi Kyokasho NP-R" panose="020B0400000000000000" pitchFamily="18" charset="-128"/>
              <a:cs typeface="Arial" panose="020B0604020202020204" pitchFamily="34" charset="0"/>
            </a:endParaRPr>
          </a:p>
          <a:p>
            <a:pPr algn="ctr"/>
            <a:r>
              <a:rPr lang="ar-BH" sz="2000" b="1" dirty="0">
                <a:solidFill>
                  <a:srgbClr val="FF0000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أنواع الضرائب مباشرة </a:t>
            </a:r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:تكون على شكل اقتطاع قيمة مالية </a:t>
            </a:r>
            <a:r>
              <a:rPr lang="ar-BH" sz="20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مباشرة من دخل الفرد</a:t>
            </a:r>
          </a:p>
          <a:p>
            <a:pPr algn="ctr"/>
            <a:r>
              <a:rPr lang="ar-BH" sz="2000" b="1" dirty="0">
                <a:solidFill>
                  <a:srgbClr val="FF0000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غير مباشرة </a:t>
            </a:r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: تفرض على </a:t>
            </a:r>
            <a:r>
              <a:rPr lang="ar-BH" sz="20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UD Digi Kyokasho NP-R" panose="020B0400000000000000" pitchFamily="18" charset="-128"/>
                <a:cs typeface="Arial" panose="020B0604020202020204" pitchFamily="34" charset="0"/>
              </a:rPr>
              <a:t>السلع والخدمات </a:t>
            </a:r>
            <a:endParaRPr lang="en-US" sz="2000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UD Digi Kyokasho NP-R" panose="020B0400000000000000" pitchFamily="18" charset="-128"/>
              <a:cs typeface="Arial" panose="020B0604020202020204" pitchFamily="34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2BBC44-1DC5-4ECF-883A-6D99414F46A4}"/>
              </a:ext>
            </a:extLst>
          </p:cNvPr>
          <p:cNvSpPr/>
          <p:nvPr/>
        </p:nvSpPr>
        <p:spPr>
          <a:xfrm>
            <a:off x="420860" y="145083"/>
            <a:ext cx="6628995" cy="231938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/>
              <a:t> </a:t>
            </a:r>
          </a:p>
          <a:p>
            <a:pPr algn="ctr"/>
            <a:r>
              <a:rPr lang="ar-BH" sz="2000" b="1" dirty="0">
                <a:solidFill>
                  <a:srgbClr val="C00000"/>
                </a:solidFill>
              </a:rPr>
              <a:t>اهداف الضرائب</a:t>
            </a:r>
          </a:p>
          <a:p>
            <a:pPr algn="ctr"/>
            <a:r>
              <a:rPr lang="ar-AE" sz="2000" b="1" dirty="0"/>
              <a:t>1 – حصول </a:t>
            </a:r>
            <a:r>
              <a:rPr lang="ar-AE" sz="2000" b="1" dirty="0" err="1"/>
              <a:t>الدوله</a:t>
            </a:r>
            <a:r>
              <a:rPr lang="ar-AE" sz="2000" b="1" dirty="0"/>
              <a:t> على موارد ماليه وانفاقها لتوفير الخدمات </a:t>
            </a:r>
            <a:endParaRPr lang="ar-BH" sz="2000" b="1" dirty="0"/>
          </a:p>
          <a:p>
            <a:pPr algn="ctr"/>
            <a:r>
              <a:rPr lang="ar-BH" sz="2000" b="1" dirty="0"/>
              <a:t>2-</a:t>
            </a:r>
            <a:r>
              <a:rPr lang="ar-AE" sz="2000" b="1" dirty="0"/>
              <a:t>مواجهه بعض المشكلات كالتضخم </a:t>
            </a:r>
            <a:r>
              <a:rPr lang="ar-AE" sz="2000" b="1" dirty="0" err="1"/>
              <a:t>والبطاله</a:t>
            </a:r>
            <a:endParaRPr lang="ar-BH" sz="2000" b="1" dirty="0"/>
          </a:p>
          <a:p>
            <a:pPr algn="ctr"/>
            <a:r>
              <a:rPr lang="ar-BH" sz="2000" b="1" dirty="0"/>
              <a:t>3-</a:t>
            </a:r>
            <a:r>
              <a:rPr lang="ar-AE" sz="2000" b="1" dirty="0"/>
              <a:t>محاربه بعض السلع </a:t>
            </a:r>
            <a:r>
              <a:rPr lang="ar-AE" sz="2000" b="1" dirty="0" err="1"/>
              <a:t>الضاره</a:t>
            </a:r>
            <a:r>
              <a:rPr lang="ar-AE" sz="2000" b="1" dirty="0"/>
              <a:t> </a:t>
            </a:r>
            <a:r>
              <a:rPr lang="ar-AE" sz="2000" b="1" dirty="0" err="1"/>
              <a:t>بالصحه</a:t>
            </a:r>
            <a:endParaRPr lang="ar-BH" sz="2000" b="1" dirty="0"/>
          </a:p>
          <a:p>
            <a:pPr algn="ctr"/>
            <a:r>
              <a:rPr lang="ar-BH" sz="2000" b="1" dirty="0"/>
              <a:t>4</a:t>
            </a:r>
            <a:r>
              <a:rPr lang="ar-AE" sz="2000" b="1" dirty="0"/>
              <a:t>- حمايه ال</a:t>
            </a:r>
            <a:r>
              <a:rPr lang="ar-BH" sz="2000" b="1" dirty="0"/>
              <a:t>م</a:t>
            </a:r>
            <a:r>
              <a:rPr lang="ar-AE" sz="2000" b="1" dirty="0" err="1"/>
              <a:t>نتجات</a:t>
            </a:r>
            <a:r>
              <a:rPr lang="ar-AE" sz="2000" b="1" dirty="0"/>
              <a:t> </a:t>
            </a:r>
            <a:r>
              <a:rPr lang="ar-AE" sz="2000" b="1" dirty="0" err="1"/>
              <a:t>الوطنيه</a:t>
            </a:r>
            <a:r>
              <a:rPr lang="ar-AE" sz="2000" b="1" dirty="0"/>
              <a:t> من السلع </a:t>
            </a:r>
            <a:r>
              <a:rPr lang="ar-AE" sz="2000" b="1" dirty="0" err="1"/>
              <a:t>المنافسه</a:t>
            </a:r>
            <a:r>
              <a:rPr lang="ar-AE" sz="2000" b="1" dirty="0"/>
              <a:t> </a:t>
            </a:r>
            <a:r>
              <a:rPr lang="ar-AE" sz="2000" b="1" dirty="0" err="1"/>
              <a:t>المستورده</a:t>
            </a:r>
            <a:r>
              <a:rPr lang="ar-AE" sz="2000" b="1" dirty="0"/>
              <a:t> 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ar-BH" sz="20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0297204-32B4-48CB-B571-FD474A084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161887"/>
              </p:ext>
            </p:extLst>
          </p:nvPr>
        </p:nvGraphicFramePr>
        <p:xfrm>
          <a:off x="687175" y="2027688"/>
          <a:ext cx="1081765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186">
                  <a:extLst>
                    <a:ext uri="{9D8B030D-6E8A-4147-A177-3AD203B41FA5}">
                      <a16:colId xmlns:a16="http://schemas.microsoft.com/office/drawing/2014/main" val="418573557"/>
                    </a:ext>
                  </a:extLst>
                </a:gridCol>
                <a:gridCol w="3393971">
                  <a:extLst>
                    <a:ext uri="{9D8B030D-6E8A-4147-A177-3AD203B41FA5}">
                      <a16:colId xmlns:a16="http://schemas.microsoft.com/office/drawing/2014/main" val="1911918020"/>
                    </a:ext>
                  </a:extLst>
                </a:gridCol>
                <a:gridCol w="2264493">
                  <a:extLst>
                    <a:ext uri="{9D8B030D-6E8A-4147-A177-3AD203B41FA5}">
                      <a16:colId xmlns:a16="http://schemas.microsoft.com/office/drawing/2014/main" val="3126160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ضرائب القيمة المضافة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الضرائب الانتقائية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85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2018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2017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العام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14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فرضت لزيادة إيرادات الدولة وتقليل الاعتماد على النفط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هي ضريبه غير مباشرة فرضتها الدولة على </a:t>
                      </a:r>
                      <a:r>
                        <a:rPr lang="ar-BH" sz="2000" b="1" dirty="0">
                          <a:highlight>
                            <a:srgbClr val="FFFF00"/>
                          </a:highlight>
                        </a:rPr>
                        <a:t>سلع معينة تعد ضارة بصحه الانسان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التعريف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90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5% على السلع والخدمات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50%على المشروبات الغازية</a:t>
                      </a:r>
                    </a:p>
                    <a:p>
                      <a:pPr algn="ctr"/>
                      <a:r>
                        <a:rPr lang="ar-BH" sz="2000" b="1" dirty="0"/>
                        <a:t>100% منتجات التبغ و مشروبات الطاقة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قيمتها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0163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المستهلك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من يتحمل الضرائب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1694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1-</a:t>
                      </a:r>
                      <a:r>
                        <a:rPr lang="ar-BH" sz="2000" b="1" dirty="0">
                          <a:highlight>
                            <a:srgbClr val="FFFF00"/>
                          </a:highlight>
                        </a:rPr>
                        <a:t> استيراد </a:t>
                      </a:r>
                      <a:r>
                        <a:rPr lang="ar-BH" sz="2000" b="1" dirty="0"/>
                        <a:t>السلع الانتقائية</a:t>
                      </a:r>
                    </a:p>
                    <a:p>
                      <a:pPr algn="ctr"/>
                      <a:r>
                        <a:rPr lang="ar-BH" sz="2000" b="1" dirty="0"/>
                        <a:t>2-</a:t>
                      </a:r>
                      <a:r>
                        <a:rPr lang="ar-BH" sz="2000" b="1" dirty="0">
                          <a:highlight>
                            <a:srgbClr val="FFFF00"/>
                          </a:highlight>
                        </a:rPr>
                        <a:t> انتاج </a:t>
                      </a:r>
                      <a:r>
                        <a:rPr lang="ar-BH" sz="2000" b="1" dirty="0"/>
                        <a:t>السلع الانتقائية</a:t>
                      </a:r>
                    </a:p>
                    <a:p>
                      <a:pPr algn="ctr"/>
                      <a:r>
                        <a:rPr lang="ar-BH" sz="2000" b="1" dirty="0"/>
                        <a:t>3- </a:t>
                      </a:r>
                      <a:r>
                        <a:rPr lang="ar-BH" sz="2000" b="1" dirty="0">
                          <a:highlight>
                            <a:srgbClr val="FFFF00"/>
                          </a:highlight>
                        </a:rPr>
                        <a:t>تخزين </a:t>
                      </a:r>
                      <a:r>
                        <a:rPr lang="ar-BH" sz="2000" b="1" dirty="0"/>
                        <a:t>السلع الانتقائية 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/>
                        <a:t>المؤسسات التي يتوجب عليها التسجيل في نظام الضريبة الانتقائية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047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49716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RightStep">
      <a:dk1>
        <a:srgbClr val="000000"/>
      </a:dk1>
      <a:lt1>
        <a:srgbClr val="FFFFFF"/>
      </a:lt1>
      <a:dk2>
        <a:srgbClr val="233920"/>
      </a:dk2>
      <a:lt2>
        <a:srgbClr val="E2E4E8"/>
      </a:lt2>
      <a:accent1>
        <a:srgbClr val="B09F7A"/>
      </a:accent1>
      <a:accent2>
        <a:srgbClr val="9FA66A"/>
      </a:accent2>
      <a:accent3>
        <a:srgbClr val="90A97A"/>
      </a:accent3>
      <a:accent4>
        <a:srgbClr val="73AF70"/>
      </a:accent4>
      <a:accent5>
        <a:srgbClr val="7CAD8E"/>
      </a:accent5>
      <a:accent6>
        <a:srgbClr val="6EAC9E"/>
      </a:accent6>
      <a:hlink>
        <a:srgbClr val="697EAE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326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Aharoni</vt:lpstr>
      <vt:lpstr>Arial</vt:lpstr>
      <vt:lpstr>Avenir Next LT Pro</vt:lpstr>
      <vt:lpstr>Calibri</vt:lpstr>
      <vt:lpstr>ShapesVTI</vt:lpstr>
      <vt:lpstr>الدخل والضرائب</vt:lpstr>
      <vt:lpstr>أولا الدخل </vt:lpstr>
      <vt:lpstr>PowerPoint Presentation</vt:lpstr>
      <vt:lpstr>PowerPoint Presentation</vt:lpstr>
      <vt:lpstr>ثانيا الضرائب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الدخل والضرائب</dc:title>
  <dc:creator>نجلاء الزعابي</dc:creator>
  <cp:lastModifiedBy>نجلاء الزعابي</cp:lastModifiedBy>
  <cp:revision>7</cp:revision>
  <dcterms:created xsi:type="dcterms:W3CDTF">2021-05-24T05:37:00Z</dcterms:created>
  <dcterms:modified xsi:type="dcterms:W3CDTF">2021-05-24T08:34:35Z</dcterms:modified>
</cp:coreProperties>
</file>