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4" r:id="rId2"/>
    <p:sldId id="721" r:id="rId3"/>
    <p:sldId id="722" r:id="rId4"/>
    <p:sldId id="463" r:id="rId5"/>
    <p:sldId id="723" r:id="rId6"/>
    <p:sldId id="718" r:id="rId7"/>
    <p:sldId id="719" r:id="rId8"/>
    <p:sldId id="257" r:id="rId9"/>
    <p:sldId id="258" r:id="rId10"/>
    <p:sldId id="277" r:id="rId11"/>
    <p:sldId id="280" r:id="rId12"/>
    <p:sldId id="281" r:id="rId13"/>
    <p:sldId id="259" r:id="rId14"/>
    <p:sldId id="260" r:id="rId15"/>
    <p:sldId id="261" r:id="rId16"/>
    <p:sldId id="278" r:id="rId17"/>
    <p:sldId id="262" r:id="rId18"/>
    <p:sldId id="263" r:id="rId19"/>
    <p:sldId id="264" r:id="rId20"/>
    <p:sldId id="287" r:id="rId21"/>
    <p:sldId id="265" r:id="rId22"/>
    <p:sldId id="279" r:id="rId23"/>
    <p:sldId id="266" r:id="rId24"/>
    <p:sldId id="288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6" r:id="rId33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6666"/>
    <a:srgbClr val="D60093"/>
    <a:srgbClr val="996633"/>
    <a:srgbClr val="C61EE8"/>
    <a:srgbClr val="000099"/>
    <a:srgbClr val="006600"/>
    <a:srgbClr val="FFFF99"/>
    <a:srgbClr val="CC99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81D4-C5A7-4670-920F-152C9241B194}" type="datetimeFigureOut">
              <a:rPr lang="ar-AE" smtClean="0"/>
              <a:pPr/>
              <a:t>26/08/1442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AE69-939D-4796-8BA7-939E12275356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81D4-C5A7-4670-920F-152C9241B194}" type="datetimeFigureOut">
              <a:rPr lang="ar-AE" smtClean="0"/>
              <a:pPr/>
              <a:t>26/08/1442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AE69-939D-4796-8BA7-939E12275356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81D4-C5A7-4670-920F-152C9241B194}" type="datetimeFigureOut">
              <a:rPr lang="ar-AE" smtClean="0"/>
              <a:pPr/>
              <a:t>26/08/1442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AE69-939D-4796-8BA7-939E12275356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节标题">
    <p:bg>
      <p:bgPr>
        <a:gradFill flip="none" rotWithShape="1">
          <a:gsLst>
            <a:gs pos="0">
              <a:srgbClr val="F4F4F4"/>
            </a:gs>
            <a:gs pos="35000">
              <a:srgbClr val="D4D4D4"/>
            </a:gs>
            <a:gs pos="100000">
              <a:srgbClr val="BABBBB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4940">
            <a:off x="-254511" y="-75140"/>
            <a:ext cx="1769056" cy="3018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图片 4" descr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118" y="5277138"/>
            <a:ext cx="1788117" cy="1723564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3788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854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428446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81D4-C5A7-4670-920F-152C9241B194}" type="datetimeFigureOut">
              <a:rPr lang="ar-AE" smtClean="0"/>
              <a:pPr/>
              <a:t>26/08/1442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AE69-939D-4796-8BA7-939E12275356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81D4-C5A7-4670-920F-152C9241B194}" type="datetimeFigureOut">
              <a:rPr lang="ar-AE" smtClean="0"/>
              <a:pPr/>
              <a:t>26/08/1442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AE69-939D-4796-8BA7-939E12275356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81D4-C5A7-4670-920F-152C9241B194}" type="datetimeFigureOut">
              <a:rPr lang="ar-AE" smtClean="0"/>
              <a:pPr/>
              <a:t>26/08/1442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AE69-939D-4796-8BA7-939E12275356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81D4-C5A7-4670-920F-152C9241B194}" type="datetimeFigureOut">
              <a:rPr lang="ar-AE" smtClean="0"/>
              <a:pPr/>
              <a:t>26/08/1442</a:t>
            </a:fld>
            <a:endParaRPr lang="ar-A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AE69-939D-4796-8BA7-939E12275356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81D4-C5A7-4670-920F-152C9241B194}" type="datetimeFigureOut">
              <a:rPr lang="ar-AE" smtClean="0"/>
              <a:pPr/>
              <a:t>26/08/1442</a:t>
            </a:fld>
            <a:endParaRPr lang="ar-A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AE69-939D-4796-8BA7-939E12275356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81D4-C5A7-4670-920F-152C9241B194}" type="datetimeFigureOut">
              <a:rPr lang="ar-AE" smtClean="0"/>
              <a:pPr/>
              <a:t>26/08/1442</a:t>
            </a:fld>
            <a:endParaRPr lang="ar-A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AE69-939D-4796-8BA7-939E12275356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81D4-C5A7-4670-920F-152C9241B194}" type="datetimeFigureOut">
              <a:rPr lang="ar-AE" smtClean="0"/>
              <a:pPr/>
              <a:t>26/08/1442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AE69-939D-4796-8BA7-939E12275356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81D4-C5A7-4670-920F-152C9241B194}" type="datetimeFigureOut">
              <a:rPr lang="ar-AE" smtClean="0"/>
              <a:pPr/>
              <a:t>26/08/1442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AE69-939D-4796-8BA7-939E12275356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4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A81D4-C5A7-4670-920F-152C9241B194}" type="datetimeFigureOut">
              <a:rPr lang="ar-AE" smtClean="0"/>
              <a:pPr/>
              <a:t>26/08/1442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7AE69-939D-4796-8BA7-939E12275356}" type="slidenum">
              <a:rPr lang="ar-AE" smtClean="0"/>
              <a:pPr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edg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ae/imgres?imgurl=https%3A%2F%2Fwww.abmisr.com%2Fwp-content%2Fuploads%2F2018%2F01%2F%25D8%25AF%25D8%25B1%25D9%2587%25D9%2585-%25D8%25A7%25D9%2585%25D8%25A7%25D8%25B1%25D8%25A7%25D8%25AA%25D9%258A-780x405.jpg&amp;imgrefurl=https%3A%2F%2Fwww.abmisr.com%2F%25D8%25A7%25D8%25B3%25D8%25B9%25D8%25A7%25D8%25B1-%25D8%25A7%25D9%2584%25D8%25AF%25D8%25B1%25D9%2587%25D9%2585-%25D8%25A7%25D9%2584%25D8%25A7%25D9%2585%25D8%25A7%25D8%25B1%25D8%25A7%25D8%25AA%25D9%258A-%25D8%25A7%25D9%2584%25D9%258A%25D9%2588%25D9%2585-29-1-2018-%25D9%2588-%25D8%25A7%25D9%2584%25D8%25AF%2F41693%2F&amp;docid=IZkgzGiLj23nsM&amp;tbnid=gUNHcZSphqPVOM%3A&amp;vet=10ahUKEwjXo6u0wtPmAhURLBoKHdQcCk0QMwhIKAQwBA..i&amp;w=780&amp;h=405&amp;hl=ar&amp;bih=595&amp;biw=1242&amp;q=%D8%AF%D8%B1%D9%87%D9%85%20%D8%A7%D9%85%D8%A7%D8%B1%D8%A7%D8%AA%D9%8A%20&amp;ved=0ahUKEwjXo6u0wtPmAhURLBoKHdQcCk0QMwhIKAQwBA&amp;iact=mrc&amp;uact=8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jigsawplanet.com/?rc=play&amp;pid=0ec91bedcb39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2.jpeg"/><Relationship Id="rId7" Type="http://schemas.openxmlformats.org/officeDocument/2006/relationships/image" Target="../media/image3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4">
            <a:extLst>
              <a:ext uri="{FF2B5EF4-FFF2-40B4-BE49-F238E27FC236}">
                <a16:creationId xmlns:a16="http://schemas.microsoft.com/office/drawing/2014/main" id="{1B8F5ED1-9C51-4E86-AE40-5E0FC6F6575F}"/>
              </a:ext>
            </a:extLst>
          </p:cNvPr>
          <p:cNvSpPr/>
          <p:nvPr/>
        </p:nvSpPr>
        <p:spPr>
          <a:xfrm>
            <a:off x="-1836712" y="2780928"/>
            <a:ext cx="121310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8000" b="1" dirty="0">
                <a:solidFill>
                  <a:srgbClr val="0070C0"/>
                </a:solidFill>
                <a:cs typeface="Akhbar MT" pitchFamily="2" charset="-78"/>
              </a:rPr>
              <a:t>اللهم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rgbClr val="7030A0"/>
                </a:solidFill>
                <a:cs typeface="Akhbar MT" pitchFamily="2" charset="-78"/>
              </a:rPr>
              <a:t>انفعنا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chemeClr val="accent4">
                    <a:lumMod val="50000"/>
                  </a:schemeClr>
                </a:solidFill>
                <a:cs typeface="Akhbar MT" pitchFamily="2" charset="-78"/>
              </a:rPr>
              <a:t>بما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rgbClr val="00B050"/>
                </a:solidFill>
                <a:cs typeface="Akhbar MT" pitchFamily="2" charset="-78"/>
              </a:rPr>
              <a:t>علمتنا </a:t>
            </a:r>
            <a:r>
              <a:rPr lang="ar-SA" sz="8000" b="1" dirty="0">
                <a:solidFill>
                  <a:srgbClr val="FF0000"/>
                </a:solidFill>
                <a:cs typeface="Akhbar MT" pitchFamily="2" charset="-78"/>
              </a:rPr>
              <a:t>، </a:t>
            </a:r>
          </a:p>
          <a:p>
            <a:pPr lvl="0" algn="ctr"/>
            <a:r>
              <a:rPr lang="ar-SA" sz="8000" b="1" dirty="0">
                <a:solidFill>
                  <a:srgbClr val="CC0000"/>
                </a:solidFill>
                <a:cs typeface="Akhbar MT" pitchFamily="2" charset="-78"/>
              </a:rPr>
              <a:t>وعلّمنا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rgbClr val="FF9900"/>
                </a:solidFill>
                <a:cs typeface="Akhbar MT" pitchFamily="2" charset="-78"/>
              </a:rPr>
              <a:t>ما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rgbClr val="003366"/>
                </a:solidFill>
                <a:cs typeface="Akhbar MT" pitchFamily="2" charset="-78"/>
              </a:rPr>
              <a:t>ينفعنا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rgbClr val="FF0000"/>
                </a:solidFill>
                <a:cs typeface="Akhbar MT" pitchFamily="2" charset="-78"/>
              </a:rPr>
              <a:t>،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rgbClr val="660066"/>
                </a:solidFill>
                <a:cs typeface="Akhbar MT" pitchFamily="2" charset="-78"/>
              </a:rPr>
              <a:t>وزدني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rgbClr val="3333CC"/>
                </a:solidFill>
                <a:cs typeface="Akhbar MT" pitchFamily="2" charset="-78"/>
              </a:rPr>
              <a:t>علماً</a:t>
            </a:r>
            <a:r>
              <a:rPr lang="ar-SA" sz="8000" b="1" dirty="0">
                <a:solidFill>
                  <a:srgbClr val="FF0000"/>
                </a:solidFill>
                <a:cs typeface="Akhbar MT" pitchFamily="2" charset="-78"/>
              </a:rPr>
              <a:t>.</a:t>
            </a:r>
            <a:endParaRPr lang="en-US" sz="80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pic>
        <p:nvPicPr>
          <p:cNvPr id="1026" name="Picture 2" descr="بسملة - ثلث - بسم الله الرحمن الرحيم - زخرفة | Islam hat sanatı, Boyama  sayfaları, Desenler">
            <a:extLst>
              <a:ext uri="{FF2B5EF4-FFF2-40B4-BE49-F238E27FC236}">
                <a16:creationId xmlns:a16="http://schemas.microsoft.com/office/drawing/2014/main" id="{5D172713-E0D5-40C8-ABB8-89D0ABCD6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149124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80B6CD3E-91FE-404A-BCC2-BAC17FA0DC56}"/>
              </a:ext>
            </a:extLst>
          </p:cNvPr>
          <p:cNvSpPr/>
          <p:nvPr/>
        </p:nvSpPr>
        <p:spPr>
          <a:xfrm>
            <a:off x="-108520" y="620688"/>
            <a:ext cx="9252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2400" b="1" dirty="0">
                <a:solidFill>
                  <a:srgbClr val="303030"/>
                </a:solidFill>
                <a:latin typeface="Droid Arabic Naskh"/>
              </a:rPr>
              <a:t>عن أنسِ بْنِ مَالِكٍ </a:t>
            </a:r>
            <a:r>
              <a:rPr lang="ar-AE" sz="2400" b="1" dirty="0">
                <a:solidFill>
                  <a:srgbClr val="FF0000"/>
                </a:solidFill>
                <a:latin typeface="Droid Arabic Naskh"/>
              </a:rPr>
              <a:t>رَضِيَ اللَّهُ عَنْهُ </a:t>
            </a:r>
            <a:r>
              <a:rPr lang="ar-AE" sz="2400" b="1" dirty="0">
                <a:solidFill>
                  <a:srgbClr val="303030"/>
                </a:solidFill>
                <a:latin typeface="Droid Arabic Naskh"/>
              </a:rPr>
              <a:t>قَالَ : سَمِعْتُ </a:t>
            </a:r>
            <a:r>
              <a:rPr lang="ar-AE" sz="2400" b="1" dirty="0">
                <a:solidFill>
                  <a:srgbClr val="FF0000"/>
                </a:solidFill>
                <a:latin typeface="Droid Arabic Naskh"/>
              </a:rPr>
              <a:t>رَسُولَ اللَّهِ صَلَّى اللَّهُ عَلَيْهِ وَسَلَّمَ </a:t>
            </a:r>
            <a:r>
              <a:rPr lang="ar-AE" sz="2400" b="1" dirty="0">
                <a:solidFill>
                  <a:srgbClr val="303030"/>
                </a:solidFill>
                <a:latin typeface="Droid Arabic Naskh"/>
              </a:rPr>
              <a:t>يَقُولُ : </a:t>
            </a:r>
            <a:r>
              <a:rPr lang="ar-AE" sz="2800" b="1" dirty="0">
                <a:solidFill>
                  <a:srgbClr val="000099"/>
                </a:solidFill>
                <a:latin typeface="Droid Arabic Naskh"/>
              </a:rPr>
              <a:t>( مَنْ أَحَبَّ أَنْ يُبْسَطَ لَهُ فِي رِزْقِهِ و يُنْسَأَ لَهُ فِي أَثَرِهِ فَلْيَصِلْ رَحِمَهُ ) </a:t>
            </a:r>
            <a:r>
              <a:rPr lang="ar-AE" sz="1600" b="1" dirty="0">
                <a:solidFill>
                  <a:srgbClr val="FF0000"/>
                </a:solidFill>
                <a:latin typeface="Droid Arabic Naskh"/>
              </a:rPr>
              <a:t>.(رواه البخاري ومسلم)</a:t>
            </a:r>
            <a:endParaRPr lang="ar-AE" sz="2800" dirty="0">
              <a:solidFill>
                <a:srgbClr val="FF0000"/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0F22148-D5DE-4FA5-89C8-DC06F0215B5F}"/>
              </a:ext>
            </a:extLst>
          </p:cNvPr>
          <p:cNvSpPr/>
          <p:nvPr/>
        </p:nvSpPr>
        <p:spPr>
          <a:xfrm>
            <a:off x="3263789" y="-22375"/>
            <a:ext cx="26164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صلة الأرحام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6F8102-F100-46A0-8F29-042B1C248CE6}"/>
              </a:ext>
            </a:extLst>
          </p:cNvPr>
          <p:cNvSpPr/>
          <p:nvPr/>
        </p:nvSpPr>
        <p:spPr>
          <a:xfrm>
            <a:off x="5880211" y="3717032"/>
            <a:ext cx="30267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*صلة الأرحام.</a:t>
            </a:r>
            <a:endParaRPr lang="ar-SA" sz="48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89EEA227-51CC-40B3-BD50-C40040321B10}"/>
              </a:ext>
            </a:extLst>
          </p:cNvPr>
          <p:cNvSpPr/>
          <p:nvPr/>
        </p:nvSpPr>
        <p:spPr>
          <a:xfrm>
            <a:off x="-50178" y="1574795"/>
            <a:ext cx="913583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*يدعونا الرسول </a:t>
            </a:r>
            <a:r>
              <a:rPr lang="ar-AE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صلى الله عليه وسلم </a:t>
            </a:r>
            <a:r>
              <a:rPr lang="ar-AE" sz="4000" b="1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هذا الحديث للتحلي </a:t>
            </a:r>
          </a:p>
          <a:p>
            <a:pPr algn="ctr"/>
            <a:r>
              <a:rPr lang="ar-AE" sz="4000" b="1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بخلق حسن </a:t>
            </a:r>
            <a:r>
              <a:rPr lang="ar-AE" sz="4000" b="1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عظيم لما له من دور كبير في تلاحم الأسر </a:t>
            </a:r>
          </a:p>
          <a:p>
            <a:pPr algn="ctr"/>
            <a:r>
              <a:rPr lang="ar-AE" sz="4000" b="1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وترابط المجتمع ، واستقراره وهو:-</a:t>
            </a:r>
            <a:endParaRPr lang="ar-SA" sz="4000" b="1" cap="none" spc="0" dirty="0">
              <a:ln w="0"/>
              <a:solidFill>
                <a:srgbClr val="66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9CB7C0C3-3117-415B-8DA8-9FF3A7AB6719}"/>
              </a:ext>
            </a:extLst>
          </p:cNvPr>
          <p:cNvSpPr/>
          <p:nvPr/>
        </p:nvSpPr>
        <p:spPr>
          <a:xfrm>
            <a:off x="971600" y="4452208"/>
            <a:ext cx="41745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*ثواب صلة الأرحام.</a:t>
            </a:r>
            <a:endParaRPr lang="ar-SA" sz="4800" b="1" cap="none" spc="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8394632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80B6CD3E-91FE-404A-BCC2-BAC17FA0DC56}"/>
              </a:ext>
            </a:extLst>
          </p:cNvPr>
          <p:cNvSpPr/>
          <p:nvPr/>
        </p:nvSpPr>
        <p:spPr>
          <a:xfrm>
            <a:off x="-108520" y="620688"/>
            <a:ext cx="9252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2400" b="1" dirty="0">
                <a:solidFill>
                  <a:srgbClr val="303030"/>
                </a:solidFill>
                <a:latin typeface="Droid Arabic Naskh"/>
              </a:rPr>
              <a:t>عن أنسِ بْنِ مَالِكٍ </a:t>
            </a:r>
            <a:r>
              <a:rPr lang="ar-AE" sz="2400" b="1" dirty="0">
                <a:solidFill>
                  <a:srgbClr val="FF0000"/>
                </a:solidFill>
                <a:latin typeface="Droid Arabic Naskh"/>
              </a:rPr>
              <a:t>رَضِيَ اللَّهُ عَنْهُ </a:t>
            </a:r>
            <a:r>
              <a:rPr lang="ar-AE" sz="2400" b="1" dirty="0">
                <a:solidFill>
                  <a:srgbClr val="303030"/>
                </a:solidFill>
                <a:latin typeface="Droid Arabic Naskh"/>
              </a:rPr>
              <a:t>قَالَ : سَمِعْتُ </a:t>
            </a:r>
            <a:r>
              <a:rPr lang="ar-AE" sz="2400" b="1" dirty="0">
                <a:solidFill>
                  <a:srgbClr val="FF0000"/>
                </a:solidFill>
                <a:latin typeface="Droid Arabic Naskh"/>
              </a:rPr>
              <a:t>رَسُولَ اللَّهِ صَلَّى اللَّهُ عَلَيْهِ وَسَلَّمَ </a:t>
            </a:r>
            <a:r>
              <a:rPr lang="ar-AE" sz="2400" b="1" dirty="0">
                <a:solidFill>
                  <a:srgbClr val="303030"/>
                </a:solidFill>
                <a:latin typeface="Droid Arabic Naskh"/>
              </a:rPr>
              <a:t>يَقُولُ : </a:t>
            </a:r>
            <a:r>
              <a:rPr lang="ar-AE" sz="2800" b="1" dirty="0">
                <a:solidFill>
                  <a:srgbClr val="000099"/>
                </a:solidFill>
                <a:latin typeface="Droid Arabic Naskh"/>
              </a:rPr>
              <a:t>( مَنْ أَحَبَّ أَنْ يُبْسَطَ لَهُ فِي رِزْقِهِ و يُنْسَأَ لَهُ فِي أَثَرِهِ فَلْيَصِلْ رَحِمَهُ ) </a:t>
            </a:r>
            <a:r>
              <a:rPr lang="ar-AE" sz="1600" b="1" dirty="0">
                <a:solidFill>
                  <a:srgbClr val="FF0000"/>
                </a:solidFill>
                <a:latin typeface="Droid Arabic Naskh"/>
              </a:rPr>
              <a:t>.(رواه البخاري ومسلم)</a:t>
            </a:r>
            <a:endParaRPr lang="ar-AE" sz="2800" dirty="0">
              <a:solidFill>
                <a:srgbClr val="FF0000"/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0F22148-D5DE-4FA5-89C8-DC06F0215B5F}"/>
              </a:ext>
            </a:extLst>
          </p:cNvPr>
          <p:cNvSpPr/>
          <p:nvPr/>
        </p:nvSpPr>
        <p:spPr>
          <a:xfrm>
            <a:off x="3263789" y="-22375"/>
            <a:ext cx="26164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صلة الأرحام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F0804E87-82E9-4AD6-8B7E-4750E2FC2D47}"/>
              </a:ext>
            </a:extLst>
          </p:cNvPr>
          <p:cNvSpPr/>
          <p:nvPr/>
        </p:nvSpPr>
        <p:spPr>
          <a:xfrm>
            <a:off x="2595497" y="1802359"/>
            <a:ext cx="65694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يبسط : </a:t>
            </a:r>
            <a:r>
              <a:rPr lang="ar-AE" sz="32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-------------------------------</a:t>
            </a:r>
            <a:r>
              <a:rPr lang="ar-AE" sz="48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4800" b="1" cap="none" spc="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E2150C9-A352-4E8D-AA38-AAC7E286CA8C}"/>
              </a:ext>
            </a:extLst>
          </p:cNvPr>
          <p:cNvSpPr/>
          <p:nvPr/>
        </p:nvSpPr>
        <p:spPr>
          <a:xfrm>
            <a:off x="2606719" y="1710025"/>
            <a:ext cx="46330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dirty="0">
                <a:ln w="0"/>
                <a:solidFill>
                  <a:srgbClr val="99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عكس يقل ويضيق</a:t>
            </a:r>
            <a:endParaRPr lang="ar-SA" sz="6000" b="1" cap="none" spc="0" dirty="0">
              <a:ln w="0"/>
              <a:solidFill>
                <a:srgbClr val="99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F1D24343-A12C-42D0-A6E1-AC5BCB941D22}"/>
              </a:ext>
            </a:extLst>
          </p:cNvPr>
          <p:cNvSpPr/>
          <p:nvPr/>
        </p:nvSpPr>
        <p:spPr>
          <a:xfrm>
            <a:off x="1763688" y="4302440"/>
            <a:ext cx="5875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عمره – له – في – يبارك </a:t>
            </a:r>
            <a:endParaRPr lang="ar-SA" sz="5400" b="1" cap="none" spc="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D9E88F4-07CE-42A8-A889-A70E0FD69EDB}"/>
              </a:ext>
            </a:extLst>
          </p:cNvPr>
          <p:cNvSpPr/>
          <p:nvPr/>
        </p:nvSpPr>
        <p:spPr>
          <a:xfrm>
            <a:off x="475527" y="3252050"/>
            <a:ext cx="88953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ينسأ له في أثره:</a:t>
            </a:r>
            <a:r>
              <a:rPr lang="ar-AE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---------------------------------------</a:t>
            </a:r>
            <a:endParaRPr lang="ar-SA" sz="44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F314ADE3-E691-458C-BD10-8AF0A274250D}"/>
              </a:ext>
            </a:extLst>
          </p:cNvPr>
          <p:cNvSpPr/>
          <p:nvPr/>
        </p:nvSpPr>
        <p:spPr>
          <a:xfrm>
            <a:off x="696419" y="3058733"/>
            <a:ext cx="513474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600" b="1" cap="none" spc="0" dirty="0">
                <a:ln w="0"/>
                <a:solidFill>
                  <a:srgbClr val="99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يبارك له في عمره</a:t>
            </a:r>
            <a:endParaRPr lang="ar-SA" sz="6600" b="1" cap="none" spc="0" dirty="0">
              <a:ln w="0"/>
              <a:solidFill>
                <a:srgbClr val="99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7004C633-901A-4052-A9AA-9DB0B6BF7510}"/>
              </a:ext>
            </a:extLst>
          </p:cNvPr>
          <p:cNvSpPr/>
          <p:nvPr/>
        </p:nvSpPr>
        <p:spPr>
          <a:xfrm>
            <a:off x="3347864" y="1685657"/>
            <a:ext cx="337143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dirty="0">
                <a:ln w="0"/>
                <a:solidFill>
                  <a:srgbClr val="99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يكثر ويُوسع </a:t>
            </a:r>
            <a:endParaRPr lang="ar-SA" sz="6000" b="1" cap="none" spc="0" dirty="0">
              <a:ln w="0"/>
              <a:solidFill>
                <a:srgbClr val="99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661673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8" grpId="0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80B6CD3E-91FE-404A-BCC2-BAC17FA0DC56}"/>
              </a:ext>
            </a:extLst>
          </p:cNvPr>
          <p:cNvSpPr/>
          <p:nvPr/>
        </p:nvSpPr>
        <p:spPr>
          <a:xfrm>
            <a:off x="-108520" y="620688"/>
            <a:ext cx="9252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2400" b="1" dirty="0">
                <a:solidFill>
                  <a:srgbClr val="303030"/>
                </a:solidFill>
                <a:latin typeface="Droid Arabic Naskh"/>
              </a:rPr>
              <a:t>عن أنسِ بْنِ مَالِكٍ </a:t>
            </a:r>
            <a:r>
              <a:rPr lang="ar-AE" sz="2400" b="1" dirty="0">
                <a:solidFill>
                  <a:srgbClr val="FF0000"/>
                </a:solidFill>
                <a:latin typeface="Droid Arabic Naskh"/>
              </a:rPr>
              <a:t>رَضِيَ اللَّهُ عَنْهُ </a:t>
            </a:r>
            <a:r>
              <a:rPr lang="ar-AE" sz="2400" b="1" dirty="0">
                <a:solidFill>
                  <a:srgbClr val="303030"/>
                </a:solidFill>
                <a:latin typeface="Droid Arabic Naskh"/>
              </a:rPr>
              <a:t>قَالَ : سَمِعْتُ </a:t>
            </a:r>
            <a:r>
              <a:rPr lang="ar-AE" sz="2400" b="1" dirty="0">
                <a:solidFill>
                  <a:srgbClr val="FF0000"/>
                </a:solidFill>
                <a:latin typeface="Droid Arabic Naskh"/>
              </a:rPr>
              <a:t>رَسُولَ اللَّهِ صَلَّى اللَّهُ عَلَيْهِ وَسَلَّمَ </a:t>
            </a:r>
            <a:r>
              <a:rPr lang="ar-AE" sz="2400" b="1" dirty="0">
                <a:solidFill>
                  <a:srgbClr val="303030"/>
                </a:solidFill>
                <a:latin typeface="Droid Arabic Naskh"/>
              </a:rPr>
              <a:t>يَقُولُ : </a:t>
            </a:r>
            <a:r>
              <a:rPr lang="ar-AE" sz="2800" b="1" dirty="0">
                <a:solidFill>
                  <a:srgbClr val="000099"/>
                </a:solidFill>
                <a:latin typeface="Droid Arabic Naskh"/>
              </a:rPr>
              <a:t>( مَنْ أَحَبَّ أَنْ يُبْسَطَ لَهُ فِي رِزْقِهِ و يُنْسَأَ لَهُ فِي أَثَرِهِ فَلْيَصِلْ رَحِمَهُ ) </a:t>
            </a:r>
            <a:r>
              <a:rPr lang="ar-AE" sz="1600" b="1" dirty="0">
                <a:solidFill>
                  <a:srgbClr val="FF0000"/>
                </a:solidFill>
                <a:latin typeface="Droid Arabic Naskh"/>
              </a:rPr>
              <a:t>.(رواه البخاري ومسلم)</a:t>
            </a:r>
            <a:endParaRPr lang="ar-AE" sz="2800" dirty="0">
              <a:solidFill>
                <a:srgbClr val="FF0000"/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0F22148-D5DE-4FA5-89C8-DC06F0215B5F}"/>
              </a:ext>
            </a:extLst>
          </p:cNvPr>
          <p:cNvSpPr/>
          <p:nvPr/>
        </p:nvSpPr>
        <p:spPr>
          <a:xfrm>
            <a:off x="3263789" y="-22375"/>
            <a:ext cx="26164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صلة الأرحام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F5D31A93-A53F-4E2D-A2F1-F4F788C00DDC}"/>
              </a:ext>
            </a:extLst>
          </p:cNvPr>
          <p:cNvSpPr/>
          <p:nvPr/>
        </p:nvSpPr>
        <p:spPr>
          <a:xfrm>
            <a:off x="-97246" y="1833137"/>
            <a:ext cx="9385903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4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حنثا ديننا الحنيف على التماسك ،وتألف </a:t>
            </a:r>
            <a:r>
              <a:rPr lang="ar-AE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--------------</a:t>
            </a:r>
          </a:p>
          <a:p>
            <a:pPr algn="ctr"/>
            <a:endParaRPr lang="ar-AE" sz="2800" b="1" cap="none" spc="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AE" sz="4000" b="1" cap="none" spc="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بصلة</a:t>
            </a:r>
            <a:r>
              <a:rPr lang="ar-AE" sz="2800" b="1" cap="none" spc="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-------------------، </a:t>
            </a:r>
            <a:r>
              <a:rPr lang="ar-AE" sz="32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فجعل صلة الأرحام من علامات -----------</a:t>
            </a:r>
          </a:p>
          <a:p>
            <a:pPr algn="ctr"/>
            <a:r>
              <a:rPr lang="ar-AE" sz="3200" b="1" cap="none" spc="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فقد قال </a:t>
            </a:r>
            <a:r>
              <a:rPr lang="ar-AE" sz="32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رسول الله صلى الله عليه وسلم : </a:t>
            </a:r>
            <a:r>
              <a:rPr lang="ar-AE" sz="3200" b="1" dirty="0">
                <a:ln w="0"/>
                <a:solidFill>
                  <a:srgbClr val="99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 ومن كان يؤمن بالله واليوم</a:t>
            </a:r>
          </a:p>
          <a:p>
            <a:pPr algn="ctr"/>
            <a:r>
              <a:rPr lang="ar-AE" sz="3200" b="1" cap="none" spc="0" dirty="0">
                <a:ln w="0"/>
                <a:solidFill>
                  <a:srgbClr val="99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الآخر ف</a:t>
            </a:r>
            <a:r>
              <a:rPr lang="ar-AE" sz="3200" b="1" dirty="0">
                <a:ln w="0"/>
                <a:solidFill>
                  <a:srgbClr val="99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ليصل رحمه" ويقصد الأرحام : الأقارب من  ناحية </a:t>
            </a:r>
          </a:p>
          <a:p>
            <a:pPr algn="ctr"/>
            <a:endParaRPr lang="ar-AE" sz="3200" b="1" cap="none" spc="0" dirty="0">
              <a:ln w="0"/>
              <a:solidFill>
                <a:srgbClr val="99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ar-SA" sz="4400" b="1" cap="none" spc="0" dirty="0">
              <a:ln w="0"/>
              <a:solidFill>
                <a:srgbClr val="99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E7C22CD-1AAE-4AB3-89D3-0B42911A1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653136"/>
            <a:ext cx="4104456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1F5883A7-A333-4DDB-A902-6A856E01C300}"/>
              </a:ext>
            </a:extLst>
          </p:cNvPr>
          <p:cNvSpPr/>
          <p:nvPr/>
        </p:nvSpPr>
        <p:spPr>
          <a:xfrm>
            <a:off x="212234" y="1573659"/>
            <a:ext cx="15343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قلوب 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8DF8E58-04B4-4531-82F4-84C786F67F63}"/>
              </a:ext>
            </a:extLst>
          </p:cNvPr>
          <p:cNvSpPr/>
          <p:nvPr/>
        </p:nvSpPr>
        <p:spPr>
          <a:xfrm>
            <a:off x="6253807" y="2659559"/>
            <a:ext cx="16738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</a:t>
            </a:r>
            <a:r>
              <a:rPr lang="ar-AE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رحامنا 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5CAD632-A609-4C3F-8317-EA4BC16A247B}"/>
              </a:ext>
            </a:extLst>
          </p:cNvPr>
          <p:cNvSpPr/>
          <p:nvPr/>
        </p:nvSpPr>
        <p:spPr>
          <a:xfrm>
            <a:off x="-22238" y="2859075"/>
            <a:ext cx="15632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إيمان</a:t>
            </a:r>
            <a:r>
              <a:rPr lang="ar-AE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355106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6275"/>
            <a:ext cx="9133271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23BE7BFE-9685-4CC5-A160-2B95BBFD90B2}"/>
              </a:ext>
            </a:extLst>
          </p:cNvPr>
          <p:cNvSpPr/>
          <p:nvPr/>
        </p:nvSpPr>
        <p:spPr>
          <a:xfrm>
            <a:off x="3203848" y="-6638"/>
            <a:ext cx="2920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صلة الأرحام</a:t>
            </a:r>
            <a:endParaRPr lang="ar-S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1"/>
            <a:ext cx="91440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539552" y="4057483"/>
            <a:ext cx="70070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54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يقرّب من الجنة ويُبعد عن النار</a:t>
            </a:r>
            <a:endParaRPr lang="ar-AE" sz="5400" dirty="0">
              <a:solidFill>
                <a:srgbClr val="000099"/>
              </a:solidFill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FD78D9-1522-4A7B-AF02-D2646D1BF214}"/>
              </a:ext>
            </a:extLst>
          </p:cNvPr>
          <p:cNvSpPr/>
          <p:nvPr/>
        </p:nvSpPr>
        <p:spPr>
          <a:xfrm>
            <a:off x="3203848" y="-6638"/>
            <a:ext cx="2920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صلة الأرحام</a:t>
            </a:r>
            <a:endParaRPr lang="ar-S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369" y="185738"/>
            <a:ext cx="9144000" cy="667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25895" y="5411515"/>
            <a:ext cx="91198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400" b="1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عمل جيد ويؤجر عليه لأنه من أشكال صلة الرحم.</a:t>
            </a:r>
            <a:endParaRPr lang="ar-AE" sz="4400" dirty="0">
              <a:solidFill>
                <a:srgbClr val="660066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427310" y="4121601"/>
            <a:ext cx="65998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5400" b="1" dirty="0">
                <a:ln w="0"/>
                <a:solidFill>
                  <a:srgbClr val="99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تصرف خطأ لأنه قطيعة رحم.</a:t>
            </a:r>
            <a:endParaRPr lang="ar-AE" sz="5400" dirty="0">
              <a:solidFill>
                <a:srgbClr val="99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-108520" y="3208422"/>
            <a:ext cx="9252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8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 بأس بذلك وإن استطاع الاتصال هاتفياً فأحسن لما للصوت من أثر في القلب.</a:t>
            </a:r>
            <a:endParaRPr lang="ar-AE" sz="2800" dirty="0">
              <a:solidFill>
                <a:srgbClr val="0066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1620688" y="2177860"/>
            <a:ext cx="10687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تصرف خطأ فلابد من تعزيز الزيارة لهم لزيادة الألفة والود.</a:t>
            </a:r>
            <a:endParaRPr lang="ar-AE" sz="3600" dirty="0">
              <a:solidFill>
                <a:srgbClr val="000099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F7E41A36-84E8-43C4-A6EF-1E781693B3C5}"/>
              </a:ext>
            </a:extLst>
          </p:cNvPr>
          <p:cNvSpPr/>
          <p:nvPr/>
        </p:nvSpPr>
        <p:spPr>
          <a:xfrm>
            <a:off x="3203848" y="-6638"/>
            <a:ext cx="2920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صلة الأرحام</a:t>
            </a:r>
            <a:endParaRPr lang="ar-S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45996"/>
          <a:stretch/>
        </p:blipFill>
        <p:spPr bwMode="auto">
          <a:xfrm>
            <a:off x="1" y="185738"/>
            <a:ext cx="9144000" cy="475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-108520" y="4325035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000" b="1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 بأس بذلك وإن استطاع الاتصال هاتفياً فأحسن لما للصوت من أثر في القلب.</a:t>
            </a:r>
            <a:endParaRPr lang="ar-AE" sz="4000" dirty="0">
              <a:solidFill>
                <a:srgbClr val="660066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540568" y="2852936"/>
            <a:ext cx="9505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تصرف خطأ فلابد من تعزيز الزيارة لهم لزيادة الألفة والود.</a:t>
            </a:r>
            <a:endParaRPr lang="ar-AE" sz="3600" dirty="0">
              <a:solidFill>
                <a:srgbClr val="C00000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D397E94-5D33-49A5-B550-48E4658614E3}"/>
              </a:ext>
            </a:extLst>
          </p:cNvPr>
          <p:cNvSpPr/>
          <p:nvPr/>
        </p:nvSpPr>
        <p:spPr>
          <a:xfrm>
            <a:off x="2555776" y="0"/>
            <a:ext cx="2920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صلة الأرحام</a:t>
            </a:r>
            <a:endParaRPr lang="ar-S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905761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82"/>
            <a:ext cx="9144000" cy="684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5220072" y="4293096"/>
            <a:ext cx="18582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4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الأجر </a:t>
            </a:r>
          </a:p>
          <a:p>
            <a:pPr algn="ctr"/>
            <a:r>
              <a:rPr lang="ar-AE" sz="4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مضاعف</a:t>
            </a:r>
            <a:endParaRPr lang="ar-AE" sz="4800" dirty="0">
              <a:solidFill>
                <a:srgbClr val="C0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39552" y="4437112"/>
            <a:ext cx="38884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4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جزاء على الصدقة   وصلة على الرحم</a:t>
            </a:r>
            <a:endParaRPr lang="ar-AE" sz="4400" dirty="0">
              <a:solidFill>
                <a:srgbClr val="000099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BCE625E-C366-48F2-B4BA-FF0FA440D982}"/>
              </a:ext>
            </a:extLst>
          </p:cNvPr>
          <p:cNvSpPr/>
          <p:nvPr/>
        </p:nvSpPr>
        <p:spPr>
          <a:xfrm>
            <a:off x="3203848" y="-6638"/>
            <a:ext cx="2920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صلة الأرحام</a:t>
            </a:r>
            <a:endParaRPr lang="ar-S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467544" y="4581128"/>
            <a:ext cx="57133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0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لأن صلة من قطعك برهان على امتثالك لأمر الله تعالى.</a:t>
            </a:r>
            <a:endParaRPr lang="ar-AE" sz="4000" dirty="0">
              <a:solidFill>
                <a:srgbClr val="0066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899592" y="3210607"/>
            <a:ext cx="54665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يجب أن يكون مع الكل</a:t>
            </a:r>
            <a:endParaRPr lang="ar-AE" sz="540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CE07BA34-DE76-4188-891F-372D814FEE13}"/>
              </a:ext>
            </a:extLst>
          </p:cNvPr>
          <p:cNvSpPr/>
          <p:nvPr/>
        </p:nvSpPr>
        <p:spPr>
          <a:xfrm>
            <a:off x="3203848" y="-6638"/>
            <a:ext cx="2920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صلة الأرحام</a:t>
            </a:r>
            <a:endParaRPr lang="ar-S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11107"/>
          <a:stretch/>
        </p:blipFill>
        <p:spPr bwMode="auto">
          <a:xfrm>
            <a:off x="0" y="0"/>
            <a:ext cx="9144000" cy="693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6058907" y="5693082"/>
            <a:ext cx="29626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الشعور بالعزة والقوة</a:t>
            </a:r>
            <a:endParaRPr lang="ar-AE" sz="3200" dirty="0">
              <a:solidFill>
                <a:srgbClr val="0066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660025" y="4893146"/>
            <a:ext cx="23358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الراحة النفسية</a:t>
            </a:r>
            <a:endParaRPr lang="ar-AE" sz="3600" dirty="0">
              <a:solidFill>
                <a:srgbClr val="660066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519641" y="4093792"/>
            <a:ext cx="24545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الأجر والثواب</a:t>
            </a:r>
            <a:endParaRPr lang="ar-AE" sz="4000" dirty="0"/>
          </a:p>
        </p:txBody>
      </p:sp>
      <p:sp>
        <p:nvSpPr>
          <p:cNvPr id="6" name="مستطيل 5"/>
          <p:cNvSpPr/>
          <p:nvPr/>
        </p:nvSpPr>
        <p:spPr>
          <a:xfrm>
            <a:off x="3553308" y="5569903"/>
            <a:ext cx="2408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التلاحم الأسري</a:t>
            </a:r>
            <a:endParaRPr lang="ar-AE" sz="3600" dirty="0">
              <a:solidFill>
                <a:srgbClr val="C0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797727" y="4979872"/>
            <a:ext cx="3620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2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زيادة الألفة والمحبة</a:t>
            </a:r>
            <a:endParaRPr lang="ar-AE" sz="3200" dirty="0">
              <a:solidFill>
                <a:srgbClr val="000099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085095" y="4221799"/>
            <a:ext cx="3332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200" b="1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عموم الخير بين الأهل</a:t>
            </a:r>
            <a:endParaRPr lang="ar-AE" sz="3200" dirty="0">
              <a:solidFill>
                <a:srgbClr val="660066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33293" y="5508348"/>
            <a:ext cx="25042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000" b="1" dirty="0">
                <a:ln w="0"/>
                <a:solidFill>
                  <a:srgbClr val="99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تلاحم المجتمع</a:t>
            </a:r>
            <a:endParaRPr lang="ar-AE" sz="4000" dirty="0">
              <a:solidFill>
                <a:srgbClr val="99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12380" y="4908338"/>
            <a:ext cx="3041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قوة المجتمع وتماسكه</a:t>
            </a:r>
            <a:endParaRPr lang="ar-AE" sz="3200" dirty="0">
              <a:solidFill>
                <a:srgbClr val="0066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59180" y="4173206"/>
            <a:ext cx="3052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>
                <a:ln w="0"/>
                <a:solidFill>
                  <a:srgbClr val="99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علو المجتمع ورقيه</a:t>
            </a:r>
            <a:endParaRPr lang="ar-AE" sz="3600" dirty="0">
              <a:solidFill>
                <a:srgbClr val="990000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3E3C4D0-570E-411F-8427-7072C1F01EAA}"/>
              </a:ext>
            </a:extLst>
          </p:cNvPr>
          <p:cNvSpPr/>
          <p:nvPr/>
        </p:nvSpPr>
        <p:spPr>
          <a:xfrm>
            <a:off x="3203848" y="-6638"/>
            <a:ext cx="2920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صلة الأرحام</a:t>
            </a:r>
            <a:endParaRPr lang="ar-S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7250"/>
            <a:ext cx="9144000" cy="61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306" y="1742796"/>
            <a:ext cx="6863666" cy="370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31" y="4210698"/>
            <a:ext cx="2164814" cy="216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581" y="6173542"/>
            <a:ext cx="4235116" cy="67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77" y="4442049"/>
            <a:ext cx="1393271" cy="227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32" y="5762400"/>
            <a:ext cx="1562824" cy="137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36" y="3777880"/>
            <a:ext cx="617991" cy="61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57" y="3854866"/>
            <a:ext cx="363969" cy="58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978" y="5955440"/>
            <a:ext cx="1017182" cy="102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9" y="1901449"/>
            <a:ext cx="1663748" cy="1137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" y="665847"/>
            <a:ext cx="2084866" cy="179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2578" y="5040202"/>
            <a:ext cx="1987075" cy="216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69" y="5687014"/>
            <a:ext cx="2555403" cy="175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093" y="5690765"/>
            <a:ext cx="733220" cy="54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0016" y="5311211"/>
            <a:ext cx="2885289" cy="135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256" y="5749248"/>
            <a:ext cx="463571" cy="48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6773651" y="1029359"/>
            <a:ext cx="700868" cy="61755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مستطيل 25"/>
          <p:cNvSpPr/>
          <p:nvPr/>
        </p:nvSpPr>
        <p:spPr>
          <a:xfrm>
            <a:off x="2346042" y="1029361"/>
            <a:ext cx="700868" cy="61755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مستطيل 26"/>
          <p:cNvSpPr/>
          <p:nvPr/>
        </p:nvSpPr>
        <p:spPr>
          <a:xfrm>
            <a:off x="3227864" y="1029360"/>
            <a:ext cx="700868" cy="61755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مستطيل 27"/>
          <p:cNvSpPr/>
          <p:nvPr/>
        </p:nvSpPr>
        <p:spPr>
          <a:xfrm>
            <a:off x="4115281" y="1029360"/>
            <a:ext cx="700868" cy="61755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مستطيل 28"/>
          <p:cNvSpPr/>
          <p:nvPr/>
        </p:nvSpPr>
        <p:spPr>
          <a:xfrm>
            <a:off x="4994780" y="1029359"/>
            <a:ext cx="700868" cy="61755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مستطيل 29"/>
          <p:cNvSpPr/>
          <p:nvPr/>
        </p:nvSpPr>
        <p:spPr>
          <a:xfrm>
            <a:off x="5886234" y="1024316"/>
            <a:ext cx="700868" cy="61755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مستطيل 30"/>
          <p:cNvSpPr/>
          <p:nvPr/>
        </p:nvSpPr>
        <p:spPr>
          <a:xfrm>
            <a:off x="7608392" y="1029359"/>
            <a:ext cx="700868" cy="61755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2" y="-399299"/>
            <a:ext cx="9101945" cy="179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195F9FFE-97D1-4448-B38A-DED7FBF1D79C}"/>
              </a:ext>
            </a:extLst>
          </p:cNvPr>
          <p:cNvSpPr/>
          <p:nvPr/>
        </p:nvSpPr>
        <p:spPr>
          <a:xfrm>
            <a:off x="6950129" y="1814893"/>
            <a:ext cx="1556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اليوم: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E4BB7834-FB55-44C8-9DA0-E461C5D2D58C}"/>
              </a:ext>
            </a:extLst>
          </p:cNvPr>
          <p:cNvSpPr/>
          <p:nvPr/>
        </p:nvSpPr>
        <p:spPr>
          <a:xfrm>
            <a:off x="6892215" y="1926144"/>
            <a:ext cx="1410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اليوم: </a:t>
            </a:r>
            <a:endParaRPr lang="ar-SA" sz="54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khbar MT" pitchFamily="2" charset="-78"/>
            </a:endParaRP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4E475E5A-7CD9-4FEF-A4F7-258FE63A1500}"/>
              </a:ext>
            </a:extLst>
          </p:cNvPr>
          <p:cNvSpPr/>
          <p:nvPr/>
        </p:nvSpPr>
        <p:spPr>
          <a:xfrm>
            <a:off x="6682825" y="2892408"/>
            <a:ext cx="1794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التاريخ: </a:t>
            </a:r>
            <a:endParaRPr lang="ar-SA" sz="54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khbar MT" pitchFamily="2" charset="-78"/>
            </a:endParaRP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084129DB-B4E1-4EB7-A40A-7AD80BF6D78E}"/>
              </a:ext>
            </a:extLst>
          </p:cNvPr>
          <p:cNvSpPr/>
          <p:nvPr/>
        </p:nvSpPr>
        <p:spPr>
          <a:xfrm>
            <a:off x="2933336" y="3677727"/>
            <a:ext cx="48237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الحصة – الصف - الشعبة: </a:t>
            </a:r>
            <a:endParaRPr lang="ar-SA" sz="4800" b="1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khbar MT" pitchFamily="2" charset="-78"/>
            </a:endParaRP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F8EC2000-90AE-47B9-BE07-C0BE59F0F822}"/>
              </a:ext>
            </a:extLst>
          </p:cNvPr>
          <p:cNvSpPr/>
          <p:nvPr/>
        </p:nvSpPr>
        <p:spPr>
          <a:xfrm>
            <a:off x="5524533" y="2026622"/>
            <a:ext cx="1324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الاحد </a:t>
            </a:r>
            <a:endParaRPr lang="ar-SA" sz="5400" b="0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khbar MT" pitchFamily="2" charset="-78"/>
            </a:endParaRP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F24E4588-8006-477F-BB95-264F1F914B60}"/>
              </a:ext>
            </a:extLst>
          </p:cNvPr>
          <p:cNvSpPr/>
          <p:nvPr/>
        </p:nvSpPr>
        <p:spPr>
          <a:xfrm>
            <a:off x="5492960" y="2967335"/>
            <a:ext cx="1410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اليوم: </a:t>
            </a:r>
            <a:endParaRPr lang="ar-SA" sz="5400" b="0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khbar MT" pitchFamily="2" charset="-78"/>
            </a:endParaRPr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AAC2CC39-BA5E-45DC-91E6-47C33FEB63A5}"/>
              </a:ext>
            </a:extLst>
          </p:cNvPr>
          <p:cNvSpPr/>
          <p:nvPr/>
        </p:nvSpPr>
        <p:spPr>
          <a:xfrm>
            <a:off x="5271861" y="4348700"/>
            <a:ext cx="1410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اليوم: </a:t>
            </a:r>
            <a:endParaRPr lang="ar-SA" sz="5400" b="0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80B6CD3E-91FE-404A-BCC2-BAC17FA0DC56}"/>
              </a:ext>
            </a:extLst>
          </p:cNvPr>
          <p:cNvSpPr/>
          <p:nvPr/>
        </p:nvSpPr>
        <p:spPr>
          <a:xfrm>
            <a:off x="-108520" y="620688"/>
            <a:ext cx="9252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2400" b="1" dirty="0">
                <a:solidFill>
                  <a:srgbClr val="303030"/>
                </a:solidFill>
                <a:latin typeface="Droid Arabic Naskh"/>
              </a:rPr>
              <a:t>عن أنسِ بْنِ مَالِكٍ </a:t>
            </a:r>
            <a:r>
              <a:rPr lang="ar-AE" sz="2400" b="1" dirty="0">
                <a:solidFill>
                  <a:srgbClr val="FF0000"/>
                </a:solidFill>
                <a:latin typeface="Droid Arabic Naskh"/>
              </a:rPr>
              <a:t>رَضِيَ اللَّهُ عَنْهُ </a:t>
            </a:r>
            <a:r>
              <a:rPr lang="ar-AE" sz="2400" b="1" dirty="0">
                <a:solidFill>
                  <a:srgbClr val="303030"/>
                </a:solidFill>
                <a:latin typeface="Droid Arabic Naskh"/>
              </a:rPr>
              <a:t>قَالَ : سَمِعْتُ </a:t>
            </a:r>
            <a:r>
              <a:rPr lang="ar-AE" sz="2400" b="1" dirty="0">
                <a:solidFill>
                  <a:srgbClr val="FF0000"/>
                </a:solidFill>
                <a:latin typeface="Droid Arabic Naskh"/>
              </a:rPr>
              <a:t>رَسُولَ اللَّهِ صَلَّى اللَّهُ عَلَيْهِ وَسَلَّمَ </a:t>
            </a:r>
            <a:r>
              <a:rPr lang="ar-AE" sz="2400" b="1" dirty="0">
                <a:solidFill>
                  <a:srgbClr val="303030"/>
                </a:solidFill>
                <a:latin typeface="Droid Arabic Naskh"/>
              </a:rPr>
              <a:t>يَقُولُ : </a:t>
            </a:r>
            <a:r>
              <a:rPr lang="ar-AE" sz="2800" b="1" dirty="0">
                <a:solidFill>
                  <a:srgbClr val="000099"/>
                </a:solidFill>
                <a:latin typeface="Droid Arabic Naskh"/>
              </a:rPr>
              <a:t>( مَنْ أَحَبَّ أَنْ يُبْسَطَ لَهُ فِي رِزْقِهِ و يُنْسَأَ لَهُ فِي أَثَرِهِ فَلْيَصِلْ رَحِمَهُ ) </a:t>
            </a:r>
            <a:r>
              <a:rPr lang="ar-AE" sz="1600" b="1" dirty="0">
                <a:solidFill>
                  <a:srgbClr val="FF0000"/>
                </a:solidFill>
                <a:latin typeface="Droid Arabic Naskh"/>
              </a:rPr>
              <a:t>.(رواه البخاري ومسلم)</a:t>
            </a:r>
            <a:endParaRPr lang="ar-AE" sz="2800" dirty="0">
              <a:solidFill>
                <a:srgbClr val="FF0000"/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0F22148-D5DE-4FA5-89C8-DC06F0215B5F}"/>
              </a:ext>
            </a:extLst>
          </p:cNvPr>
          <p:cNvSpPr/>
          <p:nvPr/>
        </p:nvSpPr>
        <p:spPr>
          <a:xfrm>
            <a:off x="3263789" y="-22375"/>
            <a:ext cx="26164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صلة الأرحام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C057984A-1325-4775-8A77-BB140C703265}"/>
              </a:ext>
            </a:extLst>
          </p:cNvPr>
          <p:cNvSpPr/>
          <p:nvPr/>
        </p:nvSpPr>
        <p:spPr>
          <a:xfrm>
            <a:off x="4860032" y="1574795"/>
            <a:ext cx="41745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*ثواب صلة الأرحام.</a:t>
            </a:r>
            <a:endParaRPr lang="ar-SA" sz="4800" b="1" cap="none" spc="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CFD7CD95-80C6-470A-BFB6-E776497E37D4}"/>
              </a:ext>
            </a:extLst>
          </p:cNvPr>
          <p:cNvSpPr/>
          <p:nvPr/>
        </p:nvSpPr>
        <p:spPr>
          <a:xfrm>
            <a:off x="133018" y="2340968"/>
            <a:ext cx="74238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صلة الأرحام له ثواب في الدنيا والآخرة</a:t>
            </a:r>
            <a:endParaRPr lang="ar-SA" sz="44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A32A6D24-4678-4F28-9169-09DBEF6E1934}"/>
              </a:ext>
            </a:extLst>
          </p:cNvPr>
          <p:cNvSpPr/>
          <p:nvPr/>
        </p:nvSpPr>
        <p:spPr>
          <a:xfrm>
            <a:off x="4506167" y="3199473"/>
            <a:ext cx="46987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b="1" dirty="0">
                <a:ln w="0"/>
                <a:solidFill>
                  <a:srgbClr val="99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ثواب صلة الأرحام في الدنيا.</a:t>
            </a:r>
            <a:endParaRPr lang="ar-SA" sz="3600" b="1" cap="none" spc="0" dirty="0">
              <a:ln w="0"/>
              <a:solidFill>
                <a:srgbClr val="99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B986F58C-D4D5-49DF-A691-29D9BE6293AC}"/>
              </a:ext>
            </a:extLst>
          </p:cNvPr>
          <p:cNvSpPr/>
          <p:nvPr/>
        </p:nvSpPr>
        <p:spPr>
          <a:xfrm>
            <a:off x="6156176" y="3876582"/>
            <a:ext cx="2952328" cy="26487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D2532284-3818-4DF1-A1F2-95003FCFB2F1}"/>
              </a:ext>
            </a:extLst>
          </p:cNvPr>
          <p:cNvSpPr/>
          <p:nvPr/>
        </p:nvSpPr>
        <p:spPr>
          <a:xfrm>
            <a:off x="3164094" y="3876582"/>
            <a:ext cx="2952328" cy="27927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F70EB3D-CD7B-4223-9187-53AB46866769}"/>
              </a:ext>
            </a:extLst>
          </p:cNvPr>
          <p:cNvSpPr/>
          <p:nvPr/>
        </p:nvSpPr>
        <p:spPr>
          <a:xfrm>
            <a:off x="-264056" y="3230251"/>
            <a:ext cx="49231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b="1" dirty="0">
                <a:ln w="0"/>
                <a:solidFill>
                  <a:srgbClr val="99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ثواب صلة الأرحام في الآخرة.</a:t>
            </a:r>
            <a:endParaRPr lang="ar-SA" sz="3600" b="1" cap="none" spc="0" dirty="0">
              <a:ln w="0"/>
              <a:solidFill>
                <a:srgbClr val="99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أسطوانة 9">
            <a:extLst>
              <a:ext uri="{FF2B5EF4-FFF2-40B4-BE49-F238E27FC236}">
                <a16:creationId xmlns:a16="http://schemas.microsoft.com/office/drawing/2014/main" id="{867F9F72-67E0-48DD-9E0E-CCB065C531C5}"/>
              </a:ext>
            </a:extLst>
          </p:cNvPr>
          <p:cNvSpPr/>
          <p:nvPr/>
        </p:nvSpPr>
        <p:spPr>
          <a:xfrm>
            <a:off x="133017" y="3816661"/>
            <a:ext cx="2952327" cy="3041339"/>
          </a:xfrm>
          <a:prstGeom prst="can">
            <a:avLst/>
          </a:prstGeom>
          <a:solidFill>
            <a:srgbClr val="C61EE8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6402907D-BB8B-4D8F-BA91-40D51BE9E313}"/>
              </a:ext>
            </a:extLst>
          </p:cNvPr>
          <p:cNvSpPr/>
          <p:nvPr/>
        </p:nvSpPr>
        <p:spPr>
          <a:xfrm>
            <a:off x="6414697" y="4119534"/>
            <a:ext cx="2435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سـ -عـ - ة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87C7EC85-33DA-4FC8-B40B-F57134C69B3A}"/>
              </a:ext>
            </a:extLst>
          </p:cNvPr>
          <p:cNvSpPr/>
          <p:nvPr/>
        </p:nvSpPr>
        <p:spPr>
          <a:xfrm>
            <a:off x="6055625" y="4960458"/>
            <a:ext cx="3153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الـ - ر- ز- ق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0BAE328C-3839-4AE8-A86B-721A9A875DB6}"/>
              </a:ext>
            </a:extLst>
          </p:cNvPr>
          <p:cNvSpPr/>
          <p:nvPr/>
        </p:nvSpPr>
        <p:spPr>
          <a:xfrm>
            <a:off x="6724878" y="3917371"/>
            <a:ext cx="181492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6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سعة</a:t>
            </a:r>
          </a:p>
          <a:p>
            <a:pPr algn="ctr"/>
            <a:r>
              <a:rPr lang="ar-AE" sz="6600" b="1" cap="none" spc="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الرزق</a:t>
            </a:r>
            <a:endParaRPr lang="ar-SA" sz="6600" b="1" cap="none" spc="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BCD9F66D-2A94-4158-A53C-DD9E1E618120}"/>
              </a:ext>
            </a:extLst>
          </p:cNvPr>
          <p:cNvSpPr/>
          <p:nvPr/>
        </p:nvSpPr>
        <p:spPr>
          <a:xfrm>
            <a:off x="3817876" y="3816661"/>
            <a:ext cx="146226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العمر</a:t>
            </a:r>
          </a:p>
          <a:p>
            <a:pPr algn="ctr"/>
            <a:r>
              <a:rPr lang="ar-AE" sz="60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</a:t>
            </a:r>
          </a:p>
          <a:p>
            <a:pPr algn="ctr"/>
            <a:r>
              <a:rPr lang="ar-AE" sz="60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بركة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FC3E2B68-2232-41FA-9F09-75B23552BFA3}"/>
              </a:ext>
            </a:extLst>
          </p:cNvPr>
          <p:cNvSpPr/>
          <p:nvPr/>
        </p:nvSpPr>
        <p:spPr>
          <a:xfrm>
            <a:off x="3335372" y="4367834"/>
            <a:ext cx="242726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بركة في </a:t>
            </a:r>
          </a:p>
          <a:p>
            <a:pPr algn="ctr"/>
            <a:r>
              <a:rPr lang="ar-AE" sz="60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العمر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54F918F9-16E9-469A-B4AC-2C81B9D77C38}"/>
              </a:ext>
            </a:extLst>
          </p:cNvPr>
          <p:cNvSpPr/>
          <p:nvPr/>
        </p:nvSpPr>
        <p:spPr>
          <a:xfrm>
            <a:off x="818409" y="3749016"/>
            <a:ext cx="154721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دخول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3EFFCC8D-C8CC-44EE-B5F7-F13A0B6EB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7" y="4726453"/>
            <a:ext cx="2965680" cy="195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7962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  <p:bldP spid="13" grpId="1"/>
      <p:bldP spid="14" grpId="0"/>
      <p:bldP spid="15" grpId="0"/>
      <p:bldP spid="15" grpId="1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59B39070-0B8D-42B1-ACDA-7CE7D0674313}"/>
              </a:ext>
            </a:extLst>
          </p:cNvPr>
          <p:cNvSpPr/>
          <p:nvPr/>
        </p:nvSpPr>
        <p:spPr>
          <a:xfrm>
            <a:off x="3203848" y="-6638"/>
            <a:ext cx="2920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صلة الأرحام</a:t>
            </a:r>
            <a:endParaRPr lang="ar-S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325" t="26260" r="11413" b="10337"/>
          <a:stretch/>
        </p:blipFill>
        <p:spPr bwMode="auto">
          <a:xfrm>
            <a:off x="0" y="44624"/>
            <a:ext cx="9144000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667856" y="3969930"/>
            <a:ext cx="3276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الإحسان إلى الأقربين</a:t>
            </a:r>
            <a:endParaRPr lang="ar-AE" sz="3600" dirty="0"/>
          </a:p>
        </p:txBody>
      </p:sp>
      <p:sp>
        <p:nvSpPr>
          <p:cNvPr id="5" name="مستطيل 4"/>
          <p:cNvSpPr/>
          <p:nvPr/>
        </p:nvSpPr>
        <p:spPr>
          <a:xfrm>
            <a:off x="3360506" y="4696108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واجبة على كل مسلم</a:t>
            </a:r>
            <a:endParaRPr lang="ar-AE" sz="3200" dirty="0">
              <a:solidFill>
                <a:srgbClr val="00206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857151" y="5300338"/>
            <a:ext cx="3716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رضا الله والبركة في الرزق</a:t>
            </a:r>
            <a:endParaRPr lang="ar-AE" sz="3200" dirty="0"/>
          </a:p>
        </p:txBody>
      </p:sp>
      <p:sp>
        <p:nvSpPr>
          <p:cNvPr id="7" name="مستطيل 6"/>
          <p:cNvSpPr/>
          <p:nvPr/>
        </p:nvSpPr>
        <p:spPr>
          <a:xfrm>
            <a:off x="3785676" y="6096199"/>
            <a:ext cx="3041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قوة المجتمع وتماسكه</a:t>
            </a:r>
            <a:endParaRPr lang="ar-AE" sz="3200" dirty="0">
              <a:solidFill>
                <a:srgbClr val="00206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-194901" y="4001868"/>
            <a:ext cx="3980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عدم الإحسان إلى الأقربين</a:t>
            </a:r>
            <a:endParaRPr lang="ar-AE" sz="3600" dirty="0">
              <a:solidFill>
                <a:srgbClr val="00206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05010" y="4653136"/>
            <a:ext cx="3328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محرمة على كل مسلم</a:t>
            </a:r>
            <a:endParaRPr lang="ar-AE" sz="3600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-232126" y="5372590"/>
            <a:ext cx="41088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غضب الله وحرمانه من البركة</a:t>
            </a:r>
            <a:endParaRPr lang="ar-AE" sz="3200" dirty="0">
              <a:solidFill>
                <a:srgbClr val="00206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-67462" y="6011904"/>
            <a:ext cx="3735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تفكك المجتمع وضعفه</a:t>
            </a:r>
            <a:endParaRPr lang="ar-AE" sz="4000" dirty="0">
              <a:solidFill>
                <a:srgbClr val="FF0000"/>
              </a:solidFill>
            </a:endParaRP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0E43246A-1A34-40E0-8664-57ADC1327FA9}"/>
              </a:ext>
            </a:extLst>
          </p:cNvPr>
          <p:cNvCxnSpPr>
            <a:cxnSpLocks/>
          </p:cNvCxnSpPr>
          <p:nvPr/>
        </p:nvCxnSpPr>
        <p:spPr>
          <a:xfrm>
            <a:off x="3735201" y="3645024"/>
            <a:ext cx="88161" cy="307476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421438AE-0A5E-48DD-A2F2-9DC2995C5FEF}"/>
              </a:ext>
            </a:extLst>
          </p:cNvPr>
          <p:cNvSpPr/>
          <p:nvPr/>
        </p:nvSpPr>
        <p:spPr>
          <a:xfrm>
            <a:off x="2416196" y="-42922"/>
            <a:ext cx="2920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صلة الأرحام</a:t>
            </a:r>
            <a:endParaRPr lang="ar-S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895611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79710"/>
          <a:stretch/>
        </p:blipFill>
        <p:spPr bwMode="auto">
          <a:xfrm>
            <a:off x="0" y="824360"/>
            <a:ext cx="9144000" cy="178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A04A6732-3CF7-4408-A3DE-154B1BD38E6C}"/>
              </a:ext>
            </a:extLst>
          </p:cNvPr>
          <p:cNvSpPr/>
          <p:nvPr/>
        </p:nvSpPr>
        <p:spPr>
          <a:xfrm>
            <a:off x="3356133" y="-6638"/>
            <a:ext cx="26164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صلة الأرحام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80F3736-8E24-48CF-8B5E-F84F2BBD1119}"/>
              </a:ext>
            </a:extLst>
          </p:cNvPr>
          <p:cNvSpPr/>
          <p:nvPr/>
        </p:nvSpPr>
        <p:spPr>
          <a:xfrm>
            <a:off x="349701" y="2609629"/>
            <a:ext cx="86292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</a:t>
            </a:r>
            <a:r>
              <a:rPr lang="ar-AE" sz="40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ستخرج من القطعة المراد بسعة الرزق في الحديث</a:t>
            </a:r>
            <a:endParaRPr lang="ar-SA" sz="40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F9AD888B-2429-47B0-AB5B-82901D7AA05B}"/>
              </a:ext>
            </a:extLst>
          </p:cNvPr>
          <p:cNvSpPr/>
          <p:nvPr/>
        </p:nvSpPr>
        <p:spPr>
          <a:xfrm>
            <a:off x="7099851" y="3315759"/>
            <a:ext cx="204414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رزق أخروي</a:t>
            </a:r>
            <a:endParaRPr lang="ar-SA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93620EDE-4A50-4241-9545-AA0E76FDC87D}"/>
              </a:ext>
            </a:extLst>
          </p:cNvPr>
          <p:cNvSpPr/>
          <p:nvPr/>
        </p:nvSpPr>
        <p:spPr>
          <a:xfrm>
            <a:off x="5995381" y="4161295"/>
            <a:ext cx="314861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رزق دنيوي من 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سهم: خماسي 8">
            <a:extLst>
              <a:ext uri="{FF2B5EF4-FFF2-40B4-BE49-F238E27FC236}">
                <a16:creationId xmlns:a16="http://schemas.microsoft.com/office/drawing/2014/main" id="{AD9CB577-646B-4062-B099-59CD01263CD0}"/>
              </a:ext>
            </a:extLst>
          </p:cNvPr>
          <p:cNvSpPr/>
          <p:nvPr/>
        </p:nvSpPr>
        <p:spPr>
          <a:xfrm>
            <a:off x="4908938" y="3315759"/>
            <a:ext cx="2189490" cy="707886"/>
          </a:xfrm>
          <a:prstGeom prst="homePlat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800" b="1" dirty="0">
                <a:solidFill>
                  <a:srgbClr val="000099"/>
                </a:solidFill>
              </a:rPr>
              <a:t>الثواب </a:t>
            </a:r>
          </a:p>
        </p:txBody>
      </p:sp>
      <p:sp>
        <p:nvSpPr>
          <p:cNvPr id="12" name="سهم: خماسي 11">
            <a:extLst>
              <a:ext uri="{FF2B5EF4-FFF2-40B4-BE49-F238E27FC236}">
                <a16:creationId xmlns:a16="http://schemas.microsoft.com/office/drawing/2014/main" id="{110384A3-D38B-4588-B385-415803D25E03}"/>
              </a:ext>
            </a:extLst>
          </p:cNvPr>
          <p:cNvSpPr/>
          <p:nvPr/>
        </p:nvSpPr>
        <p:spPr>
          <a:xfrm>
            <a:off x="2627783" y="3328629"/>
            <a:ext cx="2280443" cy="707886"/>
          </a:xfrm>
          <a:prstGeom prst="homePlat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800" b="1" dirty="0">
                <a:solidFill>
                  <a:srgbClr val="990000"/>
                </a:solidFill>
              </a:rPr>
              <a:t>المغفرة </a:t>
            </a:r>
          </a:p>
        </p:txBody>
      </p:sp>
      <p:sp>
        <p:nvSpPr>
          <p:cNvPr id="13" name="سهم: خماسي 12">
            <a:extLst>
              <a:ext uri="{FF2B5EF4-FFF2-40B4-BE49-F238E27FC236}">
                <a16:creationId xmlns:a16="http://schemas.microsoft.com/office/drawing/2014/main" id="{8DE89CFF-49F3-47EA-A6F4-65FF3B42608F}"/>
              </a:ext>
            </a:extLst>
          </p:cNvPr>
          <p:cNvSpPr/>
          <p:nvPr/>
        </p:nvSpPr>
        <p:spPr>
          <a:xfrm>
            <a:off x="88592" y="3341499"/>
            <a:ext cx="2537768" cy="707886"/>
          </a:xfrm>
          <a:prstGeom prst="homePlate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800" b="1" dirty="0">
                <a:solidFill>
                  <a:srgbClr val="006600"/>
                </a:solidFill>
              </a:rPr>
              <a:t>المكانة </a:t>
            </a:r>
          </a:p>
        </p:txBody>
      </p:sp>
      <p:pic>
        <p:nvPicPr>
          <p:cNvPr id="15" name="Picture 3" descr="نتيجة بحث الصور عن درهم اماراتي">
            <a:hlinkClick r:id="rId3"/>
            <a:extLst>
              <a:ext uri="{FF2B5EF4-FFF2-40B4-BE49-F238E27FC236}">
                <a16:creationId xmlns:a16="http://schemas.microsoft.com/office/drawing/2014/main" id="{64F456A4-B18E-4D59-B3EB-B852FA212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915" y="4204506"/>
            <a:ext cx="1531640" cy="746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6542F703-9EDB-4710-8105-7C3BF21FDD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705" y="4230252"/>
            <a:ext cx="1483901" cy="707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وسيلة الشرح: سهم إلى الأعلى 13">
            <a:extLst>
              <a:ext uri="{FF2B5EF4-FFF2-40B4-BE49-F238E27FC236}">
                <a16:creationId xmlns:a16="http://schemas.microsoft.com/office/drawing/2014/main" id="{BB2EF661-4DA0-46EB-A1F7-05469AC78BCD}"/>
              </a:ext>
            </a:extLst>
          </p:cNvPr>
          <p:cNvSpPr/>
          <p:nvPr/>
        </p:nvSpPr>
        <p:spPr>
          <a:xfrm>
            <a:off x="6852886" y="4918440"/>
            <a:ext cx="2278735" cy="1270977"/>
          </a:xfrm>
          <a:prstGeom prst="upArrow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800" b="1" dirty="0">
                <a:solidFill>
                  <a:srgbClr val="000099"/>
                </a:solidFill>
              </a:rPr>
              <a:t>راحة نفس</a:t>
            </a:r>
          </a:p>
        </p:txBody>
      </p:sp>
      <p:sp>
        <p:nvSpPr>
          <p:cNvPr id="19" name="وسيلة الشرح: سهم إلى الأعلى 18">
            <a:extLst>
              <a:ext uri="{FF2B5EF4-FFF2-40B4-BE49-F238E27FC236}">
                <a16:creationId xmlns:a16="http://schemas.microsoft.com/office/drawing/2014/main" id="{5D7EF12D-5EA6-4A80-BAFA-5466BD707390}"/>
              </a:ext>
            </a:extLst>
          </p:cNvPr>
          <p:cNvSpPr/>
          <p:nvPr/>
        </p:nvSpPr>
        <p:spPr>
          <a:xfrm>
            <a:off x="4551325" y="4951012"/>
            <a:ext cx="2278735" cy="1270977"/>
          </a:xfrm>
          <a:prstGeom prst="upArrow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>
                <a:solidFill>
                  <a:srgbClr val="990000"/>
                </a:solidFill>
              </a:rPr>
              <a:t>هداية الله تعالى </a:t>
            </a:r>
          </a:p>
        </p:txBody>
      </p:sp>
      <p:sp>
        <p:nvSpPr>
          <p:cNvPr id="20" name="وسيلة الشرح: سهم إلى الأعلى 19">
            <a:extLst>
              <a:ext uri="{FF2B5EF4-FFF2-40B4-BE49-F238E27FC236}">
                <a16:creationId xmlns:a16="http://schemas.microsoft.com/office/drawing/2014/main" id="{87D044E3-0622-4A4C-B319-283C9476F425}"/>
              </a:ext>
            </a:extLst>
          </p:cNvPr>
          <p:cNvSpPr/>
          <p:nvPr/>
        </p:nvSpPr>
        <p:spPr>
          <a:xfrm>
            <a:off x="2285816" y="4922234"/>
            <a:ext cx="2278735" cy="1270977"/>
          </a:xfrm>
          <a:prstGeom prst="upArrow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400" b="1" dirty="0">
                <a:solidFill>
                  <a:srgbClr val="C61EE8"/>
                </a:solidFill>
              </a:rPr>
              <a:t>سمعة طيبة </a:t>
            </a:r>
          </a:p>
        </p:txBody>
      </p:sp>
      <p:sp>
        <p:nvSpPr>
          <p:cNvPr id="17" name="وسيلة الشرح: سهم إلى اليمين 16">
            <a:extLst>
              <a:ext uri="{FF2B5EF4-FFF2-40B4-BE49-F238E27FC236}">
                <a16:creationId xmlns:a16="http://schemas.microsoft.com/office/drawing/2014/main" id="{9D4D69E1-5922-4A3E-ADC5-2F4DB04CD4B9}"/>
              </a:ext>
            </a:extLst>
          </p:cNvPr>
          <p:cNvSpPr/>
          <p:nvPr/>
        </p:nvSpPr>
        <p:spPr>
          <a:xfrm>
            <a:off x="-6145" y="4161295"/>
            <a:ext cx="2904431" cy="898278"/>
          </a:xfrm>
          <a:prstGeom prst="rightArrow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6000" b="1" dirty="0">
                <a:solidFill>
                  <a:srgbClr val="006600"/>
                </a:solidFill>
              </a:rPr>
              <a:t>صحة</a:t>
            </a:r>
          </a:p>
        </p:txBody>
      </p:sp>
      <p:sp>
        <p:nvSpPr>
          <p:cNvPr id="22" name="وسيلة الشرح: سهم إلى الأعلى 21">
            <a:extLst>
              <a:ext uri="{FF2B5EF4-FFF2-40B4-BE49-F238E27FC236}">
                <a16:creationId xmlns:a16="http://schemas.microsoft.com/office/drawing/2014/main" id="{78AA3BB8-C35B-4893-B433-B4415AC458AA}"/>
              </a:ext>
            </a:extLst>
          </p:cNvPr>
          <p:cNvSpPr/>
          <p:nvPr/>
        </p:nvSpPr>
        <p:spPr>
          <a:xfrm>
            <a:off x="-67228" y="4976337"/>
            <a:ext cx="2278735" cy="1270977"/>
          </a:xfrm>
          <a:prstGeom prst="upArrow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b="1" dirty="0">
                <a:solidFill>
                  <a:srgbClr val="996633"/>
                </a:solidFill>
              </a:rPr>
              <a:t>علم نافع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5047"/>
            <a:ext cx="9144000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323528" y="3194488"/>
            <a:ext cx="317312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AE" sz="40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تقوى الله تعالى</a:t>
            </a:r>
            <a:endParaRPr lang="ar-AE" sz="4000" dirty="0">
              <a:solidFill>
                <a:srgbClr val="0066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23528" y="4167395"/>
            <a:ext cx="317312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AE" sz="3600" b="1" dirty="0">
                <a:ln w="0"/>
                <a:solidFill>
                  <a:srgbClr val="99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لزوم الاستغفار</a:t>
            </a:r>
            <a:endParaRPr lang="ar-AE" sz="3600" dirty="0">
              <a:solidFill>
                <a:srgbClr val="99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367815" y="4927169"/>
            <a:ext cx="143981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AE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الدعاء</a:t>
            </a:r>
            <a:endParaRPr lang="ar-AE" sz="4800" dirty="0"/>
          </a:p>
        </p:txBody>
      </p:sp>
      <p:sp>
        <p:nvSpPr>
          <p:cNvPr id="6" name="مستطيل 5"/>
          <p:cNvSpPr/>
          <p:nvPr/>
        </p:nvSpPr>
        <p:spPr>
          <a:xfrm>
            <a:off x="827584" y="5641216"/>
            <a:ext cx="252028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AE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دوام الشكر لله تعالى</a:t>
            </a:r>
            <a:endParaRPr lang="ar-AE" sz="4000" dirty="0">
              <a:solidFill>
                <a:srgbClr val="000099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04A6732-3CF7-4408-A3DE-154B1BD38E6C}"/>
              </a:ext>
            </a:extLst>
          </p:cNvPr>
          <p:cNvSpPr/>
          <p:nvPr/>
        </p:nvSpPr>
        <p:spPr>
          <a:xfrm>
            <a:off x="3356133" y="-6638"/>
            <a:ext cx="26164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صلة الأرحام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676584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694"/>
            <a:ext cx="9096425" cy="684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971600" y="4797152"/>
            <a:ext cx="58019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54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ارتكاب المعاصي وكثرة الذنوب</a:t>
            </a:r>
            <a:endParaRPr lang="ar-AE" sz="5400" dirty="0">
              <a:solidFill>
                <a:srgbClr val="000099"/>
              </a:solidFill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2FABB898-F967-4F01-AB22-A4871B3785E5}"/>
              </a:ext>
            </a:extLst>
          </p:cNvPr>
          <p:cNvSpPr/>
          <p:nvPr/>
        </p:nvSpPr>
        <p:spPr>
          <a:xfrm>
            <a:off x="3203848" y="-6638"/>
            <a:ext cx="2920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صلة الأرحام</a:t>
            </a:r>
            <a:endParaRPr lang="ar-S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338"/>
            <a:ext cx="9144000" cy="632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-69622" y="4546576"/>
            <a:ext cx="4283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الدلالة على فعل الخير</a:t>
            </a:r>
            <a:endParaRPr lang="ar-AE" sz="4000" dirty="0">
              <a:solidFill>
                <a:srgbClr val="000099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981312" y="3498103"/>
            <a:ext cx="2504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الولد الصالح</a:t>
            </a:r>
            <a:endParaRPr lang="ar-AE" sz="4000" dirty="0">
              <a:solidFill>
                <a:srgbClr val="C0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95536" y="2924944"/>
            <a:ext cx="33536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العلم النافع</a:t>
            </a:r>
            <a:endParaRPr lang="ar-AE" sz="4000" dirty="0"/>
          </a:p>
        </p:txBody>
      </p:sp>
      <p:sp>
        <p:nvSpPr>
          <p:cNvPr id="6" name="مستطيل 5"/>
          <p:cNvSpPr/>
          <p:nvPr/>
        </p:nvSpPr>
        <p:spPr>
          <a:xfrm>
            <a:off x="-311364" y="2351785"/>
            <a:ext cx="40017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400" b="1" dirty="0">
                <a:ln w="0"/>
                <a:solidFill>
                  <a:srgbClr val="99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الصدقة الجارية</a:t>
            </a:r>
            <a:endParaRPr lang="ar-AE" sz="4400" dirty="0">
              <a:solidFill>
                <a:srgbClr val="990000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3FAA20D-EF9A-4828-8E1D-0D31DB331D30}"/>
              </a:ext>
            </a:extLst>
          </p:cNvPr>
          <p:cNvSpPr/>
          <p:nvPr/>
        </p:nvSpPr>
        <p:spPr>
          <a:xfrm>
            <a:off x="2288693" y="-78199"/>
            <a:ext cx="2920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صلة الأرحام</a:t>
            </a:r>
            <a:endParaRPr lang="ar-S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89"/>
            <a:ext cx="9144000" cy="391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-1" y="3013500"/>
            <a:ext cx="2659317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AE" sz="40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صلة الله له وبركة في الرزق والعمر ودخول الجنة</a:t>
            </a:r>
            <a:endParaRPr lang="ar-AE" sz="4000" dirty="0">
              <a:solidFill>
                <a:srgbClr val="0066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659317" y="3013501"/>
            <a:ext cx="1784434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AE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المودة والمحبة وقوة المجتمع وتماسكه</a:t>
            </a:r>
            <a:endParaRPr lang="ar-AE" sz="3600" dirty="0"/>
          </a:p>
        </p:txBody>
      </p:sp>
      <p:sp>
        <p:nvSpPr>
          <p:cNvPr id="5" name="مستطيل 4"/>
          <p:cNvSpPr/>
          <p:nvPr/>
        </p:nvSpPr>
        <p:spPr>
          <a:xfrm>
            <a:off x="4443751" y="3013500"/>
            <a:ext cx="1964961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AE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الإحسان للأقربين بزيارتهم ومساعدتهم والتواصل معهم </a:t>
            </a:r>
            <a:endParaRPr lang="ar-AE" sz="3200" dirty="0">
              <a:solidFill>
                <a:srgbClr val="00206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516216" y="3013501"/>
            <a:ext cx="252028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AE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زيارة الأرحام والإحسان إليهم</a:t>
            </a:r>
            <a:endParaRPr lang="ar-AE" sz="3600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E86A721-824C-4F0A-9DE7-3C3C533A98B6}"/>
              </a:ext>
            </a:extLst>
          </p:cNvPr>
          <p:cNvSpPr/>
          <p:nvPr/>
        </p:nvSpPr>
        <p:spPr>
          <a:xfrm>
            <a:off x="2659316" y="0"/>
            <a:ext cx="2920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صلة الأرحام</a:t>
            </a:r>
            <a:endParaRPr lang="ar-S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5"/>
            <a:ext cx="9144000" cy="685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6AC3445C-90EE-4AED-B0CB-C89EAB786993}"/>
              </a:ext>
            </a:extLst>
          </p:cNvPr>
          <p:cNvSpPr/>
          <p:nvPr/>
        </p:nvSpPr>
        <p:spPr>
          <a:xfrm>
            <a:off x="1979712" y="0"/>
            <a:ext cx="2920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صلة الأرحام</a:t>
            </a:r>
            <a:endParaRPr lang="ar-S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5"/>
            <a:ext cx="9144000" cy="529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62668" y="4938152"/>
            <a:ext cx="908133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44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لأن صلة الرحم فيها المساعدة والتكاتف المعنوي </a:t>
            </a:r>
          </a:p>
          <a:p>
            <a:pPr algn="ctr"/>
            <a:r>
              <a:rPr lang="ar-AE" sz="44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والمادي والنفسي لإدخال السرور على الأرحام.</a:t>
            </a:r>
            <a:endParaRPr lang="ar-AE" sz="4400" dirty="0">
              <a:solidFill>
                <a:srgbClr val="006600"/>
              </a:solidFill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2627784" y="2580710"/>
            <a:ext cx="72008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شكل بيضاوي 4"/>
          <p:cNvSpPr/>
          <p:nvPr/>
        </p:nvSpPr>
        <p:spPr>
          <a:xfrm>
            <a:off x="2087724" y="4092878"/>
            <a:ext cx="108012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BCEB19B1-D8E9-429D-9BE1-0371C609B4D0}"/>
              </a:ext>
            </a:extLst>
          </p:cNvPr>
          <p:cNvSpPr/>
          <p:nvPr/>
        </p:nvSpPr>
        <p:spPr>
          <a:xfrm>
            <a:off x="3203848" y="-6638"/>
            <a:ext cx="2920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صلة الأرحام</a:t>
            </a:r>
            <a:endParaRPr lang="ar-S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圆角矩形 1"/>
          <p:cNvSpPr/>
          <p:nvPr/>
        </p:nvSpPr>
        <p:spPr>
          <a:xfrm>
            <a:off x="1735428" y="3696523"/>
            <a:ext cx="1611628" cy="9010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3248" y="0"/>
                </a:lnTo>
                <a:lnTo>
                  <a:pt x="3248" y="12323"/>
                </a:lnTo>
                <a:cubicBezTo>
                  <a:pt x="3248" y="15019"/>
                  <a:pt x="4820" y="17205"/>
                  <a:pt x="6760" y="17205"/>
                </a:cubicBezTo>
                <a:lnTo>
                  <a:pt x="14690" y="17205"/>
                </a:lnTo>
                <a:cubicBezTo>
                  <a:pt x="16630" y="17205"/>
                  <a:pt x="18202" y="15019"/>
                  <a:pt x="18202" y="12323"/>
                </a:cubicBezTo>
                <a:lnTo>
                  <a:pt x="18202" y="0"/>
                </a:lnTo>
                <a:lnTo>
                  <a:pt x="21600" y="0"/>
                </a:lnTo>
                <a:lnTo>
                  <a:pt x="21600" y="14044"/>
                </a:lnTo>
                <a:cubicBezTo>
                  <a:pt x="21600" y="18217"/>
                  <a:pt x="19167" y="21600"/>
                  <a:pt x="16165" y="21600"/>
                </a:cubicBezTo>
                <a:lnTo>
                  <a:pt x="5435" y="21600"/>
                </a:lnTo>
                <a:cubicBezTo>
                  <a:pt x="2433" y="21600"/>
                  <a:pt x="0" y="18217"/>
                  <a:pt x="0" y="14044"/>
                </a:cubicBezTo>
                <a:close/>
              </a:path>
            </a:pathLst>
          </a:custGeom>
          <a:solidFill>
            <a:srgbClr val="FDBD24"/>
          </a:solidFill>
          <a:ln w="12700">
            <a:miter lim="400000"/>
          </a:ln>
        </p:spPr>
        <p:txBody>
          <a:bodyPr lIns="32527" rIns="32527" anchor="ctr"/>
          <a:lstStyle/>
          <a:p>
            <a:pPr algn="ctr" rtl="0">
              <a:lnSpc>
                <a:spcPct val="130000"/>
              </a:lnSpc>
              <a:defRPr sz="2000">
                <a:solidFill>
                  <a:srgbClr val="FFFFFF"/>
                </a:solidFill>
              </a:defRPr>
            </a:pPr>
            <a:endParaRPr sz="1423"/>
          </a:p>
        </p:txBody>
      </p:sp>
      <p:sp>
        <p:nvSpPr>
          <p:cNvPr id="188" name="椭圆 20"/>
          <p:cNvSpPr/>
          <p:nvPr/>
        </p:nvSpPr>
        <p:spPr>
          <a:xfrm>
            <a:off x="2127938" y="4145363"/>
            <a:ext cx="826609" cy="826608"/>
          </a:xfrm>
          <a:prstGeom prst="ellipse">
            <a:avLst/>
          </a:prstGeom>
          <a:solidFill>
            <a:srgbClr val="FDBD24"/>
          </a:solidFill>
          <a:ln w="12700">
            <a:miter lim="400000"/>
          </a:ln>
        </p:spPr>
        <p:txBody>
          <a:bodyPr lIns="32527" rIns="32527" anchor="ctr"/>
          <a:lstStyle/>
          <a:p>
            <a:pPr algn="ctr" rtl="0">
              <a:lnSpc>
                <a:spcPct val="130000"/>
              </a:lnSpc>
              <a:defRPr sz="2000">
                <a:solidFill>
                  <a:srgbClr val="FFFFFF"/>
                </a:solidFill>
              </a:defRPr>
            </a:pPr>
            <a:endParaRPr sz="1423"/>
          </a:p>
        </p:txBody>
      </p:sp>
      <p:sp>
        <p:nvSpPr>
          <p:cNvPr id="189" name="圆角矩形 1"/>
          <p:cNvSpPr/>
          <p:nvPr/>
        </p:nvSpPr>
        <p:spPr>
          <a:xfrm flipV="1">
            <a:off x="3098888" y="2780424"/>
            <a:ext cx="1611628" cy="9010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3248" y="0"/>
                </a:lnTo>
                <a:lnTo>
                  <a:pt x="3248" y="12323"/>
                </a:lnTo>
                <a:cubicBezTo>
                  <a:pt x="3248" y="15019"/>
                  <a:pt x="4820" y="17205"/>
                  <a:pt x="6760" y="17205"/>
                </a:cubicBezTo>
                <a:lnTo>
                  <a:pt x="14690" y="17205"/>
                </a:lnTo>
                <a:cubicBezTo>
                  <a:pt x="16630" y="17205"/>
                  <a:pt x="18202" y="15019"/>
                  <a:pt x="18202" y="12323"/>
                </a:cubicBezTo>
                <a:lnTo>
                  <a:pt x="18202" y="0"/>
                </a:lnTo>
                <a:lnTo>
                  <a:pt x="21600" y="0"/>
                </a:lnTo>
                <a:lnTo>
                  <a:pt x="21600" y="14044"/>
                </a:lnTo>
                <a:cubicBezTo>
                  <a:pt x="21600" y="18217"/>
                  <a:pt x="19167" y="21600"/>
                  <a:pt x="16165" y="21600"/>
                </a:cubicBezTo>
                <a:lnTo>
                  <a:pt x="5435" y="21600"/>
                </a:lnTo>
                <a:cubicBezTo>
                  <a:pt x="2433" y="21600"/>
                  <a:pt x="0" y="18217"/>
                  <a:pt x="0" y="14044"/>
                </a:cubicBezTo>
                <a:close/>
              </a:path>
            </a:pathLst>
          </a:custGeom>
          <a:solidFill>
            <a:srgbClr val="70C4BC"/>
          </a:solidFill>
          <a:ln w="12700">
            <a:miter lim="400000"/>
          </a:ln>
        </p:spPr>
        <p:txBody>
          <a:bodyPr lIns="32527" rIns="32527" anchor="ctr"/>
          <a:lstStyle/>
          <a:p>
            <a:pPr algn="ctr" rtl="0">
              <a:lnSpc>
                <a:spcPct val="130000"/>
              </a:lnSpc>
              <a:defRPr/>
            </a:pPr>
            <a:endParaRPr sz="1281"/>
          </a:p>
        </p:txBody>
      </p:sp>
      <p:sp>
        <p:nvSpPr>
          <p:cNvPr id="190" name="椭圆 22"/>
          <p:cNvSpPr/>
          <p:nvPr/>
        </p:nvSpPr>
        <p:spPr>
          <a:xfrm>
            <a:off x="3491398" y="2390567"/>
            <a:ext cx="826609" cy="826608"/>
          </a:xfrm>
          <a:prstGeom prst="ellipse">
            <a:avLst/>
          </a:prstGeom>
          <a:solidFill>
            <a:srgbClr val="70C4BC"/>
          </a:solidFill>
          <a:ln w="12700">
            <a:miter lim="400000"/>
          </a:ln>
          <a:effectLst>
            <a:outerShdw blurRad="254000" dist="63500" dir="2700000" rotWithShape="0">
              <a:srgbClr val="000000">
                <a:alpha val="40000"/>
              </a:srgbClr>
            </a:outerShdw>
          </a:effectLst>
        </p:spPr>
        <p:txBody>
          <a:bodyPr lIns="32527" rIns="32527" anchor="ctr"/>
          <a:lstStyle/>
          <a:p>
            <a:pPr algn="ctr" rtl="0">
              <a:lnSpc>
                <a:spcPct val="130000"/>
              </a:lnSpc>
              <a:defRPr/>
            </a:pPr>
            <a:endParaRPr sz="1281"/>
          </a:p>
        </p:txBody>
      </p:sp>
      <p:sp>
        <p:nvSpPr>
          <p:cNvPr id="191" name="圆角矩形 1"/>
          <p:cNvSpPr/>
          <p:nvPr/>
        </p:nvSpPr>
        <p:spPr>
          <a:xfrm>
            <a:off x="4466214" y="3696523"/>
            <a:ext cx="1611628" cy="9010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3248" y="0"/>
                </a:lnTo>
                <a:lnTo>
                  <a:pt x="3248" y="12323"/>
                </a:lnTo>
                <a:cubicBezTo>
                  <a:pt x="3248" y="15019"/>
                  <a:pt x="4820" y="17205"/>
                  <a:pt x="6760" y="17205"/>
                </a:cubicBezTo>
                <a:lnTo>
                  <a:pt x="14690" y="17205"/>
                </a:lnTo>
                <a:cubicBezTo>
                  <a:pt x="16630" y="17205"/>
                  <a:pt x="18202" y="15019"/>
                  <a:pt x="18202" y="12323"/>
                </a:cubicBezTo>
                <a:lnTo>
                  <a:pt x="18202" y="0"/>
                </a:lnTo>
                <a:lnTo>
                  <a:pt x="21600" y="0"/>
                </a:lnTo>
                <a:lnTo>
                  <a:pt x="21600" y="14044"/>
                </a:lnTo>
                <a:cubicBezTo>
                  <a:pt x="21600" y="18217"/>
                  <a:pt x="19167" y="21600"/>
                  <a:pt x="16165" y="21600"/>
                </a:cubicBezTo>
                <a:lnTo>
                  <a:pt x="5435" y="21600"/>
                </a:lnTo>
                <a:cubicBezTo>
                  <a:pt x="2433" y="21600"/>
                  <a:pt x="0" y="18217"/>
                  <a:pt x="0" y="14044"/>
                </a:cubicBezTo>
                <a:close/>
              </a:path>
            </a:pathLst>
          </a:custGeom>
          <a:solidFill>
            <a:srgbClr val="FDBD24"/>
          </a:solidFill>
          <a:ln w="12700">
            <a:miter lim="400000"/>
          </a:ln>
        </p:spPr>
        <p:txBody>
          <a:bodyPr lIns="32527" rIns="32527" anchor="ctr"/>
          <a:lstStyle/>
          <a:p>
            <a:pPr algn="ctr" rtl="0">
              <a:lnSpc>
                <a:spcPct val="130000"/>
              </a:lnSpc>
              <a:defRPr sz="2000">
                <a:solidFill>
                  <a:srgbClr val="FFFFFF"/>
                </a:solidFill>
              </a:defRPr>
            </a:pPr>
            <a:endParaRPr sz="1423"/>
          </a:p>
        </p:txBody>
      </p:sp>
      <p:sp>
        <p:nvSpPr>
          <p:cNvPr id="192" name="椭圆 24"/>
          <p:cNvSpPr/>
          <p:nvPr/>
        </p:nvSpPr>
        <p:spPr>
          <a:xfrm>
            <a:off x="4858723" y="4145363"/>
            <a:ext cx="826609" cy="826608"/>
          </a:xfrm>
          <a:prstGeom prst="ellipse">
            <a:avLst/>
          </a:prstGeom>
          <a:solidFill>
            <a:srgbClr val="FDBD24"/>
          </a:solidFill>
          <a:ln w="12700">
            <a:miter lim="400000"/>
          </a:ln>
        </p:spPr>
        <p:txBody>
          <a:bodyPr lIns="32527" rIns="32527" anchor="ctr"/>
          <a:lstStyle/>
          <a:p>
            <a:pPr algn="ctr" rtl="0">
              <a:lnSpc>
                <a:spcPct val="130000"/>
              </a:lnSpc>
              <a:defRPr sz="2000">
                <a:solidFill>
                  <a:srgbClr val="FFFFFF"/>
                </a:solidFill>
              </a:defRPr>
            </a:pPr>
            <a:endParaRPr sz="1423"/>
          </a:p>
        </p:txBody>
      </p:sp>
      <p:sp>
        <p:nvSpPr>
          <p:cNvPr id="193" name="圆角矩形 1"/>
          <p:cNvSpPr/>
          <p:nvPr/>
        </p:nvSpPr>
        <p:spPr>
          <a:xfrm flipV="1">
            <a:off x="5826830" y="2780424"/>
            <a:ext cx="1611628" cy="9010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3248" y="0"/>
                </a:lnTo>
                <a:lnTo>
                  <a:pt x="3248" y="12323"/>
                </a:lnTo>
                <a:cubicBezTo>
                  <a:pt x="3248" y="15019"/>
                  <a:pt x="4820" y="17205"/>
                  <a:pt x="6760" y="17205"/>
                </a:cubicBezTo>
                <a:lnTo>
                  <a:pt x="14690" y="17205"/>
                </a:lnTo>
                <a:cubicBezTo>
                  <a:pt x="16630" y="17205"/>
                  <a:pt x="18202" y="15019"/>
                  <a:pt x="18202" y="12323"/>
                </a:cubicBezTo>
                <a:lnTo>
                  <a:pt x="18202" y="0"/>
                </a:lnTo>
                <a:lnTo>
                  <a:pt x="21600" y="0"/>
                </a:lnTo>
                <a:lnTo>
                  <a:pt x="21600" y="14044"/>
                </a:lnTo>
                <a:cubicBezTo>
                  <a:pt x="21600" y="18217"/>
                  <a:pt x="19167" y="21600"/>
                  <a:pt x="16165" y="21600"/>
                </a:cubicBezTo>
                <a:lnTo>
                  <a:pt x="5435" y="21600"/>
                </a:lnTo>
                <a:cubicBezTo>
                  <a:pt x="2433" y="21600"/>
                  <a:pt x="0" y="18217"/>
                  <a:pt x="0" y="14044"/>
                </a:cubicBezTo>
                <a:close/>
              </a:path>
            </a:pathLst>
          </a:custGeom>
          <a:solidFill>
            <a:srgbClr val="70C4BC"/>
          </a:solidFill>
          <a:ln w="12700">
            <a:miter lim="400000"/>
          </a:ln>
        </p:spPr>
        <p:txBody>
          <a:bodyPr lIns="32527" rIns="32527" anchor="ctr"/>
          <a:lstStyle/>
          <a:p>
            <a:pPr algn="ctr" rtl="0">
              <a:lnSpc>
                <a:spcPct val="130000"/>
              </a:lnSpc>
              <a:defRPr/>
            </a:pPr>
            <a:endParaRPr sz="1281"/>
          </a:p>
        </p:txBody>
      </p:sp>
      <p:sp>
        <p:nvSpPr>
          <p:cNvPr id="194" name="椭圆 26"/>
          <p:cNvSpPr/>
          <p:nvPr/>
        </p:nvSpPr>
        <p:spPr>
          <a:xfrm>
            <a:off x="6219340" y="2390567"/>
            <a:ext cx="826609" cy="826608"/>
          </a:xfrm>
          <a:prstGeom prst="ellipse">
            <a:avLst/>
          </a:prstGeom>
          <a:solidFill>
            <a:srgbClr val="70C4BC"/>
          </a:solidFill>
          <a:ln w="12700">
            <a:miter lim="400000"/>
          </a:ln>
          <a:effectLst>
            <a:outerShdw blurRad="254000" dist="63500" dir="2700000" rotWithShape="0">
              <a:srgbClr val="000000">
                <a:alpha val="40000"/>
              </a:srgbClr>
            </a:outerShdw>
          </a:effectLst>
        </p:spPr>
        <p:txBody>
          <a:bodyPr lIns="32527" rIns="32527" anchor="ctr"/>
          <a:lstStyle/>
          <a:p>
            <a:pPr algn="ctr" rtl="0">
              <a:lnSpc>
                <a:spcPct val="130000"/>
              </a:lnSpc>
              <a:defRPr/>
            </a:pPr>
            <a:endParaRPr sz="1281"/>
          </a:p>
        </p:txBody>
      </p:sp>
      <p:sp>
        <p:nvSpPr>
          <p:cNvPr id="195" name="矩形 27"/>
          <p:cNvSpPr/>
          <p:nvPr/>
        </p:nvSpPr>
        <p:spPr>
          <a:xfrm>
            <a:off x="817" y="3681466"/>
            <a:ext cx="9157282" cy="62225"/>
          </a:xfrm>
          <a:prstGeom prst="rect">
            <a:avLst/>
          </a:prstGeom>
          <a:solidFill>
            <a:srgbClr val="FDBD24"/>
          </a:solidFill>
          <a:ln w="12700">
            <a:miter lim="400000"/>
          </a:ln>
        </p:spPr>
        <p:txBody>
          <a:bodyPr lIns="32527" rIns="32527" anchor="ctr"/>
          <a:lstStyle/>
          <a:p>
            <a:pPr algn="ctr" rtl="0">
              <a:lnSpc>
                <a:spcPct val="130000"/>
              </a:lnSpc>
              <a:defRPr/>
            </a:pPr>
            <a:endParaRPr sz="1281"/>
          </a:p>
        </p:txBody>
      </p:sp>
      <p:sp>
        <p:nvSpPr>
          <p:cNvPr id="196" name="TextBox 28"/>
          <p:cNvSpPr txBox="1"/>
          <p:nvPr/>
        </p:nvSpPr>
        <p:spPr>
          <a:xfrm>
            <a:off x="2214926" y="4366360"/>
            <a:ext cx="643259" cy="302583"/>
          </a:xfrm>
          <a:prstGeom prst="rect">
            <a:avLst/>
          </a:prstGeom>
          <a:ln w="12700">
            <a:miter lim="400000"/>
          </a:ln>
        </p:spPr>
        <p:txBody>
          <a:bodyPr lIns="32527" rIns="32527">
            <a:spAutoFit/>
          </a:bodyPr>
          <a:lstStyle/>
          <a:p>
            <a:pPr algn="ctr" rtl="0">
              <a:lnSpc>
                <a:spcPct val="80000"/>
              </a:lnSpc>
              <a:defRPr sz="2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1708"/>
          </a:p>
        </p:txBody>
      </p:sp>
      <p:sp>
        <p:nvSpPr>
          <p:cNvPr id="197" name="TextBox 29"/>
          <p:cNvSpPr txBox="1"/>
          <p:nvPr/>
        </p:nvSpPr>
        <p:spPr>
          <a:xfrm>
            <a:off x="3578388" y="2611564"/>
            <a:ext cx="643258" cy="302583"/>
          </a:xfrm>
          <a:prstGeom prst="rect">
            <a:avLst/>
          </a:prstGeom>
          <a:ln w="12700">
            <a:miter lim="400000"/>
          </a:ln>
        </p:spPr>
        <p:txBody>
          <a:bodyPr lIns="32527" rIns="32527">
            <a:spAutoFit/>
          </a:bodyPr>
          <a:lstStyle/>
          <a:p>
            <a:pPr algn="ctr" rtl="0">
              <a:lnSpc>
                <a:spcPct val="80000"/>
              </a:lnSpc>
              <a:defRPr sz="2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1708"/>
          </a:p>
        </p:txBody>
      </p:sp>
      <p:sp>
        <p:nvSpPr>
          <p:cNvPr id="198" name="TextBox 30"/>
          <p:cNvSpPr txBox="1"/>
          <p:nvPr/>
        </p:nvSpPr>
        <p:spPr>
          <a:xfrm>
            <a:off x="6081267" y="2641479"/>
            <a:ext cx="1102753" cy="302583"/>
          </a:xfrm>
          <a:prstGeom prst="rect">
            <a:avLst/>
          </a:prstGeom>
          <a:ln w="12700">
            <a:miter lim="400000"/>
          </a:ln>
        </p:spPr>
        <p:txBody>
          <a:bodyPr lIns="32527" rIns="32527">
            <a:spAutoFit/>
          </a:bodyPr>
          <a:lstStyle/>
          <a:p>
            <a:pPr algn="ctr" rtl="0">
              <a:lnSpc>
                <a:spcPct val="80000"/>
              </a:lnSpc>
              <a:defRPr sz="2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1708"/>
          </a:p>
        </p:txBody>
      </p:sp>
      <p:sp>
        <p:nvSpPr>
          <p:cNvPr id="199" name="TextBox 31"/>
          <p:cNvSpPr txBox="1"/>
          <p:nvPr/>
        </p:nvSpPr>
        <p:spPr>
          <a:xfrm>
            <a:off x="4945712" y="4366360"/>
            <a:ext cx="643258" cy="302583"/>
          </a:xfrm>
          <a:prstGeom prst="rect">
            <a:avLst/>
          </a:prstGeom>
          <a:ln w="12700">
            <a:miter lim="400000"/>
          </a:ln>
        </p:spPr>
        <p:txBody>
          <a:bodyPr lIns="32527" rIns="32527">
            <a:spAutoFit/>
          </a:bodyPr>
          <a:lstStyle/>
          <a:p>
            <a:pPr algn="ctr" rtl="0">
              <a:lnSpc>
                <a:spcPct val="80000"/>
              </a:lnSpc>
              <a:defRPr sz="2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1708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9729FAA-17CF-41E5-A347-5D66EC14568A}"/>
              </a:ext>
            </a:extLst>
          </p:cNvPr>
          <p:cNvSpPr/>
          <p:nvPr/>
        </p:nvSpPr>
        <p:spPr>
          <a:xfrm>
            <a:off x="3572131" y="260648"/>
            <a:ext cx="3831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خط سير الدرس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24BA2AB-0428-4A1E-8A79-11E2AC3246F1}"/>
              </a:ext>
            </a:extLst>
          </p:cNvPr>
          <p:cNvSpPr/>
          <p:nvPr/>
        </p:nvSpPr>
        <p:spPr>
          <a:xfrm>
            <a:off x="6470350" y="3962099"/>
            <a:ext cx="261237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0"/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قوانين </a:t>
            </a:r>
          </a:p>
          <a:p>
            <a:pPr algn="ctr"/>
            <a:r>
              <a:rPr lang="ar-AE" sz="4000" b="1" dirty="0">
                <a:ln w="0"/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الحصة  </a:t>
            </a:r>
            <a:endParaRPr lang="ar-SA" sz="4000" b="1" cap="none" spc="0" dirty="0">
              <a:ln w="0"/>
              <a:solidFill>
                <a:srgbClr val="D6009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D07AC478-D149-4DC3-BBA8-3591D51ED791}"/>
              </a:ext>
            </a:extLst>
          </p:cNvPr>
          <p:cNvSpPr/>
          <p:nvPr/>
        </p:nvSpPr>
        <p:spPr>
          <a:xfrm>
            <a:off x="3961151" y="4876317"/>
            <a:ext cx="261237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التهيئة </a:t>
            </a:r>
          </a:p>
          <a:p>
            <a:pPr algn="ctr"/>
            <a:r>
              <a:rPr lang="ar-AE" sz="40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الحافزة  </a:t>
            </a:r>
            <a:endParaRPr lang="ar-SA" sz="40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8E963D7D-858A-434F-87C0-71292C713CB0}"/>
              </a:ext>
            </a:extLst>
          </p:cNvPr>
          <p:cNvSpPr/>
          <p:nvPr/>
        </p:nvSpPr>
        <p:spPr>
          <a:xfrm>
            <a:off x="1268570" y="4935316"/>
            <a:ext cx="261237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شرح </a:t>
            </a:r>
          </a:p>
          <a:p>
            <a:pPr algn="ctr"/>
            <a:r>
              <a:rPr lang="ar-AE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الدرس  </a:t>
            </a:r>
            <a:endParaRPr lang="ar-SA" sz="40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4869B7D4-99B7-4EE0-82D1-DFD510CD57B3}"/>
              </a:ext>
            </a:extLst>
          </p:cNvPr>
          <p:cNvSpPr/>
          <p:nvPr/>
        </p:nvSpPr>
        <p:spPr>
          <a:xfrm>
            <a:off x="431442" y="2448452"/>
            <a:ext cx="261237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التقويم </a:t>
            </a:r>
          </a:p>
          <a:p>
            <a:pPr algn="ctr"/>
            <a:r>
              <a:rPr lang="ar-AE" sz="4000" b="1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الختامي  </a:t>
            </a:r>
            <a:endParaRPr lang="ar-SA" sz="4000" b="1" cap="none" spc="0" dirty="0">
              <a:ln w="0"/>
              <a:solidFill>
                <a:srgbClr val="0066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"/>
                            </p:stCondLst>
                            <p:childTnLst>
                              <p:par>
                                <p:cTn id="6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 advAuto="0"/>
      <p:bldP spid="188" grpId="0" animBg="1" advAuto="0"/>
      <p:bldP spid="189" grpId="0" animBg="1" advAuto="0"/>
      <p:bldP spid="190" grpId="0" animBg="1" advAuto="0"/>
      <p:bldP spid="191" grpId="0" animBg="1" advAuto="0"/>
      <p:bldP spid="192" grpId="0" animBg="1" advAuto="0"/>
      <p:bldP spid="193" grpId="0" animBg="1" advAuto="0"/>
      <p:bldP spid="194" grpId="0" animBg="1" advAuto="0"/>
      <p:bldP spid="195" grpId="0" animBg="1" advAuto="0"/>
      <p:bldP spid="196" grpId="0" animBg="1" advAuto="0"/>
      <p:bldP spid="197" grpId="0" animBg="1" advAuto="0"/>
      <p:bldP spid="198" grpId="0" animBg="1" advAuto="0"/>
      <p:bldP spid="199" grpId="0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75175"/>
          <a:stretch/>
        </p:blipFill>
        <p:spPr bwMode="auto">
          <a:xfrm>
            <a:off x="0" y="476672"/>
            <a:ext cx="914399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2C1DA1B-A092-4CD0-BA4E-17B5351C0E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6095" r="10945"/>
          <a:stretch/>
        </p:blipFill>
        <p:spPr bwMode="auto">
          <a:xfrm>
            <a:off x="-11564" y="2060848"/>
            <a:ext cx="9108965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46598" y="1047923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البركة في الرزق والعمر من خلال البركة في الوقت لأداء الطاعات وإحسان العمل.</a:t>
            </a:r>
            <a:endParaRPr lang="ar-AE" sz="4400" dirty="0">
              <a:solidFill>
                <a:srgbClr val="C0000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8AB6DD67-F5E6-44FF-BFD8-5D42A325FC92}"/>
              </a:ext>
            </a:extLst>
          </p:cNvPr>
          <p:cNvSpPr/>
          <p:nvPr/>
        </p:nvSpPr>
        <p:spPr>
          <a:xfrm>
            <a:off x="46598" y="3425483"/>
            <a:ext cx="3569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6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صلة الله تعالى للموصل</a:t>
            </a:r>
            <a:endParaRPr lang="ar-AE" sz="3600" dirty="0">
              <a:solidFill>
                <a:srgbClr val="006600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2D454C8-BA60-4AA0-91E2-DE7602DBD2A1}"/>
              </a:ext>
            </a:extLst>
          </p:cNvPr>
          <p:cNvSpPr/>
          <p:nvPr/>
        </p:nvSpPr>
        <p:spPr>
          <a:xfrm>
            <a:off x="683568" y="4286920"/>
            <a:ext cx="27510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5400" b="1" dirty="0">
                <a:ln w="0"/>
                <a:solidFill>
                  <a:srgbClr val="99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دخول الجنة</a:t>
            </a:r>
            <a:endParaRPr lang="ar-AE" sz="5400" dirty="0">
              <a:solidFill>
                <a:srgbClr val="990000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B700ADC2-F7B0-4BFB-90E7-7D97CCE5234A}"/>
              </a:ext>
            </a:extLst>
          </p:cNvPr>
          <p:cNvSpPr/>
          <p:nvPr/>
        </p:nvSpPr>
        <p:spPr>
          <a:xfrm>
            <a:off x="-241434" y="5425356"/>
            <a:ext cx="38577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4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صدق إيمان المؤمن</a:t>
            </a:r>
            <a:endParaRPr lang="ar-AE" sz="4400" dirty="0">
              <a:solidFill>
                <a:srgbClr val="000099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C25F704-42F8-4283-A8A5-456D328924D0}"/>
              </a:ext>
            </a:extLst>
          </p:cNvPr>
          <p:cNvSpPr/>
          <p:nvPr/>
        </p:nvSpPr>
        <p:spPr>
          <a:xfrm>
            <a:off x="3203848" y="-6638"/>
            <a:ext cx="2920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صلة الأرحام</a:t>
            </a:r>
            <a:endParaRPr lang="ar-S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92696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42906A54-4029-47B8-A0CD-2326EE8DA17E}"/>
              </a:ext>
            </a:extLst>
          </p:cNvPr>
          <p:cNvSpPr/>
          <p:nvPr/>
        </p:nvSpPr>
        <p:spPr>
          <a:xfrm>
            <a:off x="3203848" y="-6638"/>
            <a:ext cx="2920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صلة الأرحام</a:t>
            </a:r>
            <a:endParaRPr lang="ar-S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F65E274-51BE-49D8-AB0B-478B37B14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12178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91B93-8AE9-4892-8EEB-528D554FA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71" y="125689"/>
            <a:ext cx="8931536" cy="994172"/>
          </a:xfrm>
          <a:solidFill>
            <a:schemeClr val="bg2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>
              <a:defRPr/>
            </a:pPr>
            <a:r>
              <a:rPr lang="ar-AE" sz="3000" b="1" dirty="0">
                <a:solidFill>
                  <a:schemeClr val="accent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قَوَانين التّعلم-يُحْسب لِكل التَزام نُقاط</a:t>
            </a:r>
            <a:endParaRPr lang="en-US" sz="3000" b="1" dirty="0">
              <a:solidFill>
                <a:schemeClr val="accent2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A57014D-A5C0-4C86-B94A-8D6C30881E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431683"/>
              </p:ext>
            </p:extLst>
          </p:nvPr>
        </p:nvGraphicFramePr>
        <p:xfrm>
          <a:off x="59271" y="1189498"/>
          <a:ext cx="9064156" cy="56685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6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6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6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6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3425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A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جَهّز أدواتِ التعلم عن بعد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 marL="51437" marR="51437" marT="34290" marB="34290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AE" sz="1800" kern="1200" dirty="0">
                          <a:solidFill>
                            <a:schemeClr val="tx1"/>
                          </a:solidFill>
                          <a:highlight>
                            <a:srgbClr val="9EF4FF"/>
                          </a:highlight>
                          <a:latin typeface="+mn-lt"/>
                          <a:ea typeface="+mn-ea"/>
                          <a:cs typeface="(AH) Manal Black" pitchFamily="2" charset="-78"/>
                        </a:rPr>
                        <a:t>عَدم مُقاَطعة المُعلّمة</a:t>
                      </a:r>
                      <a:endParaRPr lang="en-US" sz="1800" kern="1200" dirty="0">
                        <a:solidFill>
                          <a:schemeClr val="tx1"/>
                        </a:solidFill>
                        <a:highlight>
                          <a:srgbClr val="9EF4FF"/>
                        </a:highlight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 marL="51437" marR="51437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ورفعُ اليد قبْل الإجَابَة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 marL="51437" marR="51437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800" dirty="0">
                          <a:cs typeface="(AH) Manal Black" pitchFamily="2" charset="-78"/>
                        </a:rPr>
                        <a:t>الالْتزَامُ بالوَقتِ الحصة </a:t>
                      </a:r>
                      <a:endParaRPr lang="en-US" sz="1800" dirty="0">
                        <a:cs typeface="(AH) Manal Black" pitchFamily="2" charset="-78"/>
                      </a:endParaRPr>
                    </a:p>
                  </a:txBody>
                  <a:tcPr marL="51437" marR="51437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251">
                <a:tc>
                  <a:txBody>
                    <a:bodyPr/>
                    <a:lstStyle/>
                    <a:p>
                      <a:pPr algn="l"/>
                      <a:r>
                        <a:rPr lang="ar-AE" sz="1800" kern="1200" dirty="0">
                          <a:solidFill>
                            <a:schemeClr val="tx1"/>
                          </a:solidFill>
                          <a:highlight>
                            <a:srgbClr val="9EF4FF"/>
                          </a:highlight>
                          <a:latin typeface="+mn-lt"/>
                          <a:ea typeface="+mn-ea"/>
                          <a:cs typeface="(AH) Manal Black" pitchFamily="2" charset="-78"/>
                        </a:rPr>
                        <a:t>أغْلِق الصّوت ولا تفْتحه إلّا</a:t>
                      </a:r>
                    </a:p>
                    <a:p>
                      <a:pPr algn="ctr"/>
                      <a:r>
                        <a:rPr lang="ar-AE" sz="1800" kern="1200" dirty="0">
                          <a:solidFill>
                            <a:schemeClr val="tx1"/>
                          </a:solidFill>
                          <a:highlight>
                            <a:srgbClr val="9EF4FF"/>
                          </a:highlight>
                          <a:latin typeface="+mn-lt"/>
                          <a:ea typeface="+mn-ea"/>
                          <a:cs typeface="(AH) Manal Black" pitchFamily="2" charset="-78"/>
                        </a:rPr>
                        <a:t>حين تطْلب منْك المُعلّمة فتْحَه</a:t>
                      </a:r>
                      <a:endParaRPr lang="en-US" sz="1800" kern="1200" dirty="0">
                        <a:solidFill>
                          <a:schemeClr val="tx1"/>
                        </a:solidFill>
                        <a:highlight>
                          <a:srgbClr val="9EF4FF"/>
                        </a:highlight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 marL="51437" marR="51437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ar-A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لا تُصوّر الشّاشة إلَا بإذن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 marL="51437" marR="51437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احْرص عَلى الجلْسَة الصّحيحَة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 marL="51437" marR="51437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اتّبع تعْليمَات المُعلّمة 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 marL="51437" marR="51437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284" name="Picture 6">
            <a:extLst>
              <a:ext uri="{FF2B5EF4-FFF2-40B4-BE49-F238E27FC236}">
                <a16:creationId xmlns:a16="http://schemas.microsoft.com/office/drawing/2014/main" id="{67006FBD-6258-4020-839B-41A470F205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838" y="2418454"/>
            <a:ext cx="1684478" cy="138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7">
            <a:extLst>
              <a:ext uri="{FF2B5EF4-FFF2-40B4-BE49-F238E27FC236}">
                <a16:creationId xmlns:a16="http://schemas.microsoft.com/office/drawing/2014/main" id="{BB22D44E-445F-4246-926B-CAC45317BE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34" y="2418454"/>
            <a:ext cx="1907626" cy="13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8">
            <a:extLst>
              <a:ext uri="{FF2B5EF4-FFF2-40B4-BE49-F238E27FC236}">
                <a16:creationId xmlns:a16="http://schemas.microsoft.com/office/drawing/2014/main" id="{6A6ACC45-20CC-4AC1-80D2-440891F85D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57" y="2297430"/>
            <a:ext cx="1891360" cy="143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10">
            <a:extLst>
              <a:ext uri="{FF2B5EF4-FFF2-40B4-BE49-F238E27FC236}">
                <a16:creationId xmlns:a16="http://schemas.microsoft.com/office/drawing/2014/main" id="{67D7C5A3-F3E9-4D52-99AF-2F570C52B0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162" y="4394648"/>
            <a:ext cx="1832855" cy="121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11">
            <a:extLst>
              <a:ext uri="{FF2B5EF4-FFF2-40B4-BE49-F238E27FC236}">
                <a16:creationId xmlns:a16="http://schemas.microsoft.com/office/drawing/2014/main" id="{2CEEBE54-95B2-4DAE-A509-F0D05B27C7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64" y="4491991"/>
            <a:ext cx="1907626" cy="110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97C4127-D581-4CEC-BC84-76EFA122F964}"/>
              </a:ext>
            </a:extLst>
          </p:cNvPr>
          <p:cNvSpPr/>
          <p:nvPr/>
        </p:nvSpPr>
        <p:spPr>
          <a:xfrm>
            <a:off x="6382031" y="2078701"/>
            <a:ext cx="460383" cy="7155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US" sz="405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w Cen MT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57579A-9487-4539-82AC-D8AB987C088D}"/>
              </a:ext>
            </a:extLst>
          </p:cNvPr>
          <p:cNvSpPr/>
          <p:nvPr/>
        </p:nvSpPr>
        <p:spPr>
          <a:xfrm>
            <a:off x="4143501" y="2078701"/>
            <a:ext cx="460383" cy="7155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342900" rtl="0">
              <a:defRPr/>
            </a:pPr>
            <a:r>
              <a:rPr lang="en-US" sz="405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w Cen MT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B3C354-740C-46BF-A79D-CA8CA1DFA541}"/>
              </a:ext>
            </a:extLst>
          </p:cNvPr>
          <p:cNvSpPr/>
          <p:nvPr/>
        </p:nvSpPr>
        <p:spPr>
          <a:xfrm>
            <a:off x="8515008" y="2117104"/>
            <a:ext cx="460383" cy="7155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342900" rtl="0">
              <a:defRPr/>
            </a:pPr>
            <a:r>
              <a:rPr lang="en-US" sz="405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w Cen MT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E70769-0660-4A3E-B9AE-BEA33A75DCD2}"/>
              </a:ext>
            </a:extLst>
          </p:cNvPr>
          <p:cNvSpPr/>
          <p:nvPr/>
        </p:nvSpPr>
        <p:spPr>
          <a:xfrm>
            <a:off x="4210535" y="3702151"/>
            <a:ext cx="460383" cy="7155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342900" rtl="0">
              <a:defRPr/>
            </a:pPr>
            <a:r>
              <a:rPr lang="en-US" sz="405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w Cen MT"/>
              </a:rPr>
              <a:t>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5EB45E-2E5E-47D1-9DD5-0F4303ED6BF8}"/>
              </a:ext>
            </a:extLst>
          </p:cNvPr>
          <p:cNvSpPr/>
          <p:nvPr/>
        </p:nvSpPr>
        <p:spPr>
          <a:xfrm>
            <a:off x="8603043" y="3702151"/>
            <a:ext cx="460383" cy="7155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342900" rtl="0">
              <a:defRPr/>
            </a:pPr>
            <a:r>
              <a:rPr lang="en-US" sz="405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w Cen MT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61A656-0F61-48AA-92B6-0D9503B3EF18}"/>
              </a:ext>
            </a:extLst>
          </p:cNvPr>
          <p:cNvSpPr/>
          <p:nvPr/>
        </p:nvSpPr>
        <p:spPr>
          <a:xfrm>
            <a:off x="6357393" y="3733567"/>
            <a:ext cx="460383" cy="7155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US" sz="405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w Cen MT"/>
              </a:rPr>
              <a:t>6</a:t>
            </a:r>
          </a:p>
        </p:txBody>
      </p:sp>
      <p:pic>
        <p:nvPicPr>
          <p:cNvPr id="11296" name="Picture 19" descr="A picture containing sitting, table, holding, game&#10;&#10;Description automatically generated">
            <a:extLst>
              <a:ext uri="{FF2B5EF4-FFF2-40B4-BE49-F238E27FC236}">
                <a16:creationId xmlns:a16="http://schemas.microsoft.com/office/drawing/2014/main" id="{D6A9BED7-157D-4637-A8CA-653CB61FD8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5" y="2297431"/>
            <a:ext cx="1816354" cy="145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2363F38-3A84-4FCA-A361-69C9D7C01047}"/>
              </a:ext>
            </a:extLst>
          </p:cNvPr>
          <p:cNvSpPr/>
          <p:nvPr/>
        </p:nvSpPr>
        <p:spPr>
          <a:xfrm>
            <a:off x="1930207" y="2160266"/>
            <a:ext cx="460383" cy="7155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342900" rtl="0">
              <a:defRPr/>
            </a:pPr>
            <a:r>
              <a:rPr lang="en-US" sz="405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w Cen MT"/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5D0944-AD45-4C7D-9806-DD5DDE39E208}"/>
              </a:ext>
            </a:extLst>
          </p:cNvPr>
          <p:cNvSpPr/>
          <p:nvPr/>
        </p:nvSpPr>
        <p:spPr>
          <a:xfrm>
            <a:off x="2160399" y="3658989"/>
            <a:ext cx="301345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42900" rtl="0">
              <a:defRPr/>
            </a:pPr>
            <a:r>
              <a:rPr lang="en-US" sz="405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w Cen MT"/>
              </a:rPr>
              <a:t>8</a:t>
            </a:r>
          </a:p>
        </p:txBody>
      </p:sp>
      <p:pic>
        <p:nvPicPr>
          <p:cNvPr id="11299" name="Picture 22">
            <a:extLst>
              <a:ext uri="{FF2B5EF4-FFF2-40B4-BE49-F238E27FC236}">
                <a16:creationId xmlns:a16="http://schemas.microsoft.com/office/drawing/2014/main" id="{1495760C-9786-4871-9BFB-4A12841776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4" y="4426064"/>
            <a:ext cx="1968014" cy="13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0A3421-98D7-4AB3-99EC-03BEB17AAB0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230" y="4394648"/>
            <a:ext cx="2153878" cy="1339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VIDEO-2020-08-29-23-53-51">
            <a:hlinkClick r:id="" action="ppaction://media"/>
            <a:extLst>
              <a:ext uri="{FF2B5EF4-FFF2-40B4-BE49-F238E27FC236}">
                <a16:creationId xmlns:a16="http://schemas.microsoft.com/office/drawing/2014/main" id="{15715D9D-34F9-44C2-B8DA-B39686FA32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31912" y="5325601"/>
            <a:ext cx="257175" cy="3429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8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4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560DF546-160E-47A2-ACCF-9A33641C69AC}"/>
              </a:ext>
            </a:extLst>
          </p:cNvPr>
          <p:cNvSpPr txBox="1"/>
          <p:nvPr/>
        </p:nvSpPr>
        <p:spPr>
          <a:xfrm>
            <a:off x="902162" y="1196752"/>
            <a:ext cx="8064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https://www.jigsawplanet.com/?rc=play&amp;pid=0ec91bedcb39</a:t>
            </a:r>
            <a:endParaRPr lang="ar-AE" sz="2400" dirty="0"/>
          </a:p>
          <a:p>
            <a:endParaRPr lang="en-US" sz="240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ADBF8B8-0A92-4C47-9E4A-953B8F764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7749"/>
            <a:ext cx="9144000" cy="4907353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EF53A778-FBB4-40B1-B7DE-1349339E2F78}"/>
              </a:ext>
            </a:extLst>
          </p:cNvPr>
          <p:cNvSpPr/>
          <p:nvPr/>
        </p:nvSpPr>
        <p:spPr>
          <a:xfrm>
            <a:off x="4449920" y="0"/>
            <a:ext cx="3453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0"/>
                <a:solidFill>
                  <a:srgbClr val="99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عنوان الدرس هو؟</a:t>
            </a:r>
            <a:endParaRPr lang="ar-SA" sz="5400" b="1" cap="none" spc="0" dirty="0">
              <a:ln w="0"/>
              <a:solidFill>
                <a:srgbClr val="99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943352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iPhone 5 wallpaper - watercolour stripes #pattern">
            <a:extLst>
              <a:ext uri="{FF2B5EF4-FFF2-40B4-BE49-F238E27FC236}">
                <a16:creationId xmlns:a16="http://schemas.microsoft.com/office/drawing/2014/main" id="{F7430182-72CC-4C3E-AA1E-6A269DED4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7250"/>
            <a:ext cx="9143999" cy="610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 ">
            <a:extLst>
              <a:ext uri="{FF2B5EF4-FFF2-40B4-BE49-F238E27FC236}">
                <a16:creationId xmlns:a16="http://schemas.microsoft.com/office/drawing/2014/main" id="{4AAC4652-536A-4ED8-A75B-11E1245A2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" t="10000" r="7105" b="10243"/>
          <a:stretch/>
        </p:blipFill>
        <p:spPr bwMode="auto">
          <a:xfrm>
            <a:off x="-2628" y="476672"/>
            <a:ext cx="9543180" cy="660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ollection of designer at work Free Vector">
            <a:extLst>
              <a:ext uri="{FF2B5EF4-FFF2-40B4-BE49-F238E27FC236}">
                <a16:creationId xmlns:a16="http://schemas.microsoft.com/office/drawing/2014/main" id="{48B8F177-D7C0-44B1-B241-F3F523493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9"/>
          <a:stretch/>
        </p:blipFill>
        <p:spPr bwMode="auto">
          <a:xfrm>
            <a:off x="-367675" y="4176706"/>
            <a:ext cx="3177983" cy="284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 23">
            <a:extLst>
              <a:ext uri="{FF2B5EF4-FFF2-40B4-BE49-F238E27FC236}">
                <a16:creationId xmlns:a16="http://schemas.microsoft.com/office/drawing/2014/main" id="{3E6334D0-E61F-4F6F-B355-69DA77402052}"/>
              </a:ext>
            </a:extLst>
          </p:cNvPr>
          <p:cNvSpPr/>
          <p:nvPr/>
        </p:nvSpPr>
        <p:spPr>
          <a:xfrm>
            <a:off x="323528" y="0"/>
            <a:ext cx="2920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صلة الأرحام</a:t>
            </a:r>
            <a:endParaRPr lang="ar-S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652712D1-2D57-44FC-8517-CB70121124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13006" t="22701" r="50000" b="42650"/>
          <a:stretch/>
        </p:blipFill>
        <p:spPr bwMode="auto">
          <a:xfrm>
            <a:off x="2123728" y="1654164"/>
            <a:ext cx="5982359" cy="4223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5E0EF2D0-1468-41E4-96DB-4F05CC3045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11" y="2594266"/>
            <a:ext cx="1562100" cy="127000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E3622C8A-804D-4E16-9E37-E29348593C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0795">
            <a:off x="7043589" y="-10064"/>
            <a:ext cx="2124993" cy="11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482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1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738087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247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507581" y="4934853"/>
            <a:ext cx="57951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800" b="1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زيادة المحبة والألفة والمودة</a:t>
            </a:r>
            <a:endParaRPr lang="ar-AE" sz="4800" dirty="0">
              <a:solidFill>
                <a:srgbClr val="660066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193320" y="3773809"/>
            <a:ext cx="924644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AE" sz="4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صلتهم وزيارتهم والسؤال عنهم ومساعدتهم عند المحن</a:t>
            </a:r>
            <a:endParaRPr lang="ar-AE" sz="4000" dirty="0">
              <a:solidFill>
                <a:srgbClr val="000099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-122806" y="2735876"/>
            <a:ext cx="910541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AE" sz="32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دلالة على مكانة الوالدين وذي القربى عند الله تعالى في حياة المسلم</a:t>
            </a:r>
            <a:endParaRPr lang="ar-AE" sz="3200" dirty="0">
              <a:solidFill>
                <a:srgbClr val="0066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108520" y="1636440"/>
            <a:ext cx="93378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عبادة الله والإحسان للوالدين ولذي القربى واليتامى والمساكين</a:t>
            </a:r>
            <a:endParaRPr lang="ar-AE" sz="3600" dirty="0">
              <a:solidFill>
                <a:srgbClr val="000099"/>
              </a:solidFill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CD902EB-E7E1-472B-BDEB-70A7E36DE65E}"/>
              </a:ext>
            </a:extLst>
          </p:cNvPr>
          <p:cNvSpPr/>
          <p:nvPr/>
        </p:nvSpPr>
        <p:spPr>
          <a:xfrm>
            <a:off x="1944673" y="-32409"/>
            <a:ext cx="2920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صلة الأرحام</a:t>
            </a:r>
            <a:endParaRPr lang="ar-S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42"/>
            <a:ext cx="9151636" cy="684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702B23A0-6B16-46F4-B157-836C67827BAD}"/>
              </a:ext>
            </a:extLst>
          </p:cNvPr>
          <p:cNvSpPr/>
          <p:nvPr/>
        </p:nvSpPr>
        <p:spPr>
          <a:xfrm>
            <a:off x="3491880" y="0"/>
            <a:ext cx="2920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صلة الأرحام</a:t>
            </a:r>
            <a:endParaRPr lang="ar-S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767</Words>
  <Application>Microsoft Office PowerPoint</Application>
  <PresentationFormat>عرض على الشاشة (4:3)</PresentationFormat>
  <Paragraphs>163</Paragraphs>
  <Slides>32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40" baseType="lpstr">
      <vt:lpstr>(AH) Manal Black</vt:lpstr>
      <vt:lpstr>Arial</vt:lpstr>
      <vt:lpstr>Calibri</vt:lpstr>
      <vt:lpstr>Droid Arabic Naskh</vt:lpstr>
      <vt:lpstr>Dubai</vt:lpstr>
      <vt:lpstr>Franklin Gothic Book</vt:lpstr>
      <vt:lpstr>Tw Cen MT</vt:lpstr>
      <vt:lpstr>سمة Office</vt:lpstr>
      <vt:lpstr>عرض تقديمي في PowerPoint</vt:lpstr>
      <vt:lpstr>عرض تقديمي في PowerPoint</vt:lpstr>
      <vt:lpstr>عرض تقديمي في PowerPoint</vt:lpstr>
      <vt:lpstr>قَوَانين التّعلم-يُحْسب لِكل التَزام نُقاط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MOE UAE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admin</dc:creator>
  <cp:lastModifiedBy>مريم عبدالرحيم</cp:lastModifiedBy>
  <cp:revision>86</cp:revision>
  <dcterms:created xsi:type="dcterms:W3CDTF">2017-02-13T03:59:06Z</dcterms:created>
  <dcterms:modified xsi:type="dcterms:W3CDTF">2021-04-08T13:18:01Z</dcterms:modified>
</cp:coreProperties>
</file>