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4" r:id="rId2"/>
    <p:sldId id="256" r:id="rId3"/>
    <p:sldId id="265" r:id="rId4"/>
    <p:sldId id="266" r:id="rId5"/>
    <p:sldId id="267" r:id="rId6"/>
    <p:sldId id="269" r:id="rId7"/>
    <p:sldId id="270" r:id="rId8"/>
    <p:sldId id="289" r:id="rId9"/>
    <p:sldId id="281" r:id="rId10"/>
    <p:sldId id="271" r:id="rId11"/>
    <p:sldId id="297" r:id="rId12"/>
    <p:sldId id="292" r:id="rId13"/>
    <p:sldId id="284" r:id="rId14"/>
    <p:sldId id="283" r:id="rId15"/>
    <p:sldId id="282" r:id="rId16"/>
    <p:sldId id="291" r:id="rId17"/>
    <p:sldId id="294" r:id="rId18"/>
    <p:sldId id="290" r:id="rId19"/>
    <p:sldId id="295" r:id="rId20"/>
    <p:sldId id="293" r:id="rId21"/>
    <p:sldId id="258" r:id="rId22"/>
    <p:sldId id="259" r:id="rId23"/>
    <p:sldId id="260" r:id="rId24"/>
    <p:sldId id="261" r:id="rId25"/>
    <p:sldId id="263" r:id="rId26"/>
    <p:sldId id="285" r:id="rId27"/>
    <p:sldId id="286" r:id="rId28"/>
    <p:sldId id="296" r:id="rId29"/>
    <p:sldId id="287" r:id="rId30"/>
    <p:sldId id="288" r:id="rId31"/>
  </p:sldIdLst>
  <p:sldSz cx="12192000" cy="6858000"/>
  <p:notesSz cx="6858000" cy="9144000"/>
  <p:defaultTextStyle>
    <a:defPPr>
      <a:defRPr lang="ar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82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9C04E-CA1C-42C5-A1D6-604CCB3F1E4A}" type="datetimeFigureOut">
              <a:rPr lang="en-US" smtClean="0"/>
              <a:t>4/16/22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E0814-0775-412D-9A10-2971F0755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0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303A43-241C-48D5-81DD-42BCCB111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8E4052-B083-47A1-B449-DF9DA40E15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53" y="5351307"/>
            <a:ext cx="945065" cy="29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5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125E-0FB0-448C-B69D-4FA4464BA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3D7B9A-FA76-48A4-AE39-63B43AA20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DE514-6F32-46A4-973C-D1868F12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D25FD-CCAD-4A08-9419-D1998F3C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تصميم .. شيخة البادي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0478A-9620-4F33-8AF1-ADE22509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05F0-FD0E-4E29-B8AA-138671EAF03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601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7AFADE-0000-4D30-96F8-391A4B41D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4F8DB-464C-46BB-9638-AD8D8AB48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BAF8F-5FA5-4561-BF3A-46E95C4E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FD523-8346-459E-AD20-0AD08DDC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تصميم .. شيخة البادي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6D1FF-D1B9-4E77-A0F8-4E40B60D1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05F0-FD0E-4E29-B8AA-138671EAF03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05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E363-A6E1-4CE9-B966-544BFC5F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2CCEF-7B9B-461A-8E93-5F14A9E0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CA891-6224-4E90-8388-C1BCEE3D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E9D64-C3AA-4576-BDEF-925E1258A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3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7C495-7587-47A4-9E6D-AF48DAB6A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A2B8-981B-4530-B4EB-E4A1D8D3D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56369-1F7F-4495-BC62-87F0E77ED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22D8F-2E7F-4627-A7D4-7B9EFF666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تصميم .. شيخة البادي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D749D-9E1E-4479-AC17-F54E37EC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05F0-FD0E-4E29-B8AA-138671EAF03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1132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6F77-56C8-47C5-A992-F796702FD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55755-F0F4-44EF-8398-F28772B97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472D1-609C-46DD-9C4B-E95508C9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5B20D-E0E3-4B9F-8AC1-DD7F9902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تصميم .. شيخة البادي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95CD-55E2-487E-ACFB-57C8C05D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05F0-FD0E-4E29-B8AA-138671EAF03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912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766F3-8C3D-4E4F-8DB4-0134DA65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87BB6-768D-4FEE-8B00-31036263F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E33B3-9B32-42DD-AF6A-57297EA0C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069C8-483A-43B5-940A-DA744F445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AF203-D59C-4FA4-81F9-EBDA860F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تصميم .. شيخة البادي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229A6-3CD6-4C0C-B0F2-07F5D5E7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05F0-FD0E-4E29-B8AA-138671EAF03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027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5E04C-43AC-464F-9E25-1D3CF856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F422A-B84C-4988-8F03-1E035F26C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A42C9-8AC5-4908-A43D-AC23D5518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0B893A-55F7-4151-84D7-D9A227432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CFA964-C38E-4948-AD54-B2A78F505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BD06A7-8581-4336-8398-2FC6216F2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75445A-FC97-4175-B2B9-F0D1942A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تصميم .. شيخة البادي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945773-6945-4573-9445-6FB9A601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05F0-FD0E-4E29-B8AA-138671EAF03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362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DEFC2-D80F-4608-9A0F-56A2C7C0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EFC61D-97E5-4AAE-91C4-23BC82502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06480-858A-4E9C-AE4F-FA398EDFA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تصميم .. شيخة البادي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447BC-6810-4CAC-8420-D74217676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05F0-FD0E-4E29-B8AA-138671EAF03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123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E0EEB6-6283-4CAC-966D-CF26ABFFD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5FD26-962E-4BC3-8976-131A485CB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تصميم .. شيخة البادي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8D6F7-D56D-45C6-9977-6E46AC52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05F0-FD0E-4E29-B8AA-138671EAF03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973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89B58-A959-466F-9C55-C92173FE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717D2-4C3F-40AD-A8A9-377854D82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5B1B07-12B2-4E68-B155-F1344B920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8BFB1-FCC1-4FCE-A35A-D603FE54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2191C-1DED-4283-9DC8-0BDF3A3C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تصميم .. شيخة البادي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BF29D-3A60-4132-A70C-57AFC9934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05F0-FD0E-4E29-B8AA-138671EAF03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0775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3136-95D2-42C8-93F7-B5305EEB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C0204C-68F9-45EF-B8DB-CF29DD01F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3C338-099E-446C-8CEA-8A739087B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0C38F-EF29-4326-9A81-C6C8A3DC0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F7E32-89AB-431D-BED2-D50580E0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تصميم .. شيخة البادي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F7FA9-5175-472D-BE86-FC51D27F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B05F0-FD0E-4E29-B8AA-138671EAF03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9456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5200F9-C178-4199-80F3-A94C45DAA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25DD6-F834-4F41-B5DA-1CDCA37FB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56F2F-DFAF-41D2-9007-D0E379BDE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ED407-470A-4CA7-B98C-491CC7414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AE"/>
              <a:t>تصميم .. شيخة البادي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7032-5327-4612-B441-8FABF1988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B05F0-FD0E-4E29-B8AA-138671EAF03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9446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25.xml"/><Relationship Id="rId7" Type="http://schemas.openxmlformats.org/officeDocument/2006/relationships/slide" Target="slide23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slide" Target="slide22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21.xml"/><Relationship Id="rId4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21.xml"/><Relationship Id="rId4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21.xml"/><Relationship Id="rId4" Type="http://schemas.openxmlformats.org/officeDocument/2006/relationships/image" Target="../media/image2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slide" Target="slide21.xml"/><Relationship Id="rId4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1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99792BF9-6B0B-4AD8-BFE3-5517C61E2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مربع نص 8">
            <a:extLst>
              <a:ext uri="{FF2B5EF4-FFF2-40B4-BE49-F238E27FC236}">
                <a16:creationId xmlns:a16="http://schemas.microsoft.com/office/drawing/2014/main" id="{ED6214F8-6808-4DD6-89A5-0C0C4CB07C8E}"/>
              </a:ext>
            </a:extLst>
          </p:cNvPr>
          <p:cNvSpPr txBox="1"/>
          <p:nvPr/>
        </p:nvSpPr>
        <p:spPr>
          <a:xfrm>
            <a:off x="8145463" y="2425700"/>
            <a:ext cx="1095375" cy="40005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PT Bold Heading" panose="02010400000000000000" pitchFamily="2" charset="-78"/>
              </a:rPr>
              <a:t>التاريخ</a:t>
            </a:r>
            <a:endParaRPr lang="ar-SA" sz="2000" dirty="0">
              <a:solidFill>
                <a:schemeClr val="accent6">
                  <a:lumMod val="75000"/>
                </a:schemeClr>
              </a:solidFill>
              <a:latin typeface="+mn-lt"/>
              <a:cs typeface="PT Bold Heading" panose="02010400000000000000" pitchFamily="2" charset="-78"/>
            </a:endParaRPr>
          </a:p>
        </p:txBody>
      </p:sp>
      <p:sp>
        <p:nvSpPr>
          <p:cNvPr id="12" name="مربع نص 9">
            <a:extLst>
              <a:ext uri="{FF2B5EF4-FFF2-40B4-BE49-F238E27FC236}">
                <a16:creationId xmlns:a16="http://schemas.microsoft.com/office/drawing/2014/main" id="{A0493888-1C1E-437A-93F7-E220C9F20E60}"/>
              </a:ext>
            </a:extLst>
          </p:cNvPr>
          <p:cNvSpPr txBox="1"/>
          <p:nvPr/>
        </p:nvSpPr>
        <p:spPr>
          <a:xfrm>
            <a:off x="8145463" y="3078163"/>
            <a:ext cx="1073150" cy="40005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PT Bold Heading" panose="02010400000000000000" pitchFamily="2" charset="-78"/>
              </a:rPr>
              <a:t>الـمادة : </a:t>
            </a:r>
            <a:endParaRPr lang="ar-SA" sz="2000" dirty="0">
              <a:solidFill>
                <a:schemeClr val="accent6">
                  <a:lumMod val="75000"/>
                </a:schemeClr>
              </a:solidFill>
              <a:latin typeface="+mn-lt"/>
              <a:cs typeface="PT Bold Heading" panose="02010400000000000000" pitchFamily="2" charset="-78"/>
            </a:endParaRPr>
          </a:p>
        </p:txBody>
      </p:sp>
      <p:sp>
        <p:nvSpPr>
          <p:cNvPr id="13" name="مربع نص 10">
            <a:extLst>
              <a:ext uri="{FF2B5EF4-FFF2-40B4-BE49-F238E27FC236}">
                <a16:creationId xmlns:a16="http://schemas.microsoft.com/office/drawing/2014/main" id="{9F43693C-BD92-4581-AE48-9B45FD4C2262}"/>
              </a:ext>
            </a:extLst>
          </p:cNvPr>
          <p:cNvSpPr txBox="1"/>
          <p:nvPr/>
        </p:nvSpPr>
        <p:spPr>
          <a:xfrm>
            <a:off x="8464550" y="1755775"/>
            <a:ext cx="776288" cy="40005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dirty="0">
                <a:solidFill>
                  <a:schemeClr val="accent6">
                    <a:lumMod val="75000"/>
                  </a:schemeClr>
                </a:solidFill>
                <a:latin typeface="+mn-lt"/>
                <a:cs typeface="PT Bold Heading" panose="02010400000000000000" pitchFamily="2" charset="-78"/>
              </a:rPr>
              <a:t>اليوم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97C8B0-2B44-48CD-970D-07D3429B8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1711325"/>
            <a:ext cx="3198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en-US" sz="2400" b="1" dirty="0">
                <a:latin typeface="Gill Sans MT" panose="020B0502020104020203" pitchFamily="34" charset="0"/>
                <a:cs typeface="Calibri" panose="020F0502020204030204" pitchFamily="34" charset="0"/>
              </a:rPr>
              <a:t>الثلاثاء</a:t>
            </a:r>
            <a:endParaRPr lang="ar-AE" altLang="en-US" sz="2400" b="1" dirty="0"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C5415-E04F-494C-8CB0-B8D5AEB41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279650"/>
            <a:ext cx="2720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en-US" sz="2000" b="1" dirty="0">
                <a:cs typeface="Calibri" panose="020F0502020204030204" pitchFamily="34" charset="0"/>
              </a:rPr>
              <a:t>18 - رمضان- 1442 هجري                                19 - 4 - 2022 ميلادي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EF61C8-A629-45E4-8A70-4907AC9A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5" y="3117850"/>
            <a:ext cx="2063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en-US" sz="2400" b="1" dirty="0">
                <a:cs typeface="Calibri" panose="020F0502020204030204" pitchFamily="34" charset="0"/>
              </a:rPr>
              <a:t>التربية الإسلامية</a:t>
            </a:r>
          </a:p>
        </p:txBody>
      </p:sp>
      <p:sp>
        <p:nvSpPr>
          <p:cNvPr id="17" name="مربع نص 9">
            <a:extLst>
              <a:ext uri="{FF2B5EF4-FFF2-40B4-BE49-F238E27FC236}">
                <a16:creationId xmlns:a16="http://schemas.microsoft.com/office/drawing/2014/main" id="{229FC9E9-B70E-474E-A0C5-1C501B541556}"/>
              </a:ext>
            </a:extLst>
          </p:cNvPr>
          <p:cNvSpPr txBox="1"/>
          <p:nvPr/>
        </p:nvSpPr>
        <p:spPr>
          <a:xfrm>
            <a:off x="7747000" y="3756025"/>
            <a:ext cx="1471613" cy="33813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rtlCol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1600" dirty="0">
                <a:solidFill>
                  <a:schemeClr val="accent6">
                    <a:lumMod val="75000"/>
                  </a:schemeClr>
                </a:solidFill>
                <a:latin typeface="+mn-lt"/>
                <a:cs typeface="PT Bold Heading" panose="02010400000000000000" pitchFamily="2" charset="-78"/>
              </a:rPr>
              <a:t>موضوع الدرس : </a:t>
            </a:r>
            <a:endParaRPr lang="ar-SA" sz="1600" dirty="0">
              <a:solidFill>
                <a:schemeClr val="accent6">
                  <a:lumMod val="75000"/>
                </a:schemeClr>
              </a:solidFill>
              <a:latin typeface="+mn-lt"/>
              <a:cs typeface="PT Bold Heading" panose="0201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4782E6-4826-4F6D-BE7D-C660A0414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3694112"/>
            <a:ext cx="2063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en-US" sz="2400" b="1" dirty="0">
                <a:cs typeface="Calibri" panose="020F0502020204030204" pitchFamily="34" charset="0"/>
              </a:rPr>
              <a:t>سورة الكوثر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305D8A-BCB6-4FAA-A08E-E4CBABB9C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تصميم .. شيخة البادي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>
            <a:extLst>
              <a:ext uri="{FF2B5EF4-FFF2-40B4-BE49-F238E27FC236}">
                <a16:creationId xmlns:a16="http://schemas.microsoft.com/office/drawing/2014/main" id="{83698BF5-570B-4714-800B-D6F6806D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28" y="648893"/>
            <a:ext cx="7957063" cy="620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43" y="-4250"/>
            <a:ext cx="1740634" cy="203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7365560" y="909357"/>
            <a:ext cx="144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نستمع لتلاوة السورة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3" name="سورة الكوثر مكررة للاطفال بصوت الشيخ المنشاوي المصحف المعلم">
            <a:hlinkClick r:id="" action="ppaction://media"/>
            <a:extLst>
              <a:ext uri="{FF2B5EF4-FFF2-40B4-BE49-F238E27FC236}">
                <a16:creationId xmlns:a16="http://schemas.microsoft.com/office/drawing/2014/main" id="{D14CFE83-D78B-409B-80A5-2B6503E4ED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5291" y="2338472"/>
            <a:ext cx="6894286" cy="3926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64308-ABB5-451E-BED8-5B7F09B3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1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>
            <a:extLst>
              <a:ext uri="{FF2B5EF4-FFF2-40B4-BE49-F238E27FC236}">
                <a16:creationId xmlns:a16="http://schemas.microsoft.com/office/drawing/2014/main" id="{83698BF5-570B-4714-800B-D6F6806D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28" y="648893"/>
            <a:ext cx="7957063" cy="620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43" y="-4250"/>
            <a:ext cx="1740634" cy="203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7365560" y="909357"/>
            <a:ext cx="144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أتلو السورة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A041B-8A01-41A7-8B62-1792115A68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48" t="18062" r="23786" b="43918"/>
          <a:stretch/>
        </p:blipFill>
        <p:spPr>
          <a:xfrm>
            <a:off x="2717121" y="3022509"/>
            <a:ext cx="7163887" cy="23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25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>
            <a:extLst>
              <a:ext uri="{FF2B5EF4-FFF2-40B4-BE49-F238E27FC236}">
                <a16:creationId xmlns:a16="http://schemas.microsoft.com/office/drawing/2014/main" id="{83698BF5-570B-4714-800B-D6F6806D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69" y="580631"/>
            <a:ext cx="7957063" cy="620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43" y="-4250"/>
            <a:ext cx="1740634" cy="203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7347948" y="908311"/>
            <a:ext cx="144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0070C0"/>
                </a:solidFill>
                <a:cs typeface="Calibri" panose="020F0502020204030204" pitchFamily="34" charset="0"/>
              </a:rPr>
              <a:t>مشاهدة</a:t>
            </a:r>
            <a:endParaRPr lang="en-US" sz="2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82942-4E7D-4AF1-B146-C32FB62A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pic>
        <p:nvPicPr>
          <p:cNvPr id="11" name="أسباب نزول سورة الكوثر">
            <a:hlinkClick r:id="" action="ppaction://media"/>
            <a:extLst>
              <a:ext uri="{FF2B5EF4-FFF2-40B4-BE49-F238E27FC236}">
                <a16:creationId xmlns:a16="http://schemas.microsoft.com/office/drawing/2014/main" id="{3BE03870-E5CC-4C4F-BF15-6FEC63FB7C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41262" y="2204077"/>
            <a:ext cx="7109476" cy="399908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90870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>
            <a:extLst>
              <a:ext uri="{FF2B5EF4-FFF2-40B4-BE49-F238E27FC236}">
                <a16:creationId xmlns:a16="http://schemas.microsoft.com/office/drawing/2014/main" id="{83698BF5-570B-4714-800B-D6F6806D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648893"/>
            <a:ext cx="8791303" cy="620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43" y="-4250"/>
            <a:ext cx="1740634" cy="203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7365560" y="909357"/>
            <a:ext cx="144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سبب نزول السورة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EF977-EAAF-497C-9090-2ED22BDC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3E0FC5-49A2-47DF-A291-7CA58993F06C}"/>
              </a:ext>
            </a:extLst>
          </p:cNvPr>
          <p:cNvSpPr txBox="1"/>
          <p:nvPr/>
        </p:nvSpPr>
        <p:spPr>
          <a:xfrm>
            <a:off x="2663472" y="2374495"/>
            <a:ext cx="7660642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كانَ الْعاصِ بْنُ وائِلٍ إِذا ذُكِرَ رَسولُ اللّهِ صَلّى اللّهُ عَلَيْهِ وَسَلَّمَ يَقولُ: اتْرُكوهُ، فَإِنَّهُ رَجُلٌ أبْتَرُ لا وَلَدَ لَهُ، فَإِذا ماتَ انْقَطَعَ ذِكْرُهُ. فَأَنْزَلَ اللّهُ هَذِهِ السّورَةَ؛ رَدًّا عَلَيْهِ بِأَنَّ هَذا الْكافِرَ هُوَ الَّذي سَيَنْقَطِعُ ذِكْرُهُ.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47355D-EB84-45E8-A0DC-25A819E9EC82}"/>
              </a:ext>
            </a:extLst>
          </p:cNvPr>
          <p:cNvSpPr txBox="1"/>
          <p:nvPr/>
        </p:nvSpPr>
        <p:spPr>
          <a:xfrm>
            <a:off x="-748250" y="4014991"/>
            <a:ext cx="104212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AE" sz="20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ماذا قالَ الْعاصُ عَنِ الرَّسولِ -صَلّى اللّهُ عَلَيْهِ وَسَلَّمَ-؟</a:t>
            </a:r>
          </a:p>
          <a:p>
            <a:pPr marL="571500" indent="-5715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AE" sz="20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كَيْفَ دافَعَ اللّهُ عَنْ نَبِيِّهِ؟</a:t>
            </a:r>
          </a:p>
          <a:p>
            <a:pPr marL="571500" indent="-57150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AE" sz="20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كَيْفَ تُعَبِّرُ عَنْ حُبِّكَ لِرَسولِ اللّهِ -صَلّى اللّهُ عَلَيْه وَسَلَّمَ-؟</a:t>
            </a:r>
            <a:endParaRPr lang="en-US" sz="2000" dirty="0">
              <a:ln w="0"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727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>
            <a:extLst>
              <a:ext uri="{FF2B5EF4-FFF2-40B4-BE49-F238E27FC236}">
                <a16:creationId xmlns:a16="http://schemas.microsoft.com/office/drawing/2014/main" id="{83698BF5-570B-4714-800B-D6F6806D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28" y="648893"/>
            <a:ext cx="7957063" cy="620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43" y="-4250"/>
            <a:ext cx="1740634" cy="203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7365560" y="909357"/>
            <a:ext cx="144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معنى السورة الإجمالي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EF977-EAAF-497C-9090-2ED22BDC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7EDA10F-FE3C-4B05-9682-28D6338E9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t="25499" r="17608" b="16657"/>
          <a:stretch/>
        </p:blipFill>
        <p:spPr bwMode="auto">
          <a:xfrm>
            <a:off x="3601594" y="2383256"/>
            <a:ext cx="5394940" cy="365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148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1" y="0"/>
            <a:ext cx="2463206" cy="427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49713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235" y="-26894"/>
            <a:ext cx="2634647" cy="277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90" y="22453"/>
            <a:ext cx="1740634" cy="203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1730052" y="787096"/>
            <a:ext cx="144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0070C0"/>
                </a:solidFill>
                <a:cs typeface="Calibri" panose="020F0502020204030204" pitchFamily="34" charset="0"/>
              </a:rPr>
              <a:t>تفسير المفردات</a:t>
            </a:r>
            <a:endParaRPr lang="en-US" sz="2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82942-4E7D-4AF1-B146-C32FB62A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sp>
        <p:nvSpPr>
          <p:cNvPr id="11" name="مستطيل 12">
            <a:extLst>
              <a:ext uri="{FF2B5EF4-FFF2-40B4-BE49-F238E27FC236}">
                <a16:creationId xmlns:a16="http://schemas.microsoft.com/office/drawing/2014/main" id="{0A3EE739-92AD-4318-9AC5-EF4C5816A96B}"/>
              </a:ext>
            </a:extLst>
          </p:cNvPr>
          <p:cNvSpPr/>
          <p:nvPr/>
        </p:nvSpPr>
        <p:spPr>
          <a:xfrm>
            <a:off x="8570370" y="1559078"/>
            <a:ext cx="1221809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الكوثر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4DE2BA-F465-4FCB-A82D-E8F51D0EE1DB}"/>
              </a:ext>
            </a:extLst>
          </p:cNvPr>
          <p:cNvGrpSpPr/>
          <p:nvPr/>
        </p:nvGrpSpPr>
        <p:grpSpPr>
          <a:xfrm>
            <a:off x="3308814" y="1359969"/>
            <a:ext cx="3963302" cy="954107"/>
            <a:chOff x="3308814" y="1359969"/>
            <a:chExt cx="3963302" cy="9541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B207A54-7535-4A9D-98EF-8AD04032968A}"/>
                </a:ext>
              </a:extLst>
            </p:cNvPr>
            <p:cNvSpPr/>
            <p:nvPr/>
          </p:nvSpPr>
          <p:spPr>
            <a:xfrm>
              <a:off x="3308814" y="1359969"/>
              <a:ext cx="3963302" cy="954107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مستطيل 13">
              <a:extLst>
                <a:ext uri="{FF2B5EF4-FFF2-40B4-BE49-F238E27FC236}">
                  <a16:creationId xmlns:a16="http://schemas.microsoft.com/office/drawing/2014/main" id="{EF597D46-4122-41F2-BCAA-B243C7EDE1C6}"/>
                </a:ext>
              </a:extLst>
            </p:cNvPr>
            <p:cNvSpPr/>
            <p:nvPr/>
          </p:nvSpPr>
          <p:spPr>
            <a:xfrm>
              <a:off x="3709678" y="1606587"/>
              <a:ext cx="28857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ar-AE" sz="3600" b="1" dirty="0">
                  <a:solidFill>
                    <a:srgbClr val="202122"/>
                  </a:solidFill>
                  <a:latin typeface="arial" panose="020B0604020202020204" pitchFamily="34" charset="0"/>
                </a:rPr>
                <a:t>نهر في الجنة</a:t>
              </a:r>
              <a:endParaRPr lang="en-US" sz="3600" b="1" dirty="0"/>
            </a:p>
          </p:txBody>
        </p:sp>
      </p:grpSp>
      <p:sp>
        <p:nvSpPr>
          <p:cNvPr id="14" name="مستطيل 15">
            <a:extLst>
              <a:ext uri="{FF2B5EF4-FFF2-40B4-BE49-F238E27FC236}">
                <a16:creationId xmlns:a16="http://schemas.microsoft.com/office/drawing/2014/main" id="{14C23237-CCB7-4890-9A44-1251FF2BC7B9}"/>
              </a:ext>
            </a:extLst>
          </p:cNvPr>
          <p:cNvSpPr/>
          <p:nvPr/>
        </p:nvSpPr>
        <p:spPr>
          <a:xfrm>
            <a:off x="8834485" y="3293655"/>
            <a:ext cx="889987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  <a:latin typeface="arial" panose="020B0604020202020204" pitchFamily="34" charset="0"/>
              </a:rPr>
              <a:t>فَصَلِّ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6" name="مستطيل 18">
            <a:extLst>
              <a:ext uri="{FF2B5EF4-FFF2-40B4-BE49-F238E27FC236}">
                <a16:creationId xmlns:a16="http://schemas.microsoft.com/office/drawing/2014/main" id="{3F10A920-67F9-4F05-8081-0FAD88280492}"/>
              </a:ext>
            </a:extLst>
          </p:cNvPr>
          <p:cNvSpPr/>
          <p:nvPr/>
        </p:nvSpPr>
        <p:spPr>
          <a:xfrm>
            <a:off x="8834485" y="5028232"/>
            <a:ext cx="942887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  <a:latin typeface="arial" panose="020B0604020202020204" pitchFamily="34" charset="0"/>
              </a:rPr>
              <a:t>انْحَـر</a:t>
            </a:r>
            <a:endParaRPr lang="en-US" sz="3600" b="1" dirty="0">
              <a:solidFill>
                <a:srgbClr val="C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879353-C866-4D5A-AFF2-EACED5A5F73D}"/>
              </a:ext>
            </a:extLst>
          </p:cNvPr>
          <p:cNvGrpSpPr/>
          <p:nvPr/>
        </p:nvGrpSpPr>
        <p:grpSpPr>
          <a:xfrm>
            <a:off x="2973370" y="3086388"/>
            <a:ext cx="4260703" cy="954107"/>
            <a:chOff x="2973370" y="3086388"/>
            <a:chExt cx="4260703" cy="95410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BB103CE-3225-4ECB-9C63-FBC1ED7F1E4A}"/>
                </a:ext>
              </a:extLst>
            </p:cNvPr>
            <p:cNvSpPr/>
            <p:nvPr/>
          </p:nvSpPr>
          <p:spPr>
            <a:xfrm>
              <a:off x="3270771" y="3086388"/>
              <a:ext cx="3963302" cy="954107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مستطيل 16">
              <a:extLst>
                <a:ext uri="{FF2B5EF4-FFF2-40B4-BE49-F238E27FC236}">
                  <a16:creationId xmlns:a16="http://schemas.microsoft.com/office/drawing/2014/main" id="{8650DDCD-7B59-45AB-87BA-5F2AA11CAD72}"/>
                </a:ext>
              </a:extLst>
            </p:cNvPr>
            <p:cNvSpPr/>
            <p:nvPr/>
          </p:nvSpPr>
          <p:spPr>
            <a:xfrm>
              <a:off x="2973370" y="3259990"/>
              <a:ext cx="395828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ar-AE" sz="3600" b="1" dirty="0">
                  <a:solidFill>
                    <a:srgbClr val="202122"/>
                  </a:solidFill>
                  <a:latin typeface="arial" panose="020B0604020202020204" pitchFamily="34" charset="0"/>
                </a:rPr>
                <a:t>أي صلاة عيد الأضحى</a:t>
              </a:r>
              <a:endParaRPr lang="en-US" sz="36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5CF2228-7614-477A-8A96-F9CD8A8E1A81}"/>
              </a:ext>
            </a:extLst>
          </p:cNvPr>
          <p:cNvGrpSpPr/>
          <p:nvPr/>
        </p:nvGrpSpPr>
        <p:grpSpPr>
          <a:xfrm>
            <a:off x="1706399" y="4981551"/>
            <a:ext cx="5620869" cy="954107"/>
            <a:chOff x="1706399" y="4981551"/>
            <a:chExt cx="5620869" cy="95410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2FA1E32-9D5C-43CD-8459-073F33CCE37A}"/>
                </a:ext>
              </a:extLst>
            </p:cNvPr>
            <p:cNvSpPr/>
            <p:nvPr/>
          </p:nvSpPr>
          <p:spPr>
            <a:xfrm>
              <a:off x="1880996" y="4981551"/>
              <a:ext cx="5395896" cy="954107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مستطيل 19">
              <a:extLst>
                <a:ext uri="{FF2B5EF4-FFF2-40B4-BE49-F238E27FC236}">
                  <a16:creationId xmlns:a16="http://schemas.microsoft.com/office/drawing/2014/main" id="{5F6DD35D-3B72-4D5D-BB61-F2EA12554D54}"/>
                </a:ext>
              </a:extLst>
            </p:cNvPr>
            <p:cNvSpPr/>
            <p:nvPr/>
          </p:nvSpPr>
          <p:spPr>
            <a:xfrm>
              <a:off x="1706399" y="5062021"/>
              <a:ext cx="562086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ar-AE" sz="3600" b="1" dirty="0">
                  <a:solidFill>
                    <a:srgbClr val="202122"/>
                  </a:solidFill>
                  <a:latin typeface="arial" panose="020B0604020202020204" pitchFamily="34" charset="0"/>
                </a:rPr>
                <a:t>ذبح الأضحية بعد صلاة عيد الأضحى</a:t>
              </a:r>
              <a:endParaRPr lang="en-US" sz="3600" b="1" dirty="0"/>
            </a:p>
          </p:txBody>
        </p:sp>
      </p:grp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81FA32BB-CB49-4152-9967-BE28638C3F76}"/>
              </a:ext>
            </a:extLst>
          </p:cNvPr>
          <p:cNvSpPr/>
          <p:nvPr/>
        </p:nvSpPr>
        <p:spPr>
          <a:xfrm>
            <a:off x="8263978" y="1452282"/>
            <a:ext cx="1740634" cy="900953"/>
          </a:xfrm>
          <a:prstGeom prst="flowChartAlternateProcess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CF9790D6-7373-478B-9675-7D92AF0F61B6}"/>
              </a:ext>
            </a:extLst>
          </p:cNvPr>
          <p:cNvSpPr/>
          <p:nvPr/>
        </p:nvSpPr>
        <p:spPr>
          <a:xfrm>
            <a:off x="8435611" y="3132680"/>
            <a:ext cx="1740634" cy="900953"/>
          </a:xfrm>
          <a:prstGeom prst="flowChartAlternateProcess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CCCD9E3D-8529-408B-A96C-F7C41FD8E5A5}"/>
              </a:ext>
            </a:extLst>
          </p:cNvPr>
          <p:cNvSpPr/>
          <p:nvPr/>
        </p:nvSpPr>
        <p:spPr>
          <a:xfrm>
            <a:off x="8570370" y="4813078"/>
            <a:ext cx="1740634" cy="900953"/>
          </a:xfrm>
          <a:prstGeom prst="flowChartAlternateProcess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2543C8-7ED7-4D7F-9C9E-0995779D3A39}"/>
              </a:ext>
            </a:extLst>
          </p:cNvPr>
          <p:cNvSpPr txBox="1"/>
          <p:nvPr/>
        </p:nvSpPr>
        <p:spPr>
          <a:xfrm>
            <a:off x="6136096" y="411699"/>
            <a:ext cx="459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u="sng" dirty="0">
                <a:solidFill>
                  <a:srgbClr val="FF0000"/>
                </a:solidFill>
                <a:cs typeface="Calibri" panose="020F0502020204030204" pitchFamily="34" charset="0"/>
              </a:rPr>
              <a:t>استراتيجية استنتج المعنى </a:t>
            </a:r>
            <a:endParaRPr lang="en-US" sz="2800" b="1" u="sng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74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1" y="0"/>
            <a:ext cx="2711076" cy="470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28" y="0"/>
            <a:ext cx="1740634" cy="203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2526890" y="764643"/>
            <a:ext cx="144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0070C0"/>
                </a:solidFill>
                <a:cs typeface="Calibri" panose="020F0502020204030204" pitchFamily="34" charset="0"/>
              </a:rPr>
              <a:t>تفسير المفردات</a:t>
            </a:r>
            <a:endParaRPr lang="en-US" sz="2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82942-4E7D-4AF1-B146-C32FB62A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sp>
        <p:nvSpPr>
          <p:cNvPr id="18" name="مستطيل 22">
            <a:extLst>
              <a:ext uri="{FF2B5EF4-FFF2-40B4-BE49-F238E27FC236}">
                <a16:creationId xmlns:a16="http://schemas.microsoft.com/office/drawing/2014/main" id="{80682AE9-3942-415C-BCC8-9ABE8D19AF3D}"/>
              </a:ext>
            </a:extLst>
          </p:cNvPr>
          <p:cNvSpPr/>
          <p:nvPr/>
        </p:nvSpPr>
        <p:spPr>
          <a:xfrm>
            <a:off x="8153400" y="2513972"/>
            <a:ext cx="1074333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شانئك</a:t>
            </a:r>
            <a:endParaRPr lang="en-US" sz="3600" b="1" dirty="0">
              <a:solidFill>
                <a:srgbClr val="C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F8A3B8-5E5B-474C-9E5B-6278657E7C53}"/>
              </a:ext>
            </a:extLst>
          </p:cNvPr>
          <p:cNvGrpSpPr/>
          <p:nvPr/>
        </p:nvGrpSpPr>
        <p:grpSpPr>
          <a:xfrm>
            <a:off x="2247267" y="4179693"/>
            <a:ext cx="3963302" cy="954107"/>
            <a:chOff x="2871841" y="2702287"/>
            <a:chExt cx="3963302" cy="95410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F8FACE5-6687-4534-8E56-4DD482913DD7}"/>
                </a:ext>
              </a:extLst>
            </p:cNvPr>
            <p:cNvSpPr/>
            <p:nvPr/>
          </p:nvSpPr>
          <p:spPr>
            <a:xfrm>
              <a:off x="2871841" y="2702287"/>
              <a:ext cx="3963302" cy="954107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مستطيل 23">
              <a:extLst>
                <a:ext uri="{FF2B5EF4-FFF2-40B4-BE49-F238E27FC236}">
                  <a16:creationId xmlns:a16="http://schemas.microsoft.com/office/drawing/2014/main" id="{1653F37F-27DB-429D-B6CF-505970382CB3}"/>
                </a:ext>
              </a:extLst>
            </p:cNvPr>
            <p:cNvSpPr/>
            <p:nvPr/>
          </p:nvSpPr>
          <p:spPr>
            <a:xfrm>
              <a:off x="3270639" y="2838639"/>
              <a:ext cx="338216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ar-AE" sz="3600" b="1" dirty="0">
                  <a:solidFill>
                    <a:srgbClr val="202122"/>
                  </a:solidFill>
                  <a:latin typeface="arial" panose="020B0604020202020204" pitchFamily="34" charset="0"/>
                </a:rPr>
                <a:t>مبغضك و منتقصك</a:t>
              </a:r>
              <a:endParaRPr lang="en-US" sz="3600" b="1" dirty="0"/>
            </a:p>
          </p:txBody>
        </p:sp>
      </p:grpSp>
      <p:sp>
        <p:nvSpPr>
          <p:cNvPr id="20" name="مستطيل 25">
            <a:extLst>
              <a:ext uri="{FF2B5EF4-FFF2-40B4-BE49-F238E27FC236}">
                <a16:creationId xmlns:a16="http://schemas.microsoft.com/office/drawing/2014/main" id="{3FD82FF6-AD3E-4A6B-9762-08462E197C7C}"/>
              </a:ext>
            </a:extLst>
          </p:cNvPr>
          <p:cNvSpPr/>
          <p:nvPr/>
        </p:nvSpPr>
        <p:spPr>
          <a:xfrm>
            <a:off x="3824880" y="2399882"/>
            <a:ext cx="958917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  <a:latin typeface="arial" panose="020B0604020202020204" pitchFamily="34" charset="0"/>
              </a:rPr>
              <a:t>الابتر</a:t>
            </a:r>
            <a:endParaRPr lang="en-US" sz="3600" b="1" dirty="0">
              <a:solidFill>
                <a:srgbClr val="C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F473E0-3844-4D89-B7A6-3B614FF56E98}"/>
              </a:ext>
            </a:extLst>
          </p:cNvPr>
          <p:cNvGrpSpPr/>
          <p:nvPr/>
        </p:nvGrpSpPr>
        <p:grpSpPr>
          <a:xfrm>
            <a:off x="6950305" y="4179693"/>
            <a:ext cx="3963302" cy="954107"/>
            <a:chOff x="2871841" y="4352504"/>
            <a:chExt cx="3963302" cy="95410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44423C2-1009-4B1B-A4E9-B271DBEB3B88}"/>
                </a:ext>
              </a:extLst>
            </p:cNvPr>
            <p:cNvSpPr/>
            <p:nvPr/>
          </p:nvSpPr>
          <p:spPr>
            <a:xfrm>
              <a:off x="2871841" y="4352504"/>
              <a:ext cx="3963302" cy="954107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مستطيل 26">
              <a:extLst>
                <a:ext uri="{FF2B5EF4-FFF2-40B4-BE49-F238E27FC236}">
                  <a16:creationId xmlns:a16="http://schemas.microsoft.com/office/drawing/2014/main" id="{463C01C5-4886-4ED0-B061-03074277DFDD}"/>
                </a:ext>
              </a:extLst>
            </p:cNvPr>
            <p:cNvSpPr/>
            <p:nvPr/>
          </p:nvSpPr>
          <p:spPr>
            <a:xfrm>
              <a:off x="3175249" y="4463616"/>
              <a:ext cx="3052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ar-AE" sz="3600" b="1" dirty="0">
                  <a:solidFill>
                    <a:srgbClr val="202122"/>
                  </a:solidFill>
                  <a:latin typeface="arial" panose="020B0604020202020204" pitchFamily="34" charset="0"/>
                </a:rPr>
                <a:t>مقطوع من كل خير</a:t>
              </a:r>
              <a:endParaRPr lang="en-US" sz="3600" b="1" dirty="0"/>
            </a:p>
          </p:txBody>
        </p:sp>
      </p:grp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725EF68F-915F-4BD6-987D-469C8462CA43}"/>
              </a:ext>
            </a:extLst>
          </p:cNvPr>
          <p:cNvSpPr/>
          <p:nvPr/>
        </p:nvSpPr>
        <p:spPr>
          <a:xfrm>
            <a:off x="7728488" y="2357810"/>
            <a:ext cx="1740634" cy="900953"/>
          </a:xfrm>
          <a:prstGeom prst="flowChartAlternateProcess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46625076-311D-490E-9318-78CFBF5492CD}"/>
              </a:ext>
            </a:extLst>
          </p:cNvPr>
          <p:cNvSpPr/>
          <p:nvPr/>
        </p:nvSpPr>
        <p:spPr>
          <a:xfrm>
            <a:off x="3358601" y="2272572"/>
            <a:ext cx="1740634" cy="900953"/>
          </a:xfrm>
          <a:prstGeom prst="flowChartAlternateProcess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99929D-74BB-4E72-9980-8C24CF9D61C1}"/>
              </a:ext>
            </a:extLst>
          </p:cNvPr>
          <p:cNvSpPr txBox="1"/>
          <p:nvPr/>
        </p:nvSpPr>
        <p:spPr>
          <a:xfrm>
            <a:off x="5737404" y="606843"/>
            <a:ext cx="459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u="sng" dirty="0">
                <a:solidFill>
                  <a:srgbClr val="FF0000"/>
                </a:solidFill>
                <a:cs typeface="Calibri" panose="020F0502020204030204" pitchFamily="34" charset="0"/>
              </a:rPr>
              <a:t>أصل الكلمة بالمعنى الصحيح</a:t>
            </a:r>
            <a:endParaRPr lang="en-US" sz="2800" b="1" u="sng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1E4649C-6536-400A-B51D-7D5A9EE20867}"/>
              </a:ext>
            </a:extLst>
          </p:cNvPr>
          <p:cNvCxnSpPr/>
          <p:nvPr/>
        </p:nvCxnSpPr>
        <p:spPr>
          <a:xfrm flipH="1">
            <a:off x="5513294" y="3173525"/>
            <a:ext cx="2393577" cy="10061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9E82D3-AA02-4562-B559-441633B4A141}"/>
              </a:ext>
            </a:extLst>
          </p:cNvPr>
          <p:cNvCxnSpPr/>
          <p:nvPr/>
        </p:nvCxnSpPr>
        <p:spPr>
          <a:xfrm>
            <a:off x="5002306" y="3046213"/>
            <a:ext cx="2474259" cy="113348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4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>
            <a:extLst>
              <a:ext uri="{FF2B5EF4-FFF2-40B4-BE49-F238E27FC236}">
                <a16:creationId xmlns:a16="http://schemas.microsoft.com/office/drawing/2014/main" id="{83698BF5-570B-4714-800B-D6F6806D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69" y="580631"/>
            <a:ext cx="7957063" cy="620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43" y="-4250"/>
            <a:ext cx="1740634" cy="203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7353205" y="760393"/>
            <a:ext cx="144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0070C0"/>
                </a:solidFill>
                <a:cs typeface="Calibri" panose="020F0502020204030204" pitchFamily="34" charset="0"/>
              </a:rPr>
              <a:t>أنهار الجنة</a:t>
            </a:r>
            <a:endParaRPr lang="en-US" sz="2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82942-4E7D-4AF1-B146-C32FB62A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sp>
        <p:nvSpPr>
          <p:cNvPr id="10" name="مربع نص 3">
            <a:extLst>
              <a:ext uri="{FF2B5EF4-FFF2-40B4-BE49-F238E27FC236}">
                <a16:creationId xmlns:a16="http://schemas.microsoft.com/office/drawing/2014/main" id="{DC67F4DC-6326-42AF-9B04-40E24894448D}"/>
              </a:ext>
            </a:extLst>
          </p:cNvPr>
          <p:cNvSpPr txBox="1"/>
          <p:nvPr/>
        </p:nvSpPr>
        <p:spPr>
          <a:xfrm>
            <a:off x="2924124" y="2485724"/>
            <a:ext cx="6096934" cy="341632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latin typeface="Calibri" panose="020F0502020204030204" pitchFamily="34" charset="0"/>
                <a:cs typeface="Calibri" panose="020F0502020204030204" pitchFamily="34" charset="0"/>
              </a:rPr>
              <a:t>في الجَنّةِ أنْهارٌ تَحْتَ الأشِجارِ و الْبَساتينِ وَ القُصورِ و الْبُيوتِ ، أَعَدَّها الله – سبحانه – لِعِبادِهِ الذين اجْتَهدوا في طاعَتِهِ ، و ابْتَعدوا عَنْ مَعْصِيَتِهِ ، وَ أنْهار الْجَنّةِ لَيْست مِنْ ماءٍ فَقَطْ ، فَهُناك أَيضًا أنْهارٌ مِنْ لَبَنٍ وَ عَسَلٍ 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97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>
            <a:extLst>
              <a:ext uri="{FF2B5EF4-FFF2-40B4-BE49-F238E27FC236}">
                <a16:creationId xmlns:a16="http://schemas.microsoft.com/office/drawing/2014/main" id="{83698BF5-570B-4714-800B-D6F6806D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69" y="580631"/>
            <a:ext cx="7957063" cy="620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43" y="-4250"/>
            <a:ext cx="1740634" cy="203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7353205" y="760393"/>
            <a:ext cx="144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0070C0"/>
                </a:solidFill>
                <a:cs typeface="Calibri" panose="020F0502020204030204" pitchFamily="34" charset="0"/>
              </a:rPr>
              <a:t>أنهار الجنة</a:t>
            </a:r>
            <a:endParaRPr lang="en-US" sz="2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82942-4E7D-4AF1-B146-C32FB62A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sp>
        <p:nvSpPr>
          <p:cNvPr id="11" name="مربع نص 3">
            <a:extLst>
              <a:ext uri="{FF2B5EF4-FFF2-40B4-BE49-F238E27FC236}">
                <a16:creationId xmlns:a16="http://schemas.microsoft.com/office/drawing/2014/main" id="{C95A4108-2262-4BFD-9CC6-80E09A2961D8}"/>
              </a:ext>
            </a:extLst>
          </p:cNvPr>
          <p:cNvSpPr txBox="1"/>
          <p:nvPr/>
        </p:nvSpPr>
        <p:spPr>
          <a:xfrm>
            <a:off x="2370138" y="2485724"/>
            <a:ext cx="6817658" cy="341632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latin typeface="Calibri" panose="020F0502020204030204" pitchFamily="34" charset="0"/>
                <a:cs typeface="Calibri" panose="020F0502020204030204" pitchFamily="34" charset="0"/>
              </a:rPr>
              <a:t>في الجَنّةِ أنْهارٌ مِنْ ماءٍ عّذْبٍ لا يَفْسَدُ ،                           ولا تَتَغَيَّرُ رائِحَتُهُ مَهْما طال الزَّمن ، و أنْهارٌ مِنْ لَبَنٍ أبْيضَ صافٍ حُلْوِ الْمَذاقِ ، لا يَتَغَيَّرُ طَعْمُهُ فَلا يَحْمَضُ وَ لا يَفْسَدُ مَعَ مُرورِ الْوَقْتِ ، لَمْ يُجلَبْ مِنْ أي حيوان ، بل خَلَقَهُ اللهُ خَلْقًا خاصًّا للجَنَّةِ وَ أَهْلَها .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0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>
            <a:extLst>
              <a:ext uri="{FF2B5EF4-FFF2-40B4-BE49-F238E27FC236}">
                <a16:creationId xmlns:a16="http://schemas.microsoft.com/office/drawing/2014/main" id="{83698BF5-570B-4714-800B-D6F6806D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69" y="580631"/>
            <a:ext cx="7957063" cy="620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43" y="-4250"/>
            <a:ext cx="1740634" cy="203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7353205" y="760393"/>
            <a:ext cx="144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0070C0"/>
                </a:solidFill>
                <a:cs typeface="Calibri" panose="020F0502020204030204" pitchFamily="34" charset="0"/>
              </a:rPr>
              <a:t>أنهار الجنة</a:t>
            </a:r>
            <a:endParaRPr lang="en-US" sz="2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82942-4E7D-4AF1-B146-C32FB62A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sp>
        <p:nvSpPr>
          <p:cNvPr id="10" name="مربع نص 3">
            <a:extLst>
              <a:ext uri="{FF2B5EF4-FFF2-40B4-BE49-F238E27FC236}">
                <a16:creationId xmlns:a16="http://schemas.microsoft.com/office/drawing/2014/main" id="{BC0EA641-7CDC-487B-9CC2-A5000A98302F}"/>
              </a:ext>
            </a:extLst>
          </p:cNvPr>
          <p:cNvSpPr txBox="1"/>
          <p:nvPr/>
        </p:nvSpPr>
        <p:spPr>
          <a:xfrm>
            <a:off x="2686508" y="2295131"/>
            <a:ext cx="6417748" cy="353943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في الجَنّةِ مكان يسمى الفردوس ، وَهُوَ أَعْلى دَرجات الجَنّة ، و تتفجر منه انهار الجنة ، ثم تسيل و تتفرع في جميع أنحائها ، يقول الرسول – صلى الله عليه و سلم -</a:t>
            </a:r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: (ِ</a:t>
            </a:r>
            <a:r>
              <a:rPr lang="ar-AE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فإذا سألتم الله فسلوه الفردوس الأعلى فإنَّهُ أَوْسطُ الجَنّةِ وَأعلى الْجَنّة –أُراهُ- فَوْقهُ عَرْشُ الرَّحمن ، وَ مِنْهُ تَتفجّرُ أنْهارُ الجَنّة)</a:t>
            </a:r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ar-AE" sz="3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 صحيح رواه البخاري)</a:t>
            </a:r>
          </a:p>
        </p:txBody>
      </p:sp>
    </p:spTree>
    <p:extLst>
      <p:ext uri="{BB962C8B-B14F-4D97-AF65-F5344CB8AC3E}">
        <p14:creationId xmlns:p14="http://schemas.microsoft.com/office/powerpoint/2010/main" val="3203639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1" name="Picture 4">
            <a:extLst>
              <a:ext uri="{FF2B5EF4-FFF2-40B4-BE49-F238E27FC236}">
                <a16:creationId xmlns:a16="http://schemas.microsoft.com/office/drawing/2014/main" id="{69DE0B62-2FA4-47C0-90F3-C4FAF761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B61B563-10DC-4CB5-B64C-B1D9606BF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A009D91-4DC4-4B4F-8ECE-B29E079B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554" y="0"/>
            <a:ext cx="3346859" cy="352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A8E06785-3E68-4483-8C04-70BACE27A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1875" y="5234619"/>
            <a:ext cx="1380574" cy="162338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A3ACC63-8CCD-4732-85CC-229D5FEE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29" y="2852219"/>
            <a:ext cx="5222641" cy="233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1">
            <a:extLst>
              <a:ext uri="{FF2B5EF4-FFF2-40B4-BE49-F238E27FC236}">
                <a16:creationId xmlns:a16="http://schemas.microsoft.com/office/drawing/2014/main" id="{F758D166-AE13-4E64-9924-08118C339ABC}"/>
              </a:ext>
            </a:extLst>
          </p:cNvPr>
          <p:cNvSpPr txBox="1"/>
          <p:nvPr/>
        </p:nvSpPr>
        <p:spPr>
          <a:xfrm>
            <a:off x="2372361" y="570958"/>
            <a:ext cx="49942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(AH) Manal Black" pitchFamily="2" charset="-78"/>
              </a:rPr>
              <a:t>كشف الحضور والغياب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(AH) Manal Black" pitchFamily="2" charset="-78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6D934B1-1F5A-4040-A375-8E34406C2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511" y="3235459"/>
            <a:ext cx="46894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ar-AE" altLang="en-US" sz="4000" dirty="0">
                <a:solidFill>
                  <a:schemeClr val="accent6">
                    <a:lumMod val="75000"/>
                  </a:schemeClr>
                </a:solidFill>
                <a:cs typeface="(AH) Manal Black" pitchFamily="2" charset="-78"/>
              </a:rPr>
              <a:t>أتميز بحضوري و مشاركتي الفعالة فـي الحصة </a:t>
            </a:r>
            <a:endParaRPr lang="en-US" altLang="en-US" sz="4000" dirty="0">
              <a:solidFill>
                <a:schemeClr val="accent6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20D221-69E0-4EF1-9894-A0059FB713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9" t="3596" r="5420" b="16364"/>
          <a:stretch/>
        </p:blipFill>
        <p:spPr>
          <a:xfrm>
            <a:off x="2608133" y="1488645"/>
            <a:ext cx="3600548" cy="4339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28CE90-59C4-4E1E-990C-86BE6EA7B66A}"/>
              </a:ext>
            </a:extLst>
          </p:cNvPr>
          <p:cNvGrpSpPr/>
          <p:nvPr/>
        </p:nvGrpSpPr>
        <p:grpSpPr>
          <a:xfrm>
            <a:off x="7591610" y="1123044"/>
            <a:ext cx="2503887" cy="2063750"/>
            <a:chOff x="7983867" y="1134792"/>
            <a:chExt cx="2503887" cy="20637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3C791B-DE3D-4675-B352-CC71EA52FD48}"/>
                </a:ext>
              </a:extLst>
            </p:cNvPr>
            <p:cNvGrpSpPr/>
            <p:nvPr/>
          </p:nvGrpSpPr>
          <p:grpSpPr>
            <a:xfrm>
              <a:off x="7983867" y="1134792"/>
              <a:ext cx="2503887" cy="2063750"/>
              <a:chOff x="8002188" y="1173955"/>
              <a:chExt cx="2503887" cy="2063750"/>
            </a:xfrm>
          </p:grpSpPr>
          <p:pic>
            <p:nvPicPr>
              <p:cNvPr id="15" name="Picture 6">
                <a:extLst>
                  <a:ext uri="{FF2B5EF4-FFF2-40B4-BE49-F238E27FC236}">
                    <a16:creationId xmlns:a16="http://schemas.microsoft.com/office/drawing/2014/main" id="{614AFA1A-6AC3-4748-B209-E1E3A886B2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2188" y="1173955"/>
                <a:ext cx="2503887" cy="206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D56F992-02C5-4F9B-A7AE-C85756424E41}"/>
                  </a:ext>
                </a:extLst>
              </p:cNvPr>
              <p:cNvSpPr/>
              <p:nvPr/>
            </p:nvSpPr>
            <p:spPr>
              <a:xfrm>
                <a:off x="8861631" y="2266758"/>
                <a:ext cx="300446" cy="23513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74F33BD8-3F65-400D-9002-A10FEEB4B3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36" t="51518" r="50545" b="33924"/>
            <a:stretch/>
          </p:blipFill>
          <p:spPr bwMode="auto">
            <a:xfrm rot="1640225">
              <a:off x="8584256" y="2114900"/>
              <a:ext cx="596486" cy="357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23504-C91F-4171-9FF5-0B1CA342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>
            <a:extLst>
              <a:ext uri="{FF2B5EF4-FFF2-40B4-BE49-F238E27FC236}">
                <a16:creationId xmlns:a16="http://schemas.microsoft.com/office/drawing/2014/main" id="{83698BF5-570B-4714-800B-D6F6806D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69" y="580631"/>
            <a:ext cx="7957063" cy="620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43" y="-4250"/>
            <a:ext cx="1740634" cy="203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7353205" y="760393"/>
            <a:ext cx="144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0070C0"/>
                </a:solidFill>
                <a:cs typeface="Calibri" panose="020F0502020204030204" pitchFamily="34" charset="0"/>
              </a:rPr>
              <a:t>التقييم القبلي </a:t>
            </a:r>
            <a:endParaRPr lang="en-US" sz="2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07DC-D382-484D-92B1-DAB454C2EADF}"/>
              </a:ext>
            </a:extLst>
          </p:cNvPr>
          <p:cNvSpPr txBox="1"/>
          <p:nvPr/>
        </p:nvSpPr>
        <p:spPr>
          <a:xfrm>
            <a:off x="2586987" y="3429000"/>
            <a:ext cx="6810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solidFill>
                  <a:srgbClr val="CC0066"/>
                </a:solidFill>
                <a:cs typeface="Calibri" panose="020F0502020204030204" pitchFamily="34" charset="0"/>
              </a:rPr>
              <a:t>لعبة الفوانيس</a:t>
            </a:r>
            <a:endParaRPr lang="en-US" sz="5400" dirty="0">
              <a:solidFill>
                <a:srgbClr val="CC0066"/>
              </a:solidFill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82942-4E7D-4AF1-B146-C32FB62A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8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hristmas Lights Sticker by Unique Vintage for iOS &amp; Android | GIPHY">
            <a:extLst>
              <a:ext uri="{FF2B5EF4-FFF2-40B4-BE49-F238E27FC236}">
                <a16:creationId xmlns:a16="http://schemas.microsoft.com/office/drawing/2014/main" id="{A0914C9C-9102-4DDF-AEDC-FD45DAC5C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840" y="-409358"/>
            <a:ext cx="12926861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D8A861-2FAB-45F0-9B81-85063AC85F10}"/>
              </a:ext>
            </a:extLst>
          </p:cNvPr>
          <p:cNvSpPr/>
          <p:nvPr/>
        </p:nvSpPr>
        <p:spPr>
          <a:xfrm>
            <a:off x="0" y="1866330"/>
            <a:ext cx="12192000" cy="938612"/>
          </a:xfrm>
          <a:custGeom>
            <a:avLst/>
            <a:gdLst>
              <a:gd name="connsiteX0" fmla="*/ 10991850 w 10991850"/>
              <a:gd name="connsiteY0" fmla="*/ 505395 h 938612"/>
              <a:gd name="connsiteX1" fmla="*/ 9182100 w 10991850"/>
              <a:gd name="connsiteY1" fmla="*/ 934020 h 938612"/>
              <a:gd name="connsiteX2" fmla="*/ 7429500 w 10991850"/>
              <a:gd name="connsiteY2" fmla="*/ 381570 h 938612"/>
              <a:gd name="connsiteX3" fmla="*/ 5495925 w 10991850"/>
              <a:gd name="connsiteY3" fmla="*/ 934020 h 938612"/>
              <a:gd name="connsiteX4" fmla="*/ 3409950 w 10991850"/>
              <a:gd name="connsiteY4" fmla="*/ 570 h 938612"/>
              <a:gd name="connsiteX5" fmla="*/ 1666875 w 10991850"/>
              <a:gd name="connsiteY5" fmla="*/ 791145 h 938612"/>
              <a:gd name="connsiteX6" fmla="*/ 0 w 10991850"/>
              <a:gd name="connsiteY6" fmla="*/ 514920 h 93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91850" h="938612">
                <a:moveTo>
                  <a:pt x="10991850" y="505395"/>
                </a:moveTo>
                <a:cubicBezTo>
                  <a:pt x="10383837" y="730026"/>
                  <a:pt x="9775825" y="954657"/>
                  <a:pt x="9182100" y="934020"/>
                </a:cubicBezTo>
                <a:cubicBezTo>
                  <a:pt x="8588375" y="913383"/>
                  <a:pt x="8043862" y="381570"/>
                  <a:pt x="7429500" y="381570"/>
                </a:cubicBezTo>
                <a:cubicBezTo>
                  <a:pt x="6815138" y="381570"/>
                  <a:pt x="6165850" y="997520"/>
                  <a:pt x="5495925" y="934020"/>
                </a:cubicBezTo>
                <a:cubicBezTo>
                  <a:pt x="4826000" y="870520"/>
                  <a:pt x="4048125" y="24382"/>
                  <a:pt x="3409950" y="570"/>
                </a:cubicBezTo>
                <a:cubicBezTo>
                  <a:pt x="2771775" y="-23242"/>
                  <a:pt x="2235200" y="705420"/>
                  <a:pt x="1666875" y="791145"/>
                </a:cubicBezTo>
                <a:cubicBezTo>
                  <a:pt x="1098550" y="876870"/>
                  <a:pt x="409575" y="576832"/>
                  <a:pt x="0" y="514920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21" name="Picture 20" descr="A picture containing 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B7EFE822-92A6-40A0-BF12-CC253AD9A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810" y="2746236"/>
            <a:ext cx="467698" cy="1038231"/>
          </a:xfrm>
          <a:prstGeom prst="rect">
            <a:avLst/>
          </a:prstGeom>
        </p:spPr>
      </p:pic>
      <p:pic>
        <p:nvPicPr>
          <p:cNvPr id="25" name="Picture 24" descr="Logo, 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224B4554-B661-433A-AF95-E706A290F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76" y="1839826"/>
            <a:ext cx="527307" cy="1170555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736EF15-5822-437F-BDD6-C818BDE442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0" y="2595559"/>
            <a:ext cx="527307" cy="1170555"/>
          </a:xfrm>
          <a:prstGeom prst="rect">
            <a:avLst/>
          </a:prstGeom>
        </p:spPr>
      </p:pic>
      <p:pic>
        <p:nvPicPr>
          <p:cNvPr id="29" name="Picture 28" descr="Logo, 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5CD0E888-2669-4552-946B-B3D47650CA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55" y="2312330"/>
            <a:ext cx="467698" cy="103823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DA38565-3C4F-45CC-A1E6-AC4B784FA868}"/>
              </a:ext>
            </a:extLst>
          </p:cNvPr>
          <p:cNvSpPr/>
          <p:nvPr/>
        </p:nvSpPr>
        <p:spPr>
          <a:xfrm>
            <a:off x="5181295" y="1207567"/>
            <a:ext cx="24769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اختر فانوسك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180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hristmas Lights Sticker by Unique Vintage for iOS &amp; Android | GIPHY">
            <a:extLst>
              <a:ext uri="{FF2B5EF4-FFF2-40B4-BE49-F238E27FC236}">
                <a16:creationId xmlns:a16="http://schemas.microsoft.com/office/drawing/2014/main" id="{A0914C9C-9102-4DDF-AEDC-FD45DAC5C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840" y="-409358"/>
            <a:ext cx="12926861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54AB47-E684-4B09-A895-E6C7C2A76852}"/>
              </a:ext>
            </a:extLst>
          </p:cNvPr>
          <p:cNvSpPr/>
          <p:nvPr/>
        </p:nvSpPr>
        <p:spPr>
          <a:xfrm>
            <a:off x="3135557" y="1612493"/>
            <a:ext cx="5514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الكوثر اسم نهر في الجنة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552444-2EF4-4773-90CA-8589E7462219}"/>
              </a:ext>
            </a:extLst>
          </p:cNvPr>
          <p:cNvSpPr/>
          <p:nvPr/>
        </p:nvSpPr>
        <p:spPr>
          <a:xfrm>
            <a:off x="5128888" y="2967335"/>
            <a:ext cx="1670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صحيح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 descr="Logo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C0A7D46C-66B6-4CC1-9A27-0289C8F2A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5" y="1886163"/>
            <a:ext cx="1106411" cy="1138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A7AA85-23F2-4EF0-BB76-C8D1D5633987}"/>
              </a:ext>
            </a:extLst>
          </p:cNvPr>
          <p:cNvSpPr txBox="1"/>
          <p:nvPr/>
        </p:nvSpPr>
        <p:spPr>
          <a:xfrm>
            <a:off x="779966" y="2351157"/>
            <a:ext cx="6158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>
                <a:solidFill>
                  <a:schemeClr val="bg1"/>
                </a:solidFill>
              </a:rPr>
              <a:t>العودة</a:t>
            </a:r>
            <a:endParaRPr lang="ar-AE" dirty="0">
              <a:solidFill>
                <a:schemeClr val="bg1"/>
              </a:solidFill>
            </a:endParaRPr>
          </a:p>
        </p:txBody>
      </p:sp>
      <p:pic>
        <p:nvPicPr>
          <p:cNvPr id="2050" name="Picture 2" descr="Circle, correct, mark, success, tick, yes, check icon - Free download">
            <a:extLst>
              <a:ext uri="{FF2B5EF4-FFF2-40B4-BE49-F238E27FC236}">
                <a16:creationId xmlns:a16="http://schemas.microsoft.com/office/drawing/2014/main" id="{9D73A3E8-7687-4B6B-851A-1A8982AF2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775" y="1916429"/>
            <a:ext cx="1139066" cy="147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wnload False, Error, Missing, Absent, X, Red, Cross, Letter - Time Icon  Red Png - Full Size PNG Image - PNGkit">
            <a:extLst>
              <a:ext uri="{FF2B5EF4-FFF2-40B4-BE49-F238E27FC236}">
                <a16:creationId xmlns:a16="http://schemas.microsoft.com/office/drawing/2014/main" id="{A64F171D-C155-46C8-9523-43D9CED71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731" y="2192994"/>
            <a:ext cx="92186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59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hristmas Lights Sticker by Unique Vintage for iOS &amp; Android | GIPHY">
            <a:extLst>
              <a:ext uri="{FF2B5EF4-FFF2-40B4-BE49-F238E27FC236}">
                <a16:creationId xmlns:a16="http://schemas.microsoft.com/office/drawing/2014/main" id="{A0914C9C-9102-4DDF-AEDC-FD45DAC5C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840" y="-409358"/>
            <a:ext cx="12926861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54AB47-E684-4B09-A895-E6C7C2A76852}"/>
              </a:ext>
            </a:extLst>
          </p:cNvPr>
          <p:cNvSpPr/>
          <p:nvPr/>
        </p:nvSpPr>
        <p:spPr>
          <a:xfrm>
            <a:off x="3754085" y="1281925"/>
            <a:ext cx="4895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يشرب من نهر الكوثر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552444-2EF4-4773-90CA-8589E7462219}"/>
              </a:ext>
            </a:extLst>
          </p:cNvPr>
          <p:cNvSpPr/>
          <p:nvPr/>
        </p:nvSpPr>
        <p:spPr>
          <a:xfrm>
            <a:off x="5450635" y="2811735"/>
            <a:ext cx="129073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المؤمن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C7F745-50DB-43FD-B52B-59BBC0E04F05}"/>
              </a:ext>
            </a:extLst>
          </p:cNvPr>
          <p:cNvSpPr/>
          <p:nvPr/>
        </p:nvSpPr>
        <p:spPr>
          <a:xfrm>
            <a:off x="5536393" y="4046265"/>
            <a:ext cx="111921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الكافر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 descr="Logo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717F03E4-0D76-497F-9F7A-31996B68C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5" y="1886163"/>
            <a:ext cx="1106411" cy="1138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F6F621-C150-4B33-8CDC-0337444611B0}"/>
              </a:ext>
            </a:extLst>
          </p:cNvPr>
          <p:cNvSpPr txBox="1"/>
          <p:nvPr/>
        </p:nvSpPr>
        <p:spPr>
          <a:xfrm>
            <a:off x="779966" y="2351157"/>
            <a:ext cx="6158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>
                <a:solidFill>
                  <a:schemeClr val="bg1"/>
                </a:solidFill>
              </a:rPr>
              <a:t>العودة</a:t>
            </a:r>
            <a:endParaRPr lang="ar-A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4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hristmas Lights Sticker by Unique Vintage for iOS &amp; Android | GIPHY">
            <a:extLst>
              <a:ext uri="{FF2B5EF4-FFF2-40B4-BE49-F238E27FC236}">
                <a16:creationId xmlns:a16="http://schemas.microsoft.com/office/drawing/2014/main" id="{A0914C9C-9102-4DDF-AEDC-FD45DAC5C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840" y="-409358"/>
            <a:ext cx="12926861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54AB47-E684-4B09-A895-E6C7C2A76852}"/>
              </a:ext>
            </a:extLst>
          </p:cNvPr>
          <p:cNvSpPr/>
          <p:nvPr/>
        </p:nvSpPr>
        <p:spPr>
          <a:xfrm>
            <a:off x="2830735" y="1782010"/>
            <a:ext cx="6797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الابتر هو المنقطع عن كل خير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552444-2EF4-4773-90CA-8589E7462219}"/>
              </a:ext>
            </a:extLst>
          </p:cNvPr>
          <p:cNvSpPr/>
          <p:nvPr/>
        </p:nvSpPr>
        <p:spPr>
          <a:xfrm>
            <a:off x="4261409" y="4152661"/>
            <a:ext cx="3935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نكتب الجواب هنا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 descr="Logo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FF9EC876-81A1-47A5-B74D-26EBE9F3A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5" y="1886163"/>
            <a:ext cx="1106411" cy="1138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36F470-5312-4C96-98B2-FFDBA6788097}"/>
              </a:ext>
            </a:extLst>
          </p:cNvPr>
          <p:cNvSpPr txBox="1"/>
          <p:nvPr/>
        </p:nvSpPr>
        <p:spPr>
          <a:xfrm>
            <a:off x="779966" y="2351157"/>
            <a:ext cx="6158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>
                <a:solidFill>
                  <a:schemeClr val="bg1"/>
                </a:solidFill>
              </a:rPr>
              <a:t>العودة</a:t>
            </a:r>
            <a:endParaRPr lang="ar-AE" dirty="0">
              <a:solidFill>
                <a:schemeClr val="bg1"/>
              </a:solidFill>
            </a:endParaRPr>
          </a:p>
        </p:txBody>
      </p:sp>
      <p:pic>
        <p:nvPicPr>
          <p:cNvPr id="7" name="Picture 2" descr="Circle, correct, mark, success, tick, yes, check icon - Free download">
            <a:extLst>
              <a:ext uri="{FF2B5EF4-FFF2-40B4-BE49-F238E27FC236}">
                <a16:creationId xmlns:a16="http://schemas.microsoft.com/office/drawing/2014/main" id="{1B019B51-E2A8-4F5A-A80D-EE3109A0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775" y="1916429"/>
            <a:ext cx="1139066" cy="147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False, Error, Missing, Absent, X, Red, Cross, Letter - Time Icon  Red Png - Full Size PNG Image - PNGkit">
            <a:extLst>
              <a:ext uri="{FF2B5EF4-FFF2-40B4-BE49-F238E27FC236}">
                <a16:creationId xmlns:a16="http://schemas.microsoft.com/office/drawing/2014/main" id="{A354E5B6-F3BF-40ED-8984-6DDBA09B0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731" y="2192994"/>
            <a:ext cx="92186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05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hristmas Lights Sticker by Unique Vintage for iOS &amp; Android | GIPHY">
            <a:extLst>
              <a:ext uri="{FF2B5EF4-FFF2-40B4-BE49-F238E27FC236}">
                <a16:creationId xmlns:a16="http://schemas.microsoft.com/office/drawing/2014/main" id="{A0914C9C-9102-4DDF-AEDC-FD45DAC5C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400" y="-342970"/>
            <a:ext cx="12926861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54AB47-E684-4B09-A895-E6C7C2A76852}"/>
              </a:ext>
            </a:extLst>
          </p:cNvPr>
          <p:cNvSpPr/>
          <p:nvPr/>
        </p:nvSpPr>
        <p:spPr>
          <a:xfrm>
            <a:off x="2299124" y="1748423"/>
            <a:ext cx="75937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أمر الله سيدنا محمد صلى الله عليه و سلم في سورة الكوثر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552444-2EF4-4773-90CA-8589E7462219}"/>
              </a:ext>
            </a:extLst>
          </p:cNvPr>
          <p:cNvSpPr/>
          <p:nvPr/>
        </p:nvSpPr>
        <p:spPr>
          <a:xfrm>
            <a:off x="4039990" y="3576010"/>
            <a:ext cx="411202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يصلي و ينحر الذبائح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C7F745-50DB-43FD-B52B-59BBC0E04F05}"/>
              </a:ext>
            </a:extLst>
          </p:cNvPr>
          <p:cNvSpPr/>
          <p:nvPr/>
        </p:nvSpPr>
        <p:spPr>
          <a:xfrm>
            <a:off x="4560161" y="4589604"/>
            <a:ext cx="307167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يصوم رمضان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1872E2-49D5-4977-A0FD-F2672BDE69EE}"/>
              </a:ext>
            </a:extLst>
          </p:cNvPr>
          <p:cNvSpPr/>
          <p:nvPr/>
        </p:nvSpPr>
        <p:spPr>
          <a:xfrm>
            <a:off x="4849504" y="2577351"/>
            <a:ext cx="249299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يذهب للحج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Logo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824B6708-933C-453F-9A67-B07A5A708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5" y="1886163"/>
            <a:ext cx="1106411" cy="11382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3FA688-D08F-4424-A719-7907ED221541}"/>
              </a:ext>
            </a:extLst>
          </p:cNvPr>
          <p:cNvSpPr txBox="1"/>
          <p:nvPr/>
        </p:nvSpPr>
        <p:spPr>
          <a:xfrm>
            <a:off x="779966" y="2351157"/>
            <a:ext cx="6158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>
                <a:solidFill>
                  <a:schemeClr val="bg1"/>
                </a:solidFill>
              </a:rPr>
              <a:t>العودة</a:t>
            </a:r>
            <a:endParaRPr lang="ar-A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5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>
            <a:extLst>
              <a:ext uri="{FF2B5EF4-FFF2-40B4-BE49-F238E27FC236}">
                <a16:creationId xmlns:a16="http://schemas.microsoft.com/office/drawing/2014/main" id="{83698BF5-570B-4714-800B-D6F6806D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648894"/>
            <a:ext cx="7607526" cy="551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43" y="-4250"/>
            <a:ext cx="1740634" cy="203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7365560" y="909357"/>
            <a:ext cx="144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التقييم الختامي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EF977-EAAF-497C-9090-2ED22BDC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7275AC-2AD5-49BF-8877-6E9B2709D9EF}"/>
              </a:ext>
            </a:extLst>
          </p:cNvPr>
          <p:cNvSpPr txBox="1"/>
          <p:nvPr/>
        </p:nvSpPr>
        <p:spPr>
          <a:xfrm>
            <a:off x="5791329" y="3070693"/>
            <a:ext cx="33571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BA1654"/>
                </a:solidFill>
                <a:cs typeface="Calibri" panose="020F0502020204030204" pitchFamily="34" charset="0"/>
              </a:rPr>
              <a:t>الكتاب المدرسي</a:t>
            </a:r>
          </a:p>
          <a:p>
            <a:pPr algn="ctr"/>
            <a:r>
              <a:rPr lang="ar-AE" sz="4000" b="1" dirty="0">
                <a:solidFill>
                  <a:srgbClr val="BA1654"/>
                </a:solidFill>
                <a:cs typeface="Calibri" panose="020F0502020204030204" pitchFamily="34" charset="0"/>
              </a:rPr>
              <a:t>صفحة </a:t>
            </a:r>
            <a:r>
              <a:rPr lang="ar-AE" sz="4400" b="1" dirty="0">
                <a:solidFill>
                  <a:srgbClr val="002060"/>
                </a:solidFill>
                <a:cs typeface="Calibri" panose="020F0502020204030204" pitchFamily="34" charset="0"/>
              </a:rPr>
              <a:t>97</a:t>
            </a:r>
            <a:endParaRPr lang="en-US" sz="44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03C268-0A83-4353-91E8-A9F98A6345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52" t="12024" r="39516" b="6624"/>
          <a:stretch/>
        </p:blipFill>
        <p:spPr>
          <a:xfrm>
            <a:off x="3453166" y="2541494"/>
            <a:ext cx="2150902" cy="2692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95998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82" y="-26894"/>
            <a:ext cx="2965731" cy="312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707547" y="4972143"/>
            <a:ext cx="1565831" cy="18412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EF977-EAAF-497C-9090-2ED22BDC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EDF366EF-5D9A-487B-B0BF-C76804936256}"/>
              </a:ext>
            </a:extLst>
          </p:cNvPr>
          <p:cNvSpPr/>
          <p:nvPr/>
        </p:nvSpPr>
        <p:spPr>
          <a:xfrm>
            <a:off x="2455468" y="1089281"/>
            <a:ext cx="8187676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اختر الإجابة الصحيحة لكل سؤال فيما يأتي :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مستطيل: زوايا مستديرة 12">
            <a:extLst>
              <a:ext uri="{FF2B5EF4-FFF2-40B4-BE49-F238E27FC236}">
                <a16:creationId xmlns:a16="http://schemas.microsoft.com/office/drawing/2014/main" id="{5C0D6487-95D0-4A76-BCCE-345E4EB5F5C9}"/>
              </a:ext>
            </a:extLst>
          </p:cNvPr>
          <p:cNvSpPr/>
          <p:nvPr/>
        </p:nvSpPr>
        <p:spPr>
          <a:xfrm>
            <a:off x="649190" y="2580820"/>
            <a:ext cx="979836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.01</a:t>
            </a:r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(الْكَوْثَرُ) الْمَقْصودُ في قَوْلِهِ تَعالى : "</a:t>
            </a:r>
            <a:r>
              <a:rPr lang="ar-AE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إنا أعْطَيناك الْكَوْثَرَ</a:t>
            </a:r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هُـوَ :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 . نَهْرٌ عَظيمٌ في الْجَنَّةِ.</a:t>
            </a:r>
          </a:p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ب. بُسْتانٌ واسِعٌ جَميلٌ .</a:t>
            </a:r>
          </a:p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ت. قَصْرٌّ لَيْسَ لَهُ مَثيلٌ .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مستطيل 4">
            <a:extLst>
              <a:ext uri="{FF2B5EF4-FFF2-40B4-BE49-F238E27FC236}">
                <a16:creationId xmlns:a16="http://schemas.microsoft.com/office/drawing/2014/main" id="{326FEAD1-377B-4958-80B7-CB59B8C9E0DD}"/>
              </a:ext>
            </a:extLst>
          </p:cNvPr>
          <p:cNvSpPr/>
          <p:nvPr/>
        </p:nvSpPr>
        <p:spPr>
          <a:xfrm>
            <a:off x="10070809" y="2427958"/>
            <a:ext cx="442273" cy="47817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مستطيل: زوايا مستديرة 14">
            <a:extLst>
              <a:ext uri="{FF2B5EF4-FFF2-40B4-BE49-F238E27FC236}">
                <a16:creationId xmlns:a16="http://schemas.microsoft.com/office/drawing/2014/main" id="{666D9537-D29E-40D0-84FC-C3E539A45355}"/>
              </a:ext>
            </a:extLst>
          </p:cNvPr>
          <p:cNvSpPr/>
          <p:nvPr/>
        </p:nvSpPr>
        <p:spPr>
          <a:xfrm>
            <a:off x="660824" y="5201245"/>
            <a:ext cx="979836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 (الصَّلاةُ) الْـمَقْصودَةُ في قَوْلِهِ تَعالى : "</a:t>
            </a:r>
            <a:r>
              <a:rPr lang="ar-AE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فَصَلِّ لِربك و انْحَرْ</a:t>
            </a:r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هِيَ :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 . صَلاةُ عيدِ الْفِطْرِ.</a:t>
            </a:r>
          </a:p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ب. صَلاةُ عيدِ الأَضْحى.</a:t>
            </a:r>
          </a:p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ت. صَـلاةُ يَوْمِ الْجُـمُعَةِ.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مستطيل 15">
            <a:extLst>
              <a:ext uri="{FF2B5EF4-FFF2-40B4-BE49-F238E27FC236}">
                <a16:creationId xmlns:a16="http://schemas.microsoft.com/office/drawing/2014/main" id="{5C973BAA-0AF5-4BFE-9CB1-810C0B355CC2}"/>
              </a:ext>
            </a:extLst>
          </p:cNvPr>
          <p:cNvSpPr/>
          <p:nvPr/>
        </p:nvSpPr>
        <p:spPr>
          <a:xfrm>
            <a:off x="9927952" y="5519704"/>
            <a:ext cx="442273" cy="47817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C29A2078-453A-47F3-AB10-3BCF29A7E0F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52" y="0"/>
            <a:ext cx="1330360" cy="15558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6549CE-5ECB-4A92-80C4-90F8B55D865D}"/>
              </a:ext>
            </a:extLst>
          </p:cNvPr>
          <p:cNvSpPr txBox="1"/>
          <p:nvPr/>
        </p:nvSpPr>
        <p:spPr>
          <a:xfrm>
            <a:off x="2650796" y="562616"/>
            <a:ext cx="1061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التقييم الختامي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8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82" y="-26894"/>
            <a:ext cx="2965731" cy="312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EF977-EAAF-497C-9090-2ED22BDC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B4843A6-B008-4F6F-A417-6E331454FE83}"/>
              </a:ext>
            </a:extLst>
          </p:cNvPr>
          <p:cNvSpPr/>
          <p:nvPr/>
        </p:nvSpPr>
        <p:spPr>
          <a:xfrm>
            <a:off x="1196819" y="2457140"/>
            <a:ext cx="979836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.03</a:t>
            </a:r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(الشانِىء) في الآيةِ الْكَريمةِ : "</a:t>
            </a:r>
            <a:r>
              <a:rPr lang="ar-AE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إنّ شانِئك هُوَ الْأَبْتَرُ </a:t>
            </a:r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هُـوَ :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 . الْـمُـؤيَّدُ.</a:t>
            </a:r>
          </a:p>
          <a:p>
            <a:pPr algn="r" rtl="1"/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ب. الْـمُعـانِدُ.</a:t>
            </a:r>
          </a:p>
          <a:p>
            <a:pPr algn="r" rtl="1"/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ت. الْـكارِهُ.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مستطيل 4">
            <a:extLst>
              <a:ext uri="{FF2B5EF4-FFF2-40B4-BE49-F238E27FC236}">
                <a16:creationId xmlns:a16="http://schemas.microsoft.com/office/drawing/2014/main" id="{9699290C-0A72-4EB7-8B4D-7207E72DC4FD}"/>
              </a:ext>
            </a:extLst>
          </p:cNvPr>
          <p:cNvSpPr/>
          <p:nvPr/>
        </p:nvSpPr>
        <p:spPr>
          <a:xfrm>
            <a:off x="10499119" y="3281084"/>
            <a:ext cx="442273" cy="4828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مستطيل: زوايا مستديرة 14">
            <a:extLst>
              <a:ext uri="{FF2B5EF4-FFF2-40B4-BE49-F238E27FC236}">
                <a16:creationId xmlns:a16="http://schemas.microsoft.com/office/drawing/2014/main" id="{96416150-9274-49B6-BFB6-DCE61360A8F5}"/>
              </a:ext>
            </a:extLst>
          </p:cNvPr>
          <p:cNvSpPr/>
          <p:nvPr/>
        </p:nvSpPr>
        <p:spPr>
          <a:xfrm>
            <a:off x="460975" y="4942651"/>
            <a:ext cx="10693080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04. الْـمَقْصودَةُ بِكَلِمَةِ (الْأَبْتَرُ) في الآيةِ الْكَريمةِ : "</a:t>
            </a:r>
            <a:r>
              <a:rPr lang="ar-AE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إنّ شانِئك هُوَ الْأَبْتَرُ </a:t>
            </a:r>
            <a:r>
              <a:rPr lang="ar-AE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 . الْـكافِرُ بِنِعْمَةِ الإسْلامِ .</a:t>
            </a:r>
          </a:p>
          <a:p>
            <a:pPr algn="r" rtl="1"/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ب. الْـمَقْطوعُ مِنْ كُلِّ خَيْرٍ.</a:t>
            </a:r>
          </a:p>
          <a:p>
            <a:pPr algn="r" rtl="1"/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ت. الْـمـنافِسُ لِرسول الله ِ.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مستطيل 15">
            <a:extLst>
              <a:ext uri="{FF2B5EF4-FFF2-40B4-BE49-F238E27FC236}">
                <a16:creationId xmlns:a16="http://schemas.microsoft.com/office/drawing/2014/main" id="{C8E5090E-9953-43D1-AD81-226786AF9452}"/>
              </a:ext>
            </a:extLst>
          </p:cNvPr>
          <p:cNvSpPr/>
          <p:nvPr/>
        </p:nvSpPr>
        <p:spPr>
          <a:xfrm>
            <a:off x="10645851" y="5346064"/>
            <a:ext cx="442273" cy="40927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E9AB4A93-A472-48D2-B7E2-17F5212C9B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79" y="-13007"/>
            <a:ext cx="1310789" cy="15329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960BD18-96B2-4106-B195-415D33DE0015}"/>
              </a:ext>
            </a:extLst>
          </p:cNvPr>
          <p:cNvSpPr txBox="1"/>
          <p:nvPr/>
        </p:nvSpPr>
        <p:spPr>
          <a:xfrm>
            <a:off x="2791667" y="570544"/>
            <a:ext cx="887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التقييم الختامي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621066" y="4375150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EF977-EAAF-497C-9090-2ED22BDC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0810C309-1CFB-4329-8FBD-3F0CC16DC5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74" y="0"/>
            <a:ext cx="1740634" cy="20356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F66839-9600-4296-9CC6-510D9EF0B37E}"/>
              </a:ext>
            </a:extLst>
          </p:cNvPr>
          <p:cNvSpPr txBox="1"/>
          <p:nvPr/>
        </p:nvSpPr>
        <p:spPr>
          <a:xfrm>
            <a:off x="2514525" y="760393"/>
            <a:ext cx="144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0070C0"/>
                </a:solidFill>
                <a:cs typeface="Calibri" panose="020F0502020204030204" pitchFamily="34" charset="0"/>
              </a:rPr>
              <a:t>التقييم الختامي</a:t>
            </a:r>
            <a:endParaRPr lang="en-US" sz="2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22" name="مستطيل: زوايا مستديرة 12">
            <a:extLst>
              <a:ext uri="{FF2B5EF4-FFF2-40B4-BE49-F238E27FC236}">
                <a16:creationId xmlns:a16="http://schemas.microsoft.com/office/drawing/2014/main" id="{DCF9C79C-8A0C-4DA8-A92A-2A54B56B5729}"/>
              </a:ext>
            </a:extLst>
          </p:cNvPr>
          <p:cNvSpPr/>
          <p:nvPr/>
        </p:nvSpPr>
        <p:spPr>
          <a:xfrm>
            <a:off x="621066" y="2730795"/>
            <a:ext cx="979836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.05</a:t>
            </a:r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الْجَنَّةِ أَنْهارٌ كَثيرةٌ وَ نَعيمٌ كَبيرٌ ، أَعَدَّهُ اللهُ لِعِبادِه الذينَ: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 . عاشوا مَعَ الرسول – صلى الله عليه و سلم .</a:t>
            </a:r>
          </a:p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ب. اجْتَهَدوا في طاعَتِهِ، وَ ابْتَعَدوا عَنْ مَعْصِيَتِهِ.</a:t>
            </a:r>
          </a:p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ت. فَرَّغوا أَنْفُسَهُمْ لِعِبادَةِ الله، وَلَمْ يَشْتَغِلوا ..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مستطيل 4">
            <a:extLst>
              <a:ext uri="{FF2B5EF4-FFF2-40B4-BE49-F238E27FC236}">
                <a16:creationId xmlns:a16="http://schemas.microsoft.com/office/drawing/2014/main" id="{60839141-66DF-4F9B-87FF-55249757578A}"/>
              </a:ext>
            </a:extLst>
          </p:cNvPr>
          <p:cNvSpPr/>
          <p:nvPr/>
        </p:nvSpPr>
        <p:spPr>
          <a:xfrm>
            <a:off x="9892202" y="3021162"/>
            <a:ext cx="527225" cy="47817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مستطيل: زوايا مستديرة 14">
            <a:extLst>
              <a:ext uri="{FF2B5EF4-FFF2-40B4-BE49-F238E27FC236}">
                <a16:creationId xmlns:a16="http://schemas.microsoft.com/office/drawing/2014/main" id="{39C5FD54-0BBA-4316-8117-A3A335737531}"/>
              </a:ext>
            </a:extLst>
          </p:cNvPr>
          <p:cNvSpPr/>
          <p:nvPr/>
        </p:nvSpPr>
        <p:spPr>
          <a:xfrm>
            <a:off x="-273653" y="5085304"/>
            <a:ext cx="10693080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04. تَتَشابهُ أَشْرِبَةُ الدُّنْيا مَعَ الأشْرِبَةِ في الجَنَّةِ في :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 . الاسْمِ.</a:t>
            </a:r>
          </a:p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ب. الطَّعم.</a:t>
            </a:r>
          </a:p>
          <a:p>
            <a:pPr algn="r" rtl="1"/>
            <a:r>
              <a:rPr lang="ar-A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ت. الشَّكْلِ.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مستطيل 15">
            <a:extLst>
              <a:ext uri="{FF2B5EF4-FFF2-40B4-BE49-F238E27FC236}">
                <a16:creationId xmlns:a16="http://schemas.microsoft.com/office/drawing/2014/main" id="{171370B0-9F58-48DB-B3CA-CC0D8A15E3F0}"/>
              </a:ext>
            </a:extLst>
          </p:cNvPr>
          <p:cNvSpPr/>
          <p:nvPr/>
        </p:nvSpPr>
        <p:spPr>
          <a:xfrm>
            <a:off x="10015452" y="4907503"/>
            <a:ext cx="403975" cy="47817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6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1" name="Picture 4">
            <a:extLst>
              <a:ext uri="{FF2B5EF4-FFF2-40B4-BE49-F238E27FC236}">
                <a16:creationId xmlns:a16="http://schemas.microsoft.com/office/drawing/2014/main" id="{69DE0B62-2FA4-47C0-90F3-C4FAF761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B61B563-10DC-4CB5-B64C-B1D9606BF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0" y="4572001"/>
            <a:ext cx="216690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A009D91-4DC4-4B4F-8ECE-B29E079B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177" y="0"/>
            <a:ext cx="3425236" cy="360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F30ADEB-39A9-43D7-A67F-C5CDD80A6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1874" y="4915309"/>
            <a:ext cx="1652125" cy="194269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4B4143-B754-4DEB-8D2F-8E948A423FEE}"/>
              </a:ext>
            </a:extLst>
          </p:cNvPr>
          <p:cNvGrpSpPr/>
          <p:nvPr/>
        </p:nvGrpSpPr>
        <p:grpSpPr>
          <a:xfrm>
            <a:off x="2048683" y="1423852"/>
            <a:ext cx="8094633" cy="4974546"/>
            <a:chOff x="2440569" y="809898"/>
            <a:chExt cx="8094633" cy="49745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DE2C04-3419-4947-91BF-A10A271727CA}"/>
                </a:ext>
              </a:extLst>
            </p:cNvPr>
            <p:cNvGrpSpPr/>
            <p:nvPr/>
          </p:nvGrpSpPr>
          <p:grpSpPr>
            <a:xfrm>
              <a:off x="2440569" y="809898"/>
              <a:ext cx="8094633" cy="4974546"/>
              <a:chOff x="2495580" y="1305197"/>
              <a:chExt cx="7813616" cy="4583749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7022A3CF-22B8-4C13-B088-095FF5DC1B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5580" y="1305197"/>
                <a:ext cx="7813616" cy="4583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3" descr="Shape, circle&#10;&#10;Description automatically generated">
                <a:extLst>
                  <a:ext uri="{FF2B5EF4-FFF2-40B4-BE49-F238E27FC236}">
                    <a16:creationId xmlns:a16="http://schemas.microsoft.com/office/drawing/2014/main" id="{C29ED8CB-4796-45D7-A7CB-A73C9ACE91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5710" y="1769926"/>
                <a:ext cx="2629951" cy="3109141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DBB191-2C1F-40C8-A5EE-10468859201F}"/>
                </a:ext>
              </a:extLst>
            </p:cNvPr>
            <p:cNvSpPr txBox="1"/>
            <p:nvPr/>
          </p:nvSpPr>
          <p:spPr>
            <a:xfrm>
              <a:off x="3402787" y="2819400"/>
              <a:ext cx="17534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dirty="0">
                  <a:solidFill>
                    <a:srgbClr val="BA1654"/>
                  </a:solidFill>
                  <a:cs typeface="(AH) Manal Black" pitchFamily="2" charset="-78"/>
                </a:rPr>
                <a:t>همسات رمضانية </a:t>
              </a:r>
            </a:p>
            <a:p>
              <a:pPr algn="ctr"/>
              <a:r>
                <a:rPr lang="ar-AE" sz="2400" dirty="0">
                  <a:solidFill>
                    <a:schemeClr val="accent6">
                      <a:lumMod val="75000"/>
                    </a:schemeClr>
                  </a:solidFill>
                  <a:cs typeface="(AH) Manal Black" pitchFamily="2" charset="-78"/>
                </a:rPr>
                <a:t>أدعية أسعى                   إلى حفظها 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  <a:cs typeface="(AH) Manal Black" pitchFamily="2" charset="-78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7492E69-611B-4758-95E7-DE622C893377}"/>
              </a:ext>
            </a:extLst>
          </p:cNvPr>
          <p:cNvSpPr txBox="1"/>
          <p:nvPr/>
        </p:nvSpPr>
        <p:spPr>
          <a:xfrm>
            <a:off x="6049736" y="2415201"/>
            <a:ext cx="208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u="sng" dirty="0">
                <a:solidFill>
                  <a:srgbClr val="FFC000"/>
                </a:solidFill>
                <a:cs typeface="(AH) Manal Black" pitchFamily="2" charset="-78"/>
              </a:rPr>
              <a:t>دعاء الأسبوع</a:t>
            </a:r>
            <a:endParaRPr lang="en-US" sz="4000" b="1" u="sng" dirty="0">
              <a:solidFill>
                <a:srgbClr val="FFC000"/>
              </a:solidFill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FB4004-E0E7-4C21-80DA-3D99DC5896F2}"/>
              </a:ext>
            </a:extLst>
          </p:cNvPr>
          <p:cNvSpPr txBox="1"/>
          <p:nvPr/>
        </p:nvSpPr>
        <p:spPr>
          <a:xfrm>
            <a:off x="5230838" y="3353560"/>
            <a:ext cx="425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دعاء الاستيقاظ من النوم ..</a:t>
            </a:r>
            <a:endParaRPr lang="en-US" sz="2800" dirty="0">
              <a:solidFill>
                <a:schemeClr val="accent5">
                  <a:lumMod val="75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56C367-1BB5-4C29-A361-AF9FC4162425}"/>
              </a:ext>
            </a:extLst>
          </p:cNvPr>
          <p:cNvSpPr txBox="1"/>
          <p:nvPr/>
        </p:nvSpPr>
        <p:spPr>
          <a:xfrm>
            <a:off x="5317181" y="4014956"/>
            <a:ext cx="4099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 err="1">
                <a:solidFill>
                  <a:srgbClr val="BA1654"/>
                </a:solidFill>
                <a:cs typeface="(AH) Manal Black" pitchFamily="2" charset="-78"/>
              </a:rPr>
              <a:t>الحمدلله</a:t>
            </a:r>
            <a:r>
              <a:rPr lang="ar-AE" sz="2800" dirty="0">
                <a:solidFill>
                  <a:srgbClr val="BA1654"/>
                </a:solidFill>
                <a:cs typeface="(AH) Manal Black" pitchFamily="2" charset="-78"/>
              </a:rPr>
              <a:t> الذي أحيانا بعد ما أماتنا       و إليه النشور </a:t>
            </a:r>
            <a:endParaRPr lang="en-US" sz="2800" dirty="0">
              <a:solidFill>
                <a:srgbClr val="BA1654"/>
              </a:solidFill>
              <a:cs typeface="(AH) Manal Black" pitchFamily="2" charset="-78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0AA124-B39D-47DF-A654-DD5DDCC3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33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EF977-EAAF-497C-9090-2ED22BDC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2813CCE-FAE5-4D1B-845C-23C54F4C5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8" t="11001" r="2376" b="49148"/>
          <a:stretch/>
        </p:blipFill>
        <p:spPr bwMode="auto">
          <a:xfrm rot="20819571">
            <a:off x="2557134" y="680598"/>
            <a:ext cx="2387755" cy="193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81F127-06FD-4133-8A51-16B1AD203C3D}"/>
              </a:ext>
            </a:extLst>
          </p:cNvPr>
          <p:cNvSpPr txBox="1"/>
          <p:nvPr/>
        </p:nvSpPr>
        <p:spPr>
          <a:xfrm rot="20763173">
            <a:off x="3061700" y="1129794"/>
            <a:ext cx="1543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0070C0"/>
                </a:solidFill>
                <a:cs typeface="(AH) Manal Black" pitchFamily="2" charset="-78"/>
              </a:rPr>
              <a:t>بطاقة خروج</a:t>
            </a:r>
            <a:endParaRPr lang="en-US" sz="3600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ADD7C-3408-49BF-8E49-F35355D55FB7}"/>
              </a:ext>
            </a:extLst>
          </p:cNvPr>
          <p:cNvGrpSpPr/>
          <p:nvPr/>
        </p:nvGrpSpPr>
        <p:grpSpPr>
          <a:xfrm>
            <a:off x="5363727" y="650833"/>
            <a:ext cx="4276591" cy="2547979"/>
            <a:chOff x="6345510" y="1601583"/>
            <a:chExt cx="5563683" cy="363734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792001A-7852-4FE6-BD8A-9B19313AA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472" t="33608" r="11964" b="23895"/>
            <a:stretch/>
          </p:blipFill>
          <p:spPr>
            <a:xfrm>
              <a:off x="6345510" y="1601583"/>
              <a:ext cx="5563683" cy="3637345"/>
            </a:xfrm>
            <a:prstGeom prst="roundRect">
              <a:avLst>
                <a:gd name="adj" fmla="val 18081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7AF5888-5506-4F57-94A8-81C5A5B6B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005" t="39796" r="31057" b="33385"/>
            <a:stretch/>
          </p:blipFill>
          <p:spPr>
            <a:xfrm>
              <a:off x="6441403" y="2324562"/>
              <a:ext cx="3179298" cy="240557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2E137F-9B30-4D27-8EDE-B29D84C1589A}"/>
              </a:ext>
            </a:extLst>
          </p:cNvPr>
          <p:cNvGrpSpPr/>
          <p:nvPr/>
        </p:nvGrpSpPr>
        <p:grpSpPr>
          <a:xfrm>
            <a:off x="2480016" y="3385982"/>
            <a:ext cx="4759731" cy="2886505"/>
            <a:chOff x="273025" y="1607405"/>
            <a:chExt cx="5524756" cy="364319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9E0633E-F7F3-4CFF-80FD-A9F25396D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603" t="33540" r="50089" b="23895"/>
            <a:stretch/>
          </p:blipFill>
          <p:spPr>
            <a:xfrm>
              <a:off x="273025" y="1607405"/>
              <a:ext cx="5524756" cy="3643190"/>
            </a:xfrm>
            <a:prstGeom prst="roundRect">
              <a:avLst>
                <a:gd name="adj" fmla="val 17374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FBDDED-DB93-452E-B98D-3EDC14941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291" t="37313" r="67212" b="37907"/>
            <a:stretch/>
          </p:blipFill>
          <p:spPr>
            <a:xfrm>
              <a:off x="378673" y="2416002"/>
              <a:ext cx="3108961" cy="2222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1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1" name="Picture 4">
            <a:extLst>
              <a:ext uri="{FF2B5EF4-FFF2-40B4-BE49-F238E27FC236}">
                <a16:creationId xmlns:a16="http://schemas.microsoft.com/office/drawing/2014/main" id="{69DE0B62-2FA4-47C0-90F3-C4FAF761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B61B563-10DC-4CB5-B64C-B1D9606BF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0" y="4572001"/>
            <a:ext cx="216690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A009D91-4DC4-4B4F-8ECE-B29E079B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177" y="0"/>
            <a:ext cx="3425236" cy="360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F30ADEB-39A9-43D7-A67F-C5CDD80A6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2022626" y="5072603"/>
            <a:ext cx="1394347" cy="16395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B47D79-75E7-4473-BFCD-F89916EF61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76" y="2692567"/>
            <a:ext cx="3292733" cy="401961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28BF9AD-88CA-438B-87A2-211065D291FC}"/>
              </a:ext>
            </a:extLst>
          </p:cNvPr>
          <p:cNvGrpSpPr/>
          <p:nvPr/>
        </p:nvGrpSpPr>
        <p:grpSpPr>
          <a:xfrm>
            <a:off x="2406656" y="2178139"/>
            <a:ext cx="6211134" cy="2616535"/>
            <a:chOff x="2406656" y="2178139"/>
            <a:chExt cx="6211134" cy="2616535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81B1C13-3526-4E33-8EB9-583388EF49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08" t="11001" r="2376" b="49148"/>
            <a:stretch/>
          </p:blipFill>
          <p:spPr bwMode="auto">
            <a:xfrm rot="1516116">
              <a:off x="5684696" y="2419151"/>
              <a:ext cx="2933094" cy="237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5553307D-80B2-4E18-AE00-382A4DB07B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08" t="11001" r="2376" b="49148"/>
            <a:stretch/>
          </p:blipFill>
          <p:spPr bwMode="auto">
            <a:xfrm rot="1432114">
              <a:off x="2687930" y="2429676"/>
              <a:ext cx="2802497" cy="2269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D238373-4506-487B-A704-49FDE3611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656" y="2178139"/>
              <a:ext cx="6074666" cy="20052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A32A030-ED6F-49BD-A7A7-15D955919A53}"/>
              </a:ext>
            </a:extLst>
          </p:cNvPr>
          <p:cNvSpPr txBox="1"/>
          <p:nvPr/>
        </p:nvSpPr>
        <p:spPr>
          <a:xfrm>
            <a:off x="4612623" y="1262737"/>
            <a:ext cx="18630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6000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(AH) Manal Black" pitchFamily="2" charset="-78"/>
              </a:rPr>
              <a:t>الروتين</a:t>
            </a:r>
            <a:endParaRPr lang="en-GB" sz="6000" dirty="0">
              <a:solidFill>
                <a:schemeClr val="accent1">
                  <a:lumMod val="75000"/>
                </a:schemeClr>
              </a:solidFill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51E54B-B0DE-4755-9EEF-D4391F0758BB}"/>
              </a:ext>
            </a:extLst>
          </p:cNvPr>
          <p:cNvSpPr txBox="1"/>
          <p:nvPr/>
        </p:nvSpPr>
        <p:spPr>
          <a:xfrm rot="1350159">
            <a:off x="6619191" y="3188590"/>
            <a:ext cx="13356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AE" sz="6600" b="1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التلاوة</a:t>
            </a:r>
            <a:endParaRPr lang="en-GB" sz="6600" b="1" dirty="0">
              <a:solidFill>
                <a:schemeClr val="accent6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45EE84-7A0F-471A-B0E0-D3637C1C6734}"/>
              </a:ext>
            </a:extLst>
          </p:cNvPr>
          <p:cNvSpPr txBox="1"/>
          <p:nvPr/>
        </p:nvSpPr>
        <p:spPr>
          <a:xfrm rot="1443688">
            <a:off x="3303224" y="2651610"/>
            <a:ext cx="1539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جدار الكلمات</a:t>
            </a:r>
            <a:endParaRPr lang="en-GB" sz="6000" b="1" dirty="0">
              <a:solidFill>
                <a:schemeClr val="accent6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976CE-2625-4A9C-8975-FBB18B0E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0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1" name="Picture 4">
            <a:extLst>
              <a:ext uri="{FF2B5EF4-FFF2-40B4-BE49-F238E27FC236}">
                <a16:creationId xmlns:a16="http://schemas.microsoft.com/office/drawing/2014/main" id="{69DE0B62-2FA4-47C0-90F3-C4FAF761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B61B563-10DC-4CB5-B64C-B1D9606BF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0" y="4572001"/>
            <a:ext cx="216690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A009D91-4DC4-4B4F-8ECE-B29E079B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234" y="0"/>
            <a:ext cx="3621179" cy="360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F30ADEB-39A9-43D7-A67F-C5CDD80A6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2109655" y="5162263"/>
            <a:ext cx="1360272" cy="1599508"/>
          </a:xfrm>
          <a:prstGeom prst="rect">
            <a:avLst/>
          </a:prstGeom>
        </p:spPr>
      </p:pic>
      <p:pic>
        <p:nvPicPr>
          <p:cNvPr id="7" name="Picture 2" descr="Index of /images/i-147">
            <a:extLst>
              <a:ext uri="{FF2B5EF4-FFF2-40B4-BE49-F238E27FC236}">
                <a16:creationId xmlns:a16="http://schemas.microsoft.com/office/drawing/2014/main" id="{A7700CB9-CA07-4768-87D3-E8AC48D92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5955" y="3971110"/>
            <a:ext cx="2263049" cy="266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93FC23-BCA3-4EF7-9651-E61879ED4FC9}"/>
              </a:ext>
            </a:extLst>
          </p:cNvPr>
          <p:cNvSpPr txBox="1"/>
          <p:nvPr/>
        </p:nvSpPr>
        <p:spPr>
          <a:xfrm>
            <a:off x="3665375" y="3878969"/>
            <a:ext cx="5275218" cy="175432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solidFill>
                  <a:srgbClr val="BA1654"/>
                </a:solidFill>
                <a:cs typeface="(AH) Manal Black" pitchFamily="2" charset="-78"/>
              </a:rPr>
              <a:t>أتلو ما أحفظ من سورة قريش </a:t>
            </a:r>
            <a:endParaRPr lang="en-US" sz="5400" dirty="0">
              <a:solidFill>
                <a:srgbClr val="BA1654"/>
              </a:solidFill>
              <a:cs typeface="(AH) Manal Black" pitchFamily="2" charset="-78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0DB0562B-AF68-4375-A7B6-44145A44449B}"/>
              </a:ext>
            </a:extLst>
          </p:cNvPr>
          <p:cNvGraphicFramePr>
            <a:graphicFrameLocks noGrp="1"/>
          </p:cNvGraphicFramePr>
          <p:nvPr/>
        </p:nvGraphicFramePr>
        <p:xfrm>
          <a:off x="2238985" y="2046023"/>
          <a:ext cx="8127999" cy="1280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17112158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8978267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31871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أخطاء في الحفظ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مع أخطاء في الحركات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متمكن مع الحركات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30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1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 2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3 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12920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E4DE875-7AAB-4461-AE8C-E88D038B5F05}"/>
              </a:ext>
            </a:extLst>
          </p:cNvPr>
          <p:cNvSpPr txBox="1"/>
          <p:nvPr/>
        </p:nvSpPr>
        <p:spPr>
          <a:xfrm>
            <a:off x="5185627" y="1224705"/>
            <a:ext cx="3157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u="sng" dirty="0">
                <a:solidFill>
                  <a:srgbClr val="BA1654"/>
                </a:solidFill>
              </a:rPr>
              <a:t>تقييم الأقران</a:t>
            </a:r>
            <a:endParaRPr lang="en-US" sz="4000" b="1" u="sng" dirty="0">
              <a:solidFill>
                <a:srgbClr val="BA1654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75BD0-FC12-442F-B691-E12EC9D5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6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1" name="Picture 4">
            <a:extLst>
              <a:ext uri="{FF2B5EF4-FFF2-40B4-BE49-F238E27FC236}">
                <a16:creationId xmlns:a16="http://schemas.microsoft.com/office/drawing/2014/main" id="{69DE0B62-2FA4-47C0-90F3-C4FAF761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B61B563-10DC-4CB5-B64C-B1D9606BF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0" y="4572001"/>
            <a:ext cx="216690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A009D91-4DC4-4B4F-8ECE-B29E079B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177" y="0"/>
            <a:ext cx="3425236" cy="360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F30ADEB-39A9-43D7-A67F-C5CDD80A6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1874" y="4915309"/>
            <a:ext cx="1652125" cy="1942691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ABC8A44C-479B-4633-9FBE-27F9D7A008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>
          <a:xfrm>
            <a:off x="4305000" y="1865929"/>
            <a:ext cx="5747318" cy="40631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2733D4-734F-461F-A4E6-DB6BCADB93EA}"/>
              </a:ext>
            </a:extLst>
          </p:cNvPr>
          <p:cNvSpPr/>
          <p:nvPr/>
        </p:nvSpPr>
        <p:spPr>
          <a:xfrm>
            <a:off x="2992311" y="3026183"/>
            <a:ext cx="566928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defTabSz="457200" rtl="1"/>
            <a:r>
              <a:rPr lang="ar-AE" sz="4000" b="1" dirty="0">
                <a:ln/>
                <a:solidFill>
                  <a:srgbClr val="C20E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 شاشة التعلم </a:t>
            </a:r>
          </a:p>
          <a:p>
            <a:pPr algn="r" defTabSz="457200" rtl="1"/>
            <a:r>
              <a:rPr lang="ar-AE" sz="4000" b="1" dirty="0">
                <a:ln/>
                <a:solidFill>
                  <a:srgbClr val="C20E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الكتاب المدرسي</a:t>
            </a:r>
          </a:p>
          <a:p>
            <a:pPr algn="r" defTabSz="457200" rtl="1"/>
            <a:r>
              <a:rPr lang="ar-AE" sz="4000" b="1" dirty="0">
                <a:ln/>
                <a:solidFill>
                  <a:srgbClr val="C20E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ألعاب و منصات تعليمية.</a:t>
            </a:r>
            <a:endParaRPr lang="ar-EG" sz="4000" b="1" dirty="0">
              <a:ln/>
              <a:solidFill>
                <a:srgbClr val="C20E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  <a:p>
            <a:pPr marL="914400" indent="-914400" algn="r" defTabSz="457200" rtl="1">
              <a:buFont typeface="+mj-lt"/>
              <a:buAutoNum type="arabicPeriod"/>
            </a:pPr>
            <a:endParaRPr lang="ar-EG" sz="4000" b="1" dirty="0">
              <a:ln/>
              <a:solidFill>
                <a:srgbClr val="C20E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523EC4-CBA0-47D1-BC88-C2B1524EADB3}"/>
              </a:ext>
            </a:extLst>
          </p:cNvPr>
          <p:cNvSpPr txBox="1"/>
          <p:nvPr/>
        </p:nvSpPr>
        <p:spPr>
          <a:xfrm>
            <a:off x="6418622" y="1183751"/>
            <a:ext cx="3254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dirty="0">
                <a:solidFill>
                  <a:schemeClr val="accent6">
                    <a:lumMod val="75000"/>
                  </a:schemeClr>
                </a:solidFill>
                <a:cs typeface="(AH) Manal Black" pitchFamily="2" charset="-78"/>
              </a:rPr>
              <a:t>أدوات التعلم</a:t>
            </a:r>
            <a:endParaRPr lang="en-US" sz="5400" dirty="0">
              <a:solidFill>
                <a:schemeClr val="accent6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4853112A-EA6F-4C00-9972-00E2AD4529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930400" y="5499463"/>
            <a:ext cx="1100436" cy="12939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3BAEE-6129-4EF8-A86D-C4FB8B270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4A8F6-D85B-46C0-8274-A2124510B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52" t="12024" r="39516" b="6624"/>
          <a:stretch/>
        </p:blipFill>
        <p:spPr>
          <a:xfrm>
            <a:off x="2405625" y="2673020"/>
            <a:ext cx="1847582" cy="2313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7166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1" name="Picture 4">
            <a:extLst>
              <a:ext uri="{FF2B5EF4-FFF2-40B4-BE49-F238E27FC236}">
                <a16:creationId xmlns:a16="http://schemas.microsoft.com/office/drawing/2014/main" id="{69DE0B62-2FA4-47C0-90F3-C4FAF761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B61B563-10DC-4CB5-B64C-B1D9606BF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A009D91-4DC4-4B4F-8ECE-B29E079B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4373FB47-44BE-449E-8403-201C3FE6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80" y="758933"/>
            <a:ext cx="7231531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F0BB8E37-489F-4BB2-A68E-1FFCD01238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393825" y="4915309"/>
            <a:ext cx="1652125" cy="19426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DFC9BD-2380-4968-90CB-D4FCA0A0ABC3}"/>
              </a:ext>
            </a:extLst>
          </p:cNvPr>
          <p:cNvSpPr txBox="1"/>
          <p:nvPr/>
        </p:nvSpPr>
        <p:spPr>
          <a:xfrm>
            <a:off x="4088675" y="3063241"/>
            <a:ext cx="3600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6000" dirty="0">
                <a:solidFill>
                  <a:srgbClr val="C00000"/>
                </a:solidFill>
                <a:cs typeface="(AH) Manal Black" pitchFamily="2" charset="-78"/>
              </a:rPr>
              <a:t>سورة الكوثر </a:t>
            </a:r>
            <a:endParaRPr lang="en-US" sz="60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550523-2A93-42B7-B650-D7689164F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24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1" name="Picture 4">
            <a:extLst>
              <a:ext uri="{FF2B5EF4-FFF2-40B4-BE49-F238E27FC236}">
                <a16:creationId xmlns:a16="http://schemas.microsoft.com/office/drawing/2014/main" id="{69DE0B62-2FA4-47C0-90F3-C4FAF761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B61B563-10DC-4CB5-B64C-B1D9606BF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A009D91-4DC4-4B4F-8ECE-B29E079B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F0BB8E37-489F-4BB2-A68E-1FFCD01238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393825" y="4915309"/>
            <a:ext cx="1652125" cy="1942691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D441EC-FFF5-4EA8-801C-1C953A62E2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31966"/>
            <a:ext cx="7582362" cy="5826034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781F974B-4DD1-4D4E-929E-02E8BC307AD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570" y="-39188"/>
            <a:ext cx="1740634" cy="20356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D8797A-34A1-4CA5-AF97-A322383C8DE3}"/>
              </a:ext>
            </a:extLst>
          </p:cNvPr>
          <p:cNvSpPr txBox="1"/>
          <p:nvPr/>
        </p:nvSpPr>
        <p:spPr>
          <a:xfrm>
            <a:off x="2667000" y="887482"/>
            <a:ext cx="144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  <a:cs typeface="(AH) Manal Black" pitchFamily="2" charset="-78"/>
              </a:rPr>
              <a:t>أهدافنا</a:t>
            </a:r>
            <a:endParaRPr lang="en-US" sz="40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2575B-B691-4C4A-AB70-0BAE4B271BEC}"/>
              </a:ext>
            </a:extLst>
          </p:cNvPr>
          <p:cNvSpPr txBox="1"/>
          <p:nvPr/>
        </p:nvSpPr>
        <p:spPr>
          <a:xfrm>
            <a:off x="5238796" y="2178778"/>
            <a:ext cx="534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يتلو الطالب سورة الكوثر تلاوة صحيحة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FD006F-A68D-47F1-A5D2-AFE0802B6356}"/>
              </a:ext>
            </a:extLst>
          </p:cNvPr>
          <p:cNvSpPr txBox="1"/>
          <p:nvPr/>
        </p:nvSpPr>
        <p:spPr>
          <a:xfrm>
            <a:off x="5027168" y="3744928"/>
            <a:ext cx="534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يفهم الطالب المعنى الإجمالي لسورة الكوثر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D9069-3A18-42C7-8644-2A25D58DE7A2}"/>
              </a:ext>
            </a:extLst>
          </p:cNvPr>
          <p:cNvSpPr txBox="1"/>
          <p:nvPr/>
        </p:nvSpPr>
        <p:spPr>
          <a:xfrm>
            <a:off x="4741962" y="5368168"/>
            <a:ext cx="534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يبين فضل الله على نبيه محمد صلى الله عليه و سلم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F4F6D3-6A4E-4EDF-8126-508AEDAB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B32CE5FD-8C84-4B40-96E2-7E7AD6B8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0"/>
          <a:stretch>
            <a:fillRect/>
          </a:stretch>
        </p:blipFill>
        <p:spPr bwMode="auto">
          <a:xfrm>
            <a:off x="0" y="0"/>
            <a:ext cx="32353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6B643-D31D-4BE0-92B5-457368A1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811" r="4781"/>
          <a:stretch>
            <a:fillRect/>
          </a:stretch>
        </p:blipFill>
        <p:spPr bwMode="auto">
          <a:xfrm>
            <a:off x="146050" y="4443413"/>
            <a:ext cx="222408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اكتب اسمك واسم حبيبك على فانوس رمضان – موقع المحيط">
            <a:extLst>
              <a:ext uri="{FF2B5EF4-FFF2-40B4-BE49-F238E27FC236}">
                <a16:creationId xmlns:a16="http://schemas.microsoft.com/office/drawing/2014/main" id="{035E5285-F424-494F-BEEC-BB5002D1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6" y="0"/>
            <a:ext cx="325845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>
            <a:extLst>
              <a:ext uri="{FF2B5EF4-FFF2-40B4-BE49-F238E27FC236}">
                <a16:creationId xmlns:a16="http://schemas.microsoft.com/office/drawing/2014/main" id="{83698BF5-570B-4714-800B-D6F6806D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62" y="1144372"/>
            <a:ext cx="7351510" cy="478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C318D721-C309-4887-A54A-14257B09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207" b="46700"/>
          <a:stretch/>
        </p:blipFill>
        <p:spPr>
          <a:xfrm>
            <a:off x="10643144" y="5368834"/>
            <a:ext cx="1208381" cy="142090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-4251"/>
            <a:ext cx="1915797" cy="2277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7185821" y="674305"/>
            <a:ext cx="1625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0070C0"/>
                </a:solidFill>
                <a:cs typeface="Calibri" panose="020F0502020204030204" pitchFamily="34" charset="0"/>
              </a:rPr>
              <a:t>سؤال الحصة السابقة</a:t>
            </a:r>
            <a:endParaRPr lang="en-US" sz="2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254F9-EF1D-496D-ABA8-B553E918F2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53" t="52217" r="1241" b="-5022"/>
          <a:stretch/>
        </p:blipFill>
        <p:spPr>
          <a:xfrm>
            <a:off x="3964325" y="3946543"/>
            <a:ext cx="5079969" cy="7136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B964E5-FA08-4DD0-858C-C378552BD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3886" b="47194"/>
          <a:stretch/>
        </p:blipFill>
        <p:spPr>
          <a:xfrm>
            <a:off x="3575849" y="3230658"/>
            <a:ext cx="5468445" cy="71360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996DE8-25DA-4D27-931B-93707F511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r-AE"/>
              <a:t>تصميم .. شيخة البادي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35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798</Words>
  <Application>Microsoft Office PowerPoint</Application>
  <PresentationFormat>Widescreen</PresentationFormat>
  <Paragraphs>139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Arabic Typesetting</vt:lpstr>
      <vt:lpstr>Arial</vt:lpstr>
      <vt:lpstr>Arial</vt:lpstr>
      <vt:lpstr>Calibri</vt:lpstr>
      <vt:lpstr>Calibri Light</vt:lpstr>
      <vt:lpstr>Dubai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زينة سلطان محمد المرزوقي</dc:creator>
  <cp:lastModifiedBy>Shaikha Khamis Salem Abdullah Al Badi</cp:lastModifiedBy>
  <cp:revision>80</cp:revision>
  <dcterms:created xsi:type="dcterms:W3CDTF">2021-04-10T13:43:35Z</dcterms:created>
  <dcterms:modified xsi:type="dcterms:W3CDTF">2022-04-16T20:35:08Z</dcterms:modified>
</cp:coreProperties>
</file>