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783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126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823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5171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5282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29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5567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1211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465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380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520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411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320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923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243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553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942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950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wmf"/><Relationship Id="rId13" Type="http://schemas.openxmlformats.org/officeDocument/2006/relationships/oleObject" Target="../embeddings/oleObject44.bin"/><Relationship Id="rId18" Type="http://schemas.openxmlformats.org/officeDocument/2006/relationships/image" Target="../media/image102.w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99.wmf"/><Relationship Id="rId17" Type="http://schemas.openxmlformats.org/officeDocument/2006/relationships/oleObject" Target="../embeddings/oleObject46.bin"/><Relationship Id="rId2" Type="http://schemas.openxmlformats.org/officeDocument/2006/relationships/image" Target="../media/image94.png"/><Relationship Id="rId16" Type="http://schemas.openxmlformats.org/officeDocument/2006/relationships/image" Target="../media/image101.wmf"/><Relationship Id="rId20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wmf"/><Relationship Id="rId11" Type="http://schemas.openxmlformats.org/officeDocument/2006/relationships/oleObject" Target="../embeddings/oleObject43.bin"/><Relationship Id="rId5" Type="http://schemas.openxmlformats.org/officeDocument/2006/relationships/oleObject" Target="../embeddings/oleObject40.bin"/><Relationship Id="rId15" Type="http://schemas.openxmlformats.org/officeDocument/2006/relationships/oleObject" Target="../embeddings/oleObject45.bin"/><Relationship Id="rId10" Type="http://schemas.openxmlformats.org/officeDocument/2006/relationships/image" Target="../media/image98.wmf"/><Relationship Id="rId19" Type="http://schemas.openxmlformats.org/officeDocument/2006/relationships/image" Target="../media/image86.png"/><Relationship Id="rId4" Type="http://schemas.openxmlformats.org/officeDocument/2006/relationships/image" Target="../media/image95.wmf"/><Relationship Id="rId9" Type="http://schemas.openxmlformats.org/officeDocument/2006/relationships/oleObject" Target="../embeddings/oleObject42.bin"/><Relationship Id="rId14" Type="http://schemas.openxmlformats.org/officeDocument/2006/relationships/image" Target="../media/image10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13" Type="http://schemas.openxmlformats.org/officeDocument/2006/relationships/image" Target="../media/image117.png"/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12" Type="http://schemas.openxmlformats.org/officeDocument/2006/relationships/image" Target="../media/image116.png"/><Relationship Id="rId2" Type="http://schemas.openxmlformats.org/officeDocument/2006/relationships/image" Target="../media/image106.png"/><Relationship Id="rId16" Type="http://schemas.openxmlformats.org/officeDocument/2006/relationships/image" Target="../media/image1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png"/><Relationship Id="rId11" Type="http://schemas.openxmlformats.org/officeDocument/2006/relationships/image" Target="../media/image115.png"/><Relationship Id="rId5" Type="http://schemas.openxmlformats.org/officeDocument/2006/relationships/image" Target="../media/image109.png"/><Relationship Id="rId15" Type="http://schemas.openxmlformats.org/officeDocument/2006/relationships/image" Target="../media/image119.png"/><Relationship Id="rId10" Type="http://schemas.openxmlformats.org/officeDocument/2006/relationships/image" Target="../media/image114.png"/><Relationship Id="rId4" Type="http://schemas.openxmlformats.org/officeDocument/2006/relationships/image" Target="../media/image108.png"/><Relationship Id="rId9" Type="http://schemas.openxmlformats.org/officeDocument/2006/relationships/image" Target="../media/image113.png"/><Relationship Id="rId14" Type="http://schemas.openxmlformats.org/officeDocument/2006/relationships/image" Target="../media/image1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wmf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49.bin"/><Relationship Id="rId12" Type="http://schemas.openxmlformats.org/officeDocument/2006/relationships/image" Target="../media/image126.wmf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3.wmf"/><Relationship Id="rId11" Type="http://schemas.openxmlformats.org/officeDocument/2006/relationships/oleObject" Target="../embeddings/oleObject51.bin"/><Relationship Id="rId5" Type="http://schemas.openxmlformats.org/officeDocument/2006/relationships/oleObject" Target="../embeddings/oleObject48.bin"/><Relationship Id="rId10" Type="http://schemas.openxmlformats.org/officeDocument/2006/relationships/image" Target="../media/image125.wmf"/><Relationship Id="rId4" Type="http://schemas.openxmlformats.org/officeDocument/2006/relationships/image" Target="../media/image122.wmf"/><Relationship Id="rId9" Type="http://schemas.openxmlformats.org/officeDocument/2006/relationships/oleObject" Target="../embeddings/oleObject50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wmf"/><Relationship Id="rId7" Type="http://schemas.openxmlformats.org/officeDocument/2006/relationships/image" Target="../media/image129.wmf"/><Relationship Id="rId2" Type="http://schemas.openxmlformats.org/officeDocument/2006/relationships/oleObject" Target="../embeddings/oleObject52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54.bin"/><Relationship Id="rId5" Type="http://schemas.openxmlformats.org/officeDocument/2006/relationships/image" Target="../media/image128.wmf"/><Relationship Id="rId4" Type="http://schemas.openxmlformats.org/officeDocument/2006/relationships/oleObject" Target="../embeddings/oleObject53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31.png"/><Relationship Id="rId7" Type="http://schemas.openxmlformats.org/officeDocument/2006/relationships/image" Target="../media/image33.w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34.wmf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.wmf"/><Relationship Id="rId18" Type="http://schemas.openxmlformats.org/officeDocument/2006/relationships/oleObject" Target="../embeddings/oleObject11.bin"/><Relationship Id="rId26" Type="http://schemas.openxmlformats.org/officeDocument/2006/relationships/oleObject" Target="../embeddings/oleObject15.bin"/><Relationship Id="rId39" Type="http://schemas.openxmlformats.org/officeDocument/2006/relationships/image" Target="../media/image54.wmf"/><Relationship Id="rId21" Type="http://schemas.openxmlformats.org/officeDocument/2006/relationships/image" Target="../media/image45.wmf"/><Relationship Id="rId34" Type="http://schemas.openxmlformats.org/officeDocument/2006/relationships/oleObject" Target="../embeddings/oleObject19.bin"/><Relationship Id="rId42" Type="http://schemas.openxmlformats.org/officeDocument/2006/relationships/oleObject" Target="../embeddings/oleObject23.bin"/><Relationship Id="rId47" Type="http://schemas.openxmlformats.org/officeDocument/2006/relationships/image" Target="../media/image58.wmf"/><Relationship Id="rId7" Type="http://schemas.openxmlformats.org/officeDocument/2006/relationships/image" Target="../media/image38.wmf"/><Relationship Id="rId2" Type="http://schemas.openxmlformats.org/officeDocument/2006/relationships/image" Target="../media/image35.png"/><Relationship Id="rId16" Type="http://schemas.openxmlformats.org/officeDocument/2006/relationships/oleObject" Target="../embeddings/oleObject10.bin"/><Relationship Id="rId29" Type="http://schemas.openxmlformats.org/officeDocument/2006/relationships/image" Target="../media/image49.wmf"/><Relationship Id="rId11" Type="http://schemas.openxmlformats.org/officeDocument/2006/relationships/image" Target="../media/image40.wmf"/><Relationship Id="rId24" Type="http://schemas.openxmlformats.org/officeDocument/2006/relationships/oleObject" Target="../embeddings/oleObject14.bin"/><Relationship Id="rId32" Type="http://schemas.openxmlformats.org/officeDocument/2006/relationships/oleObject" Target="../embeddings/oleObject18.bin"/><Relationship Id="rId37" Type="http://schemas.openxmlformats.org/officeDocument/2006/relationships/image" Target="../media/image53.wmf"/><Relationship Id="rId40" Type="http://schemas.openxmlformats.org/officeDocument/2006/relationships/oleObject" Target="../embeddings/oleObject22.bin"/><Relationship Id="rId45" Type="http://schemas.openxmlformats.org/officeDocument/2006/relationships/image" Target="../media/image57.wmf"/><Relationship Id="rId5" Type="http://schemas.openxmlformats.org/officeDocument/2006/relationships/image" Target="../media/image37.wmf"/><Relationship Id="rId15" Type="http://schemas.openxmlformats.org/officeDocument/2006/relationships/image" Target="../media/image42.wmf"/><Relationship Id="rId23" Type="http://schemas.openxmlformats.org/officeDocument/2006/relationships/image" Target="../media/image46.wmf"/><Relationship Id="rId28" Type="http://schemas.openxmlformats.org/officeDocument/2006/relationships/oleObject" Target="../embeddings/oleObject16.bin"/><Relationship Id="rId36" Type="http://schemas.openxmlformats.org/officeDocument/2006/relationships/oleObject" Target="../embeddings/oleObject20.bin"/><Relationship Id="rId49" Type="http://schemas.openxmlformats.org/officeDocument/2006/relationships/image" Target="../media/image59.wmf"/><Relationship Id="rId10" Type="http://schemas.openxmlformats.org/officeDocument/2006/relationships/oleObject" Target="../embeddings/oleObject7.bin"/><Relationship Id="rId19" Type="http://schemas.openxmlformats.org/officeDocument/2006/relationships/image" Target="../media/image44.wmf"/><Relationship Id="rId31" Type="http://schemas.openxmlformats.org/officeDocument/2006/relationships/image" Target="../media/image50.wmf"/><Relationship Id="rId44" Type="http://schemas.openxmlformats.org/officeDocument/2006/relationships/oleObject" Target="../embeddings/oleObject24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39.wmf"/><Relationship Id="rId14" Type="http://schemas.openxmlformats.org/officeDocument/2006/relationships/oleObject" Target="../embeddings/oleObject9.bin"/><Relationship Id="rId22" Type="http://schemas.openxmlformats.org/officeDocument/2006/relationships/oleObject" Target="../embeddings/oleObject13.bin"/><Relationship Id="rId27" Type="http://schemas.openxmlformats.org/officeDocument/2006/relationships/image" Target="../media/image48.wmf"/><Relationship Id="rId30" Type="http://schemas.openxmlformats.org/officeDocument/2006/relationships/oleObject" Target="../embeddings/oleObject17.bin"/><Relationship Id="rId35" Type="http://schemas.openxmlformats.org/officeDocument/2006/relationships/image" Target="../media/image52.wmf"/><Relationship Id="rId43" Type="http://schemas.openxmlformats.org/officeDocument/2006/relationships/image" Target="../media/image56.wmf"/><Relationship Id="rId48" Type="http://schemas.openxmlformats.org/officeDocument/2006/relationships/oleObject" Target="../embeddings/oleObject26.bin"/><Relationship Id="rId8" Type="http://schemas.openxmlformats.org/officeDocument/2006/relationships/oleObject" Target="../embeddings/oleObject6.bin"/><Relationship Id="rId3" Type="http://schemas.openxmlformats.org/officeDocument/2006/relationships/image" Target="../media/image36.png"/><Relationship Id="rId12" Type="http://schemas.openxmlformats.org/officeDocument/2006/relationships/oleObject" Target="../embeddings/oleObject8.bin"/><Relationship Id="rId17" Type="http://schemas.openxmlformats.org/officeDocument/2006/relationships/image" Target="../media/image43.wmf"/><Relationship Id="rId25" Type="http://schemas.openxmlformats.org/officeDocument/2006/relationships/image" Target="../media/image47.wmf"/><Relationship Id="rId33" Type="http://schemas.openxmlformats.org/officeDocument/2006/relationships/image" Target="../media/image51.wmf"/><Relationship Id="rId38" Type="http://schemas.openxmlformats.org/officeDocument/2006/relationships/oleObject" Target="../embeddings/oleObject21.bin"/><Relationship Id="rId46" Type="http://schemas.openxmlformats.org/officeDocument/2006/relationships/oleObject" Target="../embeddings/oleObject25.bin"/><Relationship Id="rId20" Type="http://schemas.openxmlformats.org/officeDocument/2006/relationships/oleObject" Target="../embeddings/oleObject12.bin"/><Relationship Id="rId41" Type="http://schemas.openxmlformats.org/officeDocument/2006/relationships/image" Target="../media/image55.wmf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oleObject" Target="../embeddings/oleObject28.bin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69.wmf"/><Relationship Id="rId2" Type="http://schemas.openxmlformats.org/officeDocument/2006/relationships/image" Target="../media/image60.png"/><Relationship Id="rId16" Type="http://schemas.openxmlformats.org/officeDocument/2006/relationships/image" Target="../media/image7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11" Type="http://schemas.openxmlformats.org/officeDocument/2006/relationships/oleObject" Target="../embeddings/oleObject27.bin"/><Relationship Id="rId5" Type="http://schemas.openxmlformats.org/officeDocument/2006/relationships/image" Target="../media/image63.png"/><Relationship Id="rId15" Type="http://schemas.openxmlformats.org/officeDocument/2006/relationships/oleObject" Target="../embeddings/oleObject29.bin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Relationship Id="rId14" Type="http://schemas.openxmlformats.org/officeDocument/2006/relationships/image" Target="../media/image70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77.wmf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w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76.wmf"/><Relationship Id="rId4" Type="http://schemas.openxmlformats.org/officeDocument/2006/relationships/image" Target="../media/image73.wmf"/><Relationship Id="rId9" Type="http://schemas.openxmlformats.org/officeDocument/2006/relationships/oleObject" Target="../embeddings/oleObject33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wmf"/><Relationship Id="rId5" Type="http://schemas.openxmlformats.org/officeDocument/2006/relationships/oleObject" Target="../embeddings/oleObject36.bin"/><Relationship Id="rId10" Type="http://schemas.openxmlformats.org/officeDocument/2006/relationships/image" Target="../media/image82.wmf"/><Relationship Id="rId4" Type="http://schemas.openxmlformats.org/officeDocument/2006/relationships/image" Target="../media/image79.wmf"/><Relationship Id="rId9" Type="http://schemas.openxmlformats.org/officeDocument/2006/relationships/oleObject" Target="../embeddings/oleObject3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457200"/>
            <a:ext cx="6517482" cy="2509213"/>
          </a:xfrm>
        </p:spPr>
        <p:txBody>
          <a:bodyPr>
            <a:normAutofit fontScale="90000"/>
          </a:bodyPr>
          <a:lstStyle/>
          <a:p>
            <a:r>
              <a:rPr lang="ar-SA" dirty="0"/>
              <a:t>الصف الثامن </a:t>
            </a:r>
            <a:br>
              <a:rPr lang="ar-SA" dirty="0"/>
            </a:br>
            <a:r>
              <a:rPr lang="ar-SA" dirty="0"/>
              <a:t>الوحدة الحادية عشرة</a:t>
            </a:r>
            <a:br>
              <a:rPr lang="ar-SA" dirty="0"/>
            </a:br>
            <a:br>
              <a:rPr lang="ar-SA" dirty="0"/>
            </a:br>
            <a:endParaRPr lang="ar-S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2743200"/>
            <a:ext cx="6400800" cy="3429000"/>
          </a:xfrm>
        </p:spPr>
        <p:txBody>
          <a:bodyPr>
            <a:normAutofit/>
          </a:bodyPr>
          <a:lstStyle/>
          <a:p>
            <a:r>
              <a:rPr lang="ar-SA" sz="3500" b="1" dirty="0">
                <a:solidFill>
                  <a:srgbClr val="C00000"/>
                </a:solidFill>
              </a:rPr>
              <a:t>الدرس الاول : زوايا المضلعات</a:t>
            </a:r>
          </a:p>
          <a:p>
            <a:r>
              <a:rPr lang="ar-SA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نواتج الدرس </a:t>
            </a:r>
          </a:p>
          <a:p>
            <a:pPr marL="457200" indent="-457200" algn="r" rtl="1">
              <a:buFont typeface="+mj-lt"/>
              <a:buAutoNum type="arabicParenR"/>
            </a:pPr>
            <a:r>
              <a:rPr lang="ar-AE" dirty="0">
                <a:solidFill>
                  <a:srgbClr val="C00000"/>
                </a:solidFill>
              </a:rPr>
              <a:t>أن </a:t>
            </a:r>
            <a:r>
              <a:rPr lang="ar-SA" dirty="0">
                <a:solidFill>
                  <a:srgbClr val="C00000"/>
                </a:solidFill>
              </a:rPr>
              <a:t>يجد </a:t>
            </a:r>
            <a:r>
              <a:rPr lang="ar-AE" dirty="0">
                <a:solidFill>
                  <a:srgbClr val="C00000"/>
                </a:solidFill>
              </a:rPr>
              <a:t>الطالب </a:t>
            </a:r>
            <a:r>
              <a:rPr lang="ar-SA" dirty="0">
                <a:solidFill>
                  <a:srgbClr val="C00000"/>
                </a:solidFill>
              </a:rPr>
              <a:t>قياس الزوايا الداخلية للمضلع</a:t>
            </a:r>
          </a:p>
          <a:p>
            <a:pPr marL="457200" indent="-457200" algn="r" rtl="1">
              <a:buFont typeface="+mj-lt"/>
              <a:buAutoNum type="arabicParenR"/>
            </a:pPr>
            <a:r>
              <a:rPr lang="ar-AE" dirty="0">
                <a:solidFill>
                  <a:srgbClr val="FF0000"/>
                </a:solidFill>
              </a:rPr>
              <a:t>أن </a:t>
            </a:r>
            <a:r>
              <a:rPr lang="ar-SA" dirty="0">
                <a:solidFill>
                  <a:srgbClr val="FF0000"/>
                </a:solidFill>
              </a:rPr>
              <a:t>يجد </a:t>
            </a:r>
            <a:r>
              <a:rPr lang="ar-AE" dirty="0">
                <a:solidFill>
                  <a:srgbClr val="FF0000"/>
                </a:solidFill>
              </a:rPr>
              <a:t>الطالب </a:t>
            </a:r>
            <a:r>
              <a:rPr lang="ar-SA" dirty="0">
                <a:solidFill>
                  <a:srgbClr val="FF0000"/>
                </a:solidFill>
              </a:rPr>
              <a:t>قياس الزوايا الخارجية للمضلع</a:t>
            </a:r>
          </a:p>
          <a:p>
            <a:pPr marL="457200" indent="-457200" algn="r" rtl="1">
              <a:buFont typeface="+mj-lt"/>
              <a:buAutoNum type="arabicParenR"/>
            </a:pPr>
            <a:r>
              <a:rPr lang="ar-AE" dirty="0">
                <a:solidFill>
                  <a:schemeClr val="tx1"/>
                </a:solidFill>
              </a:rPr>
              <a:t>أن </a:t>
            </a:r>
            <a:r>
              <a:rPr lang="ar-SA" dirty="0">
                <a:solidFill>
                  <a:schemeClr val="tx1"/>
                </a:solidFill>
              </a:rPr>
              <a:t>يستنتج </a:t>
            </a:r>
            <a:r>
              <a:rPr lang="ar-AE" dirty="0">
                <a:solidFill>
                  <a:schemeClr val="tx1"/>
                </a:solidFill>
              </a:rPr>
              <a:t>الطالب عد</a:t>
            </a:r>
            <a:r>
              <a:rPr lang="ar-SA" dirty="0">
                <a:solidFill>
                  <a:schemeClr val="tx1"/>
                </a:solidFill>
              </a:rPr>
              <a:t>د اضلاع المضلع اذا علمت احد</a:t>
            </a:r>
            <a:r>
              <a:rPr lang="ar-AE" dirty="0">
                <a:solidFill>
                  <a:schemeClr val="tx1"/>
                </a:solidFill>
              </a:rPr>
              <a:t>ي</a:t>
            </a:r>
            <a:r>
              <a:rPr lang="ar-SA" dirty="0">
                <a:solidFill>
                  <a:schemeClr val="tx1"/>
                </a:solidFill>
              </a:rPr>
              <a:t> زواياه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048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600200"/>
            <a:ext cx="83629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2895600"/>
            <a:ext cx="23050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1400" y="2971800"/>
            <a:ext cx="1143000" cy="32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0" y="35052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33800" y="3429000"/>
            <a:ext cx="13811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43000" y="4114800"/>
            <a:ext cx="22098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57600" y="4267200"/>
            <a:ext cx="20002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10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81400" y="4648200"/>
            <a:ext cx="20955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11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057400" y="4648200"/>
            <a:ext cx="1143000" cy="39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12" name="Picture 1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905000" y="5486400"/>
            <a:ext cx="17526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810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990600" y="228600"/>
            <a:ext cx="914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ص</a:t>
            </a:r>
            <a:r>
              <a:rPr lang="en-US" dirty="0"/>
              <a:t>787</a:t>
            </a:r>
            <a:endParaRPr lang="ar-SA" dirty="0"/>
          </a:p>
        </p:txBody>
      </p:sp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1219200" y="1981200"/>
          <a:ext cx="226218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06360" imgH="203040" progId="Equation.DSMT4">
                  <p:embed/>
                </p:oleObj>
              </mc:Choice>
              <mc:Fallback>
                <p:oleObj name="Equation" r:id="rId3" imgW="1206360" imgH="2030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981200"/>
                        <a:ext cx="2262188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914400" y="2514600"/>
          <a:ext cx="2514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3000" imgH="177480" progId="Equation.DSMT4">
                  <p:embed/>
                </p:oleObj>
              </mc:Choice>
              <mc:Fallback>
                <p:oleObj name="Equation" r:id="rId5" imgW="1143000" imgH="1774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514600"/>
                        <a:ext cx="25146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5"/>
          <p:cNvGraphicFramePr>
            <a:graphicFrameLocks noChangeAspect="1"/>
          </p:cNvGraphicFramePr>
          <p:nvPr/>
        </p:nvGraphicFramePr>
        <p:xfrm>
          <a:off x="1066801" y="3124200"/>
          <a:ext cx="207372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25480" imgH="177480" progId="Equation.DSMT4">
                  <p:embed/>
                </p:oleObj>
              </mc:Choice>
              <mc:Fallback>
                <p:oleObj name="Equation" r:id="rId7" imgW="825480" imgH="1774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1" y="3124200"/>
                        <a:ext cx="2073728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0" name="Object 6"/>
          <p:cNvGraphicFramePr>
            <a:graphicFrameLocks noChangeAspect="1"/>
          </p:cNvGraphicFramePr>
          <p:nvPr/>
        </p:nvGraphicFramePr>
        <p:xfrm>
          <a:off x="1219199" y="3657600"/>
          <a:ext cx="2226187" cy="6924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876240" imgH="393480" progId="Equation.DSMT4">
                  <p:embed/>
                </p:oleObj>
              </mc:Choice>
              <mc:Fallback>
                <p:oleObj name="Equation" r:id="rId9" imgW="876240" imgH="3934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199" y="3657600"/>
                        <a:ext cx="2226187" cy="6924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1" name="Object 7"/>
          <p:cNvGraphicFramePr>
            <a:graphicFrameLocks noChangeAspect="1"/>
          </p:cNvGraphicFramePr>
          <p:nvPr/>
        </p:nvGraphicFramePr>
        <p:xfrm>
          <a:off x="1828800" y="4648200"/>
          <a:ext cx="1066800" cy="452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419040" imgH="177480" progId="Equation.DSMT4">
                  <p:embed/>
                </p:oleObj>
              </mc:Choice>
              <mc:Fallback>
                <p:oleObj name="Equation" r:id="rId11" imgW="419040" imgH="1774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648200"/>
                        <a:ext cx="1066800" cy="4525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867400" y="2057400"/>
            <a:ext cx="22098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FF0000"/>
                </a:solidFill>
              </a:rPr>
              <a:t>التحقق من الحل </a:t>
            </a:r>
          </a:p>
        </p:txBody>
      </p:sp>
      <p:graphicFrame>
        <p:nvGraphicFramePr>
          <p:cNvPr id="26632" name="Object 8"/>
          <p:cNvGraphicFramePr>
            <a:graphicFrameLocks noChangeAspect="1"/>
          </p:cNvGraphicFramePr>
          <p:nvPr/>
        </p:nvGraphicFramePr>
        <p:xfrm>
          <a:off x="5943600" y="2667000"/>
          <a:ext cx="1600200" cy="371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876240" imgH="203040" progId="Equation.DSMT4">
                  <p:embed/>
                </p:oleObj>
              </mc:Choice>
              <mc:Fallback>
                <p:oleObj name="Equation" r:id="rId13" imgW="876240" imgH="20304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667000"/>
                        <a:ext cx="1600200" cy="3710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3" name="Object 9"/>
          <p:cNvGraphicFramePr>
            <a:graphicFrameLocks noChangeAspect="1"/>
          </p:cNvGraphicFramePr>
          <p:nvPr/>
        </p:nvGraphicFramePr>
        <p:xfrm>
          <a:off x="5791200" y="3124200"/>
          <a:ext cx="2768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384200" imgH="203040" progId="Equation.DSMT4">
                  <p:embed/>
                </p:oleObj>
              </mc:Choice>
              <mc:Fallback>
                <p:oleObj name="Equation" r:id="rId15" imgW="1384200" imgH="20304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3124200"/>
                        <a:ext cx="27686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4" name="Object 10"/>
          <p:cNvGraphicFramePr>
            <a:graphicFrameLocks noChangeAspect="1"/>
          </p:cNvGraphicFramePr>
          <p:nvPr/>
        </p:nvGraphicFramePr>
        <p:xfrm>
          <a:off x="5943600" y="4800600"/>
          <a:ext cx="17907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723600" imgH="393480" progId="Equation.DSMT4">
                  <p:embed/>
                </p:oleObj>
              </mc:Choice>
              <mc:Fallback>
                <p:oleObj name="Equation" r:id="rId17" imgW="723600" imgH="39348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4800600"/>
                        <a:ext cx="17907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791200" y="4343400"/>
            <a:ext cx="26670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FF0000"/>
                </a:solidFill>
              </a:rPr>
              <a:t>قياس الزاوية الداخلية الواحدة</a:t>
            </a:r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2971800" y="4114800"/>
            <a:ext cx="4724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810000" y="1981200"/>
            <a:ext cx="1143000" cy="32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581400" y="2438400"/>
            <a:ext cx="13811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3886200" y="3124200"/>
            <a:ext cx="12192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180n </a:t>
            </a:r>
            <a:r>
              <a:rPr lang="ar-SA" dirty="0">
                <a:solidFill>
                  <a:srgbClr val="FF0000"/>
                </a:solidFill>
              </a:rPr>
              <a:t>اطرح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2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04800"/>
            <a:ext cx="79248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3505200"/>
            <a:ext cx="52197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2057400"/>
            <a:ext cx="254317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0"/>
            <a:ext cx="78962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752600"/>
            <a:ext cx="257175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2514600"/>
            <a:ext cx="12192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2514600"/>
            <a:ext cx="8858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2438400"/>
            <a:ext cx="9334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77000" y="2514600"/>
            <a:ext cx="1000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43800" y="2514600"/>
            <a:ext cx="8323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81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67100" y="3267074"/>
            <a:ext cx="22479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82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91200" y="3352800"/>
            <a:ext cx="17430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83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620000" y="3352800"/>
            <a:ext cx="762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84" name="Picture 1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486400" y="4114800"/>
            <a:ext cx="6858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85" name="Picture 1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172200" y="4191000"/>
            <a:ext cx="7620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86" name="Picture 1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248400" y="4800600"/>
            <a:ext cx="762000" cy="598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87" name="Picture 1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486400" y="5486400"/>
            <a:ext cx="685800" cy="41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88" name="Picture 16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248400" y="54864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4" dur="20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533400"/>
            <a:ext cx="291465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3733800" y="2362200"/>
          <a:ext cx="41148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11280" imgH="177480" progId="Equation.DSMT4">
                  <p:embed/>
                </p:oleObj>
              </mc:Choice>
              <mc:Fallback>
                <p:oleObj name="Equation" r:id="rId3" imgW="1511280" imgH="177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362200"/>
                        <a:ext cx="41148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438400" y="533400"/>
            <a:ext cx="60198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dirty="0"/>
              <a:t>اوجد قيمة المجهول</a:t>
            </a:r>
            <a:endParaRPr lang="en-US" dirty="0"/>
          </a:p>
          <a:p>
            <a:pPr algn="r"/>
            <a:r>
              <a:rPr lang="ar-SA" dirty="0"/>
              <a:t> </a:t>
            </a:r>
            <a:r>
              <a:rPr lang="en-US" dirty="0"/>
              <a:t>X</a:t>
            </a:r>
          </a:p>
          <a:p>
            <a:pPr algn="r"/>
            <a:r>
              <a:rPr lang="ar-SA" dirty="0"/>
              <a:t> في الشكل المجاور</a:t>
            </a:r>
          </a:p>
        </p:txBody>
      </p:sp>
      <p:graphicFrame>
        <p:nvGraphicFramePr>
          <p:cNvPr id="29700" name="Object 4"/>
          <p:cNvGraphicFramePr>
            <a:graphicFrameLocks noChangeAspect="1"/>
          </p:cNvGraphicFramePr>
          <p:nvPr/>
        </p:nvGraphicFramePr>
        <p:xfrm>
          <a:off x="4076699" y="3340100"/>
          <a:ext cx="2193471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90360" imgH="177480" progId="Equation.DSMT4">
                  <p:embed/>
                </p:oleObj>
              </mc:Choice>
              <mc:Fallback>
                <p:oleObj name="Equation" r:id="rId5" imgW="990360" imgH="1774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6699" y="3340100"/>
                        <a:ext cx="2193471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1" name="Object 5"/>
          <p:cNvGraphicFramePr>
            <a:graphicFrameLocks noChangeAspect="1"/>
          </p:cNvGraphicFramePr>
          <p:nvPr/>
        </p:nvGraphicFramePr>
        <p:xfrm>
          <a:off x="4572000" y="4191000"/>
          <a:ext cx="1524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09480" imgH="203040" progId="Equation.DSMT4">
                  <p:embed/>
                </p:oleObj>
              </mc:Choice>
              <mc:Fallback>
                <p:oleObj name="Equation" r:id="rId7" imgW="609480" imgH="2030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191000"/>
                        <a:ext cx="15240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2" name="Object 6"/>
          <p:cNvGraphicFramePr>
            <a:graphicFrameLocks noChangeAspect="1"/>
          </p:cNvGraphicFramePr>
          <p:nvPr/>
        </p:nvGraphicFramePr>
        <p:xfrm>
          <a:off x="4648200" y="4724400"/>
          <a:ext cx="1219200" cy="6999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85800" imgH="393480" progId="Equation.DSMT4">
                  <p:embed/>
                </p:oleObj>
              </mc:Choice>
              <mc:Fallback>
                <p:oleObj name="Equation" r:id="rId9" imgW="685800" imgH="3934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724400"/>
                        <a:ext cx="1219200" cy="6999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3" name="Object 7"/>
          <p:cNvGraphicFramePr>
            <a:graphicFrameLocks noChangeAspect="1"/>
          </p:cNvGraphicFramePr>
          <p:nvPr/>
        </p:nvGraphicFramePr>
        <p:xfrm>
          <a:off x="4800600" y="5562600"/>
          <a:ext cx="1071563" cy="553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93480" imgH="203040" progId="Equation.DSMT4">
                  <p:embed/>
                </p:oleObj>
              </mc:Choice>
              <mc:Fallback>
                <p:oleObj name="Equation" r:id="rId11" imgW="393480" imgH="20304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5562600"/>
                        <a:ext cx="1071563" cy="5530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010400" y="3505200"/>
            <a:ext cx="16002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139 </a:t>
            </a:r>
            <a:r>
              <a:rPr lang="ar-SA" dirty="0">
                <a:solidFill>
                  <a:srgbClr val="FF0000"/>
                </a:solidFill>
              </a:rPr>
              <a:t>اطرح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85800"/>
            <a:ext cx="87630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/>
              <a:t>جد قياس كل زاوية خارجية للشكل اثني عشر المنتظم</a:t>
            </a:r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3047999" y="1981200"/>
          <a:ext cx="1828801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34680" imgH="177480" progId="Equation.DSMT4">
                  <p:embed/>
                </p:oleObj>
              </mc:Choice>
              <mc:Fallback>
                <p:oleObj name="Equation" r:id="rId2" imgW="634680" imgH="177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7999" y="1981200"/>
                        <a:ext cx="1828801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3200400" y="2736850"/>
          <a:ext cx="15240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85800" imgH="393480" progId="Equation.DSMT4">
                  <p:embed/>
                </p:oleObj>
              </mc:Choice>
              <mc:Fallback>
                <p:oleObj name="Equation" r:id="rId4" imgW="685800" imgH="393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736850"/>
                        <a:ext cx="15240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4" name="Object 4"/>
          <p:cNvGraphicFramePr>
            <a:graphicFrameLocks noChangeAspect="1"/>
          </p:cNvGraphicFramePr>
          <p:nvPr/>
        </p:nvGraphicFramePr>
        <p:xfrm>
          <a:off x="3505200" y="3657600"/>
          <a:ext cx="1066800" cy="407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31640" imgH="177480" progId="Equation.DSMT4">
                  <p:embed/>
                </p:oleObj>
              </mc:Choice>
              <mc:Fallback>
                <p:oleObj name="Equation" r:id="rId6" imgW="431640" imgH="1774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657600"/>
                        <a:ext cx="1066800" cy="4078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181600" y="3657600"/>
            <a:ext cx="22860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FF0000"/>
                </a:solidFill>
              </a:rPr>
              <a:t>قياس الزاوية الخارجية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6800" y="457200"/>
            <a:ext cx="19812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صفحة</a:t>
            </a:r>
            <a:r>
              <a:rPr lang="en-US" dirty="0"/>
              <a:t>789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4296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1295400"/>
            <a:ext cx="61245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2057400"/>
            <a:ext cx="25527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3657600"/>
            <a:ext cx="6929437" cy="596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86600" y="4724400"/>
            <a:ext cx="158115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29200" y="4572000"/>
            <a:ext cx="139065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24200" y="4648200"/>
            <a:ext cx="13716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38200" y="4648200"/>
            <a:ext cx="17335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28600"/>
            <a:ext cx="8086725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219200"/>
            <a:ext cx="69342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2286000"/>
            <a:ext cx="68580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2743200"/>
            <a:ext cx="68389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95401" y="3186113"/>
            <a:ext cx="678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19200" y="3733800"/>
            <a:ext cx="6858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52600" y="4267200"/>
            <a:ext cx="703897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00400" y="5867401"/>
            <a:ext cx="56007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524000" y="5638800"/>
            <a:ext cx="1295400" cy="938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52400"/>
            <a:ext cx="7848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524000"/>
            <a:ext cx="79914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5198" y="2895600"/>
            <a:ext cx="205062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7400" y="2209800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4400" y="2895600"/>
            <a:ext cx="16192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00600" y="34290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76800" y="3962400"/>
            <a:ext cx="203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181600" y="38862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96000" y="4343400"/>
            <a:ext cx="22764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28600"/>
            <a:ext cx="7315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447800"/>
            <a:ext cx="1419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2971800" y="1447800"/>
          <a:ext cx="20383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76240" imgH="203040" progId="Equation.DSMT4">
                  <p:embed/>
                </p:oleObj>
              </mc:Choice>
              <mc:Fallback>
                <p:oleObj name="Equation" r:id="rId4" imgW="876240" imgH="2030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447800"/>
                        <a:ext cx="20383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3048000" y="1905000"/>
          <a:ext cx="169117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71320" imgH="177480" progId="Equation.DSMT4">
                  <p:embed/>
                </p:oleObj>
              </mc:Choice>
              <mc:Fallback>
                <p:oleObj name="Equation" r:id="rId6" imgW="571320" imgH="1774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905000"/>
                        <a:ext cx="1691173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3200400" y="2438400"/>
          <a:ext cx="1224643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57200" imgH="177480" progId="Equation.DSMT4">
                  <p:embed/>
                </p:oleObj>
              </mc:Choice>
              <mc:Fallback>
                <p:oleObj name="Equation" r:id="rId8" imgW="457200" imgH="1774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438400"/>
                        <a:ext cx="1224643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52400"/>
            <a:ext cx="7086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53340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4267200" y="1143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ar-SA" b="1" dirty="0">
                <a:solidFill>
                  <a:srgbClr val="FF0000"/>
                </a:solidFill>
              </a:rPr>
              <a:t>الشكل الخماسي له خمس اضلاع وبالتالي فان مجموع زواياه الداخلية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3124200" y="1752600"/>
          <a:ext cx="1447800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76240" imgH="203040" progId="Equation.DSMT4">
                  <p:embed/>
                </p:oleObj>
              </mc:Choice>
              <mc:Fallback>
                <p:oleObj name="Equation" r:id="rId4" imgW="876240" imgH="203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752600"/>
                        <a:ext cx="1447800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4724400" y="1752600"/>
          <a:ext cx="1219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58720" imgH="177480" progId="Equation.DSMT4">
                  <p:embed/>
                </p:oleObj>
              </mc:Choice>
              <mc:Fallback>
                <p:oleObj name="Equation" r:id="rId6" imgW="558720" imgH="177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752600"/>
                        <a:ext cx="1219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6096000" y="1752600"/>
          <a:ext cx="609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93480" imgH="177480" progId="Equation.DSMT4">
                  <p:embed/>
                </p:oleObj>
              </mc:Choice>
              <mc:Fallback>
                <p:oleObj name="Equation" r:id="rId8" imgW="393480" imgH="1774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1752600"/>
                        <a:ext cx="6096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533400" y="2667000"/>
          <a:ext cx="4572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120760" imgH="177480" progId="Equation.DSMT4">
                  <p:embed/>
                </p:oleObj>
              </mc:Choice>
              <mc:Fallback>
                <p:oleObj name="Equation" r:id="rId10" imgW="2120760" imgH="1774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667000"/>
                        <a:ext cx="4572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609600" y="3429000"/>
          <a:ext cx="38100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03040" imgH="177480" progId="Equation.DSMT4">
                  <p:embed/>
                </p:oleObj>
              </mc:Choice>
              <mc:Fallback>
                <p:oleObj name="Equation" r:id="rId12" imgW="203040" imgH="1774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429000"/>
                        <a:ext cx="381000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7"/>
          <p:cNvGraphicFramePr>
            <a:graphicFrameLocks noChangeAspect="1"/>
          </p:cNvGraphicFramePr>
          <p:nvPr/>
        </p:nvGraphicFramePr>
        <p:xfrm>
          <a:off x="1143000" y="3429000"/>
          <a:ext cx="685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93480" imgH="203040" progId="Equation.DSMT4">
                  <p:embed/>
                </p:oleObj>
              </mc:Choice>
              <mc:Fallback>
                <p:oleObj name="Equation" r:id="rId14" imgW="393480" imgH="20304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429000"/>
                        <a:ext cx="6858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8" name="Object 8"/>
          <p:cNvGraphicFramePr>
            <a:graphicFrameLocks noChangeAspect="1"/>
          </p:cNvGraphicFramePr>
          <p:nvPr/>
        </p:nvGraphicFramePr>
        <p:xfrm>
          <a:off x="1905000" y="3429000"/>
          <a:ext cx="533400" cy="341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17160" imgH="203040" progId="Equation.DSMT4">
                  <p:embed/>
                </p:oleObj>
              </mc:Choice>
              <mc:Fallback>
                <p:oleObj name="Equation" r:id="rId16" imgW="317160" imgH="20304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429000"/>
                        <a:ext cx="533400" cy="3413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9" name="Object 9"/>
          <p:cNvGraphicFramePr>
            <a:graphicFrameLocks noChangeAspect="1"/>
          </p:cNvGraphicFramePr>
          <p:nvPr/>
        </p:nvGraphicFramePr>
        <p:xfrm>
          <a:off x="2438400" y="3429000"/>
          <a:ext cx="1001486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583920" imgH="177480" progId="Equation.DSMT4">
                  <p:embed/>
                </p:oleObj>
              </mc:Choice>
              <mc:Fallback>
                <p:oleObj name="Equation" r:id="rId18" imgW="583920" imgH="1774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429000"/>
                        <a:ext cx="1001486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0" name="Object 10"/>
          <p:cNvGraphicFramePr>
            <a:graphicFrameLocks noChangeAspect="1"/>
          </p:cNvGraphicFramePr>
          <p:nvPr/>
        </p:nvGraphicFramePr>
        <p:xfrm>
          <a:off x="3429000" y="3429000"/>
          <a:ext cx="100148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583920" imgH="177480" progId="Equation.DSMT4">
                  <p:embed/>
                </p:oleObj>
              </mc:Choice>
              <mc:Fallback>
                <p:oleObj name="Equation" r:id="rId20" imgW="583920" imgH="17748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429000"/>
                        <a:ext cx="100148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1" name="Object 11"/>
          <p:cNvGraphicFramePr>
            <a:graphicFrameLocks noChangeAspect="1"/>
          </p:cNvGraphicFramePr>
          <p:nvPr/>
        </p:nvGraphicFramePr>
        <p:xfrm>
          <a:off x="4419600" y="3429000"/>
          <a:ext cx="674914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393480" imgH="177480" progId="Equation.DSMT4">
                  <p:embed/>
                </p:oleObj>
              </mc:Choice>
              <mc:Fallback>
                <p:oleObj name="Equation" r:id="rId22" imgW="393480" imgH="17748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429000"/>
                        <a:ext cx="674914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2" name="Object 12"/>
          <p:cNvGraphicFramePr>
            <a:graphicFrameLocks noChangeAspect="1"/>
          </p:cNvGraphicFramePr>
          <p:nvPr/>
        </p:nvGraphicFramePr>
        <p:xfrm>
          <a:off x="685800" y="4038600"/>
          <a:ext cx="1371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634680" imgH="203040" progId="Equation.DSMT4">
                  <p:embed/>
                </p:oleObj>
              </mc:Choice>
              <mc:Fallback>
                <p:oleObj name="Equation" r:id="rId24" imgW="634680" imgH="20304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038600"/>
                        <a:ext cx="13716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3" name="Object 13"/>
          <p:cNvGraphicFramePr>
            <a:graphicFrameLocks noChangeAspect="1"/>
          </p:cNvGraphicFramePr>
          <p:nvPr/>
        </p:nvGraphicFramePr>
        <p:xfrm>
          <a:off x="2057400" y="4038600"/>
          <a:ext cx="952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393480" imgH="177480" progId="Equation.DSMT4">
                  <p:embed/>
                </p:oleObj>
              </mc:Choice>
              <mc:Fallback>
                <p:oleObj name="Equation" r:id="rId26" imgW="393480" imgH="17748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038600"/>
                        <a:ext cx="952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4" name="Object 14"/>
          <p:cNvGraphicFramePr>
            <a:graphicFrameLocks noChangeAspect="1"/>
          </p:cNvGraphicFramePr>
          <p:nvPr/>
        </p:nvGraphicFramePr>
        <p:xfrm>
          <a:off x="762000" y="4648200"/>
          <a:ext cx="2095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965160" imgH="203040" progId="Equation.DSMT4">
                  <p:embed/>
                </p:oleObj>
              </mc:Choice>
              <mc:Fallback>
                <p:oleObj name="Equation" r:id="rId28" imgW="965160" imgH="20304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648200"/>
                        <a:ext cx="2095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5" name="Object 15"/>
          <p:cNvGraphicFramePr>
            <a:graphicFrameLocks noChangeAspect="1"/>
          </p:cNvGraphicFramePr>
          <p:nvPr/>
        </p:nvGraphicFramePr>
        <p:xfrm>
          <a:off x="990600" y="5105400"/>
          <a:ext cx="1088571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634680" imgH="177480" progId="Equation.DSMT4">
                  <p:embed/>
                </p:oleObj>
              </mc:Choice>
              <mc:Fallback>
                <p:oleObj name="Equation" r:id="rId30" imgW="634680" imgH="17748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105400"/>
                        <a:ext cx="1088571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6" name="Object 16"/>
          <p:cNvGraphicFramePr>
            <a:graphicFrameLocks noChangeAspect="1"/>
          </p:cNvGraphicFramePr>
          <p:nvPr/>
        </p:nvGraphicFramePr>
        <p:xfrm>
          <a:off x="990600" y="5562600"/>
          <a:ext cx="108154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685800" imgH="393480" progId="Equation.DSMT4">
                  <p:embed/>
                </p:oleObj>
              </mc:Choice>
              <mc:Fallback>
                <p:oleObj name="Equation" r:id="rId32" imgW="685800" imgH="39348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562600"/>
                        <a:ext cx="1081548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7" name="Object 17"/>
          <p:cNvGraphicFramePr>
            <a:graphicFrameLocks noChangeAspect="1"/>
          </p:cNvGraphicFramePr>
          <p:nvPr/>
        </p:nvGraphicFramePr>
        <p:xfrm>
          <a:off x="2057400" y="6248400"/>
          <a:ext cx="9144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419040" imgH="203040" progId="Equation.DSMT4">
                  <p:embed/>
                </p:oleObj>
              </mc:Choice>
              <mc:Fallback>
                <p:oleObj name="Equation" r:id="rId34" imgW="419040" imgH="20304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6248400"/>
                        <a:ext cx="9144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181600" y="3429000"/>
            <a:ext cx="1295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FF0000"/>
                </a:solidFill>
              </a:rPr>
              <a:t>التعويض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24200" y="4038600"/>
            <a:ext cx="30480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FF0000"/>
                </a:solidFill>
              </a:rPr>
              <a:t>بسط بجمع الحدود المتشابهة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276600" y="4724400"/>
            <a:ext cx="19812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FF0000"/>
                </a:solidFill>
              </a:rPr>
              <a:t>اطرح من الطرفين </a:t>
            </a:r>
            <a:r>
              <a:rPr lang="en-US" dirty="0">
                <a:solidFill>
                  <a:srgbClr val="FF0000"/>
                </a:solidFill>
              </a:rPr>
              <a:t>170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71800" y="5562600"/>
            <a:ext cx="17526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10</a:t>
            </a:r>
            <a:r>
              <a:rPr lang="ar-SA" dirty="0">
                <a:solidFill>
                  <a:srgbClr val="FF0000"/>
                </a:solidFill>
              </a:rPr>
              <a:t>اقسم على</a:t>
            </a:r>
          </a:p>
        </p:txBody>
      </p:sp>
      <p:cxnSp>
        <p:nvCxnSpPr>
          <p:cNvPr id="26" name="Straight Connector 25"/>
          <p:cNvCxnSpPr/>
          <p:nvPr/>
        </p:nvCxnSpPr>
        <p:spPr>
          <a:xfrm rot="5400000">
            <a:off x="4190603" y="4496197"/>
            <a:ext cx="3886994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39" name="Object 19"/>
          <p:cNvGraphicFramePr>
            <a:graphicFrameLocks noChangeAspect="1"/>
          </p:cNvGraphicFramePr>
          <p:nvPr/>
        </p:nvGraphicFramePr>
        <p:xfrm>
          <a:off x="6324600" y="2590800"/>
          <a:ext cx="2362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1384200" imgH="203040" progId="Equation.DSMT4">
                  <p:embed/>
                </p:oleObj>
              </mc:Choice>
              <mc:Fallback>
                <p:oleObj name="Equation" r:id="rId36" imgW="1384200" imgH="20304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2590800"/>
                        <a:ext cx="2362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40" name="Object 20"/>
          <p:cNvGraphicFramePr>
            <a:graphicFrameLocks noChangeAspect="1"/>
          </p:cNvGraphicFramePr>
          <p:nvPr/>
        </p:nvGraphicFramePr>
        <p:xfrm>
          <a:off x="6477000" y="3276600"/>
          <a:ext cx="1045029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609480" imgH="177480" progId="Equation.DSMT4">
                  <p:embed/>
                </p:oleObj>
              </mc:Choice>
              <mc:Fallback>
                <p:oleObj name="Equation" r:id="rId38" imgW="609480" imgH="17748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3276600"/>
                        <a:ext cx="1045029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41" name="Object 21"/>
          <p:cNvGraphicFramePr>
            <a:graphicFrameLocks noChangeAspect="1"/>
          </p:cNvGraphicFramePr>
          <p:nvPr/>
        </p:nvGraphicFramePr>
        <p:xfrm>
          <a:off x="6335889" y="3849511"/>
          <a:ext cx="2438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1333440" imgH="203040" progId="Equation.DSMT4">
                  <p:embed/>
                </p:oleObj>
              </mc:Choice>
              <mc:Fallback>
                <p:oleObj name="Equation" r:id="rId40" imgW="1333440" imgH="20304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5889" y="3849511"/>
                        <a:ext cx="24384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42" name="Object 22"/>
          <p:cNvGraphicFramePr>
            <a:graphicFrameLocks noChangeAspect="1"/>
          </p:cNvGraphicFramePr>
          <p:nvPr/>
        </p:nvGraphicFramePr>
        <p:xfrm>
          <a:off x="6248400" y="4572000"/>
          <a:ext cx="1371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2" imgW="812520" imgH="203040" progId="Equation.DSMT4">
                  <p:embed/>
                </p:oleObj>
              </mc:Choice>
              <mc:Fallback>
                <p:oleObj name="Equation" r:id="rId42" imgW="812520" imgH="203040" progId="Equation.DSMT4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4572000"/>
                        <a:ext cx="13716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43" name="Object 23"/>
          <p:cNvGraphicFramePr>
            <a:graphicFrameLocks noChangeAspect="1"/>
          </p:cNvGraphicFramePr>
          <p:nvPr/>
        </p:nvGraphicFramePr>
        <p:xfrm>
          <a:off x="7620000" y="4572000"/>
          <a:ext cx="1295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4" imgW="736560" imgH="203040" progId="Equation.DSMT4">
                  <p:embed/>
                </p:oleObj>
              </mc:Choice>
              <mc:Fallback>
                <p:oleObj name="Equation" r:id="rId44" imgW="736560" imgH="203040" progId="Equation.DSMT4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4572000"/>
                        <a:ext cx="12954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44" name="Object 24"/>
          <p:cNvGraphicFramePr>
            <a:graphicFrameLocks noChangeAspect="1"/>
          </p:cNvGraphicFramePr>
          <p:nvPr/>
        </p:nvGraphicFramePr>
        <p:xfrm>
          <a:off x="7086600" y="5181600"/>
          <a:ext cx="1524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6" imgW="952200" imgH="203040" progId="Equation.DSMT4">
                  <p:embed/>
                </p:oleObj>
              </mc:Choice>
              <mc:Fallback>
                <p:oleObj name="Equation" r:id="rId46" imgW="952200" imgH="203040" progId="Equation.DSMT4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5181600"/>
                        <a:ext cx="15240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45" name="Object 25"/>
          <p:cNvGraphicFramePr>
            <a:graphicFrameLocks noChangeAspect="1"/>
          </p:cNvGraphicFramePr>
          <p:nvPr/>
        </p:nvGraphicFramePr>
        <p:xfrm>
          <a:off x="6400800" y="5943600"/>
          <a:ext cx="2286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8" imgW="1218960" imgH="203040" progId="Equation.DSMT4">
                  <p:embed/>
                </p:oleObj>
              </mc:Choice>
              <mc:Fallback>
                <p:oleObj name="Equation" r:id="rId48" imgW="1218960" imgH="203040" progId="Equation.DSMT4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5943600"/>
                        <a:ext cx="2286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228600" y="152400"/>
            <a:ext cx="9144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تمرين موجه ص</a:t>
            </a:r>
            <a:r>
              <a:rPr lang="en-US" dirty="0"/>
              <a:t>786</a:t>
            </a:r>
            <a:endParaRPr lang="ar-SA" dirty="0"/>
          </a:p>
        </p:txBody>
      </p:sp>
      <p:sp>
        <p:nvSpPr>
          <p:cNvPr id="38" name="Right Arrow 37"/>
          <p:cNvSpPr/>
          <p:nvPr/>
        </p:nvSpPr>
        <p:spPr>
          <a:xfrm>
            <a:off x="3886200" y="6019800"/>
            <a:ext cx="1905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3" dur="2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8" dur="2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7" dur="2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2" dur="2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3" dur="2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8" dur="20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9" dur="20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/>
      <p:bldP spid="22" grpId="0"/>
      <p:bldP spid="23" grpId="0"/>
      <p:bldP spid="24" grpId="0"/>
      <p:bldP spid="36" grpId="0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81750" y="0"/>
            <a:ext cx="276225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"/>
            <a:ext cx="62960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990600"/>
            <a:ext cx="4800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2209800"/>
            <a:ext cx="24765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57600" y="2133600"/>
            <a:ext cx="33337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9000" y="4191000"/>
            <a:ext cx="48768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29000" y="4572000"/>
            <a:ext cx="14001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9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95800" y="5029200"/>
            <a:ext cx="42767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40" name="Picture 1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09800" y="5715000"/>
            <a:ext cx="27051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2541" name="Object 13"/>
          <p:cNvGraphicFramePr>
            <a:graphicFrameLocks noChangeAspect="1"/>
          </p:cNvGraphicFramePr>
          <p:nvPr/>
        </p:nvGraphicFramePr>
        <p:xfrm>
          <a:off x="5105400" y="5715000"/>
          <a:ext cx="10668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774360" imgH="393480" progId="Equation.DSMT4">
                  <p:embed/>
                </p:oleObj>
              </mc:Choice>
              <mc:Fallback>
                <p:oleObj name="Equation" r:id="rId11" imgW="774360" imgH="39348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5715000"/>
                        <a:ext cx="10668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2" name="Object 14"/>
          <p:cNvGraphicFramePr>
            <a:graphicFrameLocks noChangeAspect="1"/>
          </p:cNvGraphicFramePr>
          <p:nvPr/>
        </p:nvGraphicFramePr>
        <p:xfrm>
          <a:off x="4953000" y="4572000"/>
          <a:ext cx="1676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002960" imgH="203040" progId="Equation.DSMT4">
                  <p:embed/>
                </p:oleObj>
              </mc:Choice>
              <mc:Fallback>
                <p:oleObj name="Equation" r:id="rId13" imgW="1002960" imgH="20304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572000"/>
                        <a:ext cx="16764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3" name="Object 15"/>
          <p:cNvGraphicFramePr>
            <a:graphicFrameLocks noChangeAspect="1"/>
          </p:cNvGraphicFramePr>
          <p:nvPr/>
        </p:nvGraphicFramePr>
        <p:xfrm>
          <a:off x="6705600" y="4572000"/>
          <a:ext cx="533400" cy="339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79360" imgH="177480" progId="Equation.DSMT4">
                  <p:embed/>
                </p:oleObj>
              </mc:Choice>
              <mc:Fallback>
                <p:oleObj name="Equation" r:id="rId15" imgW="279360" imgH="17748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4572000"/>
                        <a:ext cx="533400" cy="3394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20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2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533400"/>
            <a:ext cx="81343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1066800" y="1905000"/>
          <a:ext cx="169068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01440" imgH="203040" progId="Equation.DSMT4">
                  <p:embed/>
                </p:oleObj>
              </mc:Choice>
              <mc:Fallback>
                <p:oleObj name="Equation" r:id="rId3" imgW="901440" imgH="2030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905000"/>
                        <a:ext cx="1690688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2819400" y="1905000"/>
          <a:ext cx="1371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12520" imgH="203040" progId="Equation.DSMT4">
                  <p:embed/>
                </p:oleObj>
              </mc:Choice>
              <mc:Fallback>
                <p:oleObj name="Equation" r:id="rId5" imgW="812520" imgH="2030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905000"/>
                        <a:ext cx="13716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4343400" y="1905000"/>
          <a:ext cx="1791607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02960" imgH="177480" progId="Equation.DSMT4">
                  <p:embed/>
                </p:oleObj>
              </mc:Choice>
              <mc:Fallback>
                <p:oleObj name="Equation" r:id="rId7" imgW="1002960" imgH="1774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905000"/>
                        <a:ext cx="1791607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9" name="Object 7"/>
          <p:cNvGraphicFramePr>
            <a:graphicFrameLocks noChangeAspect="1"/>
          </p:cNvGraphicFramePr>
          <p:nvPr/>
        </p:nvGraphicFramePr>
        <p:xfrm>
          <a:off x="1066800" y="2743200"/>
          <a:ext cx="1143000" cy="928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55320" imgH="393480" progId="Equation.DSMT4">
                  <p:embed/>
                </p:oleObj>
              </mc:Choice>
              <mc:Fallback>
                <p:oleObj name="Equation" r:id="rId9" imgW="355320" imgH="3934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743200"/>
                        <a:ext cx="1143000" cy="9280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0" name="Object 8"/>
          <p:cNvGraphicFramePr>
            <a:graphicFrameLocks noChangeAspect="1"/>
          </p:cNvGraphicFramePr>
          <p:nvPr/>
        </p:nvGraphicFramePr>
        <p:xfrm>
          <a:off x="2286000" y="2971800"/>
          <a:ext cx="1371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71320" imgH="177480" progId="Equation.DSMT4">
                  <p:embed/>
                </p:oleObj>
              </mc:Choice>
              <mc:Fallback>
                <p:oleObj name="Equation" r:id="rId11" imgW="571320" imgH="1774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971800"/>
                        <a:ext cx="13716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038600" y="2971800"/>
            <a:ext cx="25908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FF0000"/>
                </a:solidFill>
              </a:rPr>
              <a:t>قياس كل زاوية داخلية واحدة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685800"/>
            <a:ext cx="79057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1524000" y="2209800"/>
          <a:ext cx="169068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01440" imgH="203040" progId="Equation.DSMT4">
                  <p:embed/>
                </p:oleObj>
              </mc:Choice>
              <mc:Fallback>
                <p:oleObj name="Equation" r:id="rId3" imgW="901440" imgH="2030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209800"/>
                        <a:ext cx="1690688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3200400" y="2209800"/>
          <a:ext cx="12954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61760" imgH="203040" progId="Equation.DSMT4">
                  <p:embed/>
                </p:oleObj>
              </mc:Choice>
              <mc:Fallback>
                <p:oleObj name="Equation" r:id="rId5" imgW="761760" imgH="2030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209800"/>
                        <a:ext cx="12954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1" name="Object 5"/>
          <p:cNvGraphicFramePr>
            <a:graphicFrameLocks noChangeAspect="1"/>
          </p:cNvGraphicFramePr>
          <p:nvPr/>
        </p:nvGraphicFramePr>
        <p:xfrm>
          <a:off x="2971800" y="2743200"/>
          <a:ext cx="19812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15920" imgH="177480" progId="Equation.DSMT4">
                  <p:embed/>
                </p:oleObj>
              </mc:Choice>
              <mc:Fallback>
                <p:oleObj name="Equation" r:id="rId7" imgW="1015920" imgH="1774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743200"/>
                        <a:ext cx="19812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2" name="Object 6"/>
          <p:cNvGraphicFramePr>
            <a:graphicFrameLocks noChangeAspect="1"/>
          </p:cNvGraphicFramePr>
          <p:nvPr/>
        </p:nvGraphicFramePr>
        <p:xfrm>
          <a:off x="1600200" y="3810000"/>
          <a:ext cx="19050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23600" imgH="393480" progId="Equation.DSMT4">
                  <p:embed/>
                </p:oleObj>
              </mc:Choice>
              <mc:Fallback>
                <p:oleObj name="Equation" r:id="rId9" imgW="723600" imgH="3934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810000"/>
                        <a:ext cx="1905000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3733800" y="3962400"/>
            <a:ext cx="2329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>
                <a:solidFill>
                  <a:srgbClr val="FF0000"/>
                </a:solidFill>
              </a:rPr>
              <a:t>قياس كل زاوية داخلية واحدة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38400" y="228600"/>
            <a:ext cx="27432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002060"/>
                </a:solidFill>
              </a:rPr>
              <a:t>تمرين موجه ص </a:t>
            </a:r>
            <a:r>
              <a:rPr lang="en-US" b="1" dirty="0">
                <a:solidFill>
                  <a:srgbClr val="002060"/>
                </a:solidFill>
              </a:rPr>
              <a:t>787</a:t>
            </a:r>
            <a:endParaRPr lang="ar-SA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125</TotalTime>
  <Words>117</Words>
  <Application>Microsoft Office PowerPoint</Application>
  <PresentationFormat>On-screen Show (4:3)</PresentationFormat>
  <Paragraphs>26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Tw Cen MT</vt:lpstr>
      <vt:lpstr>Droplet</vt:lpstr>
      <vt:lpstr>Equation</vt:lpstr>
      <vt:lpstr>الصف الثامن  الوحدة الحادية عشرة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نها إبراهيم</dc:creator>
  <cp:lastModifiedBy>t_28692_738 t_28692_738</cp:lastModifiedBy>
  <cp:revision>19</cp:revision>
  <dcterms:created xsi:type="dcterms:W3CDTF">2006-08-16T00:00:00Z</dcterms:created>
  <dcterms:modified xsi:type="dcterms:W3CDTF">2021-05-16T07:39:47Z</dcterms:modified>
</cp:coreProperties>
</file>