
<file path=[Content_Types].xml><?xml version="1.0" encoding="utf-8"?>
<Types xmlns="http://schemas.openxmlformats.org/package/2006/content-types">
  <Default Extension="bin" ContentType="audio/unknown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7" r:id="rId2"/>
    <p:sldId id="283" r:id="rId3"/>
    <p:sldId id="278" r:id="rId4"/>
    <p:sldId id="28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D5608-EE20-4430-8002-068744C84A0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C5F50-EAD5-461F-8903-AE167BD6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6C94FA-FC82-48D1-AE47-FFCA5FC07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30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6C94FA-FC82-48D1-AE47-FFCA5FC07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160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6C94FA-FC82-48D1-AE47-FFCA5FC07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861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6C94FA-FC82-48D1-AE47-FFCA5FC07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89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20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03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0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4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56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8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27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55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0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62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17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0C5C-8EEA-4220-B42E-853F5DE99A5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C191E10-607E-43BB-9D01-39C1E50718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25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gif"/><Relationship Id="rId2" Type="http://schemas.openxmlformats.org/officeDocument/2006/relationships/audio" Target="file:///C:\Documents%20and%20Settings\alreem%20computer\Desktop\Hho\Who%20Wants%20to%20Be%20a%20Millionaire.wav" TargetMode="External"/><Relationship Id="rId1" Type="http://schemas.openxmlformats.org/officeDocument/2006/relationships/audio" Target="file:///C:\Documents%20and%20Settings\alreem%20computer\Desktop\Hho\New%20Question.wav" TargetMode="External"/><Relationship Id="rId6" Type="http://schemas.openxmlformats.org/officeDocument/2006/relationships/audio" Target="../media/audio2.bin"/><Relationship Id="rId5" Type="http://schemas.openxmlformats.org/officeDocument/2006/relationships/audio" Target="../media/audio1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gif"/><Relationship Id="rId2" Type="http://schemas.openxmlformats.org/officeDocument/2006/relationships/audio" Target="file:///C:\Documents%20and%20Settings\alreem%20computer\Desktop\Hho\Who%20Wants%20to%20Be%20a%20Millionaire.wav" TargetMode="External"/><Relationship Id="rId1" Type="http://schemas.openxmlformats.org/officeDocument/2006/relationships/audio" Target="file:///C:\Documents%20and%20Settings\alreem%20computer\Desktop\Hho\New%20Question.wav" TargetMode="External"/><Relationship Id="rId6" Type="http://schemas.openxmlformats.org/officeDocument/2006/relationships/audio" Target="../media/audio2.bin"/><Relationship Id="rId5" Type="http://schemas.openxmlformats.org/officeDocument/2006/relationships/audio" Target="../media/audio1.bin"/><Relationship Id="rId10" Type="http://schemas.openxmlformats.org/officeDocument/2006/relationships/image" Target="../media/image4.wmf"/><Relationship Id="rId4" Type="http://schemas.openxmlformats.org/officeDocument/2006/relationships/notesSlide" Target="../notesSlides/notesSlide2.xml"/><Relationship Id="rId9" Type="http://schemas.openxmlformats.org/officeDocument/2006/relationships/hyperlink" Target="50-50.ppt#-1,4,&#1575;&#1604;&#1588;&#1585;&#1610;&#1581;&#1577; 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gif"/><Relationship Id="rId2" Type="http://schemas.openxmlformats.org/officeDocument/2006/relationships/audio" Target="file:///C:\Documents%20and%20Settings\alreem%20computer\Desktop\Hho\Who%20Wants%20to%20Be%20a%20Millionaire.wav" TargetMode="External"/><Relationship Id="rId1" Type="http://schemas.openxmlformats.org/officeDocument/2006/relationships/audio" Target="file:///C:\Documents%20and%20Settings\alreem%20computer\Desktop\Hho\New%20Question.wav" TargetMode="External"/><Relationship Id="rId6" Type="http://schemas.openxmlformats.org/officeDocument/2006/relationships/audio" Target="../media/audio2.bin"/><Relationship Id="rId5" Type="http://schemas.openxmlformats.org/officeDocument/2006/relationships/audio" Target="../media/audio1.bin"/><Relationship Id="rId10" Type="http://schemas.openxmlformats.org/officeDocument/2006/relationships/image" Target="../media/image4.wmf"/><Relationship Id="rId4" Type="http://schemas.openxmlformats.org/officeDocument/2006/relationships/notesSlide" Target="../notesSlides/notesSlide3.xml"/><Relationship Id="rId9" Type="http://schemas.openxmlformats.org/officeDocument/2006/relationships/hyperlink" Target="50-50.ppt#-1,4,&#1575;&#1604;&#1588;&#1585;&#1610;&#1581;&#1577; 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file:///C:\Documents%20and%20Settings\alreem%20computer\Desktop\Hho\Who%20Wants%20to%20Be%20a%20Millionaire.wav" TargetMode="External"/><Relationship Id="rId1" Type="http://schemas.openxmlformats.org/officeDocument/2006/relationships/audio" Target="file:///C:\Documents%20and%20Settings\alreem%20computer\Desktop\Hho\New%20Question.wav" TargetMode="External"/><Relationship Id="rId6" Type="http://schemas.openxmlformats.org/officeDocument/2006/relationships/audio" Target="../media/audio2.bin"/><Relationship Id="rId5" Type="http://schemas.openxmlformats.org/officeDocument/2006/relationships/audio" Target="../media/audio1.bin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EFB467-04D5-4277-B098-5CB40D96CACE}"/>
              </a:ext>
            </a:extLst>
          </p:cNvPr>
          <p:cNvSpPr txBox="1"/>
          <p:nvPr/>
        </p:nvSpPr>
        <p:spPr>
          <a:xfrm>
            <a:off x="337930" y="2305878"/>
            <a:ext cx="1151614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9600" b="1" dirty="0">
                <a:solidFill>
                  <a:srgbClr val="002060"/>
                </a:solidFill>
                <a:cs typeface="(AH) Manal Black" pitchFamily="2" charset="-78"/>
              </a:rPr>
              <a:t>طلب العلم نور ورفعة</a:t>
            </a:r>
            <a:endParaRPr lang="en-US" sz="9600" b="1" dirty="0">
              <a:solidFill>
                <a:srgbClr val="002060"/>
              </a:solidFill>
              <a:cs typeface="(AH) Manal Black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E3586F-3E33-4383-BB4F-F50C9C204470}"/>
              </a:ext>
            </a:extLst>
          </p:cNvPr>
          <p:cNvSpPr/>
          <p:nvPr/>
        </p:nvSpPr>
        <p:spPr>
          <a:xfrm>
            <a:off x="1542636" y="685702"/>
            <a:ext cx="8036339" cy="990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نشاط ختامي للدرس ( 5 دقائق )</a:t>
            </a:r>
            <a:endParaRPr lang="en-US" sz="4400" b="1" dirty="0">
              <a:solidFill>
                <a:schemeClr val="accent1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039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074103" y="4532531"/>
            <a:ext cx="6324600" cy="914400"/>
          </a:xfrm>
          <a:prstGeom prst="flowChartPreparation">
            <a:avLst/>
          </a:prstGeom>
          <a:solidFill>
            <a:srgbClr val="FF00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7171" name="Picture 3" descr="صورة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86964" y="4608731"/>
            <a:ext cx="666750" cy="762000"/>
          </a:xfrm>
          <a:prstGeom prst="rect">
            <a:avLst/>
          </a:prstGeom>
          <a:noFill/>
        </p:spPr>
      </p:pic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150303" y="4532531"/>
            <a:ext cx="6172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150303" y="3474807"/>
            <a:ext cx="6172200" cy="914400"/>
          </a:xfrm>
          <a:prstGeom prst="flowChartPreparation">
            <a:avLst/>
          </a:prstGeom>
          <a:solidFill>
            <a:srgbClr val="FF00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40696" y="304801"/>
            <a:ext cx="3684104" cy="519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>
              <a:solidFill>
                <a:prstClr val="black"/>
              </a:solidFill>
              <a:latin typeface="Webdings" pitchFamily="18" charset="2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61563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59658" y="4532531"/>
            <a:ext cx="56756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AE" sz="3600" b="1" dirty="0">
                <a:solidFill>
                  <a:srgbClr val="FF0000"/>
                </a:solidFill>
                <a:latin typeface="Times New Roman" pitchFamily="18" charset="0"/>
                <a:cs typeface="Tahoma" panose="020B0604030504040204" pitchFamily="34" charset="0"/>
              </a:rPr>
              <a:t>أجر صدقة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17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725400" y="6629400"/>
            <a:ext cx="304800" cy="304800"/>
          </a:xfrm>
          <a:prstGeom prst="rect">
            <a:avLst/>
          </a:prstGeom>
          <a:noFill/>
        </p:spPr>
      </p:pic>
      <p:pic>
        <p:nvPicPr>
          <p:cNvPr id="7226" name="Picture 58" descr="صورة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50985" y="3490680"/>
            <a:ext cx="666750" cy="762000"/>
          </a:xfrm>
          <a:prstGeom prst="rect">
            <a:avLst/>
          </a:prstGeom>
          <a:noFill/>
        </p:spPr>
      </p:pic>
      <p:sp>
        <p:nvSpPr>
          <p:cNvPr id="7227" name="AutoShape 59"/>
          <p:cNvSpPr>
            <a:spLocks noChangeArrowheads="1"/>
          </p:cNvSpPr>
          <p:nvPr/>
        </p:nvSpPr>
        <p:spPr bwMode="auto">
          <a:xfrm>
            <a:off x="2188403" y="3503543"/>
            <a:ext cx="60960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2305051" y="3484631"/>
            <a:ext cx="55657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AE" sz="3600" b="1" dirty="0">
                <a:solidFill>
                  <a:srgbClr val="FF0000"/>
                </a:solidFill>
                <a:latin typeface="Times New Roman" pitchFamily="18" charset="0"/>
                <a:cs typeface="Tahoma" panose="020B0604030504040204" pitchFamily="34" charset="0"/>
              </a:rPr>
              <a:t>رضا الله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22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066800" y="6553200"/>
            <a:ext cx="304800" cy="304800"/>
          </a:xfrm>
          <a:prstGeom prst="rect">
            <a:avLst/>
          </a:prstGeom>
          <a:noFill/>
        </p:spPr>
      </p:pic>
      <p:sp>
        <p:nvSpPr>
          <p:cNvPr id="7230" name="AutoShape 62"/>
          <p:cNvSpPr>
            <a:spLocks noChangeArrowheads="1"/>
          </p:cNvSpPr>
          <p:nvPr/>
        </p:nvSpPr>
        <p:spPr bwMode="auto">
          <a:xfrm>
            <a:off x="2243138" y="2396986"/>
            <a:ext cx="5972175" cy="914400"/>
          </a:xfrm>
          <a:prstGeom prst="flowChartPreparation">
            <a:avLst/>
          </a:prstGeom>
          <a:solidFill>
            <a:srgbClr val="66FF33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7231" name="Picture 63" descr="صورة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81229" y="2483803"/>
            <a:ext cx="666750" cy="762000"/>
          </a:xfrm>
          <a:prstGeom prst="rect">
            <a:avLst/>
          </a:prstGeom>
          <a:noFill/>
        </p:spPr>
      </p:pic>
      <p:sp>
        <p:nvSpPr>
          <p:cNvPr id="7232" name="AutoShape 64"/>
          <p:cNvSpPr>
            <a:spLocks noChangeArrowheads="1"/>
          </p:cNvSpPr>
          <p:nvPr/>
        </p:nvSpPr>
        <p:spPr bwMode="auto">
          <a:xfrm>
            <a:off x="2187575" y="2407603"/>
            <a:ext cx="6219825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2638425" y="2491006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AE" sz="3600" b="1" dirty="0">
                <a:solidFill>
                  <a:srgbClr val="FF0000"/>
                </a:solidFill>
                <a:latin typeface="Times New Roman" pitchFamily="18" charset="0"/>
                <a:cs typeface="Tahoma" panose="020B0604030504040204" pitchFamily="34" charset="0"/>
              </a:rPr>
              <a:t>دخول الجنة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 flipH="1">
            <a:off x="10652125" y="6400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36" name="Oval 68"/>
          <p:cNvSpPr>
            <a:spLocks noChangeArrowheads="1"/>
          </p:cNvSpPr>
          <p:nvPr/>
        </p:nvSpPr>
        <p:spPr bwMode="auto">
          <a:xfrm>
            <a:off x="8839200" y="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37" name="Oval 69"/>
          <p:cNvSpPr>
            <a:spLocks noChangeArrowheads="1"/>
          </p:cNvSpPr>
          <p:nvPr/>
        </p:nvSpPr>
        <p:spPr bwMode="auto">
          <a:xfrm>
            <a:off x="8839200" y="13716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38" name="Oval 70"/>
          <p:cNvSpPr>
            <a:spLocks noChangeArrowheads="1"/>
          </p:cNvSpPr>
          <p:nvPr/>
        </p:nvSpPr>
        <p:spPr bwMode="auto">
          <a:xfrm>
            <a:off x="8839200" y="6858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9023350" y="1397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prstClr val="black"/>
                </a:solidFill>
                <a:latin typeface="Corbel"/>
              </a:rPr>
              <a:t>50:50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7240" name="Picture 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V="1">
            <a:off x="9188450" y="717551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41" name="AutoShape 73"/>
          <p:cNvSpPr>
            <a:spLocks noChangeArrowheads="1"/>
          </p:cNvSpPr>
          <p:nvPr/>
        </p:nvSpPr>
        <p:spPr bwMode="auto">
          <a:xfrm rot="5400000">
            <a:off x="9013825" y="1638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42" name="Oval 74"/>
          <p:cNvSpPr>
            <a:spLocks noChangeArrowheads="1"/>
          </p:cNvSpPr>
          <p:nvPr/>
        </p:nvSpPr>
        <p:spPr bwMode="auto">
          <a:xfrm>
            <a:off x="90900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43" name="AutoShape 75"/>
          <p:cNvSpPr>
            <a:spLocks noChangeArrowheads="1"/>
          </p:cNvSpPr>
          <p:nvPr/>
        </p:nvSpPr>
        <p:spPr bwMode="auto">
          <a:xfrm rot="5400000">
            <a:off x="9318625" y="17145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44" name="Oval 76"/>
          <p:cNvSpPr>
            <a:spLocks noChangeArrowheads="1"/>
          </p:cNvSpPr>
          <p:nvPr/>
        </p:nvSpPr>
        <p:spPr bwMode="auto">
          <a:xfrm>
            <a:off x="9394825" y="15621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45" name="AutoShape 77"/>
          <p:cNvSpPr>
            <a:spLocks noChangeArrowheads="1"/>
          </p:cNvSpPr>
          <p:nvPr/>
        </p:nvSpPr>
        <p:spPr bwMode="auto">
          <a:xfrm rot="5400000">
            <a:off x="9623425" y="1638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7246" name="Oval 78"/>
          <p:cNvSpPr>
            <a:spLocks noChangeArrowheads="1"/>
          </p:cNvSpPr>
          <p:nvPr/>
        </p:nvSpPr>
        <p:spPr bwMode="auto">
          <a:xfrm>
            <a:off x="96996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32" name="Text Box 60">
            <a:extLst>
              <a:ext uri="{FF2B5EF4-FFF2-40B4-BE49-F238E27FC236}">
                <a16:creationId xmlns:a16="http://schemas.microsoft.com/office/drawing/2014/main" id="{70341898-1833-4FD7-B8EC-2AE0CC8BD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213092"/>
            <a:ext cx="832485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ar-AE" altLang="he-IL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قال رسول الله صلى الله عليه وسلم</a:t>
            </a:r>
            <a:r>
              <a:rPr lang="ar-AE" altLang="he-IL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:( من سلك طريقاً يلتمس فيه علماً سهل الله له طريفاً إلى الجنة)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ar-AE" altLang="he-IL" sz="4000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 استنتج فضل طلب العلم من الحديث الشريف.</a:t>
            </a:r>
            <a:endParaRPr lang="en-US" altLang="he-IL" sz="40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29066"/>
      </p:ext>
    </p:extLst>
  </p:cSld>
  <p:clrMapOvr>
    <a:masterClrMapping/>
  </p:clrMapOvr>
  <p:transition spd="slow" advTm="284208">
    <p:circle/>
    <p:sndAc>
      <p:stSnd>
        <p:snd r:embed="rId5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7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2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2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2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72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2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72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2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72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2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7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ew Ques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ew Ques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8"/>
                  </p:tgtEl>
                </p:cond>
              </p:nextCondLst>
            </p:seq>
            <p:audio>
              <p:cMediaNode vol="11000" showWhenStopped="0">
                <p:cTn id="5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29"/>
                </p:tgtEl>
              </p:cMediaNode>
            </p:audio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che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3"/>
                  </p:tgtEl>
                </p:cond>
              </p:nextCondLst>
            </p:seq>
          </p:childTnLst>
        </p:cTn>
      </p:par>
    </p:tnLst>
    <p:bldLst>
      <p:bldP spid="7238" grpId="0" animBg="1"/>
      <p:bldP spid="7239" grpId="0"/>
      <p:bldP spid="7241" grpId="0" animBg="1"/>
      <p:bldP spid="7242" grpId="0" animBg="1"/>
      <p:bldP spid="7243" grpId="0" animBg="1"/>
      <p:bldP spid="7244" grpId="0" animBg="1"/>
      <p:bldP spid="7245" grpId="0" animBg="1"/>
      <p:bldP spid="72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852613" y="2819400"/>
            <a:ext cx="6324600" cy="914400"/>
          </a:xfrm>
          <a:prstGeom prst="flowChartPreparation">
            <a:avLst/>
          </a:prstGeom>
          <a:solidFill>
            <a:srgbClr val="FF00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5123" name="Picture 3" descr="صورة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90251" y="2829712"/>
            <a:ext cx="666750" cy="762000"/>
          </a:xfrm>
          <a:prstGeom prst="rect">
            <a:avLst/>
          </a:prstGeom>
          <a:noFill/>
        </p:spPr>
      </p:pic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852613" y="2832887"/>
            <a:ext cx="6172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704976" y="3993417"/>
            <a:ext cx="6172200" cy="914400"/>
          </a:xfrm>
          <a:prstGeom prst="flowChartPreparation">
            <a:avLst/>
          </a:prstGeom>
          <a:solidFill>
            <a:srgbClr val="FF00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8800" y="304801"/>
            <a:ext cx="2286000" cy="519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dirty="0">
              <a:solidFill>
                <a:prstClr val="black"/>
              </a:solidFill>
              <a:latin typeface="Webdings" pitchFamily="18" charset="2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61563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302977" y="2812249"/>
            <a:ext cx="48863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AE" sz="4800" b="1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دعاء الملائكة له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512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725400" y="6629400"/>
            <a:ext cx="304800" cy="304800"/>
          </a:xfrm>
          <a:prstGeom prst="rect">
            <a:avLst/>
          </a:prstGeom>
          <a:noFill/>
        </p:spPr>
      </p:pic>
      <p:pic>
        <p:nvPicPr>
          <p:cNvPr id="5178" name="Picture 58" descr="صورة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9850" y="3962399"/>
            <a:ext cx="666750" cy="762000"/>
          </a:xfrm>
          <a:prstGeom prst="rect">
            <a:avLst/>
          </a:prstGeom>
          <a:noFill/>
        </p:spPr>
      </p:pic>
      <p:sp>
        <p:nvSpPr>
          <p:cNvPr id="5179" name="AutoShape 59"/>
          <p:cNvSpPr>
            <a:spLocks noChangeArrowheads="1"/>
          </p:cNvSpPr>
          <p:nvPr/>
        </p:nvSpPr>
        <p:spPr bwMode="auto">
          <a:xfrm>
            <a:off x="1805815" y="3995005"/>
            <a:ext cx="60960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 sz="3600">
                <a:solidFill>
                  <a:srgbClr val="FCFF91"/>
                </a:solidFill>
                <a:latin typeface="Corbel"/>
                <a:cs typeface="Tahoma" panose="020B0604030504040204" pitchFamily="34" charset="0"/>
              </a:rPr>
              <a:t>              </a:t>
            </a:r>
            <a:endParaRPr lang="en-US" sz="4000" b="1">
              <a:solidFill>
                <a:srgbClr val="FCFF91"/>
              </a:solidFill>
              <a:latin typeface="Corbel"/>
            </a:endParaRP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2027995" y="4086765"/>
            <a:ext cx="53882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AE" sz="4800" b="1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تقديمه إماماً في الصلاة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518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742950" y="6308726"/>
            <a:ext cx="346075" cy="549275"/>
          </a:xfrm>
          <a:prstGeom prst="rect">
            <a:avLst/>
          </a:prstGeom>
          <a:noFill/>
        </p:spPr>
      </p:pic>
      <p:sp>
        <p:nvSpPr>
          <p:cNvPr id="5182" name="AutoShape 62"/>
          <p:cNvSpPr>
            <a:spLocks noChangeArrowheads="1"/>
          </p:cNvSpPr>
          <p:nvPr/>
        </p:nvSpPr>
        <p:spPr bwMode="auto">
          <a:xfrm>
            <a:off x="1972295" y="5051168"/>
            <a:ext cx="5972175" cy="914400"/>
          </a:xfrm>
          <a:prstGeom prst="flowChartPreparation">
            <a:avLst/>
          </a:prstGeom>
          <a:solidFill>
            <a:srgbClr val="66FF33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5183" name="Picture 63" descr="صورة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36801" y="5081833"/>
            <a:ext cx="666750" cy="762000"/>
          </a:xfrm>
          <a:prstGeom prst="rect">
            <a:avLst/>
          </a:prstGeom>
          <a:noFill/>
        </p:spPr>
      </p:pic>
      <p:sp>
        <p:nvSpPr>
          <p:cNvPr id="5184" name="AutoShape 64"/>
          <p:cNvSpPr>
            <a:spLocks noChangeArrowheads="1"/>
          </p:cNvSpPr>
          <p:nvPr/>
        </p:nvSpPr>
        <p:spPr bwMode="auto">
          <a:xfrm>
            <a:off x="1681163" y="5073136"/>
            <a:ext cx="6219825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283927" y="5167434"/>
            <a:ext cx="510954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50000"/>
              </a:spcBef>
              <a:defRPr/>
            </a:pPr>
            <a:r>
              <a:rPr lang="ar-AE" sz="4800" b="1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أكثر خوفاً من الله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ctr" rtl="1" eaLnBrk="0" hangingPunct="0">
              <a:spcBef>
                <a:spcPct val="50000"/>
              </a:spcBef>
              <a:defRPr/>
            </a:pPr>
            <a:endParaRPr lang="ar-AE" sz="2800" b="1" dirty="0">
              <a:solidFill>
                <a:srgbClr val="FF0000"/>
              </a:solidFill>
              <a:latin typeface="Times New Roman" pitchFamily="18" charset="0"/>
              <a:cs typeface="Tahoma" panose="020B0604030504040204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en-US" sz="4000" b="1" dirty="0">
              <a:solidFill>
                <a:prstClr val="black"/>
              </a:solidFill>
              <a:latin typeface="Corbel"/>
            </a:endParaRPr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flipH="1">
            <a:off x="10652125" y="6400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88" name="Oval 68"/>
          <p:cNvSpPr>
            <a:spLocks noChangeArrowheads="1"/>
          </p:cNvSpPr>
          <p:nvPr/>
        </p:nvSpPr>
        <p:spPr bwMode="auto">
          <a:xfrm>
            <a:off x="10093877" y="59224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89" name="Oval 69"/>
          <p:cNvSpPr>
            <a:spLocks noChangeArrowheads="1"/>
          </p:cNvSpPr>
          <p:nvPr/>
        </p:nvSpPr>
        <p:spPr bwMode="auto">
          <a:xfrm>
            <a:off x="10152545" y="1540976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0" name="Oval 70"/>
          <p:cNvSpPr>
            <a:spLocks noChangeArrowheads="1"/>
          </p:cNvSpPr>
          <p:nvPr/>
        </p:nvSpPr>
        <p:spPr bwMode="auto">
          <a:xfrm>
            <a:off x="10093877" y="8001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1" name="Text Box 71">
            <a:hlinkClick r:id="rId9" action="ppaction://hlinkpres?slideindex=4&amp;slidetitle=الشريحة 4"/>
          </p:cNvPr>
          <p:cNvSpPr txBox="1">
            <a:spLocks noChangeArrowheads="1"/>
          </p:cNvSpPr>
          <p:nvPr/>
        </p:nvSpPr>
        <p:spPr bwMode="auto">
          <a:xfrm>
            <a:off x="10347325" y="180839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prstClr val="black"/>
                </a:solidFill>
                <a:latin typeface="Corbel"/>
              </a:rPr>
              <a:t>50:50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5192" name="Picture 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9188450" y="717551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93" name="AutoShape 73"/>
          <p:cNvSpPr>
            <a:spLocks noChangeArrowheads="1"/>
          </p:cNvSpPr>
          <p:nvPr/>
        </p:nvSpPr>
        <p:spPr bwMode="auto">
          <a:xfrm rot="5400000">
            <a:off x="9013825" y="1638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4" name="Oval 74"/>
          <p:cNvSpPr>
            <a:spLocks noChangeArrowheads="1"/>
          </p:cNvSpPr>
          <p:nvPr/>
        </p:nvSpPr>
        <p:spPr bwMode="auto">
          <a:xfrm>
            <a:off x="90900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5" name="AutoShape 75"/>
          <p:cNvSpPr>
            <a:spLocks noChangeArrowheads="1"/>
          </p:cNvSpPr>
          <p:nvPr/>
        </p:nvSpPr>
        <p:spPr bwMode="auto">
          <a:xfrm rot="5400000">
            <a:off x="9318625" y="17145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6" name="Oval 76"/>
          <p:cNvSpPr>
            <a:spLocks noChangeArrowheads="1"/>
          </p:cNvSpPr>
          <p:nvPr/>
        </p:nvSpPr>
        <p:spPr bwMode="auto">
          <a:xfrm>
            <a:off x="9394825" y="15621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7" name="AutoShape 77"/>
          <p:cNvSpPr>
            <a:spLocks noChangeArrowheads="1"/>
          </p:cNvSpPr>
          <p:nvPr/>
        </p:nvSpPr>
        <p:spPr bwMode="auto">
          <a:xfrm rot="5400000">
            <a:off x="10791963" y="17145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8" name="Oval 78"/>
          <p:cNvSpPr>
            <a:spLocks noChangeArrowheads="1"/>
          </p:cNvSpPr>
          <p:nvPr/>
        </p:nvSpPr>
        <p:spPr bwMode="auto">
          <a:xfrm>
            <a:off x="96996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650" y="736971"/>
            <a:ext cx="83851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AE" sz="48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حدد وجه الاستدلال على مكانة العلماء من الآية (إنما يخشى اللهَ من عباده العلماءُ)</a:t>
            </a:r>
            <a:endParaRPr lang="ar-SA" sz="4400" b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2106553"/>
      </p:ext>
    </p:extLst>
  </p:cSld>
  <p:clrMapOvr>
    <a:masterClrMapping/>
  </p:clrMapOvr>
  <p:transition spd="slow" advTm="284208">
    <p:circle/>
    <p:sndAc>
      <p:stSnd>
        <p:snd r:embed="rId5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5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1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1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1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1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1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1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51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1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9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ew Ques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ew Ques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audio>
              <p:cMediaNode vol="11000" showWhenStopped="0">
                <p:cTn id="5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81"/>
                </p:tgtEl>
              </p:cMediaNode>
            </p:audio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che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79" grpId="0" animBg="1"/>
      <p:bldP spid="5190" grpId="0" animBg="1"/>
      <p:bldP spid="5193" grpId="0" animBg="1"/>
      <p:bldP spid="5194" grpId="0" animBg="1"/>
      <p:bldP spid="5195" grpId="0" animBg="1"/>
      <p:bldP spid="5196" grpId="0" animBg="1"/>
      <p:bldP spid="5197" grpId="0" animBg="1"/>
      <p:bldP spid="51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600200" y="3733800"/>
            <a:ext cx="6324600" cy="914400"/>
          </a:xfrm>
          <a:prstGeom prst="flowChartPreparation">
            <a:avLst/>
          </a:prstGeom>
          <a:solidFill>
            <a:srgbClr val="FF00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5123" name="Picture 3" descr="صورة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3810000"/>
            <a:ext cx="666750" cy="762000"/>
          </a:xfrm>
          <a:prstGeom prst="rect">
            <a:avLst/>
          </a:prstGeom>
          <a:noFill/>
        </p:spPr>
      </p:pic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-62257" y="3756944"/>
            <a:ext cx="10233024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524000" y="4698404"/>
            <a:ext cx="6172200" cy="914400"/>
          </a:xfrm>
          <a:prstGeom prst="flowChartPreparation">
            <a:avLst/>
          </a:prstGeom>
          <a:solidFill>
            <a:srgbClr val="FF00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8800" y="304801"/>
            <a:ext cx="2286000" cy="519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dirty="0">
              <a:solidFill>
                <a:prstClr val="black"/>
              </a:solidFill>
              <a:latin typeface="Webdings" pitchFamily="18" charset="2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61563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26829" y="3832282"/>
            <a:ext cx="70548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AE" sz="4000" b="1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تعلم لغة بديلة والاستغناء عنها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512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725400" y="6629400"/>
            <a:ext cx="304800" cy="304800"/>
          </a:xfrm>
          <a:prstGeom prst="rect">
            <a:avLst/>
          </a:prstGeom>
          <a:noFill/>
        </p:spPr>
      </p:pic>
      <p:pic>
        <p:nvPicPr>
          <p:cNvPr id="5178" name="Picture 58" descr="صورة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4800600"/>
            <a:ext cx="666750" cy="762000"/>
          </a:xfrm>
          <a:prstGeom prst="rect">
            <a:avLst/>
          </a:prstGeom>
          <a:noFill/>
        </p:spPr>
      </p:pic>
      <p:sp>
        <p:nvSpPr>
          <p:cNvPr id="5179" name="AutoShape 59"/>
          <p:cNvSpPr>
            <a:spLocks noChangeArrowheads="1"/>
          </p:cNvSpPr>
          <p:nvPr/>
        </p:nvSpPr>
        <p:spPr bwMode="auto">
          <a:xfrm>
            <a:off x="278297" y="4694488"/>
            <a:ext cx="10233024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 sz="3600">
                <a:solidFill>
                  <a:srgbClr val="FCFF91"/>
                </a:solidFill>
                <a:latin typeface="Corbel"/>
                <a:cs typeface="Tahoma" panose="020B0604030504040204" pitchFamily="34" charset="0"/>
              </a:rPr>
              <a:t>              </a:t>
            </a:r>
            <a:endParaRPr lang="en-US" sz="4000" b="1">
              <a:solidFill>
                <a:srgbClr val="FCFF91"/>
              </a:solidFill>
              <a:latin typeface="Corbel"/>
            </a:endParaRP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2393259" y="4763554"/>
            <a:ext cx="57965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AE" sz="4000" b="1" dirty="0">
                <a:solidFill>
                  <a:srgbClr val="FF0000"/>
                </a:solidFill>
                <a:latin typeface="Times New Roman" pitchFamily="18" charset="0"/>
              </a:rPr>
              <a:t>اهمالها لأنها أصبحت لغة قديمة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518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742950" y="6308726"/>
            <a:ext cx="346075" cy="549275"/>
          </a:xfrm>
          <a:prstGeom prst="rect">
            <a:avLst/>
          </a:prstGeom>
          <a:noFill/>
        </p:spPr>
      </p:pic>
      <p:sp>
        <p:nvSpPr>
          <p:cNvPr id="5182" name="AutoShape 62"/>
          <p:cNvSpPr>
            <a:spLocks noChangeArrowheads="1"/>
          </p:cNvSpPr>
          <p:nvPr/>
        </p:nvSpPr>
        <p:spPr bwMode="auto">
          <a:xfrm>
            <a:off x="1952626" y="5867400"/>
            <a:ext cx="5972175" cy="914400"/>
          </a:xfrm>
          <a:prstGeom prst="flowChartPreparation">
            <a:avLst/>
          </a:prstGeom>
          <a:solidFill>
            <a:srgbClr val="66FF33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5183" name="Picture 63" descr="صورة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9850" y="5943600"/>
            <a:ext cx="666750" cy="762000"/>
          </a:xfrm>
          <a:prstGeom prst="rect">
            <a:avLst/>
          </a:prstGeom>
          <a:noFill/>
        </p:spPr>
      </p:pic>
      <p:sp>
        <p:nvSpPr>
          <p:cNvPr id="5184" name="AutoShape 64"/>
          <p:cNvSpPr>
            <a:spLocks noChangeArrowheads="1"/>
          </p:cNvSpPr>
          <p:nvPr/>
        </p:nvSpPr>
        <p:spPr bwMode="auto">
          <a:xfrm>
            <a:off x="278297" y="5867400"/>
            <a:ext cx="10513666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581275" y="5917604"/>
            <a:ext cx="54362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50000"/>
              </a:spcBef>
              <a:defRPr/>
            </a:pPr>
            <a:r>
              <a:rPr lang="ar-AE" sz="4000" b="1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المحافظة عليها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4000" b="1" dirty="0">
              <a:solidFill>
                <a:prstClr val="black"/>
              </a:solidFill>
              <a:latin typeface="Corbel"/>
            </a:endParaRPr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flipH="1">
            <a:off x="10652125" y="6400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88" name="Oval 68"/>
          <p:cNvSpPr>
            <a:spLocks noChangeArrowheads="1"/>
          </p:cNvSpPr>
          <p:nvPr/>
        </p:nvSpPr>
        <p:spPr bwMode="auto">
          <a:xfrm>
            <a:off x="10144263" y="4084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89" name="Oval 69"/>
          <p:cNvSpPr>
            <a:spLocks noChangeArrowheads="1"/>
          </p:cNvSpPr>
          <p:nvPr/>
        </p:nvSpPr>
        <p:spPr bwMode="auto">
          <a:xfrm>
            <a:off x="10093877" y="16002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0" name="Oval 70"/>
          <p:cNvSpPr>
            <a:spLocks noChangeArrowheads="1"/>
          </p:cNvSpPr>
          <p:nvPr/>
        </p:nvSpPr>
        <p:spPr bwMode="auto">
          <a:xfrm>
            <a:off x="10093877" y="8001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1" name="Text Box 71">
            <a:hlinkClick r:id="rId9" action="ppaction://hlinkpres?slideindex=4&amp;slidetitle=الشريحة 4"/>
          </p:cNvPr>
          <p:cNvSpPr txBox="1">
            <a:spLocks noChangeArrowheads="1"/>
          </p:cNvSpPr>
          <p:nvPr/>
        </p:nvSpPr>
        <p:spPr bwMode="auto">
          <a:xfrm>
            <a:off x="10208177" y="18164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prstClr val="black"/>
                </a:solidFill>
                <a:latin typeface="Corbel"/>
              </a:rPr>
              <a:t>50:50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5192" name="Picture 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9188450" y="717551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93" name="AutoShape 73"/>
          <p:cNvSpPr>
            <a:spLocks noChangeArrowheads="1"/>
          </p:cNvSpPr>
          <p:nvPr/>
        </p:nvSpPr>
        <p:spPr bwMode="auto">
          <a:xfrm rot="5400000">
            <a:off x="9013825" y="1638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4" name="Oval 74"/>
          <p:cNvSpPr>
            <a:spLocks noChangeArrowheads="1"/>
          </p:cNvSpPr>
          <p:nvPr/>
        </p:nvSpPr>
        <p:spPr bwMode="auto">
          <a:xfrm>
            <a:off x="90900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5" name="AutoShape 75"/>
          <p:cNvSpPr>
            <a:spLocks noChangeArrowheads="1"/>
          </p:cNvSpPr>
          <p:nvPr/>
        </p:nvSpPr>
        <p:spPr bwMode="auto">
          <a:xfrm rot="5400000">
            <a:off x="9318625" y="17145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6" name="Oval 76"/>
          <p:cNvSpPr>
            <a:spLocks noChangeArrowheads="1"/>
          </p:cNvSpPr>
          <p:nvPr/>
        </p:nvSpPr>
        <p:spPr bwMode="auto">
          <a:xfrm>
            <a:off x="9394825" y="15621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7" name="AutoShape 77"/>
          <p:cNvSpPr>
            <a:spLocks noChangeArrowheads="1"/>
          </p:cNvSpPr>
          <p:nvPr/>
        </p:nvSpPr>
        <p:spPr bwMode="auto">
          <a:xfrm rot="5400000">
            <a:off x="10791963" y="17145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5198" name="Oval 78"/>
          <p:cNvSpPr>
            <a:spLocks noChangeArrowheads="1"/>
          </p:cNvSpPr>
          <p:nvPr/>
        </p:nvSpPr>
        <p:spPr bwMode="auto">
          <a:xfrm>
            <a:off x="96996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350" y="596901"/>
            <a:ext cx="8445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AE" sz="4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 واجبنا تجاه اللغة العربية؟</a:t>
            </a:r>
            <a:endParaRPr lang="ar-SA" sz="44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9729788"/>
      </p:ext>
    </p:extLst>
  </p:cSld>
  <p:clrMapOvr>
    <a:masterClrMapping/>
  </p:clrMapOvr>
  <p:transition spd="slow" advTm="284208">
    <p:circle/>
    <p:sndAc>
      <p:stSnd>
        <p:snd r:embed="rId5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5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1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1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1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1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1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1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51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1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9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ew Ques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ew Ques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audio>
              <p:cMediaNode vol="11000" showWhenStopped="0">
                <p:cTn id="5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81"/>
                </p:tgtEl>
              </p:cMediaNode>
            </p:audio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che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79" grpId="0" animBg="1"/>
      <p:bldP spid="5190" grpId="0" animBg="1"/>
      <p:bldP spid="5193" grpId="0" animBg="1"/>
      <p:bldP spid="5194" grpId="0" animBg="1"/>
      <p:bldP spid="5195" grpId="0" animBg="1"/>
      <p:bldP spid="5196" grpId="0" animBg="1"/>
      <p:bldP spid="5197" grpId="0" animBg="1"/>
      <p:bldP spid="51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638800" y="304801"/>
            <a:ext cx="2286000" cy="519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>
              <a:solidFill>
                <a:prstClr val="black"/>
              </a:solidFill>
              <a:latin typeface="Webdings" pitchFamily="18" charset="2"/>
            </a:endParaRPr>
          </a:p>
        </p:txBody>
      </p:sp>
      <p:pic>
        <p:nvPicPr>
          <p:cNvPr id="819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25400" y="6629400"/>
            <a:ext cx="304800" cy="304800"/>
          </a:xfrm>
          <a:prstGeom prst="rect">
            <a:avLst/>
          </a:prstGeom>
          <a:noFill/>
        </p:spPr>
      </p:pic>
      <p:pic>
        <p:nvPicPr>
          <p:cNvPr id="8244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066800" y="6553200"/>
            <a:ext cx="304800" cy="304800"/>
          </a:xfrm>
          <a:prstGeom prst="rect">
            <a:avLst/>
          </a:prstGeom>
          <a:noFill/>
        </p:spPr>
      </p:pic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10652125" y="6400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8839200" y="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48" name="Oval 56"/>
          <p:cNvSpPr>
            <a:spLocks noChangeArrowheads="1"/>
          </p:cNvSpPr>
          <p:nvPr/>
        </p:nvSpPr>
        <p:spPr bwMode="auto">
          <a:xfrm>
            <a:off x="8839200" y="13716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8839200" y="6858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9023350" y="1397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prstClr val="black"/>
                </a:solidFill>
                <a:latin typeface="Corbel"/>
              </a:rPr>
              <a:t>50:50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8251" name="Picture 5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V="1">
            <a:off x="9409113" y="692151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52" name="AutoShape 60"/>
          <p:cNvSpPr>
            <a:spLocks noChangeArrowheads="1"/>
          </p:cNvSpPr>
          <p:nvPr/>
        </p:nvSpPr>
        <p:spPr bwMode="auto">
          <a:xfrm rot="5400000">
            <a:off x="9013825" y="1638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90900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54" name="AutoShape 62"/>
          <p:cNvSpPr>
            <a:spLocks noChangeArrowheads="1"/>
          </p:cNvSpPr>
          <p:nvPr/>
        </p:nvSpPr>
        <p:spPr bwMode="auto">
          <a:xfrm rot="5400000">
            <a:off x="9318625" y="17145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55" name="Oval 63"/>
          <p:cNvSpPr>
            <a:spLocks noChangeArrowheads="1"/>
          </p:cNvSpPr>
          <p:nvPr/>
        </p:nvSpPr>
        <p:spPr bwMode="auto">
          <a:xfrm>
            <a:off x="9394825" y="15621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56" name="AutoShape 64"/>
          <p:cNvSpPr>
            <a:spLocks noChangeArrowheads="1"/>
          </p:cNvSpPr>
          <p:nvPr/>
        </p:nvSpPr>
        <p:spPr bwMode="auto">
          <a:xfrm rot="5400000">
            <a:off x="9623425" y="1638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57" name="Oval 65"/>
          <p:cNvSpPr>
            <a:spLocks noChangeArrowheads="1"/>
          </p:cNvSpPr>
          <p:nvPr/>
        </p:nvSpPr>
        <p:spPr bwMode="auto">
          <a:xfrm>
            <a:off x="9699625" y="1485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62" name="AutoShape 70"/>
          <p:cNvSpPr>
            <a:spLocks noChangeArrowheads="1"/>
          </p:cNvSpPr>
          <p:nvPr/>
        </p:nvSpPr>
        <p:spPr bwMode="auto">
          <a:xfrm>
            <a:off x="1600200" y="4800600"/>
            <a:ext cx="6172200" cy="914400"/>
          </a:xfrm>
          <a:prstGeom prst="flowChartPreparation">
            <a:avLst/>
          </a:prstGeom>
          <a:solidFill>
            <a:srgbClr val="FF00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 flipH="1">
            <a:off x="61563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8265" name="Picture 73" descr="صورة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4800600"/>
            <a:ext cx="666750" cy="762000"/>
          </a:xfrm>
          <a:prstGeom prst="rect">
            <a:avLst/>
          </a:prstGeom>
          <a:noFill/>
        </p:spPr>
      </p:pic>
      <p:sp>
        <p:nvSpPr>
          <p:cNvPr id="8266" name="AutoShape 74"/>
          <p:cNvSpPr>
            <a:spLocks noChangeArrowheads="1"/>
          </p:cNvSpPr>
          <p:nvPr/>
        </p:nvSpPr>
        <p:spPr bwMode="auto">
          <a:xfrm>
            <a:off x="1676400" y="4800600"/>
            <a:ext cx="60960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2186609" y="4950768"/>
            <a:ext cx="5085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BH" sz="2400" b="1" dirty="0">
                <a:solidFill>
                  <a:srgbClr val="FF0000"/>
                </a:solidFill>
                <a:latin typeface="Times New Roman" pitchFamily="18" charset="0"/>
                <a:cs typeface="Tahoma" panose="020B0604030504040204" pitchFamily="34" charset="0"/>
              </a:rPr>
              <a:t>خطأ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68" name="AutoShape 76"/>
          <p:cNvSpPr>
            <a:spLocks noChangeArrowheads="1"/>
          </p:cNvSpPr>
          <p:nvPr/>
        </p:nvSpPr>
        <p:spPr bwMode="auto">
          <a:xfrm>
            <a:off x="1847851" y="3733800"/>
            <a:ext cx="5972175" cy="914400"/>
          </a:xfrm>
          <a:prstGeom prst="flowChartPreparation">
            <a:avLst/>
          </a:prstGeom>
          <a:solidFill>
            <a:srgbClr val="66FF33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8269" name="Picture 77" descr="صورة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15075" y="3810000"/>
            <a:ext cx="666750" cy="762000"/>
          </a:xfrm>
          <a:prstGeom prst="rect">
            <a:avLst/>
          </a:prstGeom>
          <a:noFill/>
        </p:spPr>
      </p:pic>
      <p:sp>
        <p:nvSpPr>
          <p:cNvPr id="8270" name="AutoShape 78"/>
          <p:cNvSpPr>
            <a:spLocks noChangeArrowheads="1"/>
          </p:cNvSpPr>
          <p:nvPr/>
        </p:nvSpPr>
        <p:spPr bwMode="auto">
          <a:xfrm>
            <a:off x="1676400" y="3733800"/>
            <a:ext cx="6219825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2292626" y="4003418"/>
            <a:ext cx="4689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BH" sz="2400" b="1" dirty="0">
                <a:solidFill>
                  <a:srgbClr val="FF0000"/>
                </a:solidFill>
                <a:latin typeface="Times New Roman" pitchFamily="18" charset="0"/>
                <a:cs typeface="Tahoma" panose="020B0604030504040204" pitchFamily="34" charset="0"/>
              </a:rPr>
              <a:t>صح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609601" y="640793"/>
            <a:ext cx="762952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rtl="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ar-AE" b="1" kern="0" dirty="0"/>
              <a:t>الخطأ في تلاوة القرآن يؤدي إلى تغيير المعنى والفهم الخا طئ لمعنى الآيات.</a:t>
            </a:r>
            <a:endParaRPr lang="ar-SA" b="1" kern="0" dirty="0"/>
          </a:p>
        </p:txBody>
      </p:sp>
    </p:spTree>
  </p:cSld>
  <p:clrMapOvr>
    <a:masterClrMapping/>
  </p:clrMapOvr>
  <p:transition spd="slow" advTm="284208">
    <p:circle/>
    <p:sndAc>
      <p:stSnd>
        <p:snd r:embed="rId5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1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2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2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82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2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2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2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2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82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1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1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1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5"/>
                </p:tgtEl>
              </p:cMediaNode>
            </p:audio>
            <p:audio>
              <p:cMediaNode vol="11000" showWhenStopped="0">
                <p:cTn id="4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44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ew Ques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che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1"/>
                  </p:tgtEl>
                </p:cond>
              </p:nextCondLst>
            </p:seq>
          </p:childTnLst>
        </p:cTn>
      </p:par>
    </p:tnLst>
    <p:bldLst>
      <p:bldP spid="8249" grpId="0" animBg="1"/>
      <p:bldP spid="8250" grpId="0"/>
      <p:bldP spid="8252" grpId="0" animBg="1"/>
      <p:bldP spid="8253" grpId="0" animBg="1"/>
      <p:bldP spid="8254" grpId="0" animBg="1"/>
      <p:bldP spid="8255" grpId="0" animBg="1"/>
      <p:bldP spid="8256" grpId="0" animBg="1"/>
      <p:bldP spid="8257" grpId="0" animBg="1"/>
      <p:bldP spid="29" grpId="0" autoUpdateAnimBg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336</TotalTime>
  <Words>118</Words>
  <Application>Microsoft Office PowerPoint</Application>
  <PresentationFormat>Widescreen</PresentationFormat>
  <Paragraphs>28</Paragraphs>
  <Slides>5</Slides>
  <Notes>4</Notes>
  <HiddenSlides>0</HiddenSlides>
  <MMClips>8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Corbel</vt:lpstr>
      <vt:lpstr>Garamond</vt:lpstr>
      <vt:lpstr>Gill Sans MT</vt:lpstr>
      <vt:lpstr>Times New Roman</vt:lpstr>
      <vt:lpstr>Webdings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Hassan Almohammad</dc:creator>
  <cp:lastModifiedBy>Ahmad Mohamad Al Dibo</cp:lastModifiedBy>
  <cp:revision>39</cp:revision>
  <dcterms:created xsi:type="dcterms:W3CDTF">2020-04-15T16:41:33Z</dcterms:created>
  <dcterms:modified xsi:type="dcterms:W3CDTF">2021-05-24T05:27:04Z</dcterms:modified>
</cp:coreProperties>
</file>