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14" r:id="rId2"/>
    <p:sldId id="441" r:id="rId3"/>
    <p:sldId id="442" r:id="rId4"/>
    <p:sldId id="415" r:id="rId5"/>
    <p:sldId id="464" r:id="rId6"/>
    <p:sldId id="468" r:id="rId7"/>
    <p:sldId id="416" r:id="rId8"/>
    <p:sldId id="443" r:id="rId9"/>
    <p:sldId id="469" r:id="rId10"/>
    <p:sldId id="417" r:id="rId11"/>
    <p:sldId id="418" r:id="rId12"/>
    <p:sldId id="419" r:id="rId13"/>
    <p:sldId id="420" r:id="rId14"/>
    <p:sldId id="421" r:id="rId15"/>
    <p:sldId id="449" r:id="rId16"/>
    <p:sldId id="450" r:id="rId17"/>
    <p:sldId id="467" r:id="rId18"/>
    <p:sldId id="422" r:id="rId19"/>
    <p:sldId id="423" r:id="rId20"/>
    <p:sldId id="424" r:id="rId21"/>
    <p:sldId id="452" r:id="rId22"/>
    <p:sldId id="455" r:id="rId23"/>
    <p:sldId id="425" r:id="rId24"/>
    <p:sldId id="426" r:id="rId25"/>
    <p:sldId id="453" r:id="rId26"/>
    <p:sldId id="427" r:id="rId27"/>
    <p:sldId id="428" r:id="rId28"/>
    <p:sldId id="429" r:id="rId29"/>
    <p:sldId id="431" r:id="rId30"/>
    <p:sldId id="451" r:id="rId31"/>
    <p:sldId id="454" r:id="rId32"/>
    <p:sldId id="430" r:id="rId33"/>
    <p:sldId id="462" r:id="rId34"/>
    <p:sldId id="463" r:id="rId35"/>
    <p:sldId id="465" r:id="rId36"/>
    <p:sldId id="466" r:id="rId37"/>
    <p:sldId id="432" r:id="rId38"/>
    <p:sldId id="433" r:id="rId39"/>
    <p:sldId id="434" r:id="rId40"/>
    <p:sldId id="435" r:id="rId41"/>
    <p:sldId id="436" r:id="rId42"/>
    <p:sldId id="437" r:id="rId43"/>
    <p:sldId id="458" r:id="rId44"/>
    <p:sldId id="438" r:id="rId45"/>
    <p:sldId id="439" r:id="rId46"/>
    <p:sldId id="440" r:id="rId47"/>
    <p:sldId id="456" r:id="rId48"/>
    <p:sldId id="444" r:id="rId49"/>
    <p:sldId id="445" r:id="rId50"/>
    <p:sldId id="446" r:id="rId51"/>
    <p:sldId id="457" r:id="rId52"/>
    <p:sldId id="447" r:id="rId53"/>
    <p:sldId id="448" r:id="rId54"/>
    <p:sldId id="459" r:id="rId55"/>
    <p:sldId id="460" r:id="rId56"/>
    <p:sldId id="461" r:id="rId57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99FF33"/>
    <a:srgbClr val="FF99FF"/>
    <a:srgbClr val="FF00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9D11619-263F-41DD-A3E5-1C8C324D58E6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984495E-E64D-49A7-8966-DD16053AE05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9330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DDCC815-455E-4CF7-A297-443E83876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8882167-5013-4F38-93AC-02538C9F7BBC}" type="slidenum">
              <a:rPr lang="ar-SA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</a:t>
            </a:fld>
            <a:endParaRPr lang="en-GB" altLang="ar-AE" dirty="0">
              <a:latin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F93576C-78CF-4CDB-9511-6FE721DBB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A529EA7-AFFD-4C0F-8F61-4E3F6E687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AE" altLang="ar-A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78FE2-8C7B-4AF5-BF53-0B292B4DAD67}" type="slidenum">
              <a:rPr lang="ar-AE" smtClean="0"/>
              <a:t>34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575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35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53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37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2024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49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16378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50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3346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78FE2-8C7B-4AF5-BF53-0B292B4DAD67}" type="slidenum">
              <a:rPr lang="ar-AE" smtClean="0"/>
              <a:t>56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31250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4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عنصر نائب لصورة الشريحة 1">
            <a:extLst>
              <a:ext uri="{FF2B5EF4-FFF2-40B4-BE49-F238E27FC236}">
                <a16:creationId xmlns:a16="http://schemas.microsoft.com/office/drawing/2014/main" id="{BE134389-A93F-4C6D-8B61-F4AA4CB8AE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عنصر نائب للملاحظات 2">
            <a:extLst>
              <a:ext uri="{FF2B5EF4-FFF2-40B4-BE49-F238E27FC236}">
                <a16:creationId xmlns:a16="http://schemas.microsoft.com/office/drawing/2014/main" id="{05F486DA-C296-472F-94FB-BAEBA69083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AE" altLang="ar-AE" dirty="0"/>
          </a:p>
        </p:txBody>
      </p:sp>
      <p:sp>
        <p:nvSpPr>
          <p:cNvPr id="8196" name="عنصر نائب لرقم الشريحة 3">
            <a:extLst>
              <a:ext uri="{FF2B5EF4-FFF2-40B4-BE49-F238E27FC236}">
                <a16:creationId xmlns:a16="http://schemas.microsoft.com/office/drawing/2014/main" id="{66E66416-4174-421B-8F2F-F025A2808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06024AA-3352-420B-B561-B05DACF97D44}" type="slidenum">
              <a:rPr lang="ar-AE" altLang="ar-AE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5</a:t>
            </a:fld>
            <a:endParaRPr lang="ar-AE" altLang="ar-A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3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11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8232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14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66767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19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2739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27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723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28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6000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495E-E64D-49A7-8966-DD16053AE053}" type="slidenum">
              <a:rPr lang="ar-AE" smtClean="0"/>
              <a:t>29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1379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E3CC3-09B2-46D4-B0F7-7E2B36313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08F39-7C06-40FA-BD53-697C2D9B1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C6D3D-6F65-4EAF-8D7C-77390947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AEB65-2AE2-4BE4-AFC6-36F85D71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FD120-340C-452F-BF3D-6AB2A845D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0983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E4ED-D48B-4812-9DE8-07D4587F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74009-617A-4533-AFAE-FB5C8D59C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C4A9B-B8C8-4151-97F4-94CDF0DF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DB3E1-7237-4A74-B63E-69BE6705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F7318-CC4B-4B85-8E79-0D664558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6617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839663-ECEF-4488-A809-FAF24CF15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F4CBB-4341-454E-AF89-13699D43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2069-F65F-42C8-B82C-19512ED8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54F92-AF6E-4F00-A1F1-6C702046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E6403-5D03-4E0D-9E8C-05570BE7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6153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E298-AA9F-43ED-AB34-AE6D1295D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CB591-D71B-4833-BA85-76C411E4B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A8DBA-B4E2-460C-B6DA-E5BDBCA4B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C5F7F-F50C-43DF-A84E-E35FA630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F74A6-9D16-4701-AB3F-EA329D5C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4024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92A8-5CBF-4AB5-A3D6-F1B7FCD7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DCD8B-BEE7-46B9-BAC3-283F84A9C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05D8E-64B1-4DE1-88A7-B445DD10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3CF5D-90DB-41E9-9550-C2E25DBE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FA3B4-0C17-4655-8B7A-3EB3ACE0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7111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5A9D-B85B-4902-87DC-B26A76E8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31947-2302-4D7C-8C10-6C80F01E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A2817-0C11-4E02-85E9-25971D922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21CCF-2C4D-4D63-A8A1-3E3F199D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31F3C-E6CF-41EF-8DBB-823C9893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1FB3-6E07-4E31-BB1E-CE74009C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7959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D2AB-64A6-45B9-81F9-64C45E7B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89CDD-7CFC-495E-8F01-1F36CA4A5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EEC0-914C-4555-A7D0-009022E9D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13242-BCB5-40EF-AFCE-C97F33221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0788C-4B89-4D04-9991-CDDF9B148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E6BF0-4048-4499-9E7C-807CF60C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8E8A43-5D4C-41FB-947D-6809CF98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F6A246-6456-4FF5-B358-A31DA5CB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8415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8254-78D8-43A6-9842-2334A144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DC66F-F02C-414E-A5FF-74841800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6DC10-9EBA-4B36-A52B-E3FC598D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E9603-EA98-4FA6-BE98-9FE0D9CF3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6137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BC8B3-B86E-4ECF-8A68-1319C4C1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60422-C0EB-4B74-B59F-DC2C0D58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51740-15A4-47DD-8845-A8D974161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0821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BABC-0B2B-4F0B-85EA-EA95DD3B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C04A-1926-4141-8A5D-F8CE864D2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8A73B-3499-49E4-99DE-111E967A2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E0E1B-A788-45D2-B322-8EEEAA2E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E153E-C543-4B12-A258-585A0A5A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2D44C-8F89-4074-80BE-8F946FA4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7569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8AB7-E180-4B22-A186-C497C4E6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F3552D-B2D0-43CB-8441-68EA176FF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EA4FF-1289-4766-B62E-9094158FC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56FDF-0975-4502-8978-11367F0F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06401-30A5-4541-979A-B6A08F25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1402A-798B-4D4C-BC70-5520311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6260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595FF-929A-43C2-ADF1-73D73022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F692E-ADDD-44EC-9AD2-4EAE6F74B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064EA-CCE6-49C0-96E5-8EBAA8899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44C68-1DA0-4EFB-AF43-DF6204DD4FA2}" type="datetimeFigureOut">
              <a:rPr lang="ar-AE" smtClean="0"/>
              <a:t>14/10/1442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F1BE2-631F-4BDF-BA88-AAF130992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F24D-36B5-462B-8EEB-943F5085B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A6A34-E90F-4746-BE38-FAD34487148A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609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13" Type="http://schemas.openxmlformats.org/officeDocument/2006/relationships/image" Target="../media/image28.png"/><Relationship Id="rId3" Type="http://schemas.openxmlformats.org/officeDocument/2006/relationships/image" Target="../media/image25.jpeg"/><Relationship Id="rId12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210.png"/><Relationship Id="rId5" Type="http://schemas.openxmlformats.org/officeDocument/2006/relationships/image" Target="../media/image26.jpeg"/><Relationship Id="rId10" Type="http://schemas.openxmlformats.org/officeDocument/2006/relationships/image" Target="../media/image212.png"/><Relationship Id="rId4" Type="http://schemas.openxmlformats.org/officeDocument/2006/relationships/image" Target="../media/image1510.png"/><Relationship Id="rId9" Type="http://schemas.openxmlformats.org/officeDocument/2006/relationships/image" Target="../media/image2010.png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270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11" Type="http://schemas.openxmlformats.org/officeDocument/2006/relationships/image" Target="../media/image280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39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42.jpe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0.png"/><Relationship Id="rId11" Type="http://schemas.openxmlformats.org/officeDocument/2006/relationships/image" Target="../media/image56.png"/><Relationship Id="rId5" Type="http://schemas.openxmlformats.org/officeDocument/2006/relationships/image" Target="../media/image500.png"/><Relationship Id="rId1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49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9.png"/><Relationship Id="rId17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3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jpeg"/><Relationship Id="rId5" Type="http://schemas.openxmlformats.org/officeDocument/2006/relationships/image" Target="../media/image76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16.jpe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0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8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800.png"/><Relationship Id="rId4" Type="http://schemas.openxmlformats.org/officeDocument/2006/relationships/image" Target="../media/image31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1.png"/><Relationship Id="rId7" Type="http://schemas.openxmlformats.org/officeDocument/2006/relationships/image" Target="../media/image98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38.gif"/><Relationship Id="rId5" Type="http://schemas.openxmlformats.org/officeDocument/2006/relationships/image" Target="../media/image96.png"/><Relationship Id="rId10" Type="http://schemas.openxmlformats.org/officeDocument/2006/relationships/image" Target="../media/image102.png"/><Relationship Id="rId4" Type="http://schemas.openxmlformats.org/officeDocument/2006/relationships/image" Target="../media/image80.pn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6.jpeg"/><Relationship Id="rId7" Type="http://schemas.openxmlformats.org/officeDocument/2006/relationships/image" Target="../media/image100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0.png"/><Relationship Id="rId9" Type="http://schemas.openxmlformats.org/officeDocument/2006/relationships/image" Target="../media/image103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31.png"/><Relationship Id="rId7" Type="http://schemas.openxmlformats.org/officeDocument/2006/relationships/image" Target="../media/image112.png"/><Relationship Id="rId12" Type="http://schemas.openxmlformats.org/officeDocument/2006/relationships/image" Target="../media/image69.png"/><Relationship Id="rId17" Type="http://schemas.openxmlformats.org/officeDocument/2006/relationships/image" Target="../media/image117.png"/><Relationship Id="rId2" Type="http://schemas.openxmlformats.org/officeDocument/2006/relationships/image" Target="../media/image107.png"/><Relationship Id="rId16" Type="http://schemas.openxmlformats.org/officeDocument/2006/relationships/image" Target="../media/image116.png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15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11.png"/><Relationship Id="rId1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5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50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31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38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28.png"/><Relationship Id="rId5" Type="http://schemas.openxmlformats.org/officeDocument/2006/relationships/image" Target="../media/image115.png"/><Relationship Id="rId15" Type="http://schemas.openxmlformats.org/officeDocument/2006/relationships/image" Target="../media/image140.png"/><Relationship Id="rId23" Type="http://schemas.openxmlformats.org/officeDocument/2006/relationships/image" Target="../media/image127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121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30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11" Type="http://schemas.openxmlformats.org/officeDocument/2006/relationships/image" Target="../media/image151.png"/><Relationship Id="rId10" Type="http://schemas.openxmlformats.org/officeDocument/2006/relationships/image" Target="../media/image150.png"/><Relationship Id="rId4" Type="http://schemas.openxmlformats.org/officeDocument/2006/relationships/image" Target="../media/image31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9.png"/><Relationship Id="rId18" Type="http://schemas.openxmlformats.org/officeDocument/2006/relationships/image" Target="../media/image163.png"/><Relationship Id="rId7" Type="http://schemas.openxmlformats.org/officeDocument/2006/relationships/image" Target="../media/image147.png"/><Relationship Id="rId12" Type="http://schemas.openxmlformats.org/officeDocument/2006/relationships/image" Target="../media/image158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1.png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11" Type="http://schemas.openxmlformats.org/officeDocument/2006/relationships/image" Target="../media/image157.png"/><Relationship Id="rId15" Type="http://schemas.openxmlformats.org/officeDocument/2006/relationships/image" Target="../media/image31.png"/><Relationship Id="rId10" Type="http://schemas.openxmlformats.org/officeDocument/2006/relationships/image" Target="../media/image156.png"/><Relationship Id="rId19" Type="http://schemas.openxmlformats.org/officeDocument/2006/relationships/image" Target="../media/image164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31.png"/><Relationship Id="rId7" Type="http://schemas.openxmlformats.org/officeDocument/2006/relationships/image" Target="../media/image168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0.png"/><Relationship Id="rId10" Type="http://schemas.openxmlformats.org/officeDocument/2006/relationships/image" Target="../media/image38.gif"/><Relationship Id="rId4" Type="http://schemas.openxmlformats.org/officeDocument/2006/relationships/image" Target="../media/image16.jpeg"/><Relationship Id="rId9" Type="http://schemas.openxmlformats.org/officeDocument/2006/relationships/image" Target="../media/image1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10" Type="http://schemas.openxmlformats.org/officeDocument/2006/relationships/image" Target="../media/image31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179.gif"/><Relationship Id="rId4" Type="http://schemas.openxmlformats.org/officeDocument/2006/relationships/image" Target="../media/image17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5.gif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0.png"/><Relationship Id="rId3" Type="http://schemas.openxmlformats.org/officeDocument/2006/relationships/image" Target="../media/image186.jpe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87.jpeg"/><Relationship Id="rId9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192.png"/><Relationship Id="rId4" Type="http://schemas.openxmlformats.org/officeDocument/2006/relationships/image" Target="../media/image18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0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11" Type="http://schemas.openxmlformats.org/officeDocument/2006/relationships/image" Target="../media/image1911.png"/><Relationship Id="rId5" Type="http://schemas.openxmlformats.org/officeDocument/2006/relationships/image" Target="../media/image193.jpe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31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0.png"/><Relationship Id="rId11" Type="http://schemas.openxmlformats.org/officeDocument/2006/relationships/image" Target="../media/image200.png"/><Relationship Id="rId5" Type="http://schemas.openxmlformats.org/officeDocument/2006/relationships/image" Target="../media/image1940.png"/><Relationship Id="rId10" Type="http://schemas.openxmlformats.org/officeDocument/2006/relationships/image" Target="../media/image199.png"/><Relationship Id="rId4" Type="http://schemas.openxmlformats.org/officeDocument/2006/relationships/image" Target="../media/image1930.png"/><Relationship Id="rId9" Type="http://schemas.openxmlformats.org/officeDocument/2006/relationships/image" Target="../media/image1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31.png"/><Relationship Id="rId7" Type="http://schemas.openxmlformats.org/officeDocument/2006/relationships/image" Target="../media/image205.png"/><Relationship Id="rId12" Type="http://schemas.openxmlformats.org/officeDocument/2006/relationships/image" Target="../media/image38.gif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0" Type="http://schemas.openxmlformats.org/officeDocument/2006/relationships/image" Target="../media/image208.png"/><Relationship Id="rId4" Type="http://schemas.openxmlformats.org/officeDocument/2006/relationships/image" Target="../media/image195.png"/><Relationship Id="rId9" Type="http://schemas.openxmlformats.org/officeDocument/2006/relationships/image" Target="../media/image2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1.png"/><Relationship Id="rId7" Type="http://schemas.openxmlformats.org/officeDocument/2006/relationships/image" Target="../media/image21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4" Type="http://schemas.openxmlformats.org/officeDocument/2006/relationships/image" Target="../media/image2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gif"/><Relationship Id="rId4" Type="http://schemas.openxmlformats.org/officeDocument/2006/relationships/image" Target="../media/image2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18" Type="http://schemas.openxmlformats.org/officeDocument/2006/relationships/image" Target="../media/image231.png"/><Relationship Id="rId3" Type="http://schemas.openxmlformats.org/officeDocument/2006/relationships/image" Target="../media/image213.png"/><Relationship Id="rId21" Type="http://schemas.openxmlformats.org/officeDocument/2006/relationships/image" Target="../media/image234.png"/><Relationship Id="rId7" Type="http://schemas.openxmlformats.org/officeDocument/2006/relationships/image" Target="../media/image2200.png"/><Relationship Id="rId12" Type="http://schemas.openxmlformats.org/officeDocument/2006/relationships/image" Target="../media/image225.png"/><Relationship Id="rId17" Type="http://schemas.openxmlformats.org/officeDocument/2006/relationships/image" Target="../media/image230.png"/><Relationship Id="rId2" Type="http://schemas.openxmlformats.org/officeDocument/2006/relationships/image" Target="../media/image16.jpeg"/><Relationship Id="rId16" Type="http://schemas.openxmlformats.org/officeDocument/2006/relationships/image" Target="../media/image229.png"/><Relationship Id="rId20" Type="http://schemas.openxmlformats.org/officeDocument/2006/relationships/image" Target="../media/image2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0.png"/><Relationship Id="rId11" Type="http://schemas.openxmlformats.org/officeDocument/2006/relationships/image" Target="../media/image224.png"/><Relationship Id="rId24" Type="http://schemas.openxmlformats.org/officeDocument/2006/relationships/image" Target="../media/image237.png"/><Relationship Id="rId5" Type="http://schemas.openxmlformats.org/officeDocument/2006/relationships/image" Target="../media/image2180.png"/><Relationship Id="rId15" Type="http://schemas.openxmlformats.org/officeDocument/2006/relationships/image" Target="../media/image228.png"/><Relationship Id="rId23" Type="http://schemas.openxmlformats.org/officeDocument/2006/relationships/image" Target="../media/image236.png"/><Relationship Id="rId10" Type="http://schemas.openxmlformats.org/officeDocument/2006/relationships/image" Target="../media/image223.png"/><Relationship Id="rId19" Type="http://schemas.openxmlformats.org/officeDocument/2006/relationships/image" Target="../media/image232.png"/><Relationship Id="rId4" Type="http://schemas.openxmlformats.org/officeDocument/2006/relationships/image" Target="../media/image214.jpe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Relationship Id="rId22" Type="http://schemas.openxmlformats.org/officeDocument/2006/relationships/image" Target="../media/image2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1.png"/><Relationship Id="rId4" Type="http://schemas.openxmlformats.org/officeDocument/2006/relationships/image" Target="../media/image2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2.png"/><Relationship Id="rId3" Type="http://schemas.openxmlformats.org/officeDocument/2006/relationships/image" Target="../media/image242.png"/><Relationship Id="rId7" Type="http://schemas.openxmlformats.org/officeDocument/2006/relationships/image" Target="../media/image245.png"/><Relationship Id="rId12" Type="http://schemas.openxmlformats.org/officeDocument/2006/relationships/image" Target="../media/image251.png"/><Relationship Id="rId17" Type="http://schemas.openxmlformats.org/officeDocument/2006/relationships/image" Target="../media/image250.png"/><Relationship Id="rId2" Type="http://schemas.openxmlformats.org/officeDocument/2006/relationships/image" Target="../media/image241.jpeg"/><Relationship Id="rId16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5" Type="http://schemas.openxmlformats.org/officeDocument/2006/relationships/image" Target="../media/image243.png"/><Relationship Id="rId15" Type="http://schemas.openxmlformats.org/officeDocument/2006/relationships/image" Target="../media/image254.png"/><Relationship Id="rId10" Type="http://schemas.openxmlformats.org/officeDocument/2006/relationships/image" Target="../media/image248.png"/><Relationship Id="rId4" Type="http://schemas.openxmlformats.org/officeDocument/2006/relationships/image" Target="../media/image31.png"/><Relationship Id="rId9" Type="http://schemas.openxmlformats.org/officeDocument/2006/relationships/image" Target="../media/image247.png"/><Relationship Id="rId14" Type="http://schemas.openxmlformats.org/officeDocument/2006/relationships/image" Target="../media/image2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10" Type="http://schemas.openxmlformats.org/officeDocument/2006/relationships/image" Target="../media/image31.png"/><Relationship Id="rId4" Type="http://schemas.openxmlformats.org/officeDocument/2006/relationships/image" Target="../media/image171.png"/><Relationship Id="rId9" Type="http://schemas.openxmlformats.org/officeDocument/2006/relationships/image" Target="../media/image2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179.gif"/><Relationship Id="rId4" Type="http://schemas.openxmlformats.org/officeDocument/2006/relationships/image" Target="../media/image17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Text Box 7">
            <a:extLst>
              <a:ext uri="{FF2B5EF4-FFF2-40B4-BE49-F238E27FC236}">
                <a16:creationId xmlns:a16="http://schemas.microsoft.com/office/drawing/2014/main" id="{874A60CD-48C5-4A56-9196-9106D650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1"/>
            <a:ext cx="310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ar-SA" altLang="ar-AE" sz="2800" b="1" dirty="0">
                <a:latin typeface="Times New Roman" panose="02020603050405020304" pitchFamily="18" charset="0"/>
              </a:rPr>
              <a:t> </a:t>
            </a:r>
            <a:endParaRPr lang="ar-SA" altLang="ar-AE" sz="2400" dirty="0"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99A85826-E9E5-4985-BD5B-407807E88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303" y="3156369"/>
            <a:ext cx="63817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ar-SA" altLang="ar-AE" sz="4800" b="1" dirty="0">
                <a:solidFill>
                  <a:srgbClr val="00206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الصف</a:t>
            </a:r>
            <a:r>
              <a:rPr lang="ar-SA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: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الثامن</a:t>
            </a:r>
            <a:r>
              <a:rPr lang="ar-AE" altLang="ar-AE" sz="4800" b="1" dirty="0">
                <a:solidFill>
                  <a:srgbClr val="00B05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 </a:t>
            </a:r>
            <a:endParaRPr lang="ar-SA" altLang="ar-AE" sz="2400" dirty="0">
              <a:solidFill>
                <a:srgbClr val="00B050"/>
              </a:solidFill>
              <a:latin typeface="Times New Roman" panose="02020603050405020304" pitchFamily="18" charset="0"/>
              <a:cs typeface="Andalus" panose="02020603050405020304" pitchFamily="18" charset="-78"/>
            </a:endParaRPr>
          </a:p>
        </p:txBody>
      </p:sp>
      <p:sp>
        <p:nvSpPr>
          <p:cNvPr id="56329" name="Text Box 9">
            <a:extLst>
              <a:ext uri="{FF2B5EF4-FFF2-40B4-BE49-F238E27FC236}">
                <a16:creationId xmlns:a16="http://schemas.microsoft.com/office/drawing/2014/main" id="{B5FFD62F-42A7-4AA6-95AE-3FDB5A278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283" y="3984841"/>
            <a:ext cx="84797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spcBef>
                <a:spcPct val="50000"/>
              </a:spcBef>
              <a:defRPr/>
            </a:pPr>
            <a:r>
              <a:rPr lang="ar-SA" altLang="ar-AE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الوحدة </a:t>
            </a:r>
            <a:r>
              <a:rPr lang="en-US" altLang="ar-AE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12</a:t>
            </a:r>
            <a:r>
              <a:rPr lang="ar-SA" alt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ndalus" panose="02020603050405020304" pitchFamily="18" charset="-78"/>
              </a:rPr>
              <a:t>: نظرية المجموعات</a:t>
            </a:r>
            <a:endParaRPr lang="ar-SA" altLang="ar-AE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hatbot strategy venn diagram - Tangowork: Consultants for ...">
            <a:extLst>
              <a:ext uri="{FF2B5EF4-FFF2-40B4-BE49-F238E27FC236}">
                <a16:creationId xmlns:a16="http://schemas.microsoft.com/office/drawing/2014/main" id="{C857A43C-F4FA-4D8D-A74E-B0B2BD32A3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4815838"/>
            <a:ext cx="2259330" cy="19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atbot strategy venn diagram - Tangowork: Consultants for ...">
            <a:extLst>
              <a:ext uri="{FF2B5EF4-FFF2-40B4-BE49-F238E27FC236}">
                <a16:creationId xmlns:a16="http://schemas.microsoft.com/office/drawing/2014/main" id="{A5EC320D-FAD5-4586-958F-79B6D5449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3308"/>
            <a:ext cx="2259330" cy="19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utoUpdateAnimBg="0"/>
      <p:bldP spid="56328" grpId="0" autoUpdateAnimBg="0"/>
      <p:bldP spid="5632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08CB454-2BC9-4D43-A922-9E26FD1E0DBE}"/>
              </a:ext>
            </a:extLst>
          </p:cNvPr>
          <p:cNvGrpSpPr/>
          <p:nvPr/>
        </p:nvGrpSpPr>
        <p:grpSpPr>
          <a:xfrm>
            <a:off x="7147695" y="199005"/>
            <a:ext cx="4766987" cy="3468755"/>
            <a:chOff x="7147695" y="199005"/>
            <a:chExt cx="4766987" cy="3468755"/>
          </a:xfrm>
        </p:grpSpPr>
        <p:pic>
          <p:nvPicPr>
            <p:cNvPr id="9" name="Picture 14" descr="Kids on wooden board Royalty Free Vector Image">
              <a:extLst>
                <a:ext uri="{FF2B5EF4-FFF2-40B4-BE49-F238E27FC236}">
                  <a16:creationId xmlns:a16="http://schemas.microsoft.com/office/drawing/2014/main" id="{DF3B01E9-2578-48FB-8FD3-66CD4FE0BF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39"/>
            <a:stretch/>
          </p:blipFill>
          <p:spPr bwMode="auto">
            <a:xfrm>
              <a:off x="7147695" y="199005"/>
              <a:ext cx="4766987" cy="34687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8191EA-4FBD-40C3-BE60-62E4899ECCB7}"/>
                </a:ext>
              </a:extLst>
            </p:cNvPr>
            <p:cNvSpPr txBox="1"/>
            <p:nvPr/>
          </p:nvSpPr>
          <p:spPr>
            <a:xfrm>
              <a:off x="8752467" y="1366897"/>
              <a:ext cx="1667348" cy="20621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طريقة</a:t>
              </a:r>
              <a:r>
                <a:rPr lang="ar-SA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ar-SA" sz="3200" b="1" dirty="0">
                  <a:solidFill>
                    <a:schemeClr val="accent6">
                      <a:lumMod val="75000"/>
                    </a:schemeClr>
                  </a:solidFill>
                  <a:cs typeface="(AH) Manal Black" pitchFamily="2" charset="-78"/>
                </a:rPr>
                <a:t>كتابة</a:t>
              </a:r>
              <a:r>
                <a:rPr lang="ar-SA" dirty="0"/>
                <a:t> </a:t>
              </a:r>
            </a:p>
            <a:p>
              <a:pPr algn="ctr"/>
              <a:r>
                <a:rPr lang="ar-SA" sz="3200" b="1" dirty="0">
                  <a:solidFill>
                    <a:schemeClr val="bg1"/>
                  </a:solidFill>
                  <a:cs typeface="(AH) Manal Black" pitchFamily="2" charset="-78"/>
                </a:rPr>
                <a:t>المجموعة</a:t>
              </a:r>
              <a:r>
                <a:rPr lang="ar-SA" sz="2800" b="1" dirty="0">
                  <a:solidFill>
                    <a:schemeClr val="accent6">
                      <a:lumMod val="75000"/>
                    </a:schemeClr>
                  </a:solidFill>
                  <a:cs typeface="(AH) Manal Black" pitchFamily="2" charset="-78"/>
                </a:rPr>
                <a:t> </a:t>
              </a:r>
            </a:p>
            <a:p>
              <a:pPr algn="ctr"/>
              <a:r>
                <a:rPr lang="ar-SA" sz="3200" b="1" dirty="0">
                  <a:cs typeface="(AH) Manal Black" pitchFamily="2" charset="-78"/>
                </a:rPr>
                <a:t>وعناصرها</a:t>
              </a:r>
              <a:endParaRPr lang="ar-AE" sz="2800" b="1" dirty="0">
                <a:cs typeface="(AH) Manal Black" pitchFamily="2" charset="-78"/>
              </a:endParaRPr>
            </a:p>
          </p:txBody>
        </p:sp>
      </p:grpSp>
      <p:pic>
        <p:nvPicPr>
          <p:cNvPr id="14" name="Picture 6" descr="شكل توضيحي ، مربع نص مستطيل ، مربع نص مستطيل PNG">
            <a:extLst>
              <a:ext uri="{FF2B5EF4-FFF2-40B4-BE49-F238E27FC236}">
                <a16:creationId xmlns:a16="http://schemas.microsoft.com/office/drawing/2014/main" id="{7EC25CEB-6A98-498E-BF26-505BC9BF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1" y="442613"/>
            <a:ext cx="6945334" cy="39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66C089-5393-4635-89DC-C62993C8F0C8}"/>
              </a:ext>
            </a:extLst>
          </p:cNvPr>
          <p:cNvSpPr txBox="1"/>
          <p:nvPr/>
        </p:nvSpPr>
        <p:spPr>
          <a:xfrm>
            <a:off x="277318" y="792480"/>
            <a:ext cx="4782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(AH) Manal Black" pitchFamily="2" charset="-78"/>
              </a:rPr>
              <a:t>يرمز للمجموعة بحرف كبير من أحرف اللغة الإنجليزية</a:t>
            </a:r>
            <a:endParaRPr lang="ar-AE" sz="2400" b="1" dirty="0"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47C44-E138-4BD9-A3C2-3DA3204B0A48}"/>
              </a:ext>
            </a:extLst>
          </p:cNvPr>
          <p:cNvSpPr txBox="1"/>
          <p:nvPr/>
        </p:nvSpPr>
        <p:spPr>
          <a:xfrm>
            <a:off x="409398" y="1471717"/>
            <a:ext cx="4782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(AH) Manal Black" pitchFamily="2" charset="-78"/>
              </a:rPr>
              <a:t>تكتب العناصر وبين كل عنصر وعنصر فاصلة ,    </a:t>
            </a:r>
            <a:endParaRPr lang="ar-AE" sz="2400" b="1" dirty="0">
              <a:cs typeface="(AH) Manal Black" pitchFamily="2" charset="-7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BA8FC4-8844-4F74-A369-AF98090DC4AD}"/>
              </a:ext>
            </a:extLst>
          </p:cNvPr>
          <p:cNvGrpSpPr/>
          <p:nvPr/>
        </p:nvGrpSpPr>
        <p:grpSpPr>
          <a:xfrm>
            <a:off x="32901" y="2119295"/>
            <a:ext cx="5007806" cy="553998"/>
            <a:chOff x="32901" y="2119295"/>
            <a:chExt cx="5007806" cy="55399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292396-D2C3-4C06-B893-B5E548DA372F}"/>
                </a:ext>
              </a:extLst>
            </p:cNvPr>
            <p:cNvSpPr txBox="1"/>
            <p:nvPr/>
          </p:nvSpPr>
          <p:spPr>
            <a:xfrm>
              <a:off x="1772185" y="2167113"/>
              <a:ext cx="326852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cs typeface="(AH) Manal Black" pitchFamily="2" charset="-78"/>
                </a:rPr>
                <a:t>توضع العناصر بين قوسين من النوع</a:t>
              </a:r>
              <a:endParaRPr lang="ar-AE" sz="24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1C23E1-C03D-4F1B-B31B-FAB0EBB6644D}"/>
                    </a:ext>
                  </a:extLst>
                </p:cNvPr>
                <p:cNvSpPr txBox="1"/>
                <p:nvPr/>
              </p:nvSpPr>
              <p:spPr>
                <a:xfrm>
                  <a:off x="32901" y="2119295"/>
                  <a:ext cx="185794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3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..,..,..</m:t>
                            </m:r>
                          </m:e>
                        </m:d>
                      </m:oMath>
                    </m:oMathPara>
                  </a14:m>
                  <a:endParaRPr lang="ar-AE" sz="40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1C23E1-C03D-4F1B-B31B-FAB0EBB664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01" y="2119295"/>
                  <a:ext cx="1857945" cy="5539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791FA87-173C-4717-852E-93BBA30410A3}"/>
              </a:ext>
            </a:extLst>
          </p:cNvPr>
          <p:cNvSpPr txBox="1"/>
          <p:nvPr/>
        </p:nvSpPr>
        <p:spPr>
          <a:xfrm>
            <a:off x="734518" y="2924264"/>
            <a:ext cx="4782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(AH) Manal Black" pitchFamily="2" charset="-78"/>
              </a:rPr>
              <a:t>لا يشترط ترتيب العناصر داخل المجموعة </a:t>
            </a:r>
            <a:endParaRPr lang="ar-AE" sz="2400" b="1" dirty="0">
              <a:cs typeface="(AH) Manal Black" pitchFamily="2" charset="-7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40E272-A341-422B-9435-7A0544BDBFD3}"/>
              </a:ext>
            </a:extLst>
          </p:cNvPr>
          <p:cNvGrpSpPr/>
          <p:nvPr/>
        </p:nvGrpSpPr>
        <p:grpSpPr>
          <a:xfrm>
            <a:off x="5516880" y="4215262"/>
            <a:ext cx="1773568" cy="2596992"/>
            <a:chOff x="4889069" y="4194344"/>
            <a:chExt cx="1773568" cy="2596992"/>
          </a:xfrm>
        </p:grpSpPr>
        <p:pic>
          <p:nvPicPr>
            <p:cNvPr id="33" name="Picture 12" descr="Wood signs in cartoon style isolated on white. - ภาพประกอบสต็อก ...">
              <a:extLst>
                <a:ext uri="{FF2B5EF4-FFF2-40B4-BE49-F238E27FC236}">
                  <a16:creationId xmlns:a16="http://schemas.microsoft.com/office/drawing/2014/main" id="{90654828-2FCC-4CCA-A8F9-1505FD5F37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7" r="11597" b="6325"/>
            <a:stretch/>
          </p:blipFill>
          <p:spPr bwMode="auto">
            <a:xfrm>
              <a:off x="4889069" y="4194344"/>
              <a:ext cx="1739167" cy="25969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223D2A7-E1EA-4845-9CC7-6180787BD5AE}"/>
                </a:ext>
              </a:extLst>
            </p:cNvPr>
            <p:cNvSpPr/>
            <p:nvPr/>
          </p:nvSpPr>
          <p:spPr>
            <a:xfrm rot="620066">
              <a:off x="5044508" y="4767976"/>
              <a:ext cx="1618129" cy="8210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FF00"/>
                  </a:solidFill>
                  <a:cs typeface="(AH) Manal Black" pitchFamily="2" charset="-78"/>
                </a:rPr>
                <a:t>ماذا يمكن أن نطلق على مجموعة العناصر هذه؟</a:t>
              </a:r>
              <a:endParaRPr lang="ar-AE" sz="20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AC6DE10-1714-4B75-85DE-4A505174232F}"/>
              </a:ext>
            </a:extLst>
          </p:cNvPr>
          <p:cNvSpPr txBox="1"/>
          <p:nvPr/>
        </p:nvSpPr>
        <p:spPr>
          <a:xfrm>
            <a:off x="296142" y="4441540"/>
            <a:ext cx="53543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مجموعة الأشياء التي يستخدمها الطالب في الصف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1337663-DFAA-4159-836E-AABC6B7B13AF}"/>
                  </a:ext>
                </a:extLst>
              </p:cNvPr>
              <p:cNvSpPr txBox="1"/>
              <p:nvPr/>
            </p:nvSpPr>
            <p:spPr>
              <a:xfrm>
                <a:off x="32901" y="5654757"/>
                <a:ext cx="8049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1337663-DFAA-4159-836E-AABC6B7B1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1" y="5654757"/>
                <a:ext cx="80490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53D1E06-6E33-4AF1-8307-2467F49FC661}"/>
                  </a:ext>
                </a:extLst>
              </p:cNvPr>
              <p:cNvSpPr txBox="1"/>
              <p:nvPr/>
            </p:nvSpPr>
            <p:spPr>
              <a:xfrm>
                <a:off x="705375" y="5685039"/>
                <a:ext cx="5318315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مسطرة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رصاص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قلم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دفتر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كتاب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حبر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قلم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53D1E06-6E33-4AF1-8307-2467F49FC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75" y="5685039"/>
                <a:ext cx="5318315" cy="5149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8DE20A4-49D5-4A49-A28F-1AC8C22F389A}"/>
                  </a:ext>
                </a:extLst>
              </p:cNvPr>
              <p:cNvSpPr txBox="1"/>
              <p:nvPr/>
            </p:nvSpPr>
            <p:spPr>
              <a:xfrm>
                <a:off x="1149385" y="4984316"/>
                <a:ext cx="28116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…,…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8DE20A4-49D5-4A49-A28F-1AC8C22F3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85" y="4984316"/>
                <a:ext cx="2811667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A386B9-88F3-4A29-B330-A71A8273603A}"/>
                  </a:ext>
                </a:extLst>
              </p:cNvPr>
              <p:cNvSpPr txBox="1"/>
              <p:nvPr/>
            </p:nvSpPr>
            <p:spPr>
              <a:xfrm>
                <a:off x="185586" y="4964263"/>
                <a:ext cx="8049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A386B9-88F3-4A29-B330-A71A82736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86" y="4964263"/>
                <a:ext cx="804900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880D853-192E-4763-A31D-DCD0CCAF3B2C}"/>
              </a:ext>
            </a:extLst>
          </p:cNvPr>
          <p:cNvSpPr txBox="1"/>
          <p:nvPr/>
        </p:nvSpPr>
        <p:spPr>
          <a:xfrm>
            <a:off x="1483175" y="3614125"/>
            <a:ext cx="4782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cs typeface="(AH) Manal Black" pitchFamily="2" charset="-78"/>
              </a:rPr>
              <a:t>لا يتم تكرار العنصر في المجموعة </a:t>
            </a:r>
            <a:endParaRPr lang="ar-AE" sz="2400" b="1" dirty="0">
              <a:cs typeface="(AH) Manal Black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F24D55-8891-4A99-BCAD-3907082D18B9}"/>
              </a:ext>
            </a:extLst>
          </p:cNvPr>
          <p:cNvGrpSpPr/>
          <p:nvPr/>
        </p:nvGrpSpPr>
        <p:grpSpPr>
          <a:xfrm>
            <a:off x="7426960" y="3962176"/>
            <a:ext cx="4639148" cy="2693791"/>
            <a:chOff x="7426960" y="3962176"/>
            <a:chExt cx="4639148" cy="269379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1693CEA-13C2-40E9-ABB2-1C8B09BE549A}"/>
                </a:ext>
              </a:extLst>
            </p:cNvPr>
            <p:cNvGrpSpPr/>
            <p:nvPr/>
          </p:nvGrpSpPr>
          <p:grpSpPr>
            <a:xfrm>
              <a:off x="7426960" y="3962176"/>
              <a:ext cx="4639148" cy="2693791"/>
              <a:chOff x="6996268" y="3962176"/>
              <a:chExt cx="5069840" cy="269379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50D001-E8B9-46DD-B0D2-926958BC3E78}"/>
                  </a:ext>
                </a:extLst>
              </p:cNvPr>
              <p:cNvGrpSpPr/>
              <p:nvPr/>
            </p:nvGrpSpPr>
            <p:grpSpPr>
              <a:xfrm>
                <a:off x="6996268" y="4596893"/>
                <a:ext cx="5069840" cy="2059074"/>
                <a:chOff x="6996268" y="4596893"/>
                <a:chExt cx="5069840" cy="2059074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3DC28819-C082-4AB6-BF9F-5F472728B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39835" t="23389" r="18582" b="24148"/>
                <a:stretch/>
              </p:blipFill>
              <p:spPr>
                <a:xfrm>
                  <a:off x="6996268" y="4596893"/>
                  <a:ext cx="5069840" cy="2059074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pic>
              <p:nvPicPr>
                <p:cNvPr id="4098" name="Picture 2" descr="دفتر ملاحظات لولبي ورقي لإعادة التدوير بحجم A5 - Buy مفكرة ورقية ...">
                  <a:extLst>
                    <a:ext uri="{FF2B5EF4-FFF2-40B4-BE49-F238E27FC236}">
                      <a16:creationId xmlns:a16="http://schemas.microsoft.com/office/drawing/2014/main" id="{C7D399FD-B565-43EE-8D3D-A9BF9043B4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7439878" y="4833705"/>
                  <a:ext cx="826883" cy="14112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7DC53F2C-4439-4618-98F8-3574B4367F6D}"/>
                  </a:ext>
                </a:extLst>
              </p:cNvPr>
              <p:cNvSpPr/>
              <p:nvPr/>
            </p:nvSpPr>
            <p:spPr>
              <a:xfrm>
                <a:off x="8737600" y="3962176"/>
                <a:ext cx="1737360" cy="512912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3200" b="1" dirty="0">
                    <a:solidFill>
                      <a:srgbClr val="7030A0"/>
                    </a:solidFill>
                    <a:cs typeface="(AH) Manal Black" pitchFamily="2" charset="-78"/>
                  </a:rPr>
                  <a:t>ماذا ترى ؟</a:t>
                </a:r>
                <a:endParaRPr lang="ar-AE" sz="3200" b="1" dirty="0">
                  <a:solidFill>
                    <a:srgbClr val="7030A0"/>
                  </a:solidFill>
                  <a:cs typeface="(AH) Manal Black" pitchFamily="2" charset="-78"/>
                </a:endParaRPr>
              </a:p>
            </p:txBody>
          </p:sp>
        </p:grpSp>
        <p:pic>
          <p:nvPicPr>
            <p:cNvPr id="5122" name="Picture 2" descr="قلم حبر جاف ساراسا 0.7 - متجر قرطاسية روح الابداع">
              <a:extLst>
                <a:ext uri="{FF2B5EF4-FFF2-40B4-BE49-F238E27FC236}">
                  <a16:creationId xmlns:a16="http://schemas.microsoft.com/office/drawing/2014/main" id="{F9BF2018-D8A5-49E3-8667-6AD3304A2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522" y="5199409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6" grpId="0"/>
      <p:bldP spid="35" grpId="0"/>
      <p:bldP spid="36" grpId="0"/>
      <p:bldP spid="37" grpId="0"/>
      <p:bldP spid="39" grpId="0"/>
      <p:bldP spid="40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CE2D2-BF74-45F7-AE1F-A0D5207F9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17" t="38814" r="41167" b="55112"/>
          <a:stretch/>
        </p:blipFill>
        <p:spPr>
          <a:xfrm>
            <a:off x="6573520" y="111760"/>
            <a:ext cx="5415280" cy="934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4F532A-2B1B-469A-AF48-B510EEDD9737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4098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D2E828E2-E2FF-41F4-8F0A-8B0D59A31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6B5F5D-BA29-440E-AB72-12804FA067EA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852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D99D1D-D0C8-475F-94EA-C29639DA763E}"/>
              </a:ext>
            </a:extLst>
          </p:cNvPr>
          <p:cNvGrpSpPr/>
          <p:nvPr/>
        </p:nvGrpSpPr>
        <p:grpSpPr>
          <a:xfrm>
            <a:off x="-600142" y="1268959"/>
            <a:ext cx="12752772" cy="1118899"/>
            <a:chOff x="-560772" y="1868399"/>
            <a:chExt cx="12752772" cy="11188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298346-B1DC-4B9D-8815-9E2BB7787A2D}"/>
                </a:ext>
              </a:extLst>
            </p:cNvPr>
            <p:cNvSpPr txBox="1"/>
            <p:nvPr/>
          </p:nvSpPr>
          <p:spPr>
            <a:xfrm>
              <a:off x="-560772" y="1910080"/>
              <a:ext cx="12752772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❶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اكتب مجموعة شهور السنة التي تبدأ بحرف    في اللغة الإنجليزية . هل هذه المجموعة محددة جيدا ؟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6A447CB-2F30-46C2-B59C-A02085D67F58}"/>
                    </a:ext>
                  </a:extLst>
                </p:cNvPr>
                <p:cNvSpPr txBox="1"/>
                <p:nvPr/>
              </p:nvSpPr>
              <p:spPr>
                <a:xfrm>
                  <a:off x="5361651" y="1868399"/>
                  <a:ext cx="46647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6A447CB-2F30-46C2-B59C-A02085D67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1651" y="1868399"/>
                  <a:ext cx="466474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2D99CC-7F56-4346-A896-04B238EF04FE}"/>
                  </a:ext>
                </a:extLst>
              </p:cNvPr>
              <p:cNvSpPr txBox="1"/>
              <p:nvPr/>
            </p:nvSpPr>
            <p:spPr>
              <a:xfrm>
                <a:off x="299085" y="2159575"/>
                <a:ext cx="8049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2D99CC-7F56-4346-A896-04B238EF0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" y="2159575"/>
                <a:ext cx="80490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9AD83C-8E07-41A4-883D-C81E5230E9FD}"/>
                  </a:ext>
                </a:extLst>
              </p:cNvPr>
              <p:cNvSpPr txBox="1"/>
              <p:nvPr/>
            </p:nvSpPr>
            <p:spPr>
              <a:xfrm>
                <a:off x="971559" y="2189857"/>
                <a:ext cx="25868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𝑴𝒂𝒓𝒄𝒉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𝑴𝒂𝒚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9AD83C-8E07-41A4-883D-C81E5230E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9" y="2189857"/>
                <a:ext cx="2586862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أشهر في الانجليزي لم يسبق له مثيل الصور + tier3.xyz">
            <a:extLst>
              <a:ext uri="{FF2B5EF4-FFF2-40B4-BE49-F238E27FC236}">
                <a16:creationId xmlns:a16="http://schemas.microsoft.com/office/drawing/2014/main" id="{F8EA9458-91D4-48A5-9249-475E13BB2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05" y="2471692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1A2E4-BAE5-4DDF-A625-97DABE6D1C00}"/>
              </a:ext>
            </a:extLst>
          </p:cNvPr>
          <p:cNvGrpSpPr/>
          <p:nvPr/>
        </p:nvGrpSpPr>
        <p:grpSpPr>
          <a:xfrm>
            <a:off x="99695" y="2844225"/>
            <a:ext cx="9745980" cy="584775"/>
            <a:chOff x="2446020" y="1910080"/>
            <a:chExt cx="9745980" cy="5847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F35E2F-13E9-4087-B5A6-D0469235D012}"/>
                </a:ext>
              </a:extLst>
            </p:cNvPr>
            <p:cNvSpPr txBox="1"/>
            <p:nvPr/>
          </p:nvSpPr>
          <p:spPr>
            <a:xfrm>
              <a:off x="2446020" y="1910080"/>
              <a:ext cx="97459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0070C0"/>
                  </a:solidFill>
                  <a:cs typeface="(AH) Manal Black" pitchFamily="2" charset="-78"/>
                </a:rPr>
                <a:t>هذه المجموعة </a:t>
              </a:r>
              <a:r>
                <a:rPr lang="ar-SA" sz="3200" b="1" dirty="0">
                  <a:solidFill>
                    <a:srgbClr val="0070C0"/>
                  </a:solidFill>
                  <a:highlight>
                    <a:srgbClr val="FFFF00"/>
                  </a:highlight>
                  <a:cs typeface="(AH) Manal Black" pitchFamily="2" charset="-78"/>
                </a:rPr>
                <a:t>محددة جيدا </a:t>
              </a:r>
              <a:r>
                <a:rPr lang="ar-SA" sz="3200" b="1" dirty="0">
                  <a:solidFill>
                    <a:srgbClr val="0070C0"/>
                  </a:solidFill>
                  <a:cs typeface="(AH) Manal Black" pitchFamily="2" charset="-78"/>
                </a:rPr>
                <a:t>لان إما تبدا بحرف          أو  لا ,لا تحتمل أكثر من إجابة </a:t>
              </a:r>
              <a:endParaRPr lang="ar-AE" sz="3200" b="1" dirty="0">
                <a:solidFill>
                  <a:srgbClr val="0070C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A7EC16-727A-4A26-97F0-FC9CC1EA42B4}"/>
                    </a:ext>
                  </a:extLst>
                </p:cNvPr>
                <p:cNvSpPr txBox="1"/>
                <p:nvPr/>
              </p:nvSpPr>
              <p:spPr>
                <a:xfrm flipH="1">
                  <a:off x="5131728" y="1984426"/>
                  <a:ext cx="1197694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A7EC16-727A-4A26-97F0-FC9CC1EA42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131728" y="1984426"/>
                  <a:ext cx="1197694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0494AA-F2C2-47F3-8634-089C13A30BE4}"/>
              </a:ext>
            </a:extLst>
          </p:cNvPr>
          <p:cNvGrpSpPr/>
          <p:nvPr/>
        </p:nvGrpSpPr>
        <p:grpSpPr>
          <a:xfrm>
            <a:off x="-735330" y="4782788"/>
            <a:ext cx="12887960" cy="1083396"/>
            <a:chOff x="-247179" y="1931323"/>
            <a:chExt cx="12425680" cy="10833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30A892-6C72-49A2-8957-1E846F6B9BD0}"/>
                </a:ext>
              </a:extLst>
            </p:cNvPr>
            <p:cNvSpPr txBox="1"/>
            <p:nvPr/>
          </p:nvSpPr>
          <p:spPr>
            <a:xfrm>
              <a:off x="-247179" y="1937501"/>
              <a:ext cx="12425680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❷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اكتب مجموعة شهور السنة التي تنتهي بحرف     في اللغة الإنجليزية . هل هذه المجموعة محددة جيدا ؟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5EFAD37-42A1-4E38-95F6-419CE2C10ECF}"/>
                    </a:ext>
                  </a:extLst>
                </p:cNvPr>
                <p:cNvSpPr txBox="1"/>
                <p:nvPr/>
              </p:nvSpPr>
              <p:spPr>
                <a:xfrm>
                  <a:off x="5180873" y="1931323"/>
                  <a:ext cx="36708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𝐘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5EFAD37-42A1-4E38-95F6-419CE2C10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0873" y="1931323"/>
                  <a:ext cx="367087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D3679A-55D1-426B-A555-7005A3A28F72}"/>
                  </a:ext>
                </a:extLst>
              </p:cNvPr>
              <p:cNvSpPr txBox="1"/>
              <p:nvPr/>
            </p:nvSpPr>
            <p:spPr>
              <a:xfrm>
                <a:off x="688711" y="5355987"/>
                <a:ext cx="8305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D3679A-55D1-426B-A555-7005A3A28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11" y="5355987"/>
                <a:ext cx="830548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D90BA4-BDB4-4C75-A81D-39BBEEC6A208}"/>
                  </a:ext>
                </a:extLst>
              </p:cNvPr>
              <p:cNvSpPr txBox="1"/>
              <p:nvPr/>
            </p:nvSpPr>
            <p:spPr>
              <a:xfrm>
                <a:off x="1612736" y="5355987"/>
                <a:ext cx="567366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𝑱𝒂𝒏𝒖𝒂𝒓𝒚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𝑭𝒆𝒃𝒓𝒖𝒂𝒓𝒚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𝑴𝒂𝒚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𝑱𝒖𝒍𝒚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D90BA4-BDB4-4C75-A81D-39BBEEC6A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736" y="5355987"/>
                <a:ext cx="5673669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53D7AA8-756E-4ACF-9671-51F3BDE5600E}"/>
              </a:ext>
            </a:extLst>
          </p:cNvPr>
          <p:cNvGrpSpPr/>
          <p:nvPr/>
        </p:nvGrpSpPr>
        <p:grpSpPr>
          <a:xfrm>
            <a:off x="-98474" y="6110041"/>
            <a:ext cx="11816862" cy="584775"/>
            <a:chOff x="1761583" y="1910080"/>
            <a:chExt cx="11816862" cy="5847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51EABF-F562-44A6-91BC-7366746544E5}"/>
                </a:ext>
              </a:extLst>
            </p:cNvPr>
            <p:cNvSpPr txBox="1"/>
            <p:nvPr/>
          </p:nvSpPr>
          <p:spPr>
            <a:xfrm>
              <a:off x="1761583" y="1910080"/>
              <a:ext cx="1181686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0070C0"/>
                  </a:solidFill>
                  <a:cs typeface="(AH) Manal Black" pitchFamily="2" charset="-78"/>
                </a:rPr>
                <a:t>هذه المجموعة </a:t>
              </a:r>
              <a:r>
                <a:rPr lang="ar-SA" sz="3200" b="1" dirty="0">
                  <a:solidFill>
                    <a:srgbClr val="0070C0"/>
                  </a:solidFill>
                  <a:highlight>
                    <a:srgbClr val="FFFF00"/>
                  </a:highlight>
                  <a:cs typeface="(AH) Manal Black" pitchFamily="2" charset="-78"/>
                </a:rPr>
                <a:t>محددة جيدا </a:t>
              </a:r>
              <a:r>
                <a:rPr lang="ar-SA" sz="3200" b="1" dirty="0">
                  <a:solidFill>
                    <a:srgbClr val="0070C0"/>
                  </a:solidFill>
                  <a:cs typeface="(AH) Manal Black" pitchFamily="2" charset="-78"/>
                </a:rPr>
                <a:t>لان إما تنتهي بحرف        أو لا ,لا تحتمل أكثر من إجابة </a:t>
              </a:r>
              <a:endParaRPr lang="ar-AE" sz="3200" b="1" dirty="0">
                <a:solidFill>
                  <a:srgbClr val="0070C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B4DD3E4-EA10-4FDC-B86C-E77D47F2E4DA}"/>
                    </a:ext>
                  </a:extLst>
                </p:cNvPr>
                <p:cNvSpPr txBox="1"/>
                <p:nvPr/>
              </p:nvSpPr>
              <p:spPr>
                <a:xfrm flipH="1">
                  <a:off x="5843153" y="1933360"/>
                  <a:ext cx="518565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𝐘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B4DD3E4-EA10-4FDC-B86C-E77D47F2E4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843153" y="1933360"/>
                  <a:ext cx="518565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C51758-94F0-4759-8012-327A76D82D11}"/>
              </a:ext>
            </a:extLst>
          </p:cNvPr>
          <p:cNvGrpSpPr/>
          <p:nvPr/>
        </p:nvGrpSpPr>
        <p:grpSpPr>
          <a:xfrm>
            <a:off x="3712068" y="3796954"/>
            <a:ext cx="4873366" cy="976401"/>
            <a:chOff x="7115434" y="4854396"/>
            <a:chExt cx="4873366" cy="9764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6C2F41-E6B8-4DCF-A18E-618ADC189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3315" t="59561" r="31034" b="33258"/>
            <a:stretch/>
          </p:blipFill>
          <p:spPr>
            <a:xfrm>
              <a:off x="8770662" y="4854396"/>
              <a:ext cx="3218138" cy="8305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AA41A4-1345-441D-A1F8-7C57EEE1B9F7}"/>
                </a:ext>
              </a:extLst>
            </p:cNvPr>
            <p:cNvGrpSpPr/>
            <p:nvPr/>
          </p:nvGrpSpPr>
          <p:grpSpPr>
            <a:xfrm>
              <a:off x="7115434" y="4854396"/>
              <a:ext cx="2315210" cy="976401"/>
              <a:chOff x="0" y="111760"/>
              <a:chExt cx="2315210" cy="976401"/>
            </a:xfrm>
          </p:grpSpPr>
          <p:pic>
            <p:nvPicPr>
              <p:cNvPr id="2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C9BDACDC-297F-40B7-A834-868E521853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0E676E-C48E-426B-8FD7-E450D8F7140B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853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28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D3611F93-0752-4B51-BEB9-0E76BBABB6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" y="3650083"/>
            <a:ext cx="1047750" cy="11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7BEF9E-27D9-44AB-92C6-27DB94984EF9}"/>
              </a:ext>
            </a:extLst>
          </p:cNvPr>
          <p:cNvGrpSpPr/>
          <p:nvPr/>
        </p:nvGrpSpPr>
        <p:grpSpPr>
          <a:xfrm>
            <a:off x="9600454" y="91440"/>
            <a:ext cx="2591546" cy="2133600"/>
            <a:chOff x="9467850" y="91440"/>
            <a:chExt cx="2724150" cy="2133600"/>
          </a:xfrm>
        </p:grpSpPr>
        <p:pic>
          <p:nvPicPr>
            <p:cNvPr id="6146" name="Picture 2" descr="مرشد المعلم - هيا بنا نتعلم عملية الضرب">
              <a:extLst>
                <a:ext uri="{FF2B5EF4-FFF2-40B4-BE49-F238E27FC236}">
                  <a16:creationId xmlns:a16="http://schemas.microsoft.com/office/drawing/2014/main" id="{833EFD1F-FEB8-4C30-879D-296709638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7850" y="91440"/>
              <a:ext cx="2724150" cy="2133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وياك للصحة النفسية auf Twitter: &quot;هيا بنا نقرأ ..📚 القراءة تجعلك ...">
              <a:extLst>
                <a:ext uri="{FF2B5EF4-FFF2-40B4-BE49-F238E27FC236}">
                  <a16:creationId xmlns:a16="http://schemas.microsoft.com/office/drawing/2014/main" id="{15BDE6D2-E6DF-46BF-B85F-F0A549AED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7" t="30000" r="28311" b="18572"/>
            <a:stretch/>
          </p:blipFill>
          <p:spPr bwMode="auto">
            <a:xfrm>
              <a:off x="9498965" y="91440"/>
              <a:ext cx="1330960" cy="8229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C6E324F-AD3D-4FC3-B8D5-3927D1B166B5}"/>
              </a:ext>
            </a:extLst>
          </p:cNvPr>
          <p:cNvGrpSpPr/>
          <p:nvPr/>
        </p:nvGrpSpPr>
        <p:grpSpPr>
          <a:xfrm>
            <a:off x="1778793" y="507076"/>
            <a:ext cx="7667077" cy="771843"/>
            <a:chOff x="2518412" y="721835"/>
            <a:chExt cx="6746237" cy="77184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DDE629-0556-454F-962E-8F908BA1944A}"/>
                </a:ext>
              </a:extLst>
            </p:cNvPr>
            <p:cNvSpPr/>
            <p:nvPr/>
          </p:nvSpPr>
          <p:spPr>
            <a:xfrm>
              <a:off x="3224213" y="762317"/>
              <a:ext cx="5303520" cy="69088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rgbClr val="C00000"/>
                  </a:solidFill>
                  <a:cs typeface="(AH) Manal Black" pitchFamily="2" charset="-78"/>
                </a:rPr>
                <a:t>نتعرف على بعض المجموعات في الرياضيات</a:t>
              </a:r>
              <a:endParaRPr lang="ar-AE" sz="3600" b="1" dirty="0">
                <a:solidFill>
                  <a:srgbClr val="C00000"/>
                </a:solidFill>
                <a:cs typeface="(AH) Manal Black" pitchFamily="2" charset="-78"/>
              </a:endParaRPr>
            </a:p>
          </p:txBody>
        </p:sp>
        <p:pic>
          <p:nvPicPr>
            <p:cNvPr id="6150" name="Picture 6" descr="IconExperience » V-Collection » Led Red Icon">
              <a:extLst>
                <a:ext uri="{FF2B5EF4-FFF2-40B4-BE49-F238E27FC236}">
                  <a16:creationId xmlns:a16="http://schemas.microsoft.com/office/drawing/2014/main" id="{E8CFC8B6-7D8E-473E-86AB-2DDE23091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8848" y="721835"/>
              <a:ext cx="705801" cy="7718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conExperience » V-Collection » Led Red Icon">
              <a:extLst>
                <a:ext uri="{FF2B5EF4-FFF2-40B4-BE49-F238E27FC236}">
                  <a16:creationId xmlns:a16="http://schemas.microsoft.com/office/drawing/2014/main" id="{2F27E281-759F-494D-B7E7-8E9DBA036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412" y="721835"/>
              <a:ext cx="705801" cy="7718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338 Best سكرابز images | Clip art, Borders and frames, Clip art ...">
            <a:extLst>
              <a:ext uri="{FF2B5EF4-FFF2-40B4-BE49-F238E27FC236}">
                <a16:creationId xmlns:a16="http://schemas.microsoft.com/office/drawing/2014/main" id="{FDBA2D44-E20C-4F21-80CE-5B5B7F44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" y="1426429"/>
            <a:ext cx="5921735" cy="4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1E6AD-DDD8-4A2B-AAB5-25AC94A5B3D9}"/>
              </a:ext>
            </a:extLst>
          </p:cNvPr>
          <p:cNvSpPr txBox="1"/>
          <p:nvPr/>
        </p:nvSpPr>
        <p:spPr>
          <a:xfrm>
            <a:off x="1778793" y="1402223"/>
            <a:ext cx="33718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مجموعة الأعداد الطبيعية</a:t>
            </a:r>
            <a:endParaRPr lang="ar-AE" sz="32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1322A-EE12-4799-8825-FF7088D01A0B}"/>
                  </a:ext>
                </a:extLst>
              </p:cNvPr>
              <p:cNvSpPr txBox="1"/>
              <p:nvPr/>
            </p:nvSpPr>
            <p:spPr>
              <a:xfrm>
                <a:off x="5962494" y="1414069"/>
                <a:ext cx="81291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1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1322A-EE12-4799-8825-FF7088D01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494" y="1414069"/>
                <a:ext cx="81291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3502C2-B7D5-46BC-8AA0-19CB8F0F0555}"/>
                  </a:ext>
                </a:extLst>
              </p:cNvPr>
              <p:cNvSpPr txBox="1"/>
              <p:nvPr/>
            </p:nvSpPr>
            <p:spPr>
              <a:xfrm>
                <a:off x="6897727" y="1417222"/>
                <a:ext cx="27027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,…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3502C2-B7D5-46BC-8AA0-19CB8F0F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727" y="1417222"/>
                <a:ext cx="270272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6B60262-15F6-47CC-A6B0-13EBC20E410A}"/>
              </a:ext>
            </a:extLst>
          </p:cNvPr>
          <p:cNvSpPr txBox="1"/>
          <p:nvPr/>
        </p:nvSpPr>
        <p:spPr>
          <a:xfrm>
            <a:off x="1050141" y="2200819"/>
            <a:ext cx="44204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مجموعة الأعداد الطبيعية الزوجية</a:t>
            </a:r>
            <a:endParaRPr lang="ar-AE" sz="32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D1F54-1CC0-4634-999D-C524EAF3D15A}"/>
                  </a:ext>
                </a:extLst>
              </p:cNvPr>
              <p:cNvSpPr txBox="1"/>
              <p:nvPr/>
            </p:nvSpPr>
            <p:spPr>
              <a:xfrm>
                <a:off x="5962494" y="2222859"/>
                <a:ext cx="81291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D1F54-1CC0-4634-999D-C524EAF3D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494" y="2222859"/>
                <a:ext cx="812915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400F9-993D-4F6C-87DC-570482825841}"/>
                  </a:ext>
                </a:extLst>
              </p:cNvPr>
              <p:cNvSpPr txBox="1"/>
              <p:nvPr/>
            </p:nvSpPr>
            <p:spPr>
              <a:xfrm>
                <a:off x="6897727" y="2222859"/>
                <a:ext cx="2917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,…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400F9-993D-4F6C-87DC-570482825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727" y="2222859"/>
                <a:ext cx="291753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0872C09-9E28-4E77-99BC-469E3241EFEE}"/>
              </a:ext>
            </a:extLst>
          </p:cNvPr>
          <p:cNvSpPr txBox="1"/>
          <p:nvPr/>
        </p:nvSpPr>
        <p:spPr>
          <a:xfrm>
            <a:off x="981572" y="2975209"/>
            <a:ext cx="44204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مجموعة الأعداد الطبيعية الفردية</a:t>
            </a:r>
            <a:endParaRPr lang="ar-AE" sz="32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02B46D-A6C5-43A5-A0EF-E7C932FD94A7}"/>
                  </a:ext>
                </a:extLst>
              </p:cNvPr>
              <p:cNvSpPr txBox="1"/>
              <p:nvPr/>
            </p:nvSpPr>
            <p:spPr>
              <a:xfrm>
                <a:off x="5962494" y="2976038"/>
                <a:ext cx="83535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02B46D-A6C5-43A5-A0EF-E7C932FD9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2494" y="2976038"/>
                <a:ext cx="83535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0CEB81-AF59-4E08-AEA1-43757FB003EF}"/>
                  </a:ext>
                </a:extLst>
              </p:cNvPr>
              <p:cNvSpPr txBox="1"/>
              <p:nvPr/>
            </p:nvSpPr>
            <p:spPr>
              <a:xfrm>
                <a:off x="6897727" y="3052152"/>
                <a:ext cx="27027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,…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0CEB81-AF59-4E08-AEA1-43757FB00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727" y="3052152"/>
                <a:ext cx="2702728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6420401-20A6-4E50-ADF1-772CAE12C6E8}"/>
              </a:ext>
            </a:extLst>
          </p:cNvPr>
          <p:cNvSpPr txBox="1"/>
          <p:nvPr/>
        </p:nvSpPr>
        <p:spPr>
          <a:xfrm>
            <a:off x="2127199" y="3820720"/>
            <a:ext cx="44204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مجموعة الأعداد الكلية</a:t>
            </a:r>
            <a:endParaRPr lang="ar-AE" sz="32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F7C586-CAA7-4802-B39B-FCE823667E0A}"/>
                  </a:ext>
                </a:extLst>
              </p:cNvPr>
              <p:cNvSpPr txBox="1"/>
              <p:nvPr/>
            </p:nvSpPr>
            <p:spPr>
              <a:xfrm>
                <a:off x="6012432" y="3813904"/>
                <a:ext cx="8577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F7C586-CAA7-4802-B39B-FCE823667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432" y="3813904"/>
                <a:ext cx="85779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651A9E-CCC8-407E-AD91-619448E36672}"/>
                  </a:ext>
                </a:extLst>
              </p:cNvPr>
              <p:cNvSpPr txBox="1"/>
              <p:nvPr/>
            </p:nvSpPr>
            <p:spPr>
              <a:xfrm>
                <a:off x="6829067" y="3829481"/>
                <a:ext cx="3051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,…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651A9E-CCC8-407E-AD91-619448E36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067" y="3829481"/>
                <a:ext cx="3051092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6A693EA-CB8C-447A-9FDB-460970099DF5}"/>
              </a:ext>
            </a:extLst>
          </p:cNvPr>
          <p:cNvSpPr txBox="1"/>
          <p:nvPr/>
        </p:nvSpPr>
        <p:spPr>
          <a:xfrm>
            <a:off x="1834631" y="4620857"/>
            <a:ext cx="44204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مجموعة الأعداد الصحيحة</a:t>
            </a:r>
            <a:endParaRPr lang="ar-AE" sz="32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12BE20-D58C-45EA-A62B-5AAF09BDBAB3}"/>
                  </a:ext>
                </a:extLst>
              </p:cNvPr>
              <p:cNvSpPr txBox="1"/>
              <p:nvPr/>
            </p:nvSpPr>
            <p:spPr>
              <a:xfrm>
                <a:off x="6044491" y="4656362"/>
                <a:ext cx="7936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12BE20-D58C-45EA-A62B-5AAF09BDB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491" y="4656362"/>
                <a:ext cx="79367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24D46D-53DE-4123-A169-76E2147FF15A}"/>
                  </a:ext>
                </a:extLst>
              </p:cNvPr>
              <p:cNvSpPr txBox="1"/>
              <p:nvPr/>
            </p:nvSpPr>
            <p:spPr>
              <a:xfrm>
                <a:off x="6797851" y="4717917"/>
                <a:ext cx="49335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…,−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4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,,… </m:t>
                          </m:r>
                        </m:e>
                      </m:d>
                    </m:oMath>
                  </m:oMathPara>
                </a14:m>
                <a:endParaRPr lang="ar-AE" sz="24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24D46D-53DE-4123-A169-76E2147FF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851" y="4717917"/>
                <a:ext cx="4933595" cy="369332"/>
              </a:xfrm>
              <a:prstGeom prst="rect">
                <a:avLst/>
              </a:prstGeom>
              <a:blipFill>
                <a:blip r:embed="rId1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AAEBFCF-F0C0-4687-97B4-F566B5503ADD}"/>
              </a:ext>
            </a:extLst>
          </p:cNvPr>
          <p:cNvSpPr txBox="1"/>
          <p:nvPr/>
        </p:nvSpPr>
        <p:spPr>
          <a:xfrm>
            <a:off x="5514948" y="6390158"/>
            <a:ext cx="70428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النقاط تشير بأن العناصر تسير بشكل لا نهائي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0BFF88-954F-4C4C-BDC1-9BC7C586015A}"/>
              </a:ext>
            </a:extLst>
          </p:cNvPr>
          <p:cNvGrpSpPr/>
          <p:nvPr/>
        </p:nvGrpSpPr>
        <p:grpSpPr>
          <a:xfrm>
            <a:off x="-538361" y="5823245"/>
            <a:ext cx="5153052" cy="893249"/>
            <a:chOff x="-538361" y="5823245"/>
            <a:chExt cx="5153052" cy="893249"/>
          </a:xfrm>
        </p:grpSpPr>
        <p:pic>
          <p:nvPicPr>
            <p:cNvPr id="28" name="Picture 2" descr="التصميم الجرافيكي Chimney Icon، PPT design creative industry icon ...">
              <a:extLst>
                <a:ext uri="{FF2B5EF4-FFF2-40B4-BE49-F238E27FC236}">
                  <a16:creationId xmlns:a16="http://schemas.microsoft.com/office/drawing/2014/main" id="{1639C68F-0F2C-4CC5-B523-E9B2DC49F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527" t="49670" r="12527" b="25399"/>
            <a:stretch/>
          </p:blipFill>
          <p:spPr bwMode="auto">
            <a:xfrm>
              <a:off x="-538361" y="5823245"/>
              <a:ext cx="5153052" cy="893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CDDA78-6EE7-409D-8BF3-884786DCDDCD}"/>
                </a:ext>
              </a:extLst>
            </p:cNvPr>
            <p:cNvSpPr txBox="1"/>
            <p:nvPr/>
          </p:nvSpPr>
          <p:spPr>
            <a:xfrm>
              <a:off x="40759" y="6070379"/>
              <a:ext cx="296494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FF0000"/>
                  </a:solidFill>
                  <a:cs typeface="(AH) Manal Black" pitchFamily="2" charset="-78"/>
                </a:rPr>
                <a:t>مجموعة الأعداد الأولية    </a:t>
              </a:r>
              <a:endParaRPr lang="ar-AE" sz="24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B5620A-BACA-4FB1-9C43-8217BE604029}"/>
                  </a:ext>
                </a:extLst>
              </p:cNvPr>
              <p:cNvSpPr txBox="1"/>
              <p:nvPr/>
            </p:nvSpPr>
            <p:spPr>
              <a:xfrm>
                <a:off x="4656759" y="6054991"/>
                <a:ext cx="8161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B5620A-BACA-4FB1-9C43-8217BE604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759" y="6054991"/>
                <a:ext cx="816121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8F7DFC-43E9-46C9-AEB9-72DFDE22D1CF}"/>
                  </a:ext>
                </a:extLst>
              </p:cNvPr>
              <p:cNvSpPr txBox="1"/>
              <p:nvPr/>
            </p:nvSpPr>
            <p:spPr>
              <a:xfrm>
                <a:off x="5402003" y="6060084"/>
                <a:ext cx="34806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,…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8F7DFC-43E9-46C9-AEB9-72DFDE22D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003" y="6060084"/>
                <a:ext cx="3480696" cy="43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31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15B4A-0D96-47CE-8E3E-A25D097A1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7" t="41185" r="43666" b="54222"/>
          <a:stretch/>
        </p:blipFill>
        <p:spPr>
          <a:xfrm>
            <a:off x="7833360" y="172720"/>
            <a:ext cx="4196080" cy="73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92D531-81C3-4DE8-9D76-85C7D4AA5FD3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EAB2F08F-850F-40CA-9596-79631E904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9A1650-E542-435C-942F-1636C322B7E8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853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2DB502-F5E7-4FEE-9C3E-2EE0ED2A616F}"/>
              </a:ext>
            </a:extLst>
          </p:cNvPr>
          <p:cNvSpPr txBox="1"/>
          <p:nvPr/>
        </p:nvSpPr>
        <p:spPr>
          <a:xfrm>
            <a:off x="964001" y="904240"/>
            <a:ext cx="96646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استخدم طريقة ذكر العناصر للقيام بما يلي ,وصف كل مجموعة لفظيا:</a:t>
            </a:r>
            <a:endParaRPr lang="ar-AE" sz="3200" b="1" dirty="0">
              <a:solidFill>
                <a:schemeClr val="tx1">
                  <a:lumMod val="95000"/>
                  <a:lumOff val="5000"/>
                </a:schemeClr>
              </a:solidFill>
              <a:cs typeface="(AH) Manal Black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539BBD-FA63-438E-8D1C-8C96CFAAF823}"/>
              </a:ext>
            </a:extLst>
          </p:cNvPr>
          <p:cNvGrpSpPr/>
          <p:nvPr/>
        </p:nvGrpSpPr>
        <p:grpSpPr>
          <a:xfrm>
            <a:off x="5598160" y="1489015"/>
            <a:ext cx="6431280" cy="605084"/>
            <a:chOff x="5760720" y="1889771"/>
            <a:chExt cx="6431280" cy="6050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C09019-A842-4F71-89F6-4B97934B0B85}"/>
                </a:ext>
              </a:extLst>
            </p:cNvPr>
            <p:cNvSpPr txBox="1"/>
            <p:nvPr/>
          </p:nvSpPr>
          <p:spPr>
            <a:xfrm>
              <a:off x="5760720" y="1910080"/>
              <a:ext cx="64312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كتابة مجموعة الأعداد الطبيعية التي تقل عن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3AA41EC-F03A-49EE-847D-0E36E7D9CA1F}"/>
                    </a:ext>
                  </a:extLst>
                </p:cNvPr>
                <p:cNvSpPr txBox="1"/>
                <p:nvPr/>
              </p:nvSpPr>
              <p:spPr>
                <a:xfrm>
                  <a:off x="5899487" y="1956246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3AA41EC-F03A-49EE-847D-0E36E7D9CA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9487" y="1956246"/>
                  <a:ext cx="359073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590A64-F376-4A2B-8F65-A9610C08E860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590A64-F376-4A2B-8F65-A9610C08E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13DAB7-E940-438E-A6A9-924BF4128D34}"/>
                  </a:ext>
                </a:extLst>
              </p:cNvPr>
              <p:cNvSpPr txBox="1"/>
              <p:nvPr/>
            </p:nvSpPr>
            <p:spPr>
              <a:xfrm>
                <a:off x="360317" y="1573459"/>
                <a:ext cx="5546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A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13DAB7-E940-438E-A6A9-924BF4128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17" y="1573459"/>
                <a:ext cx="554639" cy="492443"/>
              </a:xfrm>
              <a:prstGeom prst="rect">
                <a:avLst/>
              </a:prstGeom>
              <a:blipFill>
                <a:blip r:embed="rId6"/>
                <a:stretch>
                  <a:fillRect l="-43956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DB8D30-2CB6-4142-9458-A732550835F6}"/>
                  </a:ext>
                </a:extLst>
              </p:cNvPr>
              <p:cNvSpPr txBox="1"/>
              <p:nvPr/>
            </p:nvSpPr>
            <p:spPr>
              <a:xfrm>
                <a:off x="1295550" y="1576612"/>
                <a:ext cx="237359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DB8D30-2CB6-4142-9458-A73255083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550" y="1576612"/>
                <a:ext cx="2373598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33C48C5-E2E9-41EA-8ED9-D48E078666ED}"/>
              </a:ext>
            </a:extLst>
          </p:cNvPr>
          <p:cNvGrpSpPr/>
          <p:nvPr/>
        </p:nvGrpSpPr>
        <p:grpSpPr>
          <a:xfrm>
            <a:off x="4634201" y="3851251"/>
            <a:ext cx="7395239" cy="605084"/>
            <a:chOff x="4796761" y="1889771"/>
            <a:chExt cx="7395239" cy="6050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C61601-E65B-4D8C-B3A2-708F2F161AD6}"/>
                </a:ext>
              </a:extLst>
            </p:cNvPr>
            <p:cNvSpPr txBox="1"/>
            <p:nvPr/>
          </p:nvSpPr>
          <p:spPr>
            <a:xfrm>
              <a:off x="4976298" y="1910080"/>
              <a:ext cx="721570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كتابة مجموعة الأعداد الطبيعية الفردية التي تزيد عن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E09B03-22DE-4D64-9C59-3A4E7B0A4CA5}"/>
                    </a:ext>
                  </a:extLst>
                </p:cNvPr>
                <p:cNvSpPr txBox="1"/>
                <p:nvPr/>
              </p:nvSpPr>
              <p:spPr>
                <a:xfrm>
                  <a:off x="4796761" y="1928593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E09B03-22DE-4D64-9C59-3A4E7B0A4C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761" y="1928593"/>
                  <a:ext cx="359073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1B60C1B-C011-4BCD-9281-4FFA682CB639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1B60C1B-C011-4BCD-9281-4FFA682CB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508D9B-D1E2-4843-87E0-30CFBAF5E957}"/>
              </a:ext>
            </a:extLst>
          </p:cNvPr>
          <p:cNvGrpSpPr/>
          <p:nvPr/>
        </p:nvGrpSpPr>
        <p:grpSpPr>
          <a:xfrm>
            <a:off x="5598160" y="2611197"/>
            <a:ext cx="6570047" cy="584775"/>
            <a:chOff x="9282767" y="2071925"/>
            <a:chExt cx="6431280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8162A9-F15C-4349-8C89-BD0E78AF1B90}"/>
                </a:ext>
              </a:extLst>
            </p:cNvPr>
            <p:cNvSpPr txBox="1"/>
            <p:nvPr/>
          </p:nvSpPr>
          <p:spPr>
            <a:xfrm>
              <a:off x="9282767" y="2071925"/>
              <a:ext cx="64312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الأعداد الطبيعية الأقل من أو تساوي 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B944D88-7C1A-45EF-BC9F-5CE092B14A0C}"/>
                    </a:ext>
                  </a:extLst>
                </p:cNvPr>
                <p:cNvSpPr txBox="1"/>
                <p:nvPr/>
              </p:nvSpPr>
              <p:spPr>
                <a:xfrm>
                  <a:off x="10041423" y="2118090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B944D88-7C1A-45EF-BC9F-5CE092B14A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1423" y="2118090"/>
                  <a:ext cx="359073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9D569F-6EBE-40F7-B892-6834D3D597D0}"/>
              </a:ext>
            </a:extLst>
          </p:cNvPr>
          <p:cNvGrpSpPr/>
          <p:nvPr/>
        </p:nvGrpSpPr>
        <p:grpSpPr>
          <a:xfrm>
            <a:off x="-514817" y="2624416"/>
            <a:ext cx="6431280" cy="584775"/>
            <a:chOff x="5760720" y="1910080"/>
            <a:chExt cx="6431280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F5E95E-1280-4DD2-A250-54801C5A4264}"/>
                </a:ext>
              </a:extLst>
            </p:cNvPr>
            <p:cNvSpPr txBox="1"/>
            <p:nvPr/>
          </p:nvSpPr>
          <p:spPr>
            <a:xfrm>
              <a:off x="5760720" y="1910080"/>
              <a:ext cx="64312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الأعداد الطبيعية المحصورة بين      و    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0F89330-3E8E-4437-9B1E-A45CCEB91836}"/>
                    </a:ext>
                  </a:extLst>
                </p:cNvPr>
                <p:cNvSpPr txBox="1"/>
                <p:nvPr/>
              </p:nvSpPr>
              <p:spPr>
                <a:xfrm>
                  <a:off x="7239538" y="1935944"/>
                  <a:ext cx="298159" cy="481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r>
                    <a:rPr lang="en-US" b="1" dirty="0"/>
                    <a:t> </a:t>
                  </a:r>
                  <a:endParaRPr lang="ar-AE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0F89330-3E8E-4437-9B1E-A45CCEB918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9538" y="1935944"/>
                  <a:ext cx="298159" cy="48109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876C218-C12C-4E23-BF03-A8AA7C107173}"/>
                    </a:ext>
                  </a:extLst>
                </p:cNvPr>
                <p:cNvSpPr txBox="1"/>
                <p:nvPr/>
              </p:nvSpPr>
              <p:spPr>
                <a:xfrm>
                  <a:off x="6640181" y="1920337"/>
                  <a:ext cx="298159" cy="481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𝟔</m:t>
                      </m:r>
                    </m:oMath>
                  </a14:m>
                  <a:r>
                    <a:rPr lang="en-US" b="1" dirty="0"/>
                    <a:t> </a:t>
                  </a:r>
                  <a:endParaRPr lang="ar-AE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876C218-C12C-4E23-BF03-A8AA7C1071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181" y="1920337"/>
                  <a:ext cx="298159" cy="48109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7B71FDC-A6D9-42DA-AF9B-6B1A9BA6D363}"/>
              </a:ext>
            </a:extLst>
          </p:cNvPr>
          <p:cNvSpPr txBox="1"/>
          <p:nvPr/>
        </p:nvSpPr>
        <p:spPr>
          <a:xfrm>
            <a:off x="6031445" y="2657362"/>
            <a:ext cx="275717" cy="492443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أو</a:t>
            </a:r>
            <a:endParaRPr lang="ar-AE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213369-9ACE-44D1-8765-AB240EA8392C}"/>
                  </a:ext>
                </a:extLst>
              </p:cNvPr>
              <p:cNvSpPr txBox="1"/>
              <p:nvPr/>
            </p:nvSpPr>
            <p:spPr>
              <a:xfrm>
                <a:off x="394300" y="3936226"/>
                <a:ext cx="5370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B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213369-9ACE-44D1-8765-AB240EA8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00" y="3936226"/>
                <a:ext cx="537006" cy="492443"/>
              </a:xfrm>
              <a:prstGeom prst="rect">
                <a:avLst/>
              </a:prstGeom>
              <a:blipFill>
                <a:blip r:embed="rId13"/>
                <a:stretch>
                  <a:fillRect l="-46591" t="-25000" b="-5125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DDF3ED-7030-48FB-BD53-2891D63122A9}"/>
                  </a:ext>
                </a:extLst>
              </p:cNvPr>
              <p:cNvSpPr txBox="1"/>
              <p:nvPr/>
            </p:nvSpPr>
            <p:spPr>
              <a:xfrm>
                <a:off x="1330015" y="3917869"/>
                <a:ext cx="25691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…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0DDF3ED-7030-48FB-BD53-2891D6312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015" y="3917869"/>
                <a:ext cx="2569165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5A30D805-E8C2-4BAF-BEEB-3D6612BB3F01}"/>
              </a:ext>
            </a:extLst>
          </p:cNvPr>
          <p:cNvGrpSpPr/>
          <p:nvPr/>
        </p:nvGrpSpPr>
        <p:grpSpPr>
          <a:xfrm>
            <a:off x="5694886" y="5302510"/>
            <a:ext cx="6570047" cy="584775"/>
            <a:chOff x="9282767" y="2071925"/>
            <a:chExt cx="6431280" cy="5847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CAD23E-BA1A-4C88-906B-8D9638BA95E1}"/>
                </a:ext>
              </a:extLst>
            </p:cNvPr>
            <p:cNvSpPr txBox="1"/>
            <p:nvPr/>
          </p:nvSpPr>
          <p:spPr>
            <a:xfrm>
              <a:off x="9282767" y="2071925"/>
              <a:ext cx="64312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الأعداد الطبيعية  الفردية التي تزيد عن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702E18A-E7D8-4DE3-81BA-0AC8D5193096}"/>
                    </a:ext>
                  </a:extLst>
                </p:cNvPr>
                <p:cNvSpPr txBox="1"/>
                <p:nvPr/>
              </p:nvSpPr>
              <p:spPr>
                <a:xfrm>
                  <a:off x="9645213" y="2118090"/>
                  <a:ext cx="269894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702E18A-E7D8-4DE3-81BA-0AC8D51930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5213" y="2118090"/>
                  <a:ext cx="269894" cy="4924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E431F9B-B21B-455B-A01D-5B500C25C21C}"/>
              </a:ext>
            </a:extLst>
          </p:cNvPr>
          <p:cNvSpPr txBox="1"/>
          <p:nvPr/>
        </p:nvSpPr>
        <p:spPr>
          <a:xfrm>
            <a:off x="5757087" y="5348228"/>
            <a:ext cx="275717" cy="492443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أو</a:t>
            </a:r>
            <a:endParaRPr lang="ar-AE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2FEA52-7666-4263-A90A-12CEF14ED788}"/>
              </a:ext>
            </a:extLst>
          </p:cNvPr>
          <p:cNvGrpSpPr/>
          <p:nvPr/>
        </p:nvGrpSpPr>
        <p:grpSpPr>
          <a:xfrm>
            <a:off x="-859326" y="5348228"/>
            <a:ext cx="6431280" cy="1077218"/>
            <a:chOff x="5760720" y="1910080"/>
            <a:chExt cx="6431280" cy="10772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9F2232-FC2B-432F-B0A0-409E8BD0DD6A}"/>
                </a:ext>
              </a:extLst>
            </p:cNvPr>
            <p:cNvSpPr txBox="1"/>
            <p:nvPr/>
          </p:nvSpPr>
          <p:spPr>
            <a:xfrm>
              <a:off x="5760720" y="1910080"/>
              <a:ext cx="6431280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الأعداد الطبيعية الفردية التي </a:t>
              </a:r>
            </a:p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تزيد عن أو تساوي     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EE3D48E-CE59-4975-B409-A6196825D3F6}"/>
                    </a:ext>
                  </a:extLst>
                </p:cNvPr>
                <p:cNvSpPr txBox="1"/>
                <p:nvPr/>
              </p:nvSpPr>
              <p:spPr>
                <a:xfrm>
                  <a:off x="9558430" y="2422504"/>
                  <a:ext cx="298159" cy="4810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a14:m>
                  <a:r>
                    <a:rPr lang="en-US" b="1" dirty="0"/>
                    <a:t> </a:t>
                  </a:r>
                  <a:endParaRPr lang="ar-AE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EE3D48E-CE59-4975-B409-A6196825D3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8430" y="2422504"/>
                  <a:ext cx="298159" cy="48109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5668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8" grpId="0"/>
      <p:bldP spid="29" grpId="0"/>
      <p:bldP spid="30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07EF7A-54A3-4932-AC5C-536CB1030998}"/>
              </a:ext>
            </a:extLst>
          </p:cNvPr>
          <p:cNvGrpSpPr/>
          <p:nvPr/>
        </p:nvGrpSpPr>
        <p:grpSpPr>
          <a:xfrm>
            <a:off x="76200" y="38353"/>
            <a:ext cx="10905711" cy="976401"/>
            <a:chOff x="0" y="111760"/>
            <a:chExt cx="10905711" cy="97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13626D-667A-471F-B47B-6D8FB6F01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751" t="18517" r="30832" b="76149"/>
            <a:stretch/>
          </p:blipFill>
          <p:spPr>
            <a:xfrm>
              <a:off x="8152351" y="134054"/>
              <a:ext cx="2753360" cy="7518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6B55E6-BC1A-4AF7-A7F5-BF628645E7F1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35BA5AEE-2558-4882-BF4B-BD61CAF3F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1E6DE-0A7E-47E3-9B74-68B91ABC0503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853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5B7D231-0A09-4C69-894F-EE50D6269746}"/>
              </a:ext>
            </a:extLst>
          </p:cNvPr>
          <p:cNvSpPr txBox="1"/>
          <p:nvPr/>
        </p:nvSpPr>
        <p:spPr>
          <a:xfrm>
            <a:off x="305218" y="1140995"/>
            <a:ext cx="108178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(AH) Manal Black" pitchFamily="2" charset="-78"/>
              </a:rPr>
              <a:t>استخدم طريقة ذكر العناصر للقيام بما يلي ,واكتب وصفا بديلا على الأقل لكل مجموعة :</a:t>
            </a:r>
            <a:endParaRPr lang="ar-AE" sz="3200" b="1" dirty="0">
              <a:solidFill>
                <a:schemeClr val="tx1">
                  <a:lumMod val="95000"/>
                  <a:lumOff val="5000"/>
                </a:schemeClr>
              </a:solidFill>
              <a:cs typeface="(AH) Manal Black" pitchFamily="2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0C2BE-DB09-40F7-B49B-A11AFE481ECC}"/>
              </a:ext>
            </a:extLst>
          </p:cNvPr>
          <p:cNvGrpSpPr/>
          <p:nvPr/>
        </p:nvGrpSpPr>
        <p:grpSpPr>
          <a:xfrm>
            <a:off x="3913167" y="1722091"/>
            <a:ext cx="8278833" cy="605084"/>
            <a:chOff x="4027025" y="1889771"/>
            <a:chExt cx="8164975" cy="60508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01219B-9353-4D37-852A-2B0C91AF3564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مجموعة الأعداد الطبيعية الزوجية من          الى  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1154E65-8ACA-41CF-8165-EB9882A66D52}"/>
                    </a:ext>
                  </a:extLst>
                </p:cNvPr>
                <p:cNvSpPr txBox="1"/>
                <p:nvPr/>
              </p:nvSpPr>
              <p:spPr>
                <a:xfrm>
                  <a:off x="5575505" y="2002412"/>
                  <a:ext cx="60433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𝟖𝟎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1154E65-8ACA-41CF-8165-EB9882A66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505" y="2002412"/>
                  <a:ext cx="60433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1A4CA7C-1933-4728-9B27-9213391D9E01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590A64-F376-4A2B-8F65-A9610C08E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04858D9-4480-44A5-96B2-1067F3C73394}"/>
                    </a:ext>
                  </a:extLst>
                </p:cNvPr>
                <p:cNvSpPr txBox="1"/>
                <p:nvPr/>
              </p:nvSpPr>
              <p:spPr>
                <a:xfrm>
                  <a:off x="4029632" y="1950849"/>
                  <a:ext cx="60433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𝟗𝟎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04858D9-4480-44A5-96B2-1067F3C73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9632" y="1950849"/>
                  <a:ext cx="604333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6A7D6B-8FCB-4444-8CF1-132C7A6D993A}"/>
                  </a:ext>
                </a:extLst>
              </p:cNvPr>
              <p:cNvSpPr txBox="1"/>
              <p:nvPr/>
            </p:nvSpPr>
            <p:spPr>
              <a:xfrm>
                <a:off x="433155" y="2435032"/>
                <a:ext cx="55463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A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6A7D6B-8FCB-4444-8CF1-132C7A6D9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55" y="2435032"/>
                <a:ext cx="554639" cy="492443"/>
              </a:xfrm>
              <a:prstGeom prst="rect">
                <a:avLst/>
              </a:prstGeom>
              <a:blipFill>
                <a:blip r:embed="rId8"/>
                <a:stretch>
                  <a:fillRect l="-43956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9E75B-66C0-4817-B66C-30CC2EC4E21C}"/>
                  </a:ext>
                </a:extLst>
              </p:cNvPr>
              <p:cNvSpPr txBox="1"/>
              <p:nvPr/>
            </p:nvSpPr>
            <p:spPr>
              <a:xfrm>
                <a:off x="1136873" y="2457340"/>
                <a:ext cx="39370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𝟖𝟐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𝟖𝟒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𝟖𝟔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𝟖𝟖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𝟗𝟎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69E75B-66C0-4817-B66C-30CC2EC4E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873" y="2457340"/>
                <a:ext cx="393704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91B9DD3-10FF-4FE3-ACC6-D0FA9628721B}"/>
              </a:ext>
            </a:extLst>
          </p:cNvPr>
          <p:cNvGrpSpPr/>
          <p:nvPr/>
        </p:nvGrpSpPr>
        <p:grpSpPr>
          <a:xfrm>
            <a:off x="4378960" y="3277544"/>
            <a:ext cx="7699183" cy="1049804"/>
            <a:chOff x="11188466" y="2071925"/>
            <a:chExt cx="4525581" cy="10498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E9E090-A324-44D6-82E7-3D94C41DDA82}"/>
                </a:ext>
              </a:extLst>
            </p:cNvPr>
            <p:cNvSpPr txBox="1"/>
            <p:nvPr/>
          </p:nvSpPr>
          <p:spPr>
            <a:xfrm>
              <a:off x="11188466" y="2071925"/>
              <a:ext cx="45255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الأعداد الطبيعية الزوجية  المحصورة بين          و        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7D495F8-6DDC-4567-847B-265D1F0CFD45}"/>
                    </a:ext>
                  </a:extLst>
                </p:cNvPr>
                <p:cNvSpPr txBox="1"/>
                <p:nvPr/>
              </p:nvSpPr>
              <p:spPr>
                <a:xfrm>
                  <a:off x="11384406" y="2109538"/>
                  <a:ext cx="35763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𝟗𝟏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7D495F8-6DDC-4567-847B-265D1F0CFD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4406" y="2109538"/>
                  <a:ext cx="35763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6F9D7AA-B985-4C4F-9823-235D2C2DF210}"/>
                    </a:ext>
                  </a:extLst>
                </p:cNvPr>
                <p:cNvSpPr txBox="1"/>
                <p:nvPr/>
              </p:nvSpPr>
              <p:spPr>
                <a:xfrm>
                  <a:off x="15069682" y="2629286"/>
                  <a:ext cx="35763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𝟕𝟗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6F9D7AA-B985-4C4F-9823-235D2C2DF2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69682" y="2629286"/>
                  <a:ext cx="357632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EA874F-0A01-4542-AE4C-CC8EC2556DAC}"/>
              </a:ext>
            </a:extLst>
          </p:cNvPr>
          <p:cNvGrpSpPr/>
          <p:nvPr/>
        </p:nvGrpSpPr>
        <p:grpSpPr>
          <a:xfrm>
            <a:off x="3896141" y="4566349"/>
            <a:ext cx="8164975" cy="605084"/>
            <a:chOff x="4027025" y="1889771"/>
            <a:chExt cx="8164975" cy="60508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D962EB-E46B-4AA2-BD58-4E379F8BD7AB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مجموعة الأعداد الطبيعية الفردية  التي تزيد عن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DFDA49A-2394-4CC6-974D-CA6F40E46C8E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DFDA49A-2394-4CC6-974D-CA6F40E46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D7D1D13-2103-41E5-B87A-EE7E9F3FEFED}"/>
                    </a:ext>
                  </a:extLst>
                </p:cNvPr>
                <p:cNvSpPr txBox="1"/>
                <p:nvPr/>
              </p:nvSpPr>
              <p:spPr>
                <a:xfrm>
                  <a:off x="4320102" y="1900938"/>
                  <a:ext cx="60433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D7D1D13-2103-41E5-B87A-EE7E9F3FEF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0102" y="1900938"/>
                  <a:ext cx="604333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17FA73-A69B-46A5-AF35-C86FF2781A65}"/>
                  </a:ext>
                </a:extLst>
              </p:cNvPr>
              <p:cNvSpPr txBox="1"/>
              <p:nvPr/>
            </p:nvSpPr>
            <p:spPr>
              <a:xfrm>
                <a:off x="163185" y="5115170"/>
                <a:ext cx="53700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en-US" sz="3200" b="1" dirty="0"/>
                  <a:t>B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17FA73-A69B-46A5-AF35-C86FF2781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85" y="5115170"/>
                <a:ext cx="537006" cy="492443"/>
              </a:xfrm>
              <a:prstGeom prst="rect">
                <a:avLst/>
              </a:prstGeom>
              <a:blipFill>
                <a:blip r:embed="rId14"/>
                <a:stretch>
                  <a:fillRect l="-46591" t="-23457" b="-50617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97F695-0A36-44D5-8615-3E14D788E60F}"/>
                  </a:ext>
                </a:extLst>
              </p:cNvPr>
              <p:cNvSpPr txBox="1"/>
              <p:nvPr/>
            </p:nvSpPr>
            <p:spPr>
              <a:xfrm>
                <a:off x="717824" y="5138568"/>
                <a:ext cx="37767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𝟏𝟗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97F695-0A36-44D5-8615-3E14D788E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24" y="5138568"/>
                <a:ext cx="3776740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3D4268F1-C29E-4C69-9711-7EE8BFA0E0A3}"/>
              </a:ext>
            </a:extLst>
          </p:cNvPr>
          <p:cNvGrpSpPr/>
          <p:nvPr/>
        </p:nvGrpSpPr>
        <p:grpSpPr>
          <a:xfrm>
            <a:off x="3814895" y="6101493"/>
            <a:ext cx="8164975" cy="584775"/>
            <a:chOff x="11503029" y="2071925"/>
            <a:chExt cx="4211018" cy="58477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FE4D8F4-FD28-48A0-B83A-52594C8C2A53}"/>
                </a:ext>
              </a:extLst>
            </p:cNvPr>
            <p:cNvSpPr txBox="1"/>
            <p:nvPr/>
          </p:nvSpPr>
          <p:spPr>
            <a:xfrm>
              <a:off x="11503029" y="2071925"/>
              <a:ext cx="421101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الأعداد الطبيعية الفردية الأكبر من أو تساوي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27AEACB-363F-46CA-8A94-F51F4AB3CAAE}"/>
                    </a:ext>
                  </a:extLst>
                </p:cNvPr>
                <p:cNvSpPr txBox="1"/>
                <p:nvPr/>
              </p:nvSpPr>
              <p:spPr>
                <a:xfrm>
                  <a:off x="11606982" y="2118090"/>
                  <a:ext cx="35522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𝟏𝟏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27AEACB-363F-46CA-8A94-F51F4AB3CA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6982" y="2118090"/>
                  <a:ext cx="355227" cy="4924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412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90C700EE-2DF3-40D3-87D9-8100E29A6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034" y="63254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6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AB4A93B-0489-4724-ABE8-671A6F932816}"/>
              </a:ext>
            </a:extLst>
          </p:cNvPr>
          <p:cNvGrpSpPr/>
          <p:nvPr/>
        </p:nvGrpSpPr>
        <p:grpSpPr>
          <a:xfrm>
            <a:off x="0" y="111760"/>
            <a:ext cx="11318240" cy="2489200"/>
            <a:chOff x="0" y="111760"/>
            <a:chExt cx="11318240" cy="24892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50242D9-4144-4172-A3E8-8B6F227B8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83" t="31852" r="24750" b="47407"/>
            <a:stretch/>
          </p:blipFill>
          <p:spPr>
            <a:xfrm>
              <a:off x="1290320" y="111760"/>
              <a:ext cx="10027920" cy="248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F6CB1E-CE7E-454F-B81A-42D18D9BA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83" t="18074" r="27750" b="69333"/>
          <a:stretch/>
        </p:blipFill>
        <p:spPr>
          <a:xfrm>
            <a:off x="5384800" y="2966720"/>
            <a:ext cx="6687790" cy="3779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44F44-8AA4-4F10-8561-D573ADD63CEC}"/>
              </a:ext>
            </a:extLst>
          </p:cNvPr>
          <p:cNvGrpSpPr/>
          <p:nvPr/>
        </p:nvGrpSpPr>
        <p:grpSpPr>
          <a:xfrm>
            <a:off x="173543" y="2227265"/>
            <a:ext cx="2407920" cy="2164396"/>
            <a:chOff x="9530080" y="1462724"/>
            <a:chExt cx="2407920" cy="2164396"/>
          </a:xfrm>
        </p:grpSpPr>
        <p:pic>
          <p:nvPicPr>
            <p:cNvPr id="12" name="Picture 2" descr="أزمة الإنترنت في اليمن… تكلفة مرتفعة وبطء في الخدمة | المشاهد نت">
              <a:extLst>
                <a:ext uri="{FF2B5EF4-FFF2-40B4-BE49-F238E27FC236}">
                  <a16:creationId xmlns:a16="http://schemas.microsoft.com/office/drawing/2014/main" id="{8618B49F-F7F6-47F5-A2EE-ECB7A95E2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80" y="1462724"/>
              <a:ext cx="2363787" cy="15090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D4ABC46-00BB-4E1E-9711-C1515B38ECE0}"/>
                </a:ext>
              </a:extLst>
            </p:cNvPr>
            <p:cNvSpPr/>
            <p:nvPr/>
          </p:nvSpPr>
          <p:spPr>
            <a:xfrm>
              <a:off x="9662160" y="3119120"/>
              <a:ext cx="2275840" cy="508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FF0000"/>
                  </a:solidFill>
                  <a:cs typeface="(AH) Manal Black" pitchFamily="2" charset="-78"/>
                </a:rPr>
                <a:t>يمكن الاستعانة بالأنترنت</a:t>
              </a:r>
              <a:endParaRPr lang="ar-AE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5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AB4A93B-0489-4724-ABE8-671A6F932816}"/>
              </a:ext>
            </a:extLst>
          </p:cNvPr>
          <p:cNvGrpSpPr/>
          <p:nvPr/>
        </p:nvGrpSpPr>
        <p:grpSpPr>
          <a:xfrm>
            <a:off x="0" y="111760"/>
            <a:ext cx="11318240" cy="2489200"/>
            <a:chOff x="0" y="111760"/>
            <a:chExt cx="11318240" cy="24892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50242D9-4144-4172-A3E8-8B6F227B8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83" t="31852" r="24750" b="47407"/>
            <a:stretch/>
          </p:blipFill>
          <p:spPr>
            <a:xfrm>
              <a:off x="1290320" y="111760"/>
              <a:ext cx="10027920" cy="248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DBBD1FD-7F24-4CD3-BE77-00174FB90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83" t="45037" r="27750" b="36296"/>
          <a:stretch/>
        </p:blipFill>
        <p:spPr>
          <a:xfrm>
            <a:off x="5008880" y="2895600"/>
            <a:ext cx="6939280" cy="3688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419060-674E-4708-B6F0-7B0E1B0E8B75}"/>
              </a:ext>
            </a:extLst>
          </p:cNvPr>
          <p:cNvGrpSpPr/>
          <p:nvPr/>
        </p:nvGrpSpPr>
        <p:grpSpPr>
          <a:xfrm>
            <a:off x="86360" y="2173924"/>
            <a:ext cx="2407920" cy="2164396"/>
            <a:chOff x="9530080" y="1462724"/>
            <a:chExt cx="2407920" cy="2164396"/>
          </a:xfrm>
        </p:grpSpPr>
        <p:pic>
          <p:nvPicPr>
            <p:cNvPr id="13" name="Picture 2" descr="أزمة الإنترنت في اليمن… تكلفة مرتفعة وبطء في الخدمة | المشاهد نت">
              <a:extLst>
                <a:ext uri="{FF2B5EF4-FFF2-40B4-BE49-F238E27FC236}">
                  <a16:creationId xmlns:a16="http://schemas.microsoft.com/office/drawing/2014/main" id="{4ED23BF1-3BEE-4087-94D3-AA95C82DE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80" y="1462724"/>
              <a:ext cx="2363787" cy="15090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E3E42B3-A19A-4FBF-ACBD-D7FC6790BEF0}"/>
                </a:ext>
              </a:extLst>
            </p:cNvPr>
            <p:cNvSpPr/>
            <p:nvPr/>
          </p:nvSpPr>
          <p:spPr>
            <a:xfrm>
              <a:off x="9662160" y="3119120"/>
              <a:ext cx="2275840" cy="508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FF0000"/>
                  </a:solidFill>
                  <a:cs typeface="(AH) Manal Black" pitchFamily="2" charset="-78"/>
                </a:rPr>
                <a:t>يمكن الاستعانة بالأنترنت</a:t>
              </a:r>
              <a:endParaRPr lang="ar-AE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5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7F0F4D-DD57-4BC3-84DB-1DFB6A1594D0}"/>
              </a:ext>
            </a:extLst>
          </p:cNvPr>
          <p:cNvGrpSpPr/>
          <p:nvPr/>
        </p:nvGrpSpPr>
        <p:grpSpPr>
          <a:xfrm>
            <a:off x="2421255" y="0"/>
            <a:ext cx="7349489" cy="1654412"/>
            <a:chOff x="1936751" y="0"/>
            <a:chExt cx="7349489" cy="1654412"/>
          </a:xfrm>
        </p:grpSpPr>
        <p:pic>
          <p:nvPicPr>
            <p:cNvPr id="2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CEA88FBC-C6DE-450F-9979-6AE6571EB7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09" b="67115"/>
            <a:stretch/>
          </p:blipFill>
          <p:spPr bwMode="auto">
            <a:xfrm>
              <a:off x="1936751" y="0"/>
              <a:ext cx="7349489" cy="16544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A9B87B-AC11-4B10-AF7E-54471F35AE4D}"/>
                </a:ext>
              </a:extLst>
            </p:cNvPr>
            <p:cNvSpPr txBox="1"/>
            <p:nvPr/>
          </p:nvSpPr>
          <p:spPr>
            <a:xfrm>
              <a:off x="3789680" y="274320"/>
              <a:ext cx="346456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b="1" dirty="0">
                  <a:solidFill>
                    <a:srgbClr val="FFFF00"/>
                  </a:solidFill>
                  <a:cs typeface="(AH) Manal Black" pitchFamily="2" charset="-78"/>
                </a:rPr>
                <a:t>فهم رموز المجموعات</a:t>
              </a:r>
              <a:endParaRPr lang="ar-AE" sz="44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12" name="2">
            <a:hlinkClick r:id="" action="ppaction://media"/>
            <a:extLst>
              <a:ext uri="{FF2B5EF4-FFF2-40B4-BE49-F238E27FC236}">
                <a16:creationId xmlns:a16="http://schemas.microsoft.com/office/drawing/2014/main" id="{604C4EB4-6C6C-4619-A79B-0B1527E742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4184" y="2082800"/>
            <a:ext cx="6451600" cy="4572000"/>
          </a:xfrm>
          <a:prstGeom prst="rect">
            <a:avLst/>
          </a:prstGeom>
        </p:spPr>
      </p:pic>
      <p:pic>
        <p:nvPicPr>
          <p:cNvPr id="18434" name="Picture 2" descr="هيا نشاهد - YouTube">
            <a:extLst>
              <a:ext uri="{FF2B5EF4-FFF2-40B4-BE49-F238E27FC236}">
                <a16:creationId xmlns:a16="http://schemas.microsoft.com/office/drawing/2014/main" id="{B836A09A-127A-4649-B417-C6438C10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8" y="1900238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7F0F4D-DD57-4BC3-84DB-1DFB6A1594D0}"/>
              </a:ext>
            </a:extLst>
          </p:cNvPr>
          <p:cNvGrpSpPr/>
          <p:nvPr/>
        </p:nvGrpSpPr>
        <p:grpSpPr>
          <a:xfrm>
            <a:off x="2421255" y="0"/>
            <a:ext cx="7349489" cy="1654412"/>
            <a:chOff x="1936751" y="0"/>
            <a:chExt cx="7349489" cy="1654412"/>
          </a:xfrm>
        </p:grpSpPr>
        <p:pic>
          <p:nvPicPr>
            <p:cNvPr id="2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CEA88FBC-C6DE-450F-9979-6AE6571EB7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09" b="67115"/>
            <a:stretch/>
          </p:blipFill>
          <p:spPr bwMode="auto">
            <a:xfrm>
              <a:off x="1936751" y="0"/>
              <a:ext cx="7349489" cy="16544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A9B87B-AC11-4B10-AF7E-54471F35AE4D}"/>
                </a:ext>
              </a:extLst>
            </p:cNvPr>
            <p:cNvSpPr txBox="1"/>
            <p:nvPr/>
          </p:nvSpPr>
          <p:spPr>
            <a:xfrm>
              <a:off x="3789680" y="274320"/>
              <a:ext cx="346456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b="1" dirty="0">
                  <a:solidFill>
                    <a:srgbClr val="FFFF00"/>
                  </a:solidFill>
                  <a:cs typeface="(AH) Manal Black" pitchFamily="2" charset="-78"/>
                </a:rPr>
                <a:t>فهم رموز المجموعات</a:t>
              </a:r>
              <a:endParaRPr lang="ar-AE" sz="44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BE4CB3-CD74-4C40-B1C5-02AF91B13D39}"/>
              </a:ext>
            </a:extLst>
          </p:cNvPr>
          <p:cNvGrpSpPr/>
          <p:nvPr/>
        </p:nvGrpSpPr>
        <p:grpSpPr>
          <a:xfrm>
            <a:off x="497840" y="1641752"/>
            <a:ext cx="11379200" cy="1548884"/>
            <a:chOff x="111760" y="1677530"/>
            <a:chExt cx="11379200" cy="1548884"/>
          </a:xfrm>
        </p:grpSpPr>
        <p:pic>
          <p:nvPicPr>
            <p:cNvPr id="5" name="Picture 2" descr="Arrow Heading Ppt Design, Ppt, Business, Information PNG ...">
              <a:extLst>
                <a:ext uri="{FF2B5EF4-FFF2-40B4-BE49-F238E27FC236}">
                  <a16:creationId xmlns:a16="http://schemas.microsoft.com/office/drawing/2014/main" id="{E934A5B1-15FB-48E1-AD96-0B6D9286ED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2" t="41903" r="9455" b="15823"/>
            <a:stretch/>
          </p:blipFill>
          <p:spPr bwMode="auto">
            <a:xfrm>
              <a:off x="111760" y="1677530"/>
              <a:ext cx="5293360" cy="1548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Arrow Heading Ppt Design, Ppt, Business, Information PNG ...">
              <a:extLst>
                <a:ext uri="{FF2B5EF4-FFF2-40B4-BE49-F238E27FC236}">
                  <a16:creationId xmlns:a16="http://schemas.microsoft.com/office/drawing/2014/main" id="{FCBDD2E8-5AE9-4EF3-A99E-EAC5B927BC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35" b="55319"/>
            <a:stretch/>
          </p:blipFill>
          <p:spPr bwMode="auto">
            <a:xfrm>
              <a:off x="6360160" y="1677530"/>
              <a:ext cx="5130800" cy="15488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6CF438-CA4E-4E09-B38B-3C4FCD623A41}"/>
                  </a:ext>
                </a:extLst>
              </p:cNvPr>
              <p:cNvSpPr txBox="1"/>
              <p:nvPr/>
            </p:nvSpPr>
            <p:spPr>
              <a:xfrm>
                <a:off x="10033000" y="1955799"/>
                <a:ext cx="50815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ar-AE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6CF438-CA4E-4E09-B38B-3C4FCD623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3000" y="1955799"/>
                <a:ext cx="508151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19C480-8F56-453F-9CAE-6E2E9690018D}"/>
                  </a:ext>
                </a:extLst>
              </p:cNvPr>
              <p:cNvSpPr txBox="1"/>
              <p:nvPr/>
            </p:nvSpPr>
            <p:spPr>
              <a:xfrm>
                <a:off x="1082040" y="1677530"/>
                <a:ext cx="5658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ar-AE" sz="48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19C480-8F56-453F-9CAE-6E2E96900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" y="1677530"/>
                <a:ext cx="565861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511846F-9D55-4403-86B6-71BF4476021F}"/>
              </a:ext>
            </a:extLst>
          </p:cNvPr>
          <p:cNvSpPr txBox="1"/>
          <p:nvPr/>
        </p:nvSpPr>
        <p:spPr>
          <a:xfrm>
            <a:off x="10596880" y="2402074"/>
            <a:ext cx="11379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ينتمي</a:t>
            </a:r>
            <a:endParaRPr lang="ar-AE" sz="2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3A0E6-555D-48D3-A52A-073F58BC2F7E}"/>
              </a:ext>
            </a:extLst>
          </p:cNvPr>
          <p:cNvSpPr txBox="1"/>
          <p:nvPr/>
        </p:nvSpPr>
        <p:spPr>
          <a:xfrm>
            <a:off x="426720" y="2509191"/>
            <a:ext cx="11379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لا ينتمي</a:t>
            </a:r>
            <a:endParaRPr lang="ar-AE" sz="2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8878FE-3112-4B52-A56D-00F8CB047404}"/>
              </a:ext>
            </a:extLst>
          </p:cNvPr>
          <p:cNvGrpSpPr/>
          <p:nvPr/>
        </p:nvGrpSpPr>
        <p:grpSpPr>
          <a:xfrm>
            <a:off x="6746240" y="3218057"/>
            <a:ext cx="5334001" cy="1178946"/>
            <a:chOff x="6573519" y="3361485"/>
            <a:chExt cx="5334001" cy="1178946"/>
          </a:xfrm>
        </p:grpSpPr>
        <p:pic>
          <p:nvPicPr>
            <p:cNvPr id="15" name="Picture 4" descr="Vector Banner Design Png Free Download, Banner, Ribbon, Vector ...">
              <a:extLst>
                <a:ext uri="{FF2B5EF4-FFF2-40B4-BE49-F238E27FC236}">
                  <a16:creationId xmlns:a16="http://schemas.microsoft.com/office/drawing/2014/main" id="{826FACBB-6FAB-4408-BCB6-6B19F39E7D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9" t="67521" r="25568" b="13043"/>
            <a:stretch/>
          </p:blipFill>
          <p:spPr bwMode="auto">
            <a:xfrm>
              <a:off x="6573519" y="3361485"/>
              <a:ext cx="5211128" cy="11789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74DF95-B7DF-4E0E-8977-F3B78C1E2B88}"/>
                </a:ext>
              </a:extLst>
            </p:cNvPr>
            <p:cNvSpPr txBox="1"/>
            <p:nvPr/>
          </p:nvSpPr>
          <p:spPr>
            <a:xfrm>
              <a:off x="7487920" y="3624061"/>
              <a:ext cx="44196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b="1" dirty="0">
                  <a:solidFill>
                    <a:srgbClr val="FF0000"/>
                  </a:solidFill>
                  <a:cs typeface="(AH) Manal Black" pitchFamily="2" charset="-78"/>
                </a:rPr>
                <a:t>العنصر موجود داخل المجموعة</a:t>
              </a:r>
              <a:endParaRPr lang="ar-AE" sz="36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4D181E-73A2-437A-9CDB-AA320B78D3CE}"/>
              </a:ext>
            </a:extLst>
          </p:cNvPr>
          <p:cNvGrpSpPr/>
          <p:nvPr/>
        </p:nvGrpSpPr>
        <p:grpSpPr>
          <a:xfrm>
            <a:off x="35384" y="3226414"/>
            <a:ext cx="6253655" cy="1178945"/>
            <a:chOff x="-304800" y="3361485"/>
            <a:chExt cx="6253655" cy="1178945"/>
          </a:xfrm>
        </p:grpSpPr>
        <p:pic>
          <p:nvPicPr>
            <p:cNvPr id="14" name="Picture 4" descr="Vector Banner Design Png Free Download, Banner, Ribbon, Vector ...">
              <a:extLst>
                <a:ext uri="{FF2B5EF4-FFF2-40B4-BE49-F238E27FC236}">
                  <a16:creationId xmlns:a16="http://schemas.microsoft.com/office/drawing/2014/main" id="{B76E8BA9-4D4D-4609-B955-FCE1C2BD66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0" t="27413" r="23756" b="54992"/>
            <a:stretch/>
          </p:blipFill>
          <p:spPr bwMode="auto">
            <a:xfrm>
              <a:off x="-304800" y="3361485"/>
              <a:ext cx="6253655" cy="1178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0D4039-FDBD-494F-8BFC-A25AE72AFDE8}"/>
                </a:ext>
              </a:extLst>
            </p:cNvPr>
            <p:cNvSpPr txBox="1"/>
            <p:nvPr/>
          </p:nvSpPr>
          <p:spPr>
            <a:xfrm>
              <a:off x="974660" y="3734909"/>
              <a:ext cx="487172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b="1" dirty="0">
                  <a:solidFill>
                    <a:srgbClr val="FF0000"/>
                  </a:solidFill>
                  <a:cs typeface="(AH) Manal Black" pitchFamily="2" charset="-78"/>
                </a:rPr>
                <a:t>العنصر  غير موجود داخل المجموعة</a:t>
              </a:r>
              <a:endParaRPr lang="ar-AE" sz="36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08BDBD-A0AB-42CC-84F1-2649EBF399E1}"/>
              </a:ext>
            </a:extLst>
          </p:cNvPr>
          <p:cNvGrpSpPr/>
          <p:nvPr/>
        </p:nvGrpSpPr>
        <p:grpSpPr>
          <a:xfrm>
            <a:off x="7623250" y="4705447"/>
            <a:ext cx="3290077" cy="510800"/>
            <a:chOff x="7445340" y="5000804"/>
            <a:chExt cx="3290077" cy="51080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B56BBA-742E-4CE3-95FC-AB48B10FFB6F}"/>
                </a:ext>
              </a:extLst>
            </p:cNvPr>
            <p:cNvSpPr txBox="1"/>
            <p:nvPr/>
          </p:nvSpPr>
          <p:spPr>
            <a:xfrm>
              <a:off x="7445340" y="5019161"/>
              <a:ext cx="208390" cy="492443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r>
                <a:rPr lang="en-US" sz="3200" b="1" dirty="0"/>
                <a:t>3</a:t>
              </a:r>
              <a:endParaRPr lang="ar-AE" sz="32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37CF98C-2C93-4B9F-B14E-0C7EB2E8BB43}"/>
                    </a:ext>
                  </a:extLst>
                </p:cNvPr>
                <p:cNvSpPr txBox="1"/>
                <p:nvPr/>
              </p:nvSpPr>
              <p:spPr>
                <a:xfrm>
                  <a:off x="8381055" y="5000804"/>
                  <a:ext cx="235436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… 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37CF98C-2C93-4B9F-B14E-0C7EB2E8BB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055" y="5000804"/>
                  <a:ext cx="2354362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98" name="Picture 2" descr="صور اسم مِثال | قاموس الأسماء و المعاني">
            <a:extLst>
              <a:ext uri="{FF2B5EF4-FFF2-40B4-BE49-F238E27FC236}">
                <a16:creationId xmlns:a16="http://schemas.microsoft.com/office/drawing/2014/main" id="{5061F889-D1F1-4243-87CA-D65B16A2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357" y="4322012"/>
            <a:ext cx="1203643" cy="10199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E43AD5-A7B1-4DE3-8E5B-51A0A69E9574}"/>
                  </a:ext>
                </a:extLst>
              </p:cNvPr>
              <p:cNvSpPr txBox="1"/>
              <p:nvPr/>
            </p:nvSpPr>
            <p:spPr>
              <a:xfrm>
                <a:off x="7975784" y="4582336"/>
                <a:ext cx="50815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ar-AE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E43AD5-A7B1-4DE3-8E5B-51A0A69E9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784" y="4582336"/>
                <a:ext cx="508151" cy="677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C9F63D8F-7370-488D-842A-A13435D3F2CE}"/>
              </a:ext>
            </a:extLst>
          </p:cNvPr>
          <p:cNvGrpSpPr/>
          <p:nvPr/>
        </p:nvGrpSpPr>
        <p:grpSpPr>
          <a:xfrm>
            <a:off x="7660641" y="5394986"/>
            <a:ext cx="3986807" cy="510800"/>
            <a:chOff x="7445340" y="5000804"/>
            <a:chExt cx="3986807" cy="5108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ACCE2D-CEF1-4538-BBE7-CEF562E3D8E1}"/>
                </a:ext>
              </a:extLst>
            </p:cNvPr>
            <p:cNvSpPr txBox="1"/>
            <p:nvPr/>
          </p:nvSpPr>
          <p:spPr>
            <a:xfrm>
              <a:off x="7445340" y="5019161"/>
              <a:ext cx="208390" cy="492443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r>
                <a:rPr lang="en-US" sz="3200" b="1" dirty="0"/>
                <a:t>9</a:t>
              </a:r>
              <a:endParaRPr lang="ar-AE" sz="32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3AFC4D6-4D96-41DE-B00B-2DFF96B060CF}"/>
                    </a:ext>
                  </a:extLst>
                </p:cNvPr>
                <p:cNvSpPr txBox="1"/>
                <p:nvPr/>
              </p:nvSpPr>
              <p:spPr>
                <a:xfrm>
                  <a:off x="8381055" y="5000804"/>
                  <a:ext cx="305109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,… 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3AFC4D6-4D96-41DE-B00B-2DFF96B06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055" y="5000804"/>
                  <a:ext cx="3051092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BA547C-F4B7-4C2B-B365-28EC74CB18A3}"/>
                  </a:ext>
                </a:extLst>
              </p:cNvPr>
              <p:cNvSpPr txBox="1"/>
              <p:nvPr/>
            </p:nvSpPr>
            <p:spPr>
              <a:xfrm>
                <a:off x="8030753" y="5282590"/>
                <a:ext cx="50815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ar-AE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BA547C-F4B7-4C2B-B365-28EC74CB1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753" y="5282590"/>
                <a:ext cx="508151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C7F1D36-7897-4CB1-827F-E39F3EC0EA4A}"/>
              </a:ext>
            </a:extLst>
          </p:cNvPr>
          <p:cNvGrpSpPr/>
          <p:nvPr/>
        </p:nvGrpSpPr>
        <p:grpSpPr>
          <a:xfrm>
            <a:off x="7643829" y="6130096"/>
            <a:ext cx="3976612" cy="510800"/>
            <a:chOff x="7445340" y="5000804"/>
            <a:chExt cx="3976612" cy="5108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09D784-F430-4E8B-AF71-4BF13634377A}"/>
                </a:ext>
              </a:extLst>
            </p:cNvPr>
            <p:cNvSpPr txBox="1"/>
            <p:nvPr/>
          </p:nvSpPr>
          <p:spPr>
            <a:xfrm>
              <a:off x="7445340" y="5019161"/>
              <a:ext cx="333425" cy="492443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r>
                <a:rPr lang="en-US" sz="3200" b="1" dirty="0"/>
                <a:t>-4</a:t>
              </a:r>
              <a:endParaRPr lang="ar-AE" sz="32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394F8A9-1CD0-4148-B1F7-F2B133FAC4C1}"/>
                    </a:ext>
                  </a:extLst>
                </p:cNvPr>
                <p:cNvSpPr txBox="1"/>
                <p:nvPr/>
              </p:nvSpPr>
              <p:spPr>
                <a:xfrm>
                  <a:off x="8381055" y="5000804"/>
                  <a:ext cx="3040897" cy="483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الصحيحة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الأعداد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مجموعة</m:t>
                        </m:r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394F8A9-1CD0-4148-B1F7-F2B133FAC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055" y="5000804"/>
                  <a:ext cx="3040897" cy="4834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78484A-8A8C-4AD8-8D44-CB45CB9616B1}"/>
                  </a:ext>
                </a:extLst>
              </p:cNvPr>
              <p:cNvSpPr txBox="1"/>
              <p:nvPr/>
            </p:nvSpPr>
            <p:spPr>
              <a:xfrm>
                <a:off x="8024323" y="6033275"/>
                <a:ext cx="50815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m:oMathPara>
                </a14:m>
                <a:endParaRPr lang="ar-AE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78484A-8A8C-4AD8-8D44-CB45CB961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323" y="6033275"/>
                <a:ext cx="508151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FAC3138E-230D-4425-B5AB-6B45D18DA16A}"/>
              </a:ext>
            </a:extLst>
          </p:cNvPr>
          <p:cNvGrpSpPr/>
          <p:nvPr/>
        </p:nvGrpSpPr>
        <p:grpSpPr>
          <a:xfrm>
            <a:off x="1076308" y="4665429"/>
            <a:ext cx="3290077" cy="510800"/>
            <a:chOff x="7445340" y="5000804"/>
            <a:chExt cx="3290077" cy="5108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AF5EBA-F9D4-49BA-83FB-EAB478C190B7}"/>
                </a:ext>
              </a:extLst>
            </p:cNvPr>
            <p:cNvSpPr txBox="1"/>
            <p:nvPr/>
          </p:nvSpPr>
          <p:spPr>
            <a:xfrm>
              <a:off x="7445340" y="5019161"/>
              <a:ext cx="208390" cy="492443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r>
                <a:rPr lang="en-US" sz="3200" b="1" dirty="0"/>
                <a:t>5</a:t>
              </a:r>
              <a:endParaRPr lang="ar-AE" sz="32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EC5FEF3-5386-4BE7-B22F-942B242B8DCB}"/>
                    </a:ext>
                  </a:extLst>
                </p:cNvPr>
                <p:cNvSpPr txBox="1"/>
                <p:nvPr/>
              </p:nvSpPr>
              <p:spPr>
                <a:xfrm>
                  <a:off x="8381055" y="5000804"/>
                  <a:ext cx="235436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… 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EC5FEF3-5386-4BE7-B22F-942B242B8D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055" y="5000804"/>
                  <a:ext cx="2354362" cy="43088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9352D4F-B0F9-4AD9-BE71-5346DA14587E}"/>
                  </a:ext>
                </a:extLst>
              </p:cNvPr>
              <p:cNvSpPr txBox="1"/>
              <p:nvPr/>
            </p:nvSpPr>
            <p:spPr>
              <a:xfrm>
                <a:off x="1381573" y="4487003"/>
                <a:ext cx="5658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 b="1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ar-AE" sz="4800" b="1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9352D4F-B0F9-4AD9-BE71-5346DA145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573" y="4487003"/>
                <a:ext cx="565861" cy="7386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EB9A1F51-95D3-4BC0-99D3-9865E20E7E97}"/>
              </a:ext>
            </a:extLst>
          </p:cNvPr>
          <p:cNvGrpSpPr/>
          <p:nvPr/>
        </p:nvGrpSpPr>
        <p:grpSpPr>
          <a:xfrm>
            <a:off x="1073861" y="5457739"/>
            <a:ext cx="3290077" cy="510800"/>
            <a:chOff x="7445340" y="5000804"/>
            <a:chExt cx="3290077" cy="51080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687289-48F2-4474-A518-636E345C6403}"/>
                </a:ext>
              </a:extLst>
            </p:cNvPr>
            <p:cNvSpPr txBox="1"/>
            <p:nvPr/>
          </p:nvSpPr>
          <p:spPr>
            <a:xfrm>
              <a:off x="7445340" y="5019161"/>
              <a:ext cx="416781" cy="492443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r>
                <a:rPr lang="en-US" sz="3200" b="1" dirty="0"/>
                <a:t>18</a:t>
              </a:r>
              <a:endParaRPr lang="ar-AE" sz="32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56AE247-C18A-470D-BECE-626ECE26807F}"/>
                    </a:ext>
                  </a:extLst>
                </p:cNvPr>
                <p:cNvSpPr txBox="1"/>
                <p:nvPr/>
              </p:nvSpPr>
              <p:spPr>
                <a:xfrm>
                  <a:off x="8381055" y="5000804"/>
                  <a:ext cx="235436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… 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56AE247-C18A-470D-BECE-626ECE2680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055" y="5000804"/>
                  <a:ext cx="2354362" cy="43088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DFC85E6-57F5-4FF0-ACF1-A857FDF06146}"/>
                  </a:ext>
                </a:extLst>
              </p:cNvPr>
              <p:cNvSpPr txBox="1"/>
              <p:nvPr/>
            </p:nvSpPr>
            <p:spPr>
              <a:xfrm>
                <a:off x="1467179" y="5282590"/>
                <a:ext cx="5658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 b="1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ar-AE" sz="4800" b="1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DFC85E6-57F5-4FF0-ACF1-A857FDF06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179" y="5282590"/>
                <a:ext cx="565861" cy="73866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F432D016-B8BE-41A6-B44B-555307EF8BD0}"/>
              </a:ext>
            </a:extLst>
          </p:cNvPr>
          <p:cNvGrpSpPr/>
          <p:nvPr/>
        </p:nvGrpSpPr>
        <p:grpSpPr>
          <a:xfrm>
            <a:off x="1076308" y="6207528"/>
            <a:ext cx="3641584" cy="510800"/>
            <a:chOff x="7445340" y="5000804"/>
            <a:chExt cx="3641584" cy="5108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77334AE-8DF1-4F35-BABB-760CD67A6100}"/>
                </a:ext>
              </a:extLst>
            </p:cNvPr>
            <p:cNvSpPr txBox="1"/>
            <p:nvPr/>
          </p:nvSpPr>
          <p:spPr>
            <a:xfrm>
              <a:off x="7445340" y="5019161"/>
              <a:ext cx="208390" cy="492443"/>
            </a:xfrm>
            <a:prstGeom prst="rect">
              <a:avLst/>
            </a:prstGeom>
            <a:noFill/>
          </p:spPr>
          <p:txBody>
            <a:bodyPr wrap="none" lIns="0" tIns="0" rIns="0" bIns="0" rtlCol="1">
              <a:spAutoFit/>
            </a:bodyPr>
            <a:lstStyle/>
            <a:p>
              <a:r>
                <a:rPr lang="en-US" sz="3200" b="1" dirty="0"/>
                <a:t>9</a:t>
              </a:r>
              <a:endParaRPr lang="ar-AE" sz="32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2B89F-0D4C-4FF1-B83D-8E99E952C9D3}"/>
                    </a:ext>
                  </a:extLst>
                </p:cNvPr>
                <p:cNvSpPr txBox="1"/>
                <p:nvPr/>
              </p:nvSpPr>
              <p:spPr>
                <a:xfrm>
                  <a:off x="8381055" y="5000804"/>
                  <a:ext cx="2705869" cy="483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الأولية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الأعداد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مجموعة</m:t>
                        </m:r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202B89F-0D4C-4FF1-B83D-8E99E952C9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055" y="5000804"/>
                  <a:ext cx="2705869" cy="48346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7E1EF29-A0D1-45CF-9537-3D36F9C1891A}"/>
                  </a:ext>
                </a:extLst>
              </p:cNvPr>
              <p:cNvSpPr txBox="1"/>
              <p:nvPr/>
            </p:nvSpPr>
            <p:spPr>
              <a:xfrm>
                <a:off x="1422627" y="6033275"/>
                <a:ext cx="5658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800" b="1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m:oMathPara>
                </a14:m>
                <a:endParaRPr lang="ar-AE" sz="4800" b="1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7E1EF29-A0D1-45CF-9537-3D36F9C18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27" y="6033275"/>
                <a:ext cx="565861" cy="73866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3" grpId="0"/>
      <p:bldP spid="28" grpId="0"/>
      <p:bldP spid="32" grpId="0"/>
      <p:bldP spid="36" grpId="0"/>
      <p:bldP spid="40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7913BE7-9E1A-460E-8648-BD839EB81799}"/>
              </a:ext>
            </a:extLst>
          </p:cNvPr>
          <p:cNvGrpSpPr/>
          <p:nvPr/>
        </p:nvGrpSpPr>
        <p:grpSpPr>
          <a:xfrm>
            <a:off x="0" y="91440"/>
            <a:ext cx="11795760" cy="996721"/>
            <a:chOff x="0" y="91440"/>
            <a:chExt cx="11795760" cy="996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9A476C-D194-42F2-A49C-1DA5B30EB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667" t="28404" r="43833" b="67111"/>
            <a:stretch/>
          </p:blipFill>
          <p:spPr>
            <a:xfrm>
              <a:off x="9174480" y="91440"/>
              <a:ext cx="2621280" cy="7416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7FF59B-A520-4588-A148-FA39C1992B6F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7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91F26586-C7E9-41F9-976E-1157163CD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3F610-EA41-4C6F-AFBC-0632E07CA5F1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853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8D45F-0366-4788-8F6E-23C096697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39" t="32821" r="43833" b="62967"/>
          <a:stretch/>
        </p:blipFill>
        <p:spPr>
          <a:xfrm>
            <a:off x="3320641" y="365760"/>
            <a:ext cx="5550717" cy="68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C49E8-2B7A-478F-A51C-D772D4695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78" t="36693" r="43833" b="59975"/>
          <a:stretch/>
        </p:blipFill>
        <p:spPr>
          <a:xfrm>
            <a:off x="5940627" y="2080211"/>
            <a:ext cx="6131129" cy="53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7C8583-85C6-4E65-A488-568D39B9A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7" t="41874" r="72747" b="54794"/>
          <a:stretch/>
        </p:blipFill>
        <p:spPr>
          <a:xfrm>
            <a:off x="191566" y="5512692"/>
            <a:ext cx="3649117" cy="53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8395E9-4A07-438E-A37A-47704E82D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7" t="39711" r="72747" b="57840"/>
          <a:stretch/>
        </p:blipFill>
        <p:spPr>
          <a:xfrm>
            <a:off x="191566" y="3921859"/>
            <a:ext cx="3649117" cy="568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3F963E-AF16-4735-9E45-55FBFAB6A0C1}"/>
              </a:ext>
            </a:extLst>
          </p:cNvPr>
          <p:cNvSpPr/>
          <p:nvPr/>
        </p:nvSpPr>
        <p:spPr>
          <a:xfrm>
            <a:off x="4264227" y="2009091"/>
            <a:ext cx="1635760" cy="680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2060"/>
                </a:solidFill>
                <a:cs typeface="(AH) Manal Black" pitchFamily="2" charset="-78"/>
              </a:rPr>
              <a:t>صائبة</a:t>
            </a:r>
            <a:endParaRPr lang="ar-AE" sz="4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A92240-1586-4579-8179-DC92FEBDF596}"/>
              </a:ext>
            </a:extLst>
          </p:cNvPr>
          <p:cNvSpPr/>
          <p:nvPr/>
        </p:nvSpPr>
        <p:spPr>
          <a:xfrm>
            <a:off x="3897930" y="3890465"/>
            <a:ext cx="1635760" cy="680720"/>
          </a:xfrm>
          <a:prstGeom prst="roundRect">
            <a:avLst>
              <a:gd name="adj" fmla="val 13682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2060"/>
                </a:solidFill>
                <a:cs typeface="(AH) Manal Black" pitchFamily="2" charset="-78"/>
              </a:rPr>
              <a:t>خاطئة</a:t>
            </a:r>
            <a:endParaRPr lang="ar-AE" sz="4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3DCB88-9BC4-4BD3-AC49-43748EEC667B}"/>
              </a:ext>
            </a:extLst>
          </p:cNvPr>
          <p:cNvGrpSpPr/>
          <p:nvPr/>
        </p:nvGrpSpPr>
        <p:grpSpPr>
          <a:xfrm>
            <a:off x="4897120" y="3757376"/>
            <a:ext cx="7331443" cy="1077218"/>
            <a:chOff x="4027025" y="1910080"/>
            <a:chExt cx="8164975" cy="10772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77E217-3017-4851-B230-317ECCB86ABE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يوضح النمط كل عنصر يزيد بمقدار       وباستمرار النمط</a:t>
              </a:r>
            </a:p>
            <a:p>
              <a:pPr algn="r"/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لن  نحصل  على العدد        لذا ليس عنصرا في المجموعة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F882D4-533C-4CF5-B51C-B15CC2420761}"/>
                    </a:ext>
                  </a:extLst>
                </p:cNvPr>
                <p:cNvSpPr txBox="1"/>
                <p:nvPr/>
              </p:nvSpPr>
              <p:spPr>
                <a:xfrm>
                  <a:off x="7064252" y="1924147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F882D4-533C-4CF5-B51C-B15CC24207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4252" y="1924147"/>
                  <a:ext cx="35907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341E236-1C78-434E-A622-939C7AB1B7C3}"/>
                    </a:ext>
                  </a:extLst>
                </p:cNvPr>
                <p:cNvSpPr txBox="1"/>
                <p:nvPr/>
              </p:nvSpPr>
              <p:spPr>
                <a:xfrm>
                  <a:off x="8683594" y="2431417"/>
                  <a:ext cx="60433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𝟐𝟕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341E236-1C78-434E-A622-939C7AB1B7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3594" y="2431417"/>
                  <a:ext cx="604333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ABF1DE-B5C6-445B-A62E-A557CF552FFD}"/>
              </a:ext>
            </a:extLst>
          </p:cNvPr>
          <p:cNvGrpSpPr/>
          <p:nvPr/>
        </p:nvGrpSpPr>
        <p:grpSpPr>
          <a:xfrm>
            <a:off x="4860557" y="5630260"/>
            <a:ext cx="7331443" cy="584775"/>
            <a:chOff x="4027025" y="1910080"/>
            <a:chExt cx="8164975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B22139-0CBE-4A35-8C62-AADE42ACE8D8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من الواضح الحرف        ينتمي إلى المجموعة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52E2B7B-3C31-48C7-AAF4-5CFA875EAF78}"/>
                    </a:ext>
                  </a:extLst>
                </p:cNvPr>
                <p:cNvSpPr txBox="1"/>
                <p:nvPr/>
              </p:nvSpPr>
              <p:spPr>
                <a:xfrm>
                  <a:off x="9213497" y="1956246"/>
                  <a:ext cx="39275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52E2B7B-3C31-48C7-AAF4-5CFA875EA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3497" y="1956246"/>
                  <a:ext cx="392756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9DFC0B1-7B31-404A-B586-E7709D7A2021}"/>
              </a:ext>
            </a:extLst>
          </p:cNvPr>
          <p:cNvSpPr/>
          <p:nvPr/>
        </p:nvSpPr>
        <p:spPr>
          <a:xfrm>
            <a:off x="3897930" y="5441572"/>
            <a:ext cx="1635760" cy="680720"/>
          </a:xfrm>
          <a:prstGeom prst="roundRect">
            <a:avLst>
              <a:gd name="adj" fmla="val 13682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2060"/>
                </a:solidFill>
                <a:cs typeface="(AH) Manal Black" pitchFamily="2" charset="-78"/>
              </a:rPr>
              <a:t>خاطئة</a:t>
            </a:r>
            <a:endParaRPr lang="ar-AE" sz="4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89A341CE-C18B-475D-84A5-5A4B0A6336CA}"/>
              </a:ext>
            </a:extLst>
          </p:cNvPr>
          <p:cNvGrpSpPr/>
          <p:nvPr/>
        </p:nvGrpSpPr>
        <p:grpSpPr>
          <a:xfrm>
            <a:off x="120244" y="1274160"/>
            <a:ext cx="4118609" cy="2255535"/>
            <a:chOff x="104978" y="1221250"/>
            <a:chExt cx="4118609" cy="2255535"/>
          </a:xfrm>
        </p:grpSpPr>
        <p:pic>
          <p:nvPicPr>
            <p:cNvPr id="4098" name="Picture 2" descr="جريدة الرؤية العمانية - &quot;تايمز&quot;: دولة عربية تخلت عن السعودية من ...">
              <a:extLst>
                <a:ext uri="{FF2B5EF4-FFF2-40B4-BE49-F238E27FC236}">
                  <a16:creationId xmlns:a16="http://schemas.microsoft.com/office/drawing/2014/main" id="{6BAE9D76-4B9E-4E22-AC39-08A7114ED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78" y="1221250"/>
              <a:ext cx="4118609" cy="2200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البوصــــــلة">
              <a:extLst>
                <a:ext uri="{FF2B5EF4-FFF2-40B4-BE49-F238E27FC236}">
                  <a16:creationId xmlns:a16="http://schemas.microsoft.com/office/drawing/2014/main" id="{4960BA75-3AE3-4634-BEFD-D862566A0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71" y="2565319"/>
              <a:ext cx="1228089" cy="91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349D28-AAEB-4C2D-871A-0E2ECA8EFA4B}"/>
              </a:ext>
            </a:extLst>
          </p:cNvPr>
          <p:cNvSpPr/>
          <p:nvPr/>
        </p:nvSpPr>
        <p:spPr>
          <a:xfrm>
            <a:off x="1016000" y="1653458"/>
            <a:ext cx="558800" cy="68072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8DE14A9-719B-4AEE-8331-6C823AAD77D4}"/>
              </a:ext>
            </a:extLst>
          </p:cNvPr>
          <p:cNvSpPr/>
          <p:nvPr/>
        </p:nvSpPr>
        <p:spPr>
          <a:xfrm>
            <a:off x="2550159" y="1653458"/>
            <a:ext cx="308393" cy="12463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1845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1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5E83D4-FAD5-4126-A916-48F39EAC4637}"/>
              </a:ext>
            </a:extLst>
          </p:cNvPr>
          <p:cNvSpPr/>
          <p:nvPr/>
        </p:nvSpPr>
        <p:spPr>
          <a:xfrm>
            <a:off x="3790363" y="41255"/>
            <a:ext cx="5078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ماذا تمثل هذه الصور؟</a:t>
            </a:r>
            <a:endParaRPr lang="ar-AE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1266" name="Picture 2" descr="صور باقات ورد رائعة أحلى بوكية ورد جميلة جداً - صور ورد وزهور Rose ...">
            <a:extLst>
              <a:ext uri="{FF2B5EF4-FFF2-40B4-BE49-F238E27FC236}">
                <a16:creationId xmlns:a16="http://schemas.microsoft.com/office/drawing/2014/main" id="{9D99EFCE-EC57-4F2D-AD16-83A1671D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7" y="873692"/>
            <a:ext cx="283845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الكشف عن قائمة منتخب الامارات استعداداً لكأس آسيا 2019 - سبورت 360">
            <a:extLst>
              <a:ext uri="{FF2B5EF4-FFF2-40B4-BE49-F238E27FC236}">
                <a16:creationId xmlns:a16="http://schemas.microsoft.com/office/drawing/2014/main" id="{8981C706-4E97-43BF-AE47-7FBD48A6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54" y="951806"/>
            <a:ext cx="2838450" cy="2062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سرب من الطيور يحرق محرك طائرة تركيا_مشاهير">
            <a:extLst>
              <a:ext uri="{FF2B5EF4-FFF2-40B4-BE49-F238E27FC236}">
                <a16:creationId xmlns:a16="http://schemas.microsoft.com/office/drawing/2014/main" id="{4BF20B5D-D123-4A95-81BF-5DA2CA19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97" y="939026"/>
            <a:ext cx="2705100" cy="2062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شاهد.. مشهد يخطف الأنفاس لـ«هجرة غزلان» يحصد مئات آلاف المشاهدات ...">
            <a:extLst>
              <a:ext uri="{FF2B5EF4-FFF2-40B4-BE49-F238E27FC236}">
                <a16:creationId xmlns:a16="http://schemas.microsoft.com/office/drawing/2014/main" id="{709CA8E0-7DD3-4246-8D54-BF4DE0F26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9" b="11132"/>
          <a:stretch/>
        </p:blipFill>
        <p:spPr bwMode="auto">
          <a:xfrm>
            <a:off x="9157652" y="964585"/>
            <a:ext cx="2705100" cy="2062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A10F16-B1BF-440C-8CE8-871C87714BCA}"/>
              </a:ext>
            </a:extLst>
          </p:cNvPr>
          <p:cNvSpPr/>
          <p:nvPr/>
        </p:nvSpPr>
        <p:spPr>
          <a:xfrm>
            <a:off x="432846" y="3080981"/>
            <a:ext cx="20505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باقة</a:t>
            </a:r>
          </a:p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من الورود</a:t>
            </a:r>
            <a:endParaRPr lang="ar-AE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475D86-E69C-4163-9C4A-DC428BDCCC74}"/>
              </a:ext>
            </a:extLst>
          </p:cNvPr>
          <p:cNvSpPr/>
          <p:nvPr/>
        </p:nvSpPr>
        <p:spPr>
          <a:xfrm>
            <a:off x="3696629" y="3121276"/>
            <a:ext cx="16866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فريق</a:t>
            </a:r>
          </a:p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الامارات</a:t>
            </a:r>
            <a:endParaRPr lang="ar-AE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EE8B31-16CC-4B48-8DE1-52DFA8506ACB}"/>
              </a:ext>
            </a:extLst>
          </p:cNvPr>
          <p:cNvSpPr/>
          <p:nvPr/>
        </p:nvSpPr>
        <p:spPr>
          <a:xfrm>
            <a:off x="6618356" y="3080981"/>
            <a:ext cx="20521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سرب</a:t>
            </a:r>
          </a:p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من الطيور</a:t>
            </a:r>
            <a:endParaRPr lang="ar-AE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F9BDA-966A-474C-896B-F19D861F2CCF}"/>
              </a:ext>
            </a:extLst>
          </p:cNvPr>
          <p:cNvSpPr/>
          <p:nvPr/>
        </p:nvSpPr>
        <p:spPr>
          <a:xfrm>
            <a:off x="9453936" y="3123736"/>
            <a:ext cx="21243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قطيع</a:t>
            </a:r>
          </a:p>
          <a:p>
            <a:pPr algn="ctr"/>
            <a:r>
              <a:rPr lang="ar-SA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من الغزلان</a:t>
            </a:r>
            <a:endParaRPr lang="ar-AE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CF36AB-201F-4DEB-B005-2C4D55601F8A}"/>
              </a:ext>
            </a:extLst>
          </p:cNvPr>
          <p:cNvSpPr/>
          <p:nvPr/>
        </p:nvSpPr>
        <p:spPr>
          <a:xfrm>
            <a:off x="2738064" y="4404420"/>
            <a:ext cx="6715872" cy="9233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cs typeface="(AH) Manal Black" pitchFamily="2" charset="-78"/>
              </a:rPr>
              <a:t>في اللغة العربية نستخدم كلمات مثل(</a:t>
            </a:r>
            <a:r>
              <a:rPr lang="ar-SA" sz="24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باقة</a:t>
            </a:r>
            <a:r>
              <a:rPr lang="ar-SA" sz="2400" dirty="0">
                <a:solidFill>
                  <a:schemeClr val="tx1"/>
                </a:solidFill>
                <a:cs typeface="(AH) Manal Black" pitchFamily="2" charset="-78"/>
              </a:rPr>
              <a:t> – </a:t>
            </a:r>
            <a:r>
              <a:rPr lang="ar-SA" sz="24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فريق</a:t>
            </a:r>
            <a:r>
              <a:rPr lang="ar-SA" sz="2400" dirty="0">
                <a:solidFill>
                  <a:schemeClr val="tx1"/>
                </a:solidFill>
                <a:cs typeface="(AH) Manal Black" pitchFamily="2" charset="-78"/>
              </a:rPr>
              <a:t> – </a:t>
            </a:r>
            <a:r>
              <a:rPr lang="ar-SA" sz="24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سرب</a:t>
            </a:r>
            <a:r>
              <a:rPr lang="ar-SA" sz="2400" dirty="0">
                <a:solidFill>
                  <a:schemeClr val="tx1"/>
                </a:solidFill>
                <a:cs typeface="(AH) Manal Black" pitchFamily="2" charset="-78"/>
              </a:rPr>
              <a:t> – </a:t>
            </a:r>
            <a:r>
              <a:rPr lang="ar-SA" sz="2400" dirty="0">
                <a:solidFill>
                  <a:schemeClr val="accent6">
                    <a:lumMod val="50000"/>
                  </a:schemeClr>
                </a:solidFill>
                <a:cs typeface="(AH) Manal Black" pitchFamily="2" charset="-78"/>
              </a:rPr>
              <a:t>قطيع</a:t>
            </a:r>
            <a:r>
              <a:rPr lang="ar-SA" sz="2400" dirty="0">
                <a:solidFill>
                  <a:schemeClr val="tx1"/>
                </a:solidFill>
                <a:cs typeface="(AH) Manal Black" pitchFamily="2" charset="-78"/>
              </a:rPr>
              <a:t> )</a:t>
            </a:r>
          </a:p>
          <a:p>
            <a:pPr algn="ctr"/>
            <a:r>
              <a:rPr lang="ar-SA" sz="2400" dirty="0">
                <a:solidFill>
                  <a:schemeClr val="tx1"/>
                </a:solidFill>
                <a:cs typeface="(AH) Manal Black" pitchFamily="2" charset="-78"/>
              </a:rPr>
              <a:t>للدلالة على تجمع من الأشياء</a:t>
            </a:r>
            <a:endParaRPr lang="ar-AE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FE9E6-3072-49A2-B750-A2F4777F02B3}"/>
              </a:ext>
            </a:extLst>
          </p:cNvPr>
          <p:cNvSpPr/>
          <p:nvPr/>
        </p:nvSpPr>
        <p:spPr>
          <a:xfrm>
            <a:off x="1055617" y="5884356"/>
            <a:ext cx="111363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ولكن في الرياضيات ماذا نستخدم للدلالة على تجمع من الأشياء؟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7A0D12-6EAD-4609-BA82-3775B723365D}"/>
              </a:ext>
            </a:extLst>
          </p:cNvPr>
          <p:cNvSpPr/>
          <p:nvPr/>
        </p:nvSpPr>
        <p:spPr>
          <a:xfrm>
            <a:off x="10873921" y="85093"/>
            <a:ext cx="111120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تهيئة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6386" name="Picture 2" descr="Széllel szemben,Tornagyakorlat,Ez könnyebb,Csöpög a csap,Itt volt ...">
            <a:extLst>
              <a:ext uri="{FF2B5EF4-FFF2-40B4-BE49-F238E27FC236}">
                <a16:creationId xmlns:a16="http://schemas.microsoft.com/office/drawing/2014/main" id="{402C3C04-F7AB-4D28-8DC3-FCF4CEA9F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2" y="4216400"/>
            <a:ext cx="2050561" cy="290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  <p:bldP spid="13" grpId="0"/>
      <p:bldP spid="7" grpId="0" animBg="1"/>
      <p:bldP spid="8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361A0A4-5D41-4B24-8EBC-DA05BED8E55F}"/>
              </a:ext>
            </a:extLst>
          </p:cNvPr>
          <p:cNvGrpSpPr/>
          <p:nvPr/>
        </p:nvGrpSpPr>
        <p:grpSpPr>
          <a:xfrm>
            <a:off x="0" y="-62569"/>
            <a:ext cx="11113002" cy="1150730"/>
            <a:chOff x="0" y="-62569"/>
            <a:chExt cx="11113002" cy="11507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08D339-DFB0-42DF-8FA2-65B669BDA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417" t="41778" r="27665" b="51852"/>
            <a:stretch/>
          </p:blipFill>
          <p:spPr>
            <a:xfrm>
              <a:off x="8319002" y="-62569"/>
              <a:ext cx="2794000" cy="9245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548679-4008-4026-9FED-C872AFEE4D47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10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0B768115-937E-45E4-AD6F-056BF52DF6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95C962-7018-4579-A6A2-F3C0288D843C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854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9E3DF99-7B09-42B3-ADC4-D02B2A9E9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0" t="51482" r="34083" b="45111"/>
          <a:stretch/>
        </p:blipFill>
        <p:spPr>
          <a:xfrm>
            <a:off x="3870960" y="1500069"/>
            <a:ext cx="8168640" cy="68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FBFC95-6837-43F3-9059-5ACD92E02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39" t="32821" r="43833" b="62967"/>
          <a:stretch/>
        </p:blipFill>
        <p:spPr>
          <a:xfrm>
            <a:off x="2954246" y="756920"/>
            <a:ext cx="5550717" cy="68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4980C4-97C0-4233-BC88-B7C276747006}"/>
              </a:ext>
            </a:extLst>
          </p:cNvPr>
          <p:cNvGrpSpPr/>
          <p:nvPr/>
        </p:nvGrpSpPr>
        <p:grpSpPr>
          <a:xfrm>
            <a:off x="3477417" y="2243218"/>
            <a:ext cx="3732056" cy="1856640"/>
            <a:chOff x="3507897" y="2397760"/>
            <a:chExt cx="3732056" cy="1856640"/>
          </a:xfrm>
        </p:grpSpPr>
        <p:pic>
          <p:nvPicPr>
            <p:cNvPr id="5124" name="Picture 4" descr="calendar.wincalendar.net/img/holiday/internatio...">
              <a:extLst>
                <a:ext uri="{FF2B5EF4-FFF2-40B4-BE49-F238E27FC236}">
                  <a16:creationId xmlns:a16="http://schemas.microsoft.com/office/drawing/2014/main" id="{49973EAF-37DF-4670-926A-3DE042FC8E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7780" r="7603" b="20805"/>
            <a:stretch/>
          </p:blipFill>
          <p:spPr bwMode="auto">
            <a:xfrm>
              <a:off x="3507897" y="2397760"/>
              <a:ext cx="2715261" cy="18566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1C7C6AF-D155-4D04-98FB-BFA53BBCD729}"/>
                </a:ext>
              </a:extLst>
            </p:cNvPr>
            <p:cNvSpPr/>
            <p:nvPr/>
          </p:nvSpPr>
          <p:spPr>
            <a:xfrm>
              <a:off x="6217921" y="2397890"/>
              <a:ext cx="1022032" cy="9591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cs typeface="(AH) Manal Black" pitchFamily="2" charset="-78"/>
                </a:rPr>
                <a:t>8</a:t>
              </a:r>
            </a:p>
            <a:p>
              <a:pPr algn="ct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سبتمبر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83C133-7A0F-4AF2-8BC4-812328C0643A}"/>
              </a:ext>
            </a:extLst>
          </p:cNvPr>
          <p:cNvGrpSpPr/>
          <p:nvPr/>
        </p:nvGrpSpPr>
        <p:grpSpPr>
          <a:xfrm>
            <a:off x="7430927" y="2243218"/>
            <a:ext cx="3426145" cy="1887617"/>
            <a:chOff x="6904673" y="2397760"/>
            <a:chExt cx="3426145" cy="1887617"/>
          </a:xfrm>
        </p:grpSpPr>
        <p:pic>
          <p:nvPicPr>
            <p:cNvPr id="5128" name="Picture 8" descr="الإمارات تشارك العالم احتفاله بـ «يوم الأم»">
              <a:extLst>
                <a:ext uri="{FF2B5EF4-FFF2-40B4-BE49-F238E27FC236}">
                  <a16:creationId xmlns:a16="http://schemas.microsoft.com/office/drawing/2014/main" id="{842D1763-899D-439D-91F2-6E01028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673" y="2437527"/>
              <a:ext cx="2466975" cy="1847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نزار - بمناسبة يوم عيد الأم شناو الكلمة اللي تبغي تقولها... | Facebook">
              <a:extLst>
                <a:ext uri="{FF2B5EF4-FFF2-40B4-BE49-F238E27FC236}">
                  <a16:creationId xmlns:a16="http://schemas.microsoft.com/office/drawing/2014/main" id="{9D77DB0C-1E7A-4BEF-AC6E-29A1214D36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363"/>
            <a:stretch/>
          </p:blipFill>
          <p:spPr bwMode="auto">
            <a:xfrm>
              <a:off x="9263382" y="2397760"/>
              <a:ext cx="1067436" cy="8026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 descr="اسماء الاشهر بالعربي , كم عدد شهور السنه الميلاديه - الغدر والخيانة">
            <a:extLst>
              <a:ext uri="{FF2B5EF4-FFF2-40B4-BE49-F238E27FC236}">
                <a16:creationId xmlns:a16="http://schemas.microsoft.com/office/drawing/2014/main" id="{B5F84B69-6C96-4207-B428-58F9ECCB4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0" t="46436" b="10807"/>
          <a:stretch/>
        </p:blipFill>
        <p:spPr bwMode="auto">
          <a:xfrm>
            <a:off x="129610" y="2243218"/>
            <a:ext cx="1402244" cy="172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9AC9411-395B-47DC-A64E-C55EFF04F01D}"/>
              </a:ext>
            </a:extLst>
          </p:cNvPr>
          <p:cNvSpPr/>
          <p:nvPr/>
        </p:nvSpPr>
        <p:spPr>
          <a:xfrm>
            <a:off x="952539" y="3237578"/>
            <a:ext cx="524029" cy="363645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690246-F68F-4D69-90B1-625372E8AA09}"/>
              </a:ext>
            </a:extLst>
          </p:cNvPr>
          <p:cNvSpPr/>
          <p:nvPr/>
        </p:nvSpPr>
        <p:spPr>
          <a:xfrm>
            <a:off x="2016125" y="1500069"/>
            <a:ext cx="1635760" cy="680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2060"/>
                </a:solidFill>
                <a:cs typeface="(AH) Manal Black" pitchFamily="2" charset="-78"/>
              </a:rPr>
              <a:t>صائبة</a:t>
            </a:r>
            <a:endParaRPr lang="ar-AE" sz="4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555ACB-D239-4198-87C7-CBF0630ED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63" t="55286" r="34399" b="38667"/>
          <a:stretch/>
        </p:blipFill>
        <p:spPr>
          <a:xfrm>
            <a:off x="7670558" y="5576991"/>
            <a:ext cx="4454687" cy="975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3E9960-F1F8-4CA5-83BC-300E06FE5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0" t="54397" r="71981" b="42614"/>
          <a:stretch/>
        </p:blipFill>
        <p:spPr>
          <a:xfrm>
            <a:off x="129611" y="4360082"/>
            <a:ext cx="3883590" cy="82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E12636A-DDF4-4DF5-BED9-322618175B23}"/>
              </a:ext>
            </a:extLst>
          </p:cNvPr>
          <p:cNvSpPr/>
          <p:nvPr/>
        </p:nvSpPr>
        <p:spPr>
          <a:xfrm>
            <a:off x="4101130" y="4413930"/>
            <a:ext cx="1635760" cy="680720"/>
          </a:xfrm>
          <a:prstGeom prst="roundRect">
            <a:avLst>
              <a:gd name="adj" fmla="val 13682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2060"/>
                </a:solidFill>
                <a:cs typeface="(AH) Manal Black" pitchFamily="2" charset="-78"/>
              </a:rPr>
              <a:t>خاطئة</a:t>
            </a:r>
            <a:endParaRPr lang="ar-AE" sz="4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7905A3-756A-4300-B766-7B8A55A24E88}"/>
              </a:ext>
            </a:extLst>
          </p:cNvPr>
          <p:cNvGrpSpPr/>
          <p:nvPr/>
        </p:nvGrpSpPr>
        <p:grpSpPr>
          <a:xfrm>
            <a:off x="4653281" y="4322014"/>
            <a:ext cx="7331443" cy="954107"/>
            <a:chOff x="4027025" y="1910080"/>
            <a:chExt cx="8164975" cy="95410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1345CA-0325-41DA-AAC0-59CA9DFA9CD5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يوضح النمط كل عنصر يزيد بمقدار       وباستمرار النمط</a:t>
              </a:r>
            </a:p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لن  نحصل  على العدد        لذا ليس عنصرا في المجموعة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A11619F-E672-4648-815D-3F22F983FF01}"/>
                    </a:ext>
                  </a:extLst>
                </p:cNvPr>
                <p:cNvSpPr txBox="1"/>
                <p:nvPr/>
              </p:nvSpPr>
              <p:spPr>
                <a:xfrm>
                  <a:off x="7587881" y="1938974"/>
                  <a:ext cx="39989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A11619F-E672-4648-815D-3F22F983FF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881" y="1938974"/>
                  <a:ext cx="399897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F246F18-741B-4AF6-A897-215B7F695CCE}"/>
                    </a:ext>
                  </a:extLst>
                </p:cNvPr>
                <p:cNvSpPr txBox="1"/>
                <p:nvPr/>
              </p:nvSpPr>
              <p:spPr>
                <a:xfrm>
                  <a:off x="9028306" y="2315843"/>
                  <a:ext cx="67304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𝟐𝟏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F246F18-741B-4AF6-A897-215B7F695C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8306" y="2315843"/>
                  <a:ext cx="673041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684F539-9761-434B-8466-0378ACE7E7EC}"/>
              </a:ext>
            </a:extLst>
          </p:cNvPr>
          <p:cNvSpPr txBox="1"/>
          <p:nvPr/>
        </p:nvSpPr>
        <p:spPr>
          <a:xfrm>
            <a:off x="-115614" y="5670218"/>
            <a:ext cx="552781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من الواضح أن صقر هي كلمة والمجموعة عبارة</a:t>
            </a:r>
          </a:p>
          <a:p>
            <a:pPr algn="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 عن حروف  لذا كلمة صقر لا توجد داخل المجموعة   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8B0E784-23CA-48D1-9774-A2B55EC90806}"/>
              </a:ext>
            </a:extLst>
          </p:cNvPr>
          <p:cNvSpPr/>
          <p:nvPr/>
        </p:nvSpPr>
        <p:spPr>
          <a:xfrm>
            <a:off x="5795167" y="5724274"/>
            <a:ext cx="1635760" cy="680720"/>
          </a:xfrm>
          <a:prstGeom prst="roundRect">
            <a:avLst>
              <a:gd name="adj" fmla="val 13682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002060"/>
                </a:solidFill>
                <a:cs typeface="(AH) Manal Black" pitchFamily="2" charset="-78"/>
              </a:rPr>
              <a:t>صائبة</a:t>
            </a:r>
            <a:endParaRPr lang="ar-AE" sz="4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33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317338C3-9487-4207-92C5-EBB259F123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034" y="63254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5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8" grpId="0" animBg="1"/>
      <p:bldP spid="34" grpId="0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46B2C-302A-4CA3-BD3E-7B5735129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83" t="23555" r="27416" b="58815"/>
          <a:stretch/>
        </p:blipFill>
        <p:spPr>
          <a:xfrm>
            <a:off x="441325" y="1899920"/>
            <a:ext cx="9544711" cy="460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9F6190-2F76-42E4-B8F8-9B1D33875EAC}"/>
              </a:ext>
            </a:extLst>
          </p:cNvPr>
          <p:cNvGrpSpPr/>
          <p:nvPr/>
        </p:nvGrpSpPr>
        <p:grpSpPr>
          <a:xfrm>
            <a:off x="0" y="111760"/>
            <a:ext cx="11892915" cy="1099254"/>
            <a:chOff x="0" y="111760"/>
            <a:chExt cx="11892915" cy="10992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CDB1E2-1806-4413-954A-92AB5EA17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83" t="17926" r="27416" b="75704"/>
            <a:stretch/>
          </p:blipFill>
          <p:spPr>
            <a:xfrm>
              <a:off x="3510915" y="134054"/>
              <a:ext cx="8382000" cy="10769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3918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E1685C-9437-4CA6-BF00-0D51DF5E5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3" t="20296" r="58416" b="54815"/>
          <a:stretch/>
        </p:blipFill>
        <p:spPr>
          <a:xfrm>
            <a:off x="152400" y="1816666"/>
            <a:ext cx="8554720" cy="4907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B4CBE6-FC21-44F7-867E-2CC05968398F}"/>
              </a:ext>
            </a:extLst>
          </p:cNvPr>
          <p:cNvGrpSpPr/>
          <p:nvPr/>
        </p:nvGrpSpPr>
        <p:grpSpPr>
          <a:xfrm>
            <a:off x="0" y="111760"/>
            <a:ext cx="11761472" cy="1099254"/>
            <a:chOff x="0" y="111760"/>
            <a:chExt cx="11761472" cy="10992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4AC4DE-0934-4119-94D6-A3833666C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333" t="17658" r="58416" b="78815"/>
            <a:stretch/>
          </p:blipFill>
          <p:spPr>
            <a:xfrm>
              <a:off x="2482852" y="337254"/>
              <a:ext cx="9278620" cy="8737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311B6-2B5C-44AE-B8AE-8513F5257219}"/>
              </a:ext>
            </a:extLst>
          </p:cNvPr>
          <p:cNvGrpSpPr/>
          <p:nvPr/>
        </p:nvGrpSpPr>
        <p:grpSpPr>
          <a:xfrm>
            <a:off x="9530080" y="1462724"/>
            <a:ext cx="2407920" cy="2164396"/>
            <a:chOff x="9530080" y="1462724"/>
            <a:chExt cx="2407920" cy="2164396"/>
          </a:xfrm>
        </p:grpSpPr>
        <p:pic>
          <p:nvPicPr>
            <p:cNvPr id="5122" name="Picture 2" descr="أزمة الإنترنت في اليمن… تكلفة مرتفعة وبطء في الخدمة | المشاهد نت">
              <a:extLst>
                <a:ext uri="{FF2B5EF4-FFF2-40B4-BE49-F238E27FC236}">
                  <a16:creationId xmlns:a16="http://schemas.microsoft.com/office/drawing/2014/main" id="{BC09540B-C2D2-467E-8D2B-EC2CD8705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80" y="1462724"/>
              <a:ext cx="2363787" cy="15090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3E74EDE-D5A6-4FC0-A479-12B9CA606FA8}"/>
                </a:ext>
              </a:extLst>
            </p:cNvPr>
            <p:cNvSpPr/>
            <p:nvPr/>
          </p:nvSpPr>
          <p:spPr>
            <a:xfrm>
              <a:off x="9662160" y="3119120"/>
              <a:ext cx="2275840" cy="508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FF0000"/>
                  </a:solidFill>
                  <a:cs typeface="(AH) Manal Black" pitchFamily="2" charset="-78"/>
                </a:rPr>
                <a:t>يمكن الاستعانة بالأنترنت</a:t>
              </a:r>
              <a:endParaRPr lang="ar-AE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97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ignage PNG cliparts | PNGWave">
            <a:extLst>
              <a:ext uri="{FF2B5EF4-FFF2-40B4-BE49-F238E27FC236}">
                <a16:creationId xmlns:a16="http://schemas.microsoft.com/office/drawing/2014/main" id="{99CCB38B-C2FA-4116-A7DF-F043895B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80" y="1406843"/>
            <a:ext cx="6102833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0C849A-9505-4432-BEA4-ECC536727A16}"/>
              </a:ext>
            </a:extLst>
          </p:cNvPr>
          <p:cNvGrpSpPr/>
          <p:nvPr/>
        </p:nvGrpSpPr>
        <p:grpSpPr>
          <a:xfrm>
            <a:off x="3129280" y="126682"/>
            <a:ext cx="6102833" cy="947818"/>
            <a:chOff x="3129280" y="126682"/>
            <a:chExt cx="6102833" cy="947818"/>
          </a:xfrm>
        </p:grpSpPr>
        <p:pic>
          <p:nvPicPr>
            <p:cNvPr id="5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1929C4AC-1C9D-4070-8A19-8427538E1C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1" t="72812"/>
            <a:stretch/>
          </p:blipFill>
          <p:spPr bwMode="auto">
            <a:xfrm>
              <a:off x="3129280" y="126682"/>
              <a:ext cx="6102833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5881EA-E6B5-4D5B-B398-D5B0763D1C31}"/>
                </a:ext>
              </a:extLst>
            </p:cNvPr>
            <p:cNvSpPr txBox="1"/>
            <p:nvPr/>
          </p:nvSpPr>
          <p:spPr>
            <a:xfrm>
              <a:off x="4356976" y="308203"/>
              <a:ext cx="364744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cs typeface="(AH) Manal Black" pitchFamily="2" charset="-78"/>
                </a:rPr>
                <a:t>طرق تصميم المجموعات</a:t>
              </a:r>
              <a:endParaRPr lang="ar-AE" sz="36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(AH) Manal Black" pitchFamily="2" charset="-78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7F89885-AD2A-44F3-845C-10AA1F2EA4E0}"/>
              </a:ext>
            </a:extLst>
          </p:cNvPr>
          <p:cNvSpPr txBox="1"/>
          <p:nvPr/>
        </p:nvSpPr>
        <p:spPr>
          <a:xfrm rot="227257">
            <a:off x="3718560" y="1891380"/>
            <a:ext cx="47548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solidFill>
                  <a:schemeClr val="bg1"/>
                </a:solidFill>
                <a:cs typeface="(AH) Manal Black" pitchFamily="2" charset="-78"/>
              </a:rPr>
              <a:t>طريقة القائمة (السرد)أو ذكر العناصر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BA50B-D86E-49F2-A82A-826F5C45828F}"/>
              </a:ext>
            </a:extLst>
          </p:cNvPr>
          <p:cNvSpPr txBox="1"/>
          <p:nvPr/>
        </p:nvSpPr>
        <p:spPr>
          <a:xfrm>
            <a:off x="4622285" y="2859092"/>
            <a:ext cx="3116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FFFF00"/>
                </a:solidFill>
                <a:cs typeface="(AH) Manal Black" pitchFamily="2" charset="-78"/>
              </a:rPr>
              <a:t>الطريقة الوصفية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C7C92-00C2-442F-ADE3-61DE7745F581}"/>
              </a:ext>
            </a:extLst>
          </p:cNvPr>
          <p:cNvSpPr txBox="1"/>
          <p:nvPr/>
        </p:nvSpPr>
        <p:spPr>
          <a:xfrm rot="21299500">
            <a:off x="4537589" y="3800241"/>
            <a:ext cx="3116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(AH) Manal Black" pitchFamily="2" charset="-78"/>
              </a:rPr>
              <a:t>رمز بناء المجموعة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96EF24-4A1A-40AA-966A-7D4E1F24DD91}"/>
                  </a:ext>
                </a:extLst>
              </p:cNvPr>
              <p:cNvSpPr txBox="1"/>
              <p:nvPr/>
            </p:nvSpPr>
            <p:spPr>
              <a:xfrm>
                <a:off x="-100835" y="1629769"/>
                <a:ext cx="323011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96EF24-4A1A-40AA-966A-7D4E1F24D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0835" y="1629769"/>
                <a:ext cx="3230115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623E828-6BBC-415A-8330-F7D53E5358F8}"/>
              </a:ext>
            </a:extLst>
          </p:cNvPr>
          <p:cNvGrpSpPr/>
          <p:nvPr/>
        </p:nvGrpSpPr>
        <p:grpSpPr>
          <a:xfrm>
            <a:off x="8526246" y="2126269"/>
            <a:ext cx="3695691" cy="993600"/>
            <a:chOff x="9608750" y="-2090519"/>
            <a:chExt cx="3644865" cy="9936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8B0492-0664-425A-81C3-B8D2CC0DF8BF}"/>
                </a:ext>
              </a:extLst>
            </p:cNvPr>
            <p:cNvSpPr txBox="1"/>
            <p:nvPr/>
          </p:nvSpPr>
          <p:spPr>
            <a:xfrm rot="20210127">
              <a:off x="9608750" y="-2051026"/>
              <a:ext cx="3644865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مجموعة الأعداد الطبيعية الزوجية</a:t>
              </a:r>
            </a:p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 من        الى   </a:t>
              </a:r>
              <a:endParaRPr lang="ar-AE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CEF98A-D2B7-4038-BBCA-7D6BEC20A94B}"/>
                    </a:ext>
                  </a:extLst>
                </p:cNvPr>
                <p:cNvSpPr txBox="1"/>
                <p:nvPr/>
              </p:nvSpPr>
              <p:spPr>
                <a:xfrm rot="19986202">
                  <a:off x="12319535" y="-2090519"/>
                  <a:ext cx="3541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CEF98A-D2B7-4038-BBCA-7D6BEC20A9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986202">
                  <a:off x="12319535" y="-2090519"/>
                  <a:ext cx="354135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AA4A88-74EF-4154-AB6C-50524AD1FD3F}"/>
                    </a:ext>
                  </a:extLst>
                </p:cNvPr>
                <p:cNvSpPr txBox="1"/>
                <p:nvPr/>
              </p:nvSpPr>
              <p:spPr>
                <a:xfrm rot="19598126">
                  <a:off x="11406665" y="-1667645"/>
                  <a:ext cx="59602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3AA4A88-74EF-4154-AB6C-50524AD1F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598126">
                  <a:off x="11406665" y="-1667645"/>
                  <a:ext cx="596022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5CEF2-B5CA-4F42-BA1C-C63EF35EAF34}"/>
                  </a:ext>
                </a:extLst>
              </p:cNvPr>
              <p:cNvSpPr txBox="1"/>
              <p:nvPr/>
            </p:nvSpPr>
            <p:spPr>
              <a:xfrm rot="20335175">
                <a:off x="7402837" y="4009245"/>
                <a:ext cx="49800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, 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35CEF2-B5CA-4F42-BA1C-C63EF35EA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5175">
                <a:off x="7402837" y="4009245"/>
                <a:ext cx="498008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F7272B7-2774-4EBD-9C99-C85D5C8FC5ED}"/>
                  </a:ext>
                </a:extLst>
              </p:cNvPr>
              <p:cNvSpPr txBox="1"/>
              <p:nvPr/>
            </p:nvSpPr>
            <p:spPr>
              <a:xfrm rot="20335175">
                <a:off x="9797169" y="4440088"/>
                <a:ext cx="517769" cy="759760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أو</m:t>
                      </m:r>
                    </m:oMath>
                  </m:oMathPara>
                </a14:m>
                <a:endParaRPr lang="ar-AE" sz="44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F7272B7-2774-4EBD-9C99-C85D5C8FC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5175">
                <a:off x="9797169" y="4440088"/>
                <a:ext cx="517769" cy="7597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8069FF-32D2-4484-8701-AACAB7742C76}"/>
                  </a:ext>
                </a:extLst>
              </p:cNvPr>
              <p:cNvSpPr txBox="1"/>
              <p:nvPr/>
            </p:nvSpPr>
            <p:spPr>
              <a:xfrm rot="20335175">
                <a:off x="8670805" y="5260564"/>
                <a:ext cx="344671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8069FF-32D2-4484-8701-AACAB7742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35175">
                <a:off x="8670805" y="5260564"/>
                <a:ext cx="3446713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4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7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B0D3A2C-C310-4771-9A92-22B7707FD086}"/>
              </a:ext>
            </a:extLst>
          </p:cNvPr>
          <p:cNvGrpSpPr/>
          <p:nvPr/>
        </p:nvGrpSpPr>
        <p:grpSpPr>
          <a:xfrm>
            <a:off x="0" y="111760"/>
            <a:ext cx="11981793" cy="976401"/>
            <a:chOff x="0" y="111760"/>
            <a:chExt cx="11981793" cy="97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B33886-497F-447F-A359-D1741081E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81" t="18544" r="40257" b="76858"/>
            <a:stretch/>
          </p:blipFill>
          <p:spPr>
            <a:xfrm>
              <a:off x="8361678" y="241738"/>
              <a:ext cx="3620115" cy="840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CC9FDC7-2BC5-4B67-9BC5-7465A3109015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9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32265150-549B-4B1C-9291-D3A22772B9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5A2440-1104-4052-9274-7AC1012A6A26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854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DD6777D-FE53-4E30-B18E-CE2F74D9F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2" t="22462" r="40257" b="67663"/>
          <a:stretch/>
        </p:blipFill>
        <p:spPr>
          <a:xfrm>
            <a:off x="370489" y="1219199"/>
            <a:ext cx="11451021" cy="1198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3EEC5D7-CA82-48A0-A197-C114A00C6BAA}"/>
              </a:ext>
            </a:extLst>
          </p:cNvPr>
          <p:cNvGrpSpPr/>
          <p:nvPr/>
        </p:nvGrpSpPr>
        <p:grpSpPr>
          <a:xfrm>
            <a:off x="3470073" y="2590097"/>
            <a:ext cx="8278833" cy="605084"/>
            <a:chOff x="4027025" y="1889771"/>
            <a:chExt cx="8164975" cy="6050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ABE762-2CAE-4CC9-896B-5BFBAE99FE02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مجموعة الأعداد الطبيعية الزوجية من          الى  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696D341-DEF5-4BDA-A535-AB10328C67D6}"/>
                    </a:ext>
                  </a:extLst>
                </p:cNvPr>
                <p:cNvSpPr txBox="1"/>
                <p:nvPr/>
              </p:nvSpPr>
              <p:spPr>
                <a:xfrm>
                  <a:off x="6398444" y="1956245"/>
                  <a:ext cx="3541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696D341-DEF5-4BDA-A535-AB10328C67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444" y="1956245"/>
                  <a:ext cx="354135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0A4B98B-533F-47E8-9E4F-4D638AFFAF0E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590A64-F376-4A2B-8F65-A9610C08E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3D2752-AF4C-49E7-A4ED-3D31D1ADD158}"/>
                    </a:ext>
                  </a:extLst>
                </p:cNvPr>
                <p:cNvSpPr txBox="1"/>
                <p:nvPr/>
              </p:nvSpPr>
              <p:spPr>
                <a:xfrm>
                  <a:off x="5294858" y="1946589"/>
                  <a:ext cx="59602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𝟏𝟐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3D2752-AF4C-49E7-A4ED-3D31D1ADD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4858" y="1946589"/>
                  <a:ext cx="596022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DFA236-233B-40EA-B453-26724E08383B}"/>
              </a:ext>
            </a:extLst>
          </p:cNvPr>
          <p:cNvGrpSpPr/>
          <p:nvPr/>
        </p:nvGrpSpPr>
        <p:grpSpPr>
          <a:xfrm>
            <a:off x="3583931" y="3360278"/>
            <a:ext cx="8164975" cy="605084"/>
            <a:chOff x="4027025" y="1889771"/>
            <a:chExt cx="8164975" cy="60508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3CC285-CC19-4EA0-B6D2-360468FA14EF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مجموعة الأعداد الطبيعية الزوجية   الأقل من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BF59BC-2716-48DD-85DE-2311D2061639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DFDA49A-2394-4CC6-974D-CA6F40E46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3C27D5B-B466-44C2-8ACD-5741BC9C2965}"/>
                    </a:ext>
                  </a:extLst>
                </p:cNvPr>
                <p:cNvSpPr txBox="1"/>
                <p:nvPr/>
              </p:nvSpPr>
              <p:spPr>
                <a:xfrm>
                  <a:off x="5500846" y="1917702"/>
                  <a:ext cx="60433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3C27D5B-B466-44C2-8ACD-5741BC9C29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0846" y="1917702"/>
                  <a:ext cx="604333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78DF29F-6F2A-4E27-8F73-44E370B3217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351" t="42820" r="27758" b="49999"/>
          <a:stretch/>
        </p:blipFill>
        <p:spPr>
          <a:xfrm>
            <a:off x="8934429" y="4179267"/>
            <a:ext cx="3047365" cy="726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A61F36-7791-4FAD-93D0-3836ED1B694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466" t="54888" r="33030" b="37931"/>
          <a:stretch/>
        </p:blipFill>
        <p:spPr>
          <a:xfrm>
            <a:off x="328448" y="4117500"/>
            <a:ext cx="8522764" cy="84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763E608-AFB0-483C-BD9E-F3491D95360B}"/>
              </a:ext>
            </a:extLst>
          </p:cNvPr>
          <p:cNvGrpSpPr/>
          <p:nvPr/>
        </p:nvGrpSpPr>
        <p:grpSpPr>
          <a:xfrm>
            <a:off x="5734689" y="5144175"/>
            <a:ext cx="6086821" cy="605084"/>
            <a:chOff x="6241079" y="1889771"/>
            <a:chExt cx="5950921" cy="60508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C28999-E113-4499-90B6-2E086A92BAD5}"/>
                </a:ext>
              </a:extLst>
            </p:cNvPr>
            <p:cNvSpPr txBox="1"/>
            <p:nvPr/>
          </p:nvSpPr>
          <p:spPr>
            <a:xfrm>
              <a:off x="6241079" y="1910080"/>
              <a:ext cx="595092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مجموعة الأعداد الصحيحة من          الى  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7420-EF4C-4CF8-ABD4-0015C63259A9}"/>
                    </a:ext>
                  </a:extLst>
                </p:cNvPr>
                <p:cNvSpPr txBox="1"/>
                <p:nvPr/>
              </p:nvSpPr>
              <p:spPr>
                <a:xfrm>
                  <a:off x="7381809" y="1931442"/>
                  <a:ext cx="65609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7420-EF4C-4CF8-ABD4-0015C6325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1809" y="1931442"/>
                  <a:ext cx="656098" cy="4924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B2BF17B-BA88-4C31-8181-9E9E325E305D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590A64-F376-4A2B-8F65-A9610C08E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DD0CA2B-8F94-4A0A-B1B5-67EF61F3F499}"/>
                    </a:ext>
                  </a:extLst>
                </p:cNvPr>
                <p:cNvSpPr txBox="1"/>
                <p:nvPr/>
              </p:nvSpPr>
              <p:spPr>
                <a:xfrm>
                  <a:off x="6545231" y="1927301"/>
                  <a:ext cx="35413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DD0CA2B-8F94-4A0A-B1B5-67EF61F3F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231" y="1927301"/>
                  <a:ext cx="354135" cy="49244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7B8673-11C1-4596-BAE0-1822003C6665}"/>
              </a:ext>
            </a:extLst>
          </p:cNvPr>
          <p:cNvGrpSpPr/>
          <p:nvPr/>
        </p:nvGrpSpPr>
        <p:grpSpPr>
          <a:xfrm>
            <a:off x="3656535" y="5914356"/>
            <a:ext cx="8164975" cy="605084"/>
            <a:chOff x="4027025" y="1889771"/>
            <a:chExt cx="8164975" cy="60508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35FA32D-AC42-4C48-911E-360D7B144531}"/>
                </a:ext>
              </a:extLst>
            </p:cNvPr>
            <p:cNvSpPr txBox="1"/>
            <p:nvPr/>
          </p:nvSpPr>
          <p:spPr>
            <a:xfrm>
              <a:off x="4027025" y="1910080"/>
              <a:ext cx="816497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مجموعة الأعداد الصحيحة المحصورة  بين         و </a:t>
              </a:r>
              <a:endParaRPr lang="ar-AE" sz="32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D38643B-47C0-4640-8A92-1FEA41DB2A66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DFDA49A-2394-4CC6-974D-CA6F40E46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62279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A7E6367-FD05-4B63-B7E4-A62585FCDDF6}"/>
                    </a:ext>
                  </a:extLst>
                </p:cNvPr>
                <p:cNvSpPr txBox="1"/>
                <p:nvPr/>
              </p:nvSpPr>
              <p:spPr>
                <a:xfrm>
                  <a:off x="5500846" y="1917702"/>
                  <a:ext cx="35907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A7E6367-FD05-4B63-B7E4-A62585FCDD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0846" y="1917702"/>
                  <a:ext cx="359073" cy="49244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CDEDD14-D7AB-426E-BDD9-5921CB13AA39}"/>
                    </a:ext>
                  </a:extLst>
                </p:cNvPr>
                <p:cNvSpPr txBox="1"/>
                <p:nvPr/>
              </p:nvSpPr>
              <p:spPr>
                <a:xfrm>
                  <a:off x="6133865" y="1921523"/>
                  <a:ext cx="66524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CDEDD14-D7AB-426E-BDD9-5921CB13AA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865" y="1921523"/>
                  <a:ext cx="665247" cy="49244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F52E3A-442B-4806-94BB-A98E72F813F4}"/>
              </a:ext>
            </a:extLst>
          </p:cNvPr>
          <p:cNvSpPr/>
          <p:nvPr/>
        </p:nvSpPr>
        <p:spPr>
          <a:xfrm>
            <a:off x="2364532" y="368690"/>
            <a:ext cx="5890719" cy="7635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cs typeface="(AH) Manal Black" pitchFamily="2" charset="-78"/>
              </a:rPr>
              <a:t>الطريقة الوصفية </a:t>
            </a:r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:نستخدم عبارة لفظية قصيرة لوصف المجموعة</a:t>
            </a:r>
            <a:endParaRPr lang="ar-AE" sz="2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35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2E4445DE-25B7-405F-8259-F3063D3068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" y="5161567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6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7D1B1-4A56-4E5D-BBA2-3B7A54C1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1" t="22223" r="72082" b="56148"/>
          <a:stretch/>
        </p:blipFill>
        <p:spPr>
          <a:xfrm>
            <a:off x="299085" y="1579270"/>
            <a:ext cx="6827520" cy="4984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7EB11E-7CF9-4497-8ACF-C30A76C20AB3}"/>
              </a:ext>
            </a:extLst>
          </p:cNvPr>
          <p:cNvGrpSpPr/>
          <p:nvPr/>
        </p:nvGrpSpPr>
        <p:grpSpPr>
          <a:xfrm>
            <a:off x="0" y="111760"/>
            <a:ext cx="12009120" cy="976401"/>
            <a:chOff x="0" y="111760"/>
            <a:chExt cx="12009120" cy="9764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78F0AB-41A2-47B4-8932-B8980A331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51" t="18519" r="58416" b="77333"/>
            <a:stretch/>
          </p:blipFill>
          <p:spPr>
            <a:xfrm>
              <a:off x="3281680" y="294640"/>
              <a:ext cx="8727440" cy="7518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253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712ADC-19DF-46C2-97A0-2B6787CAE10C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8B36CB65-E4CD-4DE4-8D15-0293FDE54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5DFF89-38F1-4F73-9E2F-0AB2E1FA8B6F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854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1F798D-1FFE-49B6-9BEC-E4A398BCFE1F}"/>
              </a:ext>
            </a:extLst>
          </p:cNvPr>
          <p:cNvSpPr/>
          <p:nvPr/>
        </p:nvSpPr>
        <p:spPr>
          <a:xfrm>
            <a:off x="3088640" y="197342"/>
            <a:ext cx="8432800" cy="7635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cs typeface="(AH) Manal Black" pitchFamily="2" charset="-78"/>
              </a:rPr>
              <a:t>طريقة رمز بناء المجموعة </a:t>
            </a:r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: نستخدم فيها المتغيرات وعلامات (رموز)المتباينة والعمود الرأسي   </a:t>
            </a:r>
          </a:p>
          <a:p>
            <a:pPr algn="ctr"/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  ويقرأ "بحيث" </a:t>
            </a:r>
            <a:r>
              <a:rPr lang="en-US" sz="2400" b="1" dirty="0">
                <a:solidFill>
                  <a:srgbClr val="002060"/>
                </a:solidFill>
                <a:cs typeface="(AH) Manal Black" pitchFamily="2" charset="-78"/>
              </a:rPr>
              <a:t>/</a:t>
            </a:r>
            <a:endParaRPr lang="ar-AE" sz="2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7565FB-0852-4250-8DCA-C0D908D73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7" t="52000" r="40833" b="42148"/>
          <a:stretch/>
        </p:blipFill>
        <p:spPr>
          <a:xfrm>
            <a:off x="6492240" y="1088161"/>
            <a:ext cx="5516880" cy="83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5DDDE-66F6-4D88-9196-0F4437810A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7" t="58074" r="40833" b="36741"/>
          <a:stretch/>
        </p:blipFill>
        <p:spPr>
          <a:xfrm>
            <a:off x="783844" y="2029297"/>
            <a:ext cx="10482072" cy="67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F35DD8-1759-4DFF-A944-9C2BAC03E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27" t="62330" r="42489" b="33830"/>
          <a:stretch/>
        </p:blipFill>
        <p:spPr>
          <a:xfrm>
            <a:off x="5933440" y="2951417"/>
            <a:ext cx="5588000" cy="67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25A5E3-5545-4890-981F-3E16B20D3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15" t="65636" r="42489" b="31596"/>
          <a:stretch/>
        </p:blipFill>
        <p:spPr>
          <a:xfrm>
            <a:off x="6096000" y="4747297"/>
            <a:ext cx="5588000" cy="67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29FFEB-A0F5-4910-B797-0095C293FA65}"/>
                  </a:ext>
                </a:extLst>
              </p:cNvPr>
              <p:cNvSpPr txBox="1"/>
              <p:nvPr/>
            </p:nvSpPr>
            <p:spPr>
              <a:xfrm>
                <a:off x="1157605" y="3134614"/>
                <a:ext cx="320145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29FFEB-A0F5-4910-B797-0095C293F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05" y="3134614"/>
                <a:ext cx="320145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A8C23-B31A-4887-8CA6-FCC951D731A7}"/>
                  </a:ext>
                </a:extLst>
              </p:cNvPr>
              <p:cNvSpPr txBox="1"/>
              <p:nvPr/>
            </p:nvSpPr>
            <p:spPr>
              <a:xfrm>
                <a:off x="338278" y="3182778"/>
                <a:ext cx="81932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A8C23-B31A-4887-8CA6-FCC951D7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78" y="3182778"/>
                <a:ext cx="81932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أمة تقرأ">
            <a:extLst>
              <a:ext uri="{FF2B5EF4-FFF2-40B4-BE49-F238E27FC236}">
                <a16:creationId xmlns:a16="http://schemas.microsoft.com/office/drawing/2014/main" id="{D0ED5C24-8E3F-4C66-A10A-4BE32B0A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t="26407" r="45833" b="25878"/>
          <a:stretch/>
        </p:blipFill>
        <p:spPr bwMode="auto">
          <a:xfrm>
            <a:off x="10495280" y="3825177"/>
            <a:ext cx="1305643" cy="5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BD189-4115-4572-A6B4-B0A3713B7914}"/>
              </a:ext>
            </a:extLst>
          </p:cNvPr>
          <p:cNvGrpSpPr/>
          <p:nvPr/>
        </p:nvGrpSpPr>
        <p:grpSpPr>
          <a:xfrm>
            <a:off x="2489200" y="3773336"/>
            <a:ext cx="7751031" cy="636604"/>
            <a:chOff x="11188466" y="2020096"/>
            <a:chExt cx="4525581" cy="6366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65E29F-4094-4CE8-9CF1-BAF4D7E690A2}"/>
                </a:ext>
              </a:extLst>
            </p:cNvPr>
            <p:cNvSpPr txBox="1"/>
            <p:nvPr/>
          </p:nvSpPr>
          <p:spPr>
            <a:xfrm>
              <a:off x="11188466" y="2071925"/>
              <a:ext cx="45255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العناصر       بحيث      عدد طبيعي زوجي و       أقل من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8D38CA2-8313-49D7-A76C-682A9B9F37BF}"/>
                    </a:ext>
                  </a:extLst>
                </p:cNvPr>
                <p:cNvSpPr txBox="1"/>
                <p:nvPr/>
              </p:nvSpPr>
              <p:spPr>
                <a:xfrm>
                  <a:off x="11279228" y="2118090"/>
                  <a:ext cx="2110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8D38CA2-8313-49D7-A76C-682A9B9F37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228" y="2118090"/>
                  <a:ext cx="211063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57B33E3-FA01-4108-8C68-D4E61520497A}"/>
                    </a:ext>
                  </a:extLst>
                </p:cNvPr>
                <p:cNvSpPr txBox="1"/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57B33E3-FA01-4108-8C68-D4E6152049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C99F1C-B909-4C17-89B0-24DD4E19117B}"/>
                    </a:ext>
                  </a:extLst>
                </p:cNvPr>
                <p:cNvSpPr txBox="1"/>
                <p:nvPr/>
              </p:nvSpPr>
              <p:spPr>
                <a:xfrm>
                  <a:off x="13612146" y="202009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C99F1C-B909-4C17-89B0-24DD4E1911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12146" y="2020096"/>
                  <a:ext cx="231793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FDE5F7E-6BF6-4CD3-B3C2-954C8CCCA5CB}"/>
                    </a:ext>
                  </a:extLst>
                </p:cNvPr>
                <p:cNvSpPr txBox="1"/>
                <p:nvPr/>
              </p:nvSpPr>
              <p:spPr>
                <a:xfrm>
                  <a:off x="12003180" y="203642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FDE5F7E-6BF6-4CD3-B3C2-954C8CCCA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03180" y="2036426"/>
                  <a:ext cx="231793" cy="5539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F50076-7DC8-4044-8AAF-3B6B2662B2A3}"/>
                  </a:ext>
                </a:extLst>
              </p:cNvPr>
              <p:cNvSpPr txBox="1"/>
              <p:nvPr/>
            </p:nvSpPr>
            <p:spPr>
              <a:xfrm>
                <a:off x="299085" y="4910503"/>
                <a:ext cx="9379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F50076-7DC8-4044-8AAF-3B6B2662B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" y="4910503"/>
                <a:ext cx="93794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أمة تقرأ">
            <a:extLst>
              <a:ext uri="{FF2B5EF4-FFF2-40B4-BE49-F238E27FC236}">
                <a16:creationId xmlns:a16="http://schemas.microsoft.com/office/drawing/2014/main" id="{745C5AC8-36E7-4E77-8F2B-ED03782BC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t="26407" r="45833" b="25878"/>
          <a:stretch/>
        </p:blipFill>
        <p:spPr bwMode="auto">
          <a:xfrm>
            <a:off x="10495280" y="5953982"/>
            <a:ext cx="1305643" cy="5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EEADF93-3BCC-41F1-A2CC-661FE769B9BD}"/>
              </a:ext>
            </a:extLst>
          </p:cNvPr>
          <p:cNvGrpSpPr/>
          <p:nvPr/>
        </p:nvGrpSpPr>
        <p:grpSpPr>
          <a:xfrm>
            <a:off x="4561842" y="5918471"/>
            <a:ext cx="5678391" cy="620274"/>
            <a:chOff x="12398615" y="2036426"/>
            <a:chExt cx="3315432" cy="62027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B61B4E-B1EE-4444-916F-FB5CA7162EF4}"/>
                </a:ext>
              </a:extLst>
            </p:cNvPr>
            <p:cNvSpPr txBox="1"/>
            <p:nvPr/>
          </p:nvSpPr>
          <p:spPr>
            <a:xfrm>
              <a:off x="12398615" y="2071925"/>
              <a:ext cx="331543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العناصر       بحيث           لون أساسي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94EF991-0327-43DE-90D3-7C422082B16E}"/>
                    </a:ext>
                  </a:extLst>
                </p:cNvPr>
                <p:cNvSpPr txBox="1"/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94EF991-0327-43DE-90D3-7C422082B1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FC30C8C-E861-4BC0-A66E-D117A5846C4A}"/>
                    </a:ext>
                  </a:extLst>
                </p:cNvPr>
                <p:cNvSpPr txBox="1"/>
                <p:nvPr/>
              </p:nvSpPr>
              <p:spPr>
                <a:xfrm>
                  <a:off x="13525714" y="2041777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FC30C8C-E861-4BC0-A66E-D117A5846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25714" y="2041777"/>
                  <a:ext cx="231793" cy="55399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1DE02BE-FBD3-45AF-8115-A845041663AD}"/>
                  </a:ext>
                </a:extLst>
              </p:cNvPr>
              <p:cNvSpPr txBox="1"/>
              <p:nvPr/>
            </p:nvSpPr>
            <p:spPr>
              <a:xfrm>
                <a:off x="1296942" y="4930494"/>
                <a:ext cx="2624500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أساسي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لون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1DE02BE-FBD3-45AF-8115-A8450416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42" y="4930494"/>
                <a:ext cx="2624500" cy="588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41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25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0F824E2-BCF7-4BC8-9D5A-98A0282300C9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5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6B41BB3D-1B55-43E7-9D09-08E0DCF8F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BE1784-E744-4B91-B6B8-FB47A5B12205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854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3A3A5C1-EC83-4103-A6BE-3168F3218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44073" r="37417" b="52297"/>
          <a:stretch/>
        </p:blipFill>
        <p:spPr>
          <a:xfrm>
            <a:off x="3900202" y="5137976"/>
            <a:ext cx="8190198" cy="63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17320-6384-42B0-A1AD-0F7B2E405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67" t="30962" r="30333" b="63260"/>
          <a:stretch/>
        </p:blipFill>
        <p:spPr>
          <a:xfrm>
            <a:off x="7452213" y="-12364"/>
            <a:ext cx="3535680" cy="934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EFD44-EEFF-4670-AB47-A27749E83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17" t="58074" r="40833" b="36741"/>
          <a:stretch/>
        </p:blipFill>
        <p:spPr>
          <a:xfrm>
            <a:off x="505821" y="1140188"/>
            <a:ext cx="10482072" cy="67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3AF849-F0CA-4DF7-8D15-FB8AE8A90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0" t="40445" r="37417" b="55926"/>
          <a:stretch/>
        </p:blipFill>
        <p:spPr>
          <a:xfrm>
            <a:off x="3718560" y="1939052"/>
            <a:ext cx="8190198" cy="63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95F2FE-92FC-4B28-8C47-7023F15990C6}"/>
                  </a:ext>
                </a:extLst>
              </p:cNvPr>
              <p:cNvSpPr txBox="1"/>
              <p:nvPr/>
            </p:nvSpPr>
            <p:spPr>
              <a:xfrm>
                <a:off x="1409961" y="2706017"/>
                <a:ext cx="52253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, 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95F2FE-92FC-4B28-8C47-7023F1599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61" y="2706017"/>
                <a:ext cx="522534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B322D7-BACB-4E14-B0E8-4FE8D42BB166}"/>
                  </a:ext>
                </a:extLst>
              </p:cNvPr>
              <p:cNvSpPr txBox="1"/>
              <p:nvPr/>
            </p:nvSpPr>
            <p:spPr>
              <a:xfrm>
                <a:off x="561779" y="2719286"/>
                <a:ext cx="8481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B322D7-BACB-4E14-B0E8-4FE8D42BB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79" y="2719286"/>
                <a:ext cx="84818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00BF00-DD02-4350-B874-150421A6C807}"/>
                  </a:ext>
                </a:extLst>
              </p:cNvPr>
              <p:cNvSpPr txBox="1"/>
              <p:nvPr/>
            </p:nvSpPr>
            <p:spPr>
              <a:xfrm>
                <a:off x="1416971" y="3701887"/>
                <a:ext cx="6035242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 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و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𝟏𝟗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00BF00-DD02-4350-B874-150421A6C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971" y="3701887"/>
                <a:ext cx="6035242" cy="5886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23BB3-6014-4954-8E13-F65A89A8513C}"/>
                  </a:ext>
                </a:extLst>
              </p:cNvPr>
              <p:cNvSpPr txBox="1"/>
              <p:nvPr/>
            </p:nvSpPr>
            <p:spPr>
              <a:xfrm>
                <a:off x="561780" y="3717442"/>
                <a:ext cx="8481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B23BB3-6014-4954-8E13-F65A89A85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80" y="3717442"/>
                <a:ext cx="848181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62C3DFF-226D-4FF5-A82B-051C348E0CF6}"/>
              </a:ext>
            </a:extLst>
          </p:cNvPr>
          <p:cNvGrpSpPr/>
          <p:nvPr/>
        </p:nvGrpSpPr>
        <p:grpSpPr>
          <a:xfrm>
            <a:off x="4339369" y="3130838"/>
            <a:ext cx="7751031" cy="636604"/>
            <a:chOff x="11188466" y="2020096"/>
            <a:chExt cx="4525581" cy="63660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029C78-5095-4173-A2CB-66B666F9AE76}"/>
                </a:ext>
              </a:extLst>
            </p:cNvPr>
            <p:cNvSpPr txBox="1"/>
            <p:nvPr/>
          </p:nvSpPr>
          <p:spPr>
            <a:xfrm>
              <a:off x="11188466" y="2071925"/>
              <a:ext cx="45255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العناصر       بحيث      عدد طبيعي زوجي من       إلى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BB1C50C-2832-4EF5-9AEF-DAE0F0461943}"/>
                    </a:ext>
                  </a:extLst>
                </p:cNvPr>
                <p:cNvSpPr txBox="1"/>
                <p:nvPr/>
              </p:nvSpPr>
              <p:spPr>
                <a:xfrm>
                  <a:off x="11350147" y="2118090"/>
                  <a:ext cx="211063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𝟏𝟖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BB1C50C-2832-4EF5-9AEF-DAE0F04619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50147" y="2118090"/>
                  <a:ext cx="211063" cy="492443"/>
                </a:xfrm>
                <a:prstGeom prst="rect">
                  <a:avLst/>
                </a:prstGeom>
                <a:blipFill>
                  <a:blip r:embed="rId10"/>
                  <a:stretch>
                    <a:fillRect r="-30000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FE1D769-DD70-423B-9E29-3FB957592E8B}"/>
                    </a:ext>
                  </a:extLst>
                </p:cNvPr>
                <p:cNvSpPr txBox="1"/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FE1D769-DD70-423B-9E29-3FB957592E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FB26715-282D-49AB-B21B-6317EDEBD6F9}"/>
                    </a:ext>
                  </a:extLst>
                </p:cNvPr>
                <p:cNvSpPr txBox="1"/>
                <p:nvPr/>
              </p:nvSpPr>
              <p:spPr>
                <a:xfrm>
                  <a:off x="13612146" y="202009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FB26715-282D-49AB-B21B-6317EDEBD6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12146" y="2020096"/>
                  <a:ext cx="231793" cy="5539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808D6C0-BBC6-4F5D-A235-D2F38A2CDD62}"/>
                    </a:ext>
                  </a:extLst>
                </p:cNvPr>
                <p:cNvSpPr txBox="1"/>
                <p:nvPr/>
              </p:nvSpPr>
              <p:spPr>
                <a:xfrm>
                  <a:off x="11799048" y="2102702"/>
                  <a:ext cx="396839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808D6C0-BBC6-4F5D-A235-D2F38A2CDD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99048" y="2102702"/>
                  <a:ext cx="396839" cy="55399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553018-D333-40EF-BE89-C287A77173D0}"/>
              </a:ext>
            </a:extLst>
          </p:cNvPr>
          <p:cNvGrpSpPr/>
          <p:nvPr/>
        </p:nvGrpSpPr>
        <p:grpSpPr>
          <a:xfrm>
            <a:off x="1595120" y="4326295"/>
            <a:ext cx="10515600" cy="636604"/>
            <a:chOff x="9574322" y="2020096"/>
            <a:chExt cx="6139725" cy="63660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30DA33-53E6-48F6-B4C0-15C5A7FECCE3}"/>
                </a:ext>
              </a:extLst>
            </p:cNvPr>
            <p:cNvSpPr txBox="1"/>
            <p:nvPr/>
          </p:nvSpPr>
          <p:spPr>
            <a:xfrm>
              <a:off x="9574322" y="2071925"/>
              <a:ext cx="6139725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العناصر       بحيث      عدد طبيعي زوجي و        أكبر       و           أقل من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CA990B5-0468-4C2B-8060-5DB2C7980CA5}"/>
                    </a:ext>
                  </a:extLst>
                </p:cNvPr>
                <p:cNvSpPr txBox="1"/>
                <p:nvPr/>
              </p:nvSpPr>
              <p:spPr>
                <a:xfrm>
                  <a:off x="9928163" y="2099461"/>
                  <a:ext cx="260798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𝟏𝟗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CA990B5-0468-4C2B-8060-5DB2C7980C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8163" y="2099461"/>
                  <a:ext cx="260798" cy="492443"/>
                </a:xfrm>
                <a:prstGeom prst="rect">
                  <a:avLst/>
                </a:prstGeom>
                <a:blipFill>
                  <a:blip r:embed="rId14"/>
                  <a:stretch>
                    <a:fillRect r="-5479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E51EE00-3968-4CD7-BB44-727A619960C0}"/>
                    </a:ext>
                  </a:extLst>
                </p:cNvPr>
                <p:cNvSpPr txBox="1"/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E51EE00-3968-4CD7-BB44-727A619960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885F268-4F3E-4FE5-AF46-0B4E957EE0B6}"/>
                    </a:ext>
                  </a:extLst>
                </p:cNvPr>
                <p:cNvSpPr txBox="1"/>
                <p:nvPr/>
              </p:nvSpPr>
              <p:spPr>
                <a:xfrm>
                  <a:off x="13612146" y="202009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885F268-4F3E-4FE5-AF46-0B4E957EE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12146" y="2020096"/>
                  <a:ext cx="231793" cy="55399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43745F7-F276-44E0-BE40-9CCCAF8FA1A9}"/>
                    </a:ext>
                  </a:extLst>
                </p:cNvPr>
                <p:cNvSpPr txBox="1"/>
                <p:nvPr/>
              </p:nvSpPr>
              <p:spPr>
                <a:xfrm>
                  <a:off x="11376090" y="2065599"/>
                  <a:ext cx="235858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43745F7-F276-44E0-BE40-9CCCAF8FA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6090" y="2065599"/>
                  <a:ext cx="235858" cy="55399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BA91B8F-9320-41D8-9588-FDE8927957AB}"/>
                    </a:ext>
                  </a:extLst>
                </p:cNvPr>
                <p:cNvSpPr txBox="1"/>
                <p:nvPr/>
              </p:nvSpPr>
              <p:spPr>
                <a:xfrm>
                  <a:off x="12042798" y="2031122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BA91B8F-9320-41D8-9588-FDE8927957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42798" y="2031122"/>
                  <a:ext cx="231793" cy="55399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F6CFA04-BAD4-4A7D-958A-338A763D64B6}"/>
                    </a:ext>
                  </a:extLst>
                </p:cNvPr>
                <p:cNvSpPr txBox="1"/>
                <p:nvPr/>
              </p:nvSpPr>
              <p:spPr>
                <a:xfrm>
                  <a:off x="10861457" y="202009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F6CFA04-BAD4-4A7D-958A-338A763D64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61457" y="2020096"/>
                  <a:ext cx="231793" cy="55399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E2C763-BA03-45EE-88DE-DA3BC5E7DF6B}"/>
                  </a:ext>
                </a:extLst>
              </p:cNvPr>
              <p:cNvSpPr txBox="1"/>
              <p:nvPr/>
            </p:nvSpPr>
            <p:spPr>
              <a:xfrm>
                <a:off x="164214" y="5772976"/>
                <a:ext cx="9379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E2C763-BA03-45EE-88DE-DA3BC5E7D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14" y="5772976"/>
                <a:ext cx="937949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DD44BF-9C99-4662-A5A6-AF3FBCD5F5B2}"/>
                  </a:ext>
                </a:extLst>
              </p:cNvPr>
              <p:cNvSpPr txBox="1"/>
              <p:nvPr/>
            </p:nvSpPr>
            <p:spPr>
              <a:xfrm>
                <a:off x="1094060" y="5676796"/>
                <a:ext cx="3063723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أوروبية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جنسية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DD44BF-9C99-4662-A5A6-AF3FBCD5F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060" y="5676796"/>
                <a:ext cx="3063723" cy="58862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أمة تقرأ">
            <a:extLst>
              <a:ext uri="{FF2B5EF4-FFF2-40B4-BE49-F238E27FC236}">
                <a16:creationId xmlns:a16="http://schemas.microsoft.com/office/drawing/2014/main" id="{E48EE808-0F16-45D1-957D-80B29D86F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t="26407" r="45833" b="25878"/>
          <a:stretch/>
        </p:blipFill>
        <p:spPr bwMode="auto">
          <a:xfrm>
            <a:off x="10722143" y="5948667"/>
            <a:ext cx="1305643" cy="5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12C3F1A-0A0F-47F3-A045-6FD311CA168A}"/>
              </a:ext>
            </a:extLst>
          </p:cNvPr>
          <p:cNvGrpSpPr/>
          <p:nvPr/>
        </p:nvGrpSpPr>
        <p:grpSpPr>
          <a:xfrm>
            <a:off x="4196611" y="5918471"/>
            <a:ext cx="6043622" cy="620274"/>
            <a:chOff x="12185369" y="2036426"/>
            <a:chExt cx="3528679" cy="62027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CDA13A-9FDD-44C4-901E-A50E59085729}"/>
                </a:ext>
              </a:extLst>
            </p:cNvPr>
            <p:cNvSpPr txBox="1"/>
            <p:nvPr/>
          </p:nvSpPr>
          <p:spPr>
            <a:xfrm>
              <a:off x="12185369" y="2071925"/>
              <a:ext cx="352867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7030A0"/>
                  </a:solidFill>
                  <a:cs typeface="(AH) Manal Black" pitchFamily="2" charset="-78"/>
                </a:rPr>
                <a:t>مجموعة العناصر       بحيث           جنسية أوروبية</a:t>
              </a:r>
              <a:endParaRPr lang="ar-AE" sz="3200" b="1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3923B35-5957-48E9-9B1F-CE93D8F35322}"/>
                    </a:ext>
                  </a:extLst>
                </p:cNvPr>
                <p:cNvSpPr txBox="1"/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3923B35-5957-48E9-9B1F-CE93D8F353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92840" y="2036426"/>
                  <a:ext cx="231793" cy="55399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288B557-24A1-4AF0-B945-967BE6A7BE79}"/>
                    </a:ext>
                  </a:extLst>
                </p:cNvPr>
                <p:cNvSpPr txBox="1"/>
                <p:nvPr/>
              </p:nvSpPr>
              <p:spPr>
                <a:xfrm>
                  <a:off x="13525714" y="2041777"/>
                  <a:ext cx="23179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288B557-24A1-4AF0-B945-967BE6A7B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25714" y="2041777"/>
                  <a:ext cx="231793" cy="55399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2" descr="أمة تقرأ">
            <a:extLst>
              <a:ext uri="{FF2B5EF4-FFF2-40B4-BE49-F238E27FC236}">
                <a16:creationId xmlns:a16="http://schemas.microsoft.com/office/drawing/2014/main" id="{1389DD7B-B67C-4BC9-8D78-8CEDB41C3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t="26407" r="45833" b="25878"/>
          <a:stretch/>
        </p:blipFill>
        <p:spPr bwMode="auto">
          <a:xfrm>
            <a:off x="10738174" y="3872075"/>
            <a:ext cx="1305643" cy="5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أمة تقرأ">
            <a:extLst>
              <a:ext uri="{FF2B5EF4-FFF2-40B4-BE49-F238E27FC236}">
                <a16:creationId xmlns:a16="http://schemas.microsoft.com/office/drawing/2014/main" id="{B2607E4E-5426-48C0-9B12-EE01A43B8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t="26407" r="45833" b="25878"/>
          <a:stretch/>
        </p:blipFill>
        <p:spPr bwMode="auto">
          <a:xfrm>
            <a:off x="10738173" y="2673666"/>
            <a:ext cx="1305643" cy="59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B60CD589-4FA1-4555-B600-CB6DC7E818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-58510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8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A6904B-418A-4708-B7B2-1FB76AE068EE}"/>
              </a:ext>
            </a:extLst>
          </p:cNvPr>
          <p:cNvGrpSpPr/>
          <p:nvPr/>
        </p:nvGrpSpPr>
        <p:grpSpPr>
          <a:xfrm>
            <a:off x="0" y="111760"/>
            <a:ext cx="11826240" cy="976401"/>
            <a:chOff x="0" y="111760"/>
            <a:chExt cx="11826240" cy="97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CEE2EB-66A5-46FF-B00F-11471E90A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00" t="17778" r="44500" b="76889"/>
            <a:stretch/>
          </p:blipFill>
          <p:spPr>
            <a:xfrm>
              <a:off x="7233920" y="132079"/>
              <a:ext cx="4592320" cy="8708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C0FDD3-259E-4CE0-A19C-9F14F2DA445A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77815ED7-87BC-4ABB-91D0-CCEDD4957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711AAB-A76B-4B67-BE70-783DB2AE824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855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79A1C3F-658A-4039-9A6C-A7BFA1143A12}"/>
                </a:ext>
              </a:extLst>
            </p:cNvPr>
            <p:cNvSpPr/>
            <p:nvPr/>
          </p:nvSpPr>
          <p:spPr>
            <a:xfrm>
              <a:off x="3860800" y="111760"/>
              <a:ext cx="2905760" cy="7635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2400" b="1" dirty="0">
                  <a:solidFill>
                    <a:srgbClr val="002060"/>
                  </a:solidFill>
                  <a:highlight>
                    <a:srgbClr val="FFFF00"/>
                  </a:highlight>
                  <a:cs typeface="(AH) Manal Black" pitchFamily="2" charset="-78"/>
                </a:rPr>
                <a:t>الطرق المختلفة لكتابة المجموعة</a:t>
              </a:r>
              <a:endParaRPr lang="ar-SA" sz="2400" b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7ECDF6-E71E-4164-8D70-F36351039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22793" r="44500" b="71851"/>
          <a:stretch/>
        </p:blipFill>
        <p:spPr>
          <a:xfrm>
            <a:off x="1554480" y="1046480"/>
            <a:ext cx="8919210" cy="77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04BFBE-5B3F-4E32-BA2B-5C9D59A11E1E}"/>
              </a:ext>
            </a:extLst>
          </p:cNvPr>
          <p:cNvGrpSpPr/>
          <p:nvPr/>
        </p:nvGrpSpPr>
        <p:grpSpPr>
          <a:xfrm>
            <a:off x="8534400" y="2116357"/>
            <a:ext cx="3657600" cy="605084"/>
            <a:chOff x="8584703" y="1889771"/>
            <a:chExt cx="3607297" cy="605084"/>
          </a:xfrm>
          <a:solidFill>
            <a:schemeClr val="bg1"/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B1A4B3-46FA-40EF-B177-D8EA5F90D792}"/>
                </a:ext>
              </a:extLst>
            </p:cNvPr>
            <p:cNvSpPr txBox="1"/>
            <p:nvPr/>
          </p:nvSpPr>
          <p:spPr>
            <a:xfrm>
              <a:off x="8584703" y="1910080"/>
              <a:ext cx="3607297" cy="584775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3200" b="1" dirty="0">
                  <a:cs typeface="(AH) Manal Black" pitchFamily="2" charset="-78"/>
                </a:rPr>
                <a:t>طريقة ذكر العناصر</a:t>
              </a:r>
              <a:endParaRPr lang="ar-AE" sz="32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851280-16E3-4170-95A0-B99E15F8E110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590A64-F376-4A2B-8F65-A9610C08E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B473A7-F3CD-45E3-B5CA-757D04007FCB}"/>
              </a:ext>
            </a:extLst>
          </p:cNvPr>
          <p:cNvGrpSpPr/>
          <p:nvPr/>
        </p:nvGrpSpPr>
        <p:grpSpPr>
          <a:xfrm>
            <a:off x="8534400" y="3855160"/>
            <a:ext cx="3657600" cy="605084"/>
            <a:chOff x="8584703" y="1889771"/>
            <a:chExt cx="3607297" cy="605084"/>
          </a:xfrm>
          <a:solidFill>
            <a:schemeClr val="bg1"/>
          </a:solidFill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E21B59-4EA8-41C9-AD12-A96A88815C01}"/>
                </a:ext>
              </a:extLst>
            </p:cNvPr>
            <p:cNvSpPr txBox="1"/>
            <p:nvPr/>
          </p:nvSpPr>
          <p:spPr>
            <a:xfrm>
              <a:off x="8584703" y="1910080"/>
              <a:ext cx="3607297" cy="584775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3200" b="1" dirty="0">
                  <a:cs typeface="(AH) Manal Black" pitchFamily="2" charset="-78"/>
                </a:rPr>
                <a:t>الطريقة الوصفية</a:t>
              </a:r>
              <a:endParaRPr lang="ar-AE" sz="32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F74954-AC8F-452A-9B96-E65CBA4F8F51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57297" cy="49244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F74954-AC8F-452A-9B96-E65CBA4F8F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57297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D88B4-972E-42AE-8639-595C074AC832}"/>
              </a:ext>
            </a:extLst>
          </p:cNvPr>
          <p:cNvGrpSpPr/>
          <p:nvPr/>
        </p:nvGrpSpPr>
        <p:grpSpPr>
          <a:xfrm>
            <a:off x="8534400" y="5409640"/>
            <a:ext cx="3657600" cy="605084"/>
            <a:chOff x="8584703" y="1889771"/>
            <a:chExt cx="3607297" cy="605084"/>
          </a:xfrm>
          <a:solidFill>
            <a:schemeClr val="bg1"/>
          </a:solidFill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4868CD-4EB8-4B40-AAA0-3C877D3C79F0}"/>
                </a:ext>
              </a:extLst>
            </p:cNvPr>
            <p:cNvSpPr txBox="1"/>
            <p:nvPr/>
          </p:nvSpPr>
          <p:spPr>
            <a:xfrm>
              <a:off x="8584703" y="1910080"/>
              <a:ext cx="3607297" cy="584775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3200" b="1" dirty="0">
                  <a:cs typeface="(AH) Manal Black" pitchFamily="2" charset="-78"/>
                </a:rPr>
                <a:t>رمز بناء المجموعة</a:t>
              </a:r>
              <a:endParaRPr lang="ar-AE" sz="32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1AD48F-8544-49C3-A183-18A61A275395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08287" cy="49244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𝐜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1AD48F-8544-49C3-A183-18A61A2753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08287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7878EC-6EC8-4953-AE54-CFE0E4250F2A}"/>
                  </a:ext>
                </a:extLst>
              </p:cNvPr>
              <p:cNvSpPr txBox="1"/>
              <p:nvPr/>
            </p:nvSpPr>
            <p:spPr>
              <a:xfrm>
                <a:off x="1677165" y="2253011"/>
                <a:ext cx="41294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𝟑𝟐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𝟑𝟑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𝟑𝟓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… </m:t>
                          </m:r>
                        </m:e>
                      </m:d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7878EC-6EC8-4953-AE54-CFE0E4250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165" y="2253011"/>
                <a:ext cx="4129400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336EA0A-1EE1-4922-89CE-E0BF787868B5}"/>
              </a:ext>
            </a:extLst>
          </p:cNvPr>
          <p:cNvGrpSpPr/>
          <p:nvPr/>
        </p:nvGrpSpPr>
        <p:grpSpPr>
          <a:xfrm>
            <a:off x="-827005" y="3922410"/>
            <a:ext cx="5686260" cy="523220"/>
            <a:chOff x="9608750" y="-1835583"/>
            <a:chExt cx="364486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CC1B78-7001-4758-974B-BD128B319015}"/>
                </a:ext>
              </a:extLst>
            </p:cNvPr>
            <p:cNvSpPr txBox="1"/>
            <p:nvPr/>
          </p:nvSpPr>
          <p:spPr>
            <a:xfrm rot="21557287">
              <a:off x="9608750" y="-1835583"/>
              <a:ext cx="36448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مجموعة الأعداد الطبيعية الأكبر من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6A4C3A8-C39F-48F9-B69B-515C2F6809E5}"/>
                    </a:ext>
                  </a:extLst>
                </p:cNvPr>
                <p:cNvSpPr txBox="1"/>
                <p:nvPr/>
              </p:nvSpPr>
              <p:spPr>
                <a:xfrm rot="68481">
                  <a:off x="10317222" y="-1833355"/>
                  <a:ext cx="59602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𝟑𝟏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6A4C3A8-C39F-48F9-B69B-515C2F680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8481">
                  <a:off x="10317222" y="-1833355"/>
                  <a:ext cx="59602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8C3228-3A7F-4517-98B0-E839FAD42DDA}"/>
                  </a:ext>
                </a:extLst>
              </p:cNvPr>
              <p:cNvSpPr txBox="1"/>
              <p:nvPr/>
            </p:nvSpPr>
            <p:spPr>
              <a:xfrm>
                <a:off x="1677165" y="5722336"/>
                <a:ext cx="348999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𝟑𝟏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8C3228-3A7F-4517-98B0-E839FAD42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165" y="5722336"/>
                <a:ext cx="348999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167E27-FCD4-46EF-8AAE-745E396779F1}"/>
                  </a:ext>
                </a:extLst>
              </p:cNvPr>
              <p:cNvSpPr txBox="1"/>
              <p:nvPr/>
            </p:nvSpPr>
            <p:spPr>
              <a:xfrm>
                <a:off x="614234" y="2253011"/>
                <a:ext cx="8624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167E27-FCD4-46EF-8AAE-745E39677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34" y="2253011"/>
                <a:ext cx="862416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8F43F697-09AF-4126-AA48-943EC84EA6F6}"/>
              </a:ext>
            </a:extLst>
          </p:cNvPr>
          <p:cNvGrpSpPr/>
          <p:nvPr/>
        </p:nvGrpSpPr>
        <p:grpSpPr>
          <a:xfrm>
            <a:off x="4885030" y="3900654"/>
            <a:ext cx="1979531" cy="534403"/>
            <a:chOff x="9608750" y="-1846766"/>
            <a:chExt cx="3644865" cy="53440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A06790-EC9C-4F12-B52E-0997B03AFD57}"/>
                </a:ext>
              </a:extLst>
            </p:cNvPr>
            <p:cNvSpPr txBox="1"/>
            <p:nvPr/>
          </p:nvSpPr>
          <p:spPr>
            <a:xfrm rot="21557287">
              <a:off x="9608750" y="-1835583"/>
              <a:ext cx="36448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المجموعة      هي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425E03-CF28-43D4-9AA4-8BAAA4807684}"/>
                    </a:ext>
                  </a:extLst>
                </p:cNvPr>
                <p:cNvSpPr txBox="1"/>
                <p:nvPr/>
              </p:nvSpPr>
              <p:spPr>
                <a:xfrm rot="68481">
                  <a:off x="10962092" y="-1846766"/>
                  <a:ext cx="21167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425E03-CF28-43D4-9AA4-8BAAA48076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8481">
                  <a:off x="10962092" y="-1846766"/>
                  <a:ext cx="211670" cy="492443"/>
                </a:xfrm>
                <a:prstGeom prst="rect">
                  <a:avLst/>
                </a:prstGeom>
                <a:blipFill>
                  <a:blip r:embed="rId13"/>
                  <a:stretch>
                    <a:fillRect r="-61905"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553D64-26FC-4351-89F5-DC6CC86D4D06}"/>
                  </a:ext>
                </a:extLst>
              </p:cNvPr>
              <p:cNvSpPr txBox="1"/>
              <p:nvPr/>
            </p:nvSpPr>
            <p:spPr>
              <a:xfrm>
                <a:off x="614234" y="5691558"/>
                <a:ext cx="8624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553D64-26FC-4351-89F5-DC6CC86D4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34" y="5691558"/>
                <a:ext cx="862416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1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704BFBE-5B3F-4E32-BA2B-5C9D59A11E1E}"/>
              </a:ext>
            </a:extLst>
          </p:cNvPr>
          <p:cNvGrpSpPr/>
          <p:nvPr/>
        </p:nvGrpSpPr>
        <p:grpSpPr>
          <a:xfrm>
            <a:off x="8534400" y="2116357"/>
            <a:ext cx="3657600" cy="605084"/>
            <a:chOff x="8584703" y="1889771"/>
            <a:chExt cx="3607297" cy="605084"/>
          </a:xfrm>
          <a:solidFill>
            <a:schemeClr val="bg1"/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B1A4B3-46FA-40EF-B177-D8EA5F90D792}"/>
                </a:ext>
              </a:extLst>
            </p:cNvPr>
            <p:cNvSpPr txBox="1"/>
            <p:nvPr/>
          </p:nvSpPr>
          <p:spPr>
            <a:xfrm>
              <a:off x="8584703" y="1910080"/>
              <a:ext cx="3607297" cy="584775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3200" b="1" dirty="0">
                  <a:cs typeface="(AH) Manal Black" pitchFamily="2" charset="-78"/>
                </a:rPr>
                <a:t>طريقة ذكر العناصر</a:t>
              </a:r>
              <a:endParaRPr lang="ar-AE" sz="32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851280-16E3-4170-95A0-B99E15F8E110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590A64-F376-4A2B-8F65-A9610C08E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398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B473A7-F3CD-45E3-B5CA-757D04007FCB}"/>
              </a:ext>
            </a:extLst>
          </p:cNvPr>
          <p:cNvGrpSpPr/>
          <p:nvPr/>
        </p:nvGrpSpPr>
        <p:grpSpPr>
          <a:xfrm>
            <a:off x="8534400" y="3855160"/>
            <a:ext cx="3657600" cy="605084"/>
            <a:chOff x="8584703" y="1889771"/>
            <a:chExt cx="3607297" cy="605084"/>
          </a:xfrm>
          <a:solidFill>
            <a:schemeClr val="bg1"/>
          </a:solidFill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E21B59-4EA8-41C9-AD12-A96A88815C01}"/>
                </a:ext>
              </a:extLst>
            </p:cNvPr>
            <p:cNvSpPr txBox="1"/>
            <p:nvPr/>
          </p:nvSpPr>
          <p:spPr>
            <a:xfrm>
              <a:off x="8584703" y="1910080"/>
              <a:ext cx="3607297" cy="584775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3200" b="1" dirty="0">
                  <a:cs typeface="(AH) Manal Black" pitchFamily="2" charset="-78"/>
                </a:rPr>
                <a:t>الطريقة الوصفية</a:t>
              </a:r>
              <a:endParaRPr lang="ar-AE" sz="32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F74954-AC8F-452A-9B96-E65CBA4F8F51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57297" cy="49244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F74954-AC8F-452A-9B96-E65CBA4F8F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57297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D88B4-972E-42AE-8639-595C074AC832}"/>
              </a:ext>
            </a:extLst>
          </p:cNvPr>
          <p:cNvGrpSpPr/>
          <p:nvPr/>
        </p:nvGrpSpPr>
        <p:grpSpPr>
          <a:xfrm>
            <a:off x="8534400" y="5409640"/>
            <a:ext cx="3657600" cy="605084"/>
            <a:chOff x="8584703" y="1889771"/>
            <a:chExt cx="3607297" cy="605084"/>
          </a:xfrm>
          <a:solidFill>
            <a:schemeClr val="bg1"/>
          </a:solidFill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4868CD-4EB8-4B40-AAA0-3C877D3C79F0}"/>
                </a:ext>
              </a:extLst>
            </p:cNvPr>
            <p:cNvSpPr txBox="1"/>
            <p:nvPr/>
          </p:nvSpPr>
          <p:spPr>
            <a:xfrm>
              <a:off x="8584703" y="1910080"/>
              <a:ext cx="3607297" cy="584775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200" b="1" dirty="0">
                  <a:solidFill>
                    <a:srgbClr val="FF00FF"/>
                  </a:solidFill>
                  <a:cs typeface="(AH) Manal Black" pitchFamily="2" charset="-78"/>
                </a:rPr>
                <a:t>(   )</a:t>
              </a:r>
              <a:r>
                <a:rPr lang="ar-SA" sz="3200" b="1" dirty="0">
                  <a:solidFill>
                    <a:srgbClr val="FF0000"/>
                  </a:solidFill>
                  <a:cs typeface="(AH) Manal Black" pitchFamily="2" charset="-78"/>
                </a:rPr>
                <a:t> </a:t>
              </a:r>
              <a:r>
                <a:rPr lang="ar-SA" sz="3200" b="1" dirty="0">
                  <a:cs typeface="(AH) Manal Black" pitchFamily="2" charset="-78"/>
                </a:rPr>
                <a:t>رمز بناء المجموعة</a:t>
              </a:r>
              <a:endParaRPr lang="ar-AE" sz="3200" b="1" dirty="0"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1AD48F-8544-49C3-A183-18A61A275395}"/>
                    </a:ext>
                  </a:extLst>
                </p:cNvPr>
                <p:cNvSpPr txBox="1"/>
                <p:nvPr/>
              </p:nvSpPr>
              <p:spPr>
                <a:xfrm>
                  <a:off x="11654406" y="1889771"/>
                  <a:ext cx="308287" cy="492443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𝐜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1AD48F-8544-49C3-A183-18A61A2753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406" y="1889771"/>
                  <a:ext cx="308287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7878EC-6EC8-4953-AE54-CFE0E4250F2A}"/>
                  </a:ext>
                </a:extLst>
              </p:cNvPr>
              <p:cNvSpPr txBox="1"/>
              <p:nvPr/>
            </p:nvSpPr>
            <p:spPr>
              <a:xfrm>
                <a:off x="1677165" y="2253011"/>
                <a:ext cx="41294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… </m:t>
                          </m:r>
                        </m:e>
                      </m:d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7878EC-6EC8-4953-AE54-CFE0E4250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165" y="2253011"/>
                <a:ext cx="4129400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336EA0A-1EE1-4922-89CE-E0BF787868B5}"/>
              </a:ext>
            </a:extLst>
          </p:cNvPr>
          <p:cNvGrpSpPr/>
          <p:nvPr/>
        </p:nvGrpSpPr>
        <p:grpSpPr>
          <a:xfrm>
            <a:off x="443642" y="4008090"/>
            <a:ext cx="5686260" cy="523220"/>
            <a:chOff x="9608750" y="-1835583"/>
            <a:chExt cx="364486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CC1B78-7001-4758-974B-BD128B319015}"/>
                </a:ext>
              </a:extLst>
            </p:cNvPr>
            <p:cNvSpPr txBox="1"/>
            <p:nvPr/>
          </p:nvSpPr>
          <p:spPr>
            <a:xfrm rot="21557287">
              <a:off x="9608750" y="-1835583"/>
              <a:ext cx="36448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مجموعة الأعداد الطبيعية  الفردية الأكبر من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6A4C3A8-C39F-48F9-B69B-515C2F6809E5}"/>
                    </a:ext>
                  </a:extLst>
                </p:cNvPr>
                <p:cNvSpPr txBox="1"/>
                <p:nvPr/>
              </p:nvSpPr>
              <p:spPr>
                <a:xfrm rot="68481">
                  <a:off x="9800814" y="-1820195"/>
                  <a:ext cx="38737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𝟏𝟎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6A4C3A8-C39F-48F9-B69B-515C2F680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8481">
                  <a:off x="9800814" y="-1820195"/>
                  <a:ext cx="387375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8C3228-3A7F-4517-98B0-E839FAD42DDA}"/>
                  </a:ext>
                </a:extLst>
              </p:cNvPr>
              <p:cNvSpPr txBox="1"/>
              <p:nvPr/>
            </p:nvSpPr>
            <p:spPr>
              <a:xfrm>
                <a:off x="1677165" y="5722336"/>
                <a:ext cx="34787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8C3228-3A7F-4517-98B0-E839FAD42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165" y="5722336"/>
                <a:ext cx="3478773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167E27-FCD4-46EF-8AAE-745E396779F1}"/>
                  </a:ext>
                </a:extLst>
              </p:cNvPr>
              <p:cNvSpPr txBox="1"/>
              <p:nvPr/>
            </p:nvSpPr>
            <p:spPr>
              <a:xfrm>
                <a:off x="614234" y="2253011"/>
                <a:ext cx="9073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2167E27-FCD4-46EF-8AAE-745E39677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34" y="2253011"/>
                <a:ext cx="907300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8F43F697-09AF-4126-AA48-943EC84EA6F6}"/>
              </a:ext>
            </a:extLst>
          </p:cNvPr>
          <p:cNvGrpSpPr/>
          <p:nvPr/>
        </p:nvGrpSpPr>
        <p:grpSpPr>
          <a:xfrm>
            <a:off x="6133076" y="3966418"/>
            <a:ext cx="1979531" cy="523220"/>
            <a:chOff x="9608750" y="-1835583"/>
            <a:chExt cx="3644865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A06790-EC9C-4F12-B52E-0997B03AFD57}"/>
                </a:ext>
              </a:extLst>
            </p:cNvPr>
            <p:cNvSpPr txBox="1"/>
            <p:nvPr/>
          </p:nvSpPr>
          <p:spPr>
            <a:xfrm rot="21557287">
              <a:off x="9608750" y="-1835583"/>
              <a:ext cx="36448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rgbClr val="FF0000"/>
                  </a:solidFill>
                  <a:cs typeface="(AH) Manal Black" pitchFamily="2" charset="-78"/>
                </a:rPr>
                <a:t>المجموعة      هي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425E03-CF28-43D4-9AA4-8BAAA4807684}"/>
                    </a:ext>
                  </a:extLst>
                </p:cNvPr>
                <p:cNvSpPr txBox="1"/>
                <p:nvPr/>
              </p:nvSpPr>
              <p:spPr>
                <a:xfrm rot="68481">
                  <a:off x="10566197" y="-1825786"/>
                  <a:ext cx="126338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425E03-CF28-43D4-9AA4-8BAAA48076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8481">
                  <a:off x="10566197" y="-1825786"/>
                  <a:ext cx="1263381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553D64-26FC-4351-89F5-DC6CC86D4D06}"/>
                  </a:ext>
                </a:extLst>
              </p:cNvPr>
              <p:cNvSpPr txBox="1"/>
              <p:nvPr/>
            </p:nvSpPr>
            <p:spPr>
              <a:xfrm>
                <a:off x="614234" y="5691558"/>
                <a:ext cx="9073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553D64-26FC-4351-89F5-DC6CC86D4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34" y="5691558"/>
                <a:ext cx="907300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B2F8D4B-364D-42F2-8DC9-BBDE6E081208}"/>
              </a:ext>
            </a:extLst>
          </p:cNvPr>
          <p:cNvGrpSpPr/>
          <p:nvPr/>
        </p:nvGrpSpPr>
        <p:grpSpPr>
          <a:xfrm>
            <a:off x="-9264" y="11044"/>
            <a:ext cx="11010912" cy="976401"/>
            <a:chOff x="0" y="111760"/>
            <a:chExt cx="11010912" cy="9764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A6904B-418A-4708-B7B2-1FB76AE068EE}"/>
                </a:ext>
              </a:extLst>
            </p:cNvPr>
            <p:cNvGrpSpPr/>
            <p:nvPr/>
          </p:nvGrpSpPr>
          <p:grpSpPr>
            <a:xfrm>
              <a:off x="0" y="111760"/>
              <a:ext cx="6766560" cy="976401"/>
              <a:chOff x="0" y="111760"/>
              <a:chExt cx="6766560" cy="97640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DC0FDD3-259E-4CE0-A19C-9F14F2DA445A}"/>
                  </a:ext>
                </a:extLst>
              </p:cNvPr>
              <p:cNvGrpSpPr/>
              <p:nvPr/>
            </p:nvGrpSpPr>
            <p:grpSpPr>
              <a:xfrm>
                <a:off x="0" y="111760"/>
                <a:ext cx="2315210" cy="976401"/>
                <a:chOff x="0" y="111760"/>
                <a:chExt cx="2315210" cy="976401"/>
              </a:xfrm>
            </p:grpSpPr>
            <p:pic>
              <p:nvPicPr>
                <p:cNvPr id="5" name="Picture 2" descr="Circle seal RED2 | SVG(VECTOR):Public Domain | ICON PARK | Share ...">
                  <a:extLst>
                    <a:ext uri="{FF2B5EF4-FFF2-40B4-BE49-F238E27FC236}">
                      <a16:creationId xmlns:a16="http://schemas.microsoft.com/office/drawing/2014/main" id="{77815ED7-87BC-4ABB-91D0-CCEDD4957E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1760"/>
                  <a:ext cx="2315210" cy="934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711AAB-A76B-4B67-BE70-783DB2AE8244}"/>
                    </a:ext>
                  </a:extLst>
                </p:cNvPr>
                <p:cNvSpPr txBox="1"/>
                <p:nvPr/>
              </p:nvSpPr>
              <p:spPr>
                <a:xfrm>
                  <a:off x="299085" y="134054"/>
                  <a:ext cx="1717040" cy="95410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ctr"/>
                  <a:r>
                    <a:rPr lang="ar-SA" sz="2800" dirty="0">
                      <a:solidFill>
                        <a:srgbClr val="FFFF00"/>
                      </a:solidFill>
                      <a:cs typeface="(AH) Manal Black" pitchFamily="2" charset="-78"/>
                    </a:rPr>
                    <a:t>صفحة </a:t>
                  </a:r>
                </a:p>
                <a:p>
                  <a:pPr algn="ctr"/>
                  <a:r>
                    <a:rPr lang="en-US" sz="2800" b="1" dirty="0">
                      <a:solidFill>
                        <a:srgbClr val="FFFF00"/>
                      </a:solidFill>
                      <a:latin typeface="Algerian" panose="04020705040A02060702" pitchFamily="82" charset="0"/>
                      <a:cs typeface="Aldhabi" panose="01000000000000000000" pitchFamily="2" charset="-78"/>
                    </a:rPr>
                    <a:t>855</a:t>
                  </a:r>
                  <a:endParaRPr lang="ar-AE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endParaRPr>
                </a:p>
              </p:txBody>
            </p:sp>
          </p:grp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79A1C3F-658A-4039-9A6C-A7BFA1143A12}"/>
                  </a:ext>
                </a:extLst>
              </p:cNvPr>
              <p:cNvSpPr/>
              <p:nvPr/>
            </p:nvSpPr>
            <p:spPr>
              <a:xfrm>
                <a:off x="3860800" y="111760"/>
                <a:ext cx="2905760" cy="76355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r"/>
                <a:r>
                  <a:rPr lang="ar-SA" sz="2400" b="1" dirty="0">
                    <a:solidFill>
                      <a:srgbClr val="002060"/>
                    </a:solidFill>
                    <a:highlight>
                      <a:srgbClr val="FFFF00"/>
                    </a:highlight>
                    <a:cs typeface="(AH) Manal Black" pitchFamily="2" charset="-78"/>
                  </a:rPr>
                  <a:t>الطرق المختلفة لكتابة المجموعة</a:t>
                </a:r>
                <a:endParaRPr lang="ar-SA" sz="2400" b="1" dirty="0">
                  <a:solidFill>
                    <a:srgbClr val="002060"/>
                  </a:solidFill>
                  <a:cs typeface="(AH) Manal Black" pitchFamily="2" charset="-78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F2A2726-1BFB-4392-A80C-E8D79600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1811" t="59330" r="28189" b="33489"/>
            <a:stretch/>
          </p:blipFill>
          <p:spPr>
            <a:xfrm>
              <a:off x="7353312" y="119437"/>
              <a:ext cx="3657600" cy="8716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C3A0124-59A8-49D7-9F20-115C48007FC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667" t="65251" r="36346" b="29300"/>
          <a:stretch/>
        </p:blipFill>
        <p:spPr>
          <a:xfrm>
            <a:off x="1476650" y="1100086"/>
            <a:ext cx="9096757" cy="695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F6494D8-7767-4DCC-BD7F-85FFDB7CD224}"/>
                  </a:ext>
                </a:extLst>
              </p:cNvPr>
              <p:cNvSpPr txBox="1"/>
              <p:nvPr/>
            </p:nvSpPr>
            <p:spPr>
              <a:xfrm>
                <a:off x="6025028" y="6122797"/>
                <a:ext cx="4929490" cy="58862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ar-SA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عددفردي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105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F6494D8-7767-4DCC-BD7F-85FFDB7CD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5028" y="6122797"/>
                <a:ext cx="4929490" cy="5886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62DC45-B5B0-46A3-91BB-FAB4C1BE3395}"/>
                  </a:ext>
                </a:extLst>
              </p:cNvPr>
              <p:cNvSpPr txBox="1"/>
              <p:nvPr/>
            </p:nvSpPr>
            <p:spPr>
              <a:xfrm>
                <a:off x="5007558" y="6189850"/>
                <a:ext cx="9073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62DC45-B5B0-46A3-91BB-FAB4C1BE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558" y="6189850"/>
                <a:ext cx="907300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2300CA6-E97F-4CDD-9D39-8F45E720E2AF}"/>
                  </a:ext>
                </a:extLst>
              </p:cNvPr>
              <p:cNvSpPr txBox="1"/>
              <p:nvPr/>
            </p:nvSpPr>
            <p:spPr>
              <a:xfrm>
                <a:off x="5546750" y="5625579"/>
                <a:ext cx="423193" cy="62164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3600" b="1" i="1" smtClean="0">
                          <a:latin typeface="Cambria Math" panose="02040503050406030204" pitchFamily="18" charset="0"/>
                        </a:rPr>
                        <m:t>أو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2300CA6-E97F-4CDD-9D39-8F45E720E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750" y="5625579"/>
                <a:ext cx="423193" cy="62164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B7279F0B-248D-4A6B-8441-E9DA69544A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034" y="0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  <p:bldP spid="35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A01D8D-39AC-498A-9A22-3D20BE6F65F2}"/>
              </a:ext>
            </a:extLst>
          </p:cNvPr>
          <p:cNvSpPr/>
          <p:nvPr/>
        </p:nvSpPr>
        <p:spPr>
          <a:xfrm>
            <a:off x="3447321" y="41255"/>
            <a:ext cx="5764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ماذا ترى في تلك الصور؟</a:t>
            </a:r>
            <a:endParaRPr lang="ar-AE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3314" name="Picture 2" descr="تحميل كتاب &quot; روض الرياضيات &quot; لسنة الثالثة اساسي - المدرسة التونسية">
            <a:extLst>
              <a:ext uri="{FF2B5EF4-FFF2-40B4-BE49-F238E27FC236}">
                <a16:creationId xmlns:a16="http://schemas.microsoft.com/office/drawing/2014/main" id="{1AE97850-4FFE-4E6C-8D9E-72C883D5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7" y="869992"/>
            <a:ext cx="4013309" cy="26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8025E9-FF14-4366-AAD2-7696812BB34B}"/>
              </a:ext>
            </a:extLst>
          </p:cNvPr>
          <p:cNvSpPr/>
          <p:nvPr/>
        </p:nvSpPr>
        <p:spPr>
          <a:xfrm>
            <a:off x="491648" y="3709366"/>
            <a:ext cx="33858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(AH) Manal Black" pitchFamily="2" charset="-78"/>
              </a:rPr>
              <a:t>مجموعة من الأعداد</a:t>
            </a:r>
            <a:endParaRPr lang="ar-AE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13316" name="Picture 4" descr="صورة تعبر عن اللغة العربية , ما لا تعرفه عن روعة اللغة العربية ...">
            <a:extLst>
              <a:ext uri="{FF2B5EF4-FFF2-40B4-BE49-F238E27FC236}">
                <a16:creationId xmlns:a16="http://schemas.microsoft.com/office/drawing/2014/main" id="{276A45D6-B71A-468A-9768-36685EB0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26" y="1067061"/>
            <a:ext cx="4013309" cy="246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24C7AE-AC52-4534-A39C-3B6651967DF0}"/>
              </a:ext>
            </a:extLst>
          </p:cNvPr>
          <p:cNvSpPr/>
          <p:nvPr/>
        </p:nvSpPr>
        <p:spPr>
          <a:xfrm>
            <a:off x="4141076" y="3832476"/>
            <a:ext cx="45919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(AH) Manal Black" pitchFamily="2" charset="-78"/>
              </a:rPr>
              <a:t>مجموعة الحروف العربية</a:t>
            </a:r>
          </a:p>
        </p:txBody>
      </p:sp>
      <p:pic>
        <p:nvPicPr>
          <p:cNvPr id="13320" name="Picture 8" descr="حل الوحدة الأولى في كتاب النشاط لغة انجليزية صف عاشر فصل أول ...">
            <a:extLst>
              <a:ext uri="{FF2B5EF4-FFF2-40B4-BE49-F238E27FC236}">
                <a16:creationId xmlns:a16="http://schemas.microsoft.com/office/drawing/2014/main" id="{D15BA324-C0AD-4A47-9D7F-57D460FD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286" y="1067061"/>
            <a:ext cx="3545948" cy="246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5AB238-8E56-4BF3-8183-1127B724DFAE}"/>
              </a:ext>
            </a:extLst>
          </p:cNvPr>
          <p:cNvSpPr/>
          <p:nvPr/>
        </p:nvSpPr>
        <p:spPr>
          <a:xfrm>
            <a:off x="8449620" y="3770920"/>
            <a:ext cx="37545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(AH) Manal Black" pitchFamily="2" charset="-78"/>
              </a:rPr>
              <a:t>مجموعة الحروف الانجليزية</a:t>
            </a:r>
            <a:endParaRPr lang="ar-AE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8C70EB-B046-453D-914C-911F2A5965DA}"/>
              </a:ext>
            </a:extLst>
          </p:cNvPr>
          <p:cNvSpPr/>
          <p:nvPr/>
        </p:nvSpPr>
        <p:spPr>
          <a:xfrm>
            <a:off x="304666" y="5843378"/>
            <a:ext cx="114778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في الرياضيات نستخدم كلمة </a:t>
            </a:r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مجموعة</a:t>
            </a:r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 للدلالة على تجمع من الأشياء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064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AB4A93B-0489-4724-ABE8-671A6F932816}"/>
              </a:ext>
            </a:extLst>
          </p:cNvPr>
          <p:cNvGrpSpPr/>
          <p:nvPr/>
        </p:nvGrpSpPr>
        <p:grpSpPr>
          <a:xfrm>
            <a:off x="0" y="111760"/>
            <a:ext cx="11318240" cy="2489200"/>
            <a:chOff x="0" y="111760"/>
            <a:chExt cx="11318240" cy="24892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50242D9-4144-4172-A3E8-8B6F227B8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583" t="31852" r="24750" b="47407"/>
            <a:stretch/>
          </p:blipFill>
          <p:spPr>
            <a:xfrm>
              <a:off x="1290320" y="111760"/>
              <a:ext cx="10027920" cy="2489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68A0500-01C7-4F39-B12E-B17A032388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51" t="30513" r="27750" b="61824"/>
          <a:stretch/>
        </p:blipFill>
        <p:spPr>
          <a:xfrm>
            <a:off x="6304280" y="2879836"/>
            <a:ext cx="5424925" cy="3657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21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B2A1C-A4AD-4AE4-ADB9-A872C724C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7" t="23111" r="58500" b="60444"/>
          <a:stretch/>
        </p:blipFill>
        <p:spPr>
          <a:xfrm>
            <a:off x="132079" y="1710454"/>
            <a:ext cx="10628275" cy="4744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84BEF91-AE34-47AB-855A-F7E58E7344C0}"/>
              </a:ext>
            </a:extLst>
          </p:cNvPr>
          <p:cNvGrpSpPr/>
          <p:nvPr/>
        </p:nvGrpSpPr>
        <p:grpSpPr>
          <a:xfrm>
            <a:off x="0" y="111760"/>
            <a:ext cx="11892915" cy="1280159"/>
            <a:chOff x="0" y="111760"/>
            <a:chExt cx="11892915" cy="12801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4BDE6D-97CA-4545-9104-8E5F9602C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67" t="17482" r="58500" b="76666"/>
            <a:stretch/>
          </p:blipFill>
          <p:spPr>
            <a:xfrm>
              <a:off x="2778235" y="402826"/>
              <a:ext cx="9114680" cy="9890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2926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B095B-DE5A-4B26-9344-7AD8E0493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4" t="20148" r="43082" b="73481"/>
          <a:stretch/>
        </p:blipFill>
        <p:spPr>
          <a:xfrm>
            <a:off x="6268720" y="162560"/>
            <a:ext cx="5811520" cy="103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C9C9C0-D11B-4528-81FB-43196503ECF4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9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9E48AF5F-DEA3-43D5-B73E-99466302D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9BBDE0-B438-4140-88AC-BD3609168DBF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855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CE120F-837D-429A-A6C9-D1F19B22FFD1}"/>
              </a:ext>
            </a:extLst>
          </p:cNvPr>
          <p:cNvGrpSpPr/>
          <p:nvPr/>
        </p:nvGrpSpPr>
        <p:grpSpPr>
          <a:xfrm>
            <a:off x="2092959" y="924560"/>
            <a:ext cx="6756401" cy="1330960"/>
            <a:chOff x="2092959" y="1088161"/>
            <a:chExt cx="6756401" cy="1330960"/>
          </a:xfrm>
        </p:grpSpPr>
        <p:pic>
          <p:nvPicPr>
            <p:cNvPr id="11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85C703E2-585B-49A5-AB13-1F084C62C0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4" t="32011" b="29811"/>
            <a:stretch/>
          </p:blipFill>
          <p:spPr bwMode="auto">
            <a:xfrm>
              <a:off x="2092959" y="1088161"/>
              <a:ext cx="6756401" cy="13309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69BCE3D-6C88-48C4-9CDD-E0523F8C27A2}"/>
                </a:ext>
              </a:extLst>
            </p:cNvPr>
            <p:cNvSpPr/>
            <p:nvPr/>
          </p:nvSpPr>
          <p:spPr>
            <a:xfrm>
              <a:off x="3388358" y="1360925"/>
              <a:ext cx="3896361" cy="763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3200" b="1" dirty="0">
                  <a:solidFill>
                    <a:srgbClr val="FFFF00"/>
                  </a:solidFill>
                  <a:cs typeface="(AH) Manal Black" pitchFamily="2" charset="-78"/>
                </a:rPr>
                <a:t>كتابة المجموعة بعلامة القطع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FB96EB-4160-4268-AEBF-9525E5E70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7" t="26237" r="43082" b="67852"/>
          <a:stretch/>
        </p:blipFill>
        <p:spPr>
          <a:xfrm>
            <a:off x="2315210" y="2274284"/>
            <a:ext cx="9773920" cy="743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7D0A77-C9A9-4A42-8687-37001BBAD699}"/>
                  </a:ext>
                </a:extLst>
              </p:cNvPr>
              <p:cNvSpPr txBox="1"/>
              <p:nvPr/>
            </p:nvSpPr>
            <p:spPr>
              <a:xfrm>
                <a:off x="1323658" y="3152001"/>
                <a:ext cx="730655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𝟏𝟎𝟐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𝟏𝟎𝟔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…,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𝟏𝟗𝟖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𝟐𝟎𝟎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7D0A77-C9A9-4A42-8687-37001BBAD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658" y="3152001"/>
                <a:ext cx="7306552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BEFF73-4487-4ED9-B7FD-3D4FECE93790}"/>
                  </a:ext>
                </a:extLst>
              </p:cNvPr>
              <p:cNvSpPr txBox="1"/>
              <p:nvPr/>
            </p:nvSpPr>
            <p:spPr>
              <a:xfrm>
                <a:off x="260727" y="3152001"/>
                <a:ext cx="9073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BEFF73-4487-4ED9-B7FD-3D4FECE93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27" y="3152001"/>
                <a:ext cx="907300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7445010-8AE3-4F2B-BD23-0F46A04558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67" t="57072" r="37166" b="38370"/>
          <a:stretch/>
        </p:blipFill>
        <p:spPr>
          <a:xfrm>
            <a:off x="75565" y="4692981"/>
            <a:ext cx="7666355" cy="68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92F871-F35E-4184-85F9-7AA4AA0BA2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548" t="49381" r="30666" b="42541"/>
          <a:stretch/>
        </p:blipFill>
        <p:spPr>
          <a:xfrm>
            <a:off x="7741920" y="4226560"/>
            <a:ext cx="4267200" cy="93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AE170F-F5F8-4FA5-B9C1-BC9F5DD45BFD}"/>
                  </a:ext>
                </a:extLst>
              </p:cNvPr>
              <p:cNvSpPr txBox="1"/>
              <p:nvPr/>
            </p:nvSpPr>
            <p:spPr>
              <a:xfrm>
                <a:off x="159127" y="5880763"/>
                <a:ext cx="96500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AE170F-F5F8-4FA5-B9C1-BC9F5DD45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27" y="5880763"/>
                <a:ext cx="965008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154B63-AD40-477A-9439-631E62F13E98}"/>
                  </a:ext>
                </a:extLst>
              </p:cNvPr>
              <p:cNvSpPr txBox="1"/>
              <p:nvPr/>
            </p:nvSpPr>
            <p:spPr>
              <a:xfrm>
                <a:off x="1124135" y="5925681"/>
                <a:ext cx="620368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𝟓𝟏</m:t>
                          </m:r>
                          <m:r>
                            <a:rPr lang="ar-SA" sz="36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𝟓𝟑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𝟓𝟓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𝟓𝟕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, …,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𝟒𝟗𝟕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𝟒𝟗𝟗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6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154B63-AD40-477A-9439-631E62F13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135" y="5925681"/>
                <a:ext cx="6203686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B688A822-422B-491C-954D-26E08FE339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5288145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8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520" y="4236085"/>
            <a:ext cx="3840480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7502252" y="42226"/>
            <a:ext cx="3774778" cy="4117659"/>
            <a:chOff x="7502252" y="42226"/>
            <a:chExt cx="3774778" cy="4117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pic>
        <p:nvPicPr>
          <p:cNvPr id="13" name="Picture 2" descr="خلفيات فوانيس رمضان متحركة , صور اجمل فوانيس رمضان دلع ورد">
            <a:extLst>
              <a:ext uri="{FF2B5EF4-FFF2-40B4-BE49-F238E27FC236}">
                <a16:creationId xmlns:a16="http://schemas.microsoft.com/office/drawing/2014/main" id="{EC788811-27A3-44B8-BB98-5CBD667B7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616" y="71307"/>
            <a:ext cx="632384" cy="13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C9E89-C867-4230-B858-29403135AA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66" t="25745" r="58917" b="52593"/>
          <a:stretch/>
        </p:blipFill>
        <p:spPr>
          <a:xfrm>
            <a:off x="93654" y="2998565"/>
            <a:ext cx="8095782" cy="3471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B3F730-767F-402B-9E18-1350270173F0}"/>
              </a:ext>
            </a:extLst>
          </p:cNvPr>
          <p:cNvGrpSpPr/>
          <p:nvPr/>
        </p:nvGrpSpPr>
        <p:grpSpPr>
          <a:xfrm>
            <a:off x="0" y="111760"/>
            <a:ext cx="7936284" cy="2011964"/>
            <a:chOff x="0" y="111760"/>
            <a:chExt cx="7936284" cy="201196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C72D485-0304-4F3B-9115-5D5ABB205256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24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204A72D2-0DA2-4194-9F12-5EE2DF16F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B5030D-52CE-4FDF-B6D9-46782CAF42DD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860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074D9B-D76B-4992-9A8B-CC3127C82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2666" t="22518" r="58917" b="73186"/>
            <a:stretch/>
          </p:blipFill>
          <p:spPr>
            <a:xfrm>
              <a:off x="112029" y="1205130"/>
              <a:ext cx="7824255" cy="9185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39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عرض الكلي للمقابلات السلوكية">
            <a:extLst>
              <a:ext uri="{FF2B5EF4-FFF2-40B4-BE49-F238E27FC236}">
                <a16:creationId xmlns:a16="http://schemas.microsoft.com/office/drawing/2014/main" id="{740A6523-9A76-4CFC-B687-D87985D3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199" y="3833377"/>
            <a:ext cx="4665926" cy="302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وراق عمل - اعاقتي لا تعني نهايتي">
            <a:extLst>
              <a:ext uri="{FF2B5EF4-FFF2-40B4-BE49-F238E27FC236}">
                <a16:creationId xmlns:a16="http://schemas.microsoft.com/office/drawing/2014/main" id="{D777AFAF-B9E6-420B-8CEB-3632783B2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623" y="452575"/>
            <a:ext cx="3021553" cy="247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AD2AF770-A708-4B76-802E-A0980F328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94" y="14798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عرض الكلي للمقابلات السلوكية">
            <a:extLst>
              <a:ext uri="{FF2B5EF4-FFF2-40B4-BE49-F238E27FC236}">
                <a16:creationId xmlns:a16="http://schemas.microsoft.com/office/drawing/2014/main" id="{14A61CBF-BC78-4398-A1A7-E97196372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2" name="Picture 2" descr="ملصقات مع السلامة‎ by Hamid OUCHLAH">
            <a:extLst>
              <a:ext uri="{FF2B5EF4-FFF2-40B4-BE49-F238E27FC236}">
                <a16:creationId xmlns:a16="http://schemas.microsoft.com/office/drawing/2014/main" id="{81BD6D4C-B9E8-41B3-8E70-B02D5C85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ملصقات مع السلامة‎ by Hamid OUCHLAH">
            <a:extLst>
              <a:ext uri="{FF2B5EF4-FFF2-40B4-BE49-F238E27FC236}">
                <a16:creationId xmlns:a16="http://schemas.microsoft.com/office/drawing/2014/main" id="{B035A564-FEEE-4ABB-A0AF-1A566D9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72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5C73CC56-DE79-4C4C-91EC-8128CFFC3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1827" y="19370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43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4703133" y="0"/>
            <a:ext cx="48686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تابع 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الأول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13E03-84BC-4DA4-8CEB-C3A308B2B87E}"/>
              </a:ext>
            </a:extLst>
          </p:cNvPr>
          <p:cNvSpPr/>
          <p:nvPr/>
        </p:nvSpPr>
        <p:spPr>
          <a:xfrm>
            <a:off x="2918776" y="3460108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❸–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تعريف المجموعة الخالية.(مباشر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8B40E6-CEB1-4558-8F31-1ADF567D4AA4}"/>
              </a:ext>
            </a:extLst>
          </p:cNvPr>
          <p:cNvSpPr/>
          <p:nvPr/>
        </p:nvSpPr>
        <p:spPr>
          <a:xfrm>
            <a:off x="2918776" y="4252951"/>
            <a:ext cx="77667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❹–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عدد العناصر في المجموعة.(مباشر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7FEAB7-55D2-405A-9CED-1EC2701D120C}"/>
              </a:ext>
            </a:extLst>
          </p:cNvPr>
          <p:cNvSpPr/>
          <p:nvPr/>
        </p:nvSpPr>
        <p:spPr>
          <a:xfrm>
            <a:off x="1996966" y="5026707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❺–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تصنيف المجموعات إلى منتهية وغير منتهية .(ذاتي)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78974A-4838-4FDD-95A8-C2A3888A5139}"/>
              </a:ext>
            </a:extLst>
          </p:cNvPr>
          <p:cNvSpPr/>
          <p:nvPr/>
        </p:nvSpPr>
        <p:spPr>
          <a:xfrm>
            <a:off x="1265446" y="5862763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❻–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تحديد ما إذا كانت مجموعتان متساويتين أم متكافئتين. ( 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BF0F6-2A36-4756-A5BE-FAD74FC94569}"/>
              </a:ext>
            </a:extLst>
          </p:cNvPr>
          <p:cNvGrpSpPr/>
          <p:nvPr/>
        </p:nvGrpSpPr>
        <p:grpSpPr>
          <a:xfrm>
            <a:off x="2831350" y="619760"/>
            <a:ext cx="7079151" cy="1803424"/>
            <a:chOff x="2885362" y="683485"/>
            <a:chExt cx="7079151" cy="1803424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362" y="683485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BD07C4-C079-4874-BE14-8D18775BC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34" t="20888" r="26120" b="57612"/>
            <a:stretch/>
          </p:blipFill>
          <p:spPr>
            <a:xfrm>
              <a:off x="4061553" y="1058962"/>
              <a:ext cx="5902960" cy="14279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988332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83592"/>
      </p:ext>
    </p:extLst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07A0D12-6EAD-4609-BA82-3775B723365D}"/>
              </a:ext>
            </a:extLst>
          </p:cNvPr>
          <p:cNvSpPr/>
          <p:nvPr/>
        </p:nvSpPr>
        <p:spPr>
          <a:xfrm>
            <a:off x="10873921" y="85093"/>
            <a:ext cx="111120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تهيئة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09D70-8C0A-4417-A65A-3582EE29BAEA}"/>
              </a:ext>
            </a:extLst>
          </p:cNvPr>
          <p:cNvSpPr/>
          <p:nvPr/>
        </p:nvSpPr>
        <p:spPr>
          <a:xfrm>
            <a:off x="3696629" y="-27210"/>
            <a:ext cx="4349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من تلك الصور استخرج؟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11AA76-DA64-45FC-80F5-7390A8312607}"/>
              </a:ext>
            </a:extLst>
          </p:cNvPr>
          <p:cNvGrpSpPr/>
          <p:nvPr/>
        </p:nvGrpSpPr>
        <p:grpSpPr>
          <a:xfrm>
            <a:off x="3176990" y="916090"/>
            <a:ext cx="2657951" cy="3662543"/>
            <a:chOff x="3176990" y="916090"/>
            <a:chExt cx="2657951" cy="3662543"/>
          </a:xfrm>
        </p:grpSpPr>
        <p:pic>
          <p:nvPicPr>
            <p:cNvPr id="7172" name="Picture 4" descr="شهور Archives - Taraab Shaheed">
              <a:extLst>
                <a:ext uri="{FF2B5EF4-FFF2-40B4-BE49-F238E27FC236}">
                  <a16:creationId xmlns:a16="http://schemas.microsoft.com/office/drawing/2014/main" id="{42C4CDD5-5CEC-43B5-84B3-C0D760BF8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990" y="916090"/>
              <a:ext cx="2486025" cy="19805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BB1EB3-2808-405C-8E94-51008AD475B0}"/>
                </a:ext>
              </a:extLst>
            </p:cNvPr>
            <p:cNvGrpSpPr/>
            <p:nvPr/>
          </p:nvGrpSpPr>
          <p:grpSpPr>
            <a:xfrm>
              <a:off x="3396453" y="3008973"/>
              <a:ext cx="2438488" cy="1569660"/>
              <a:chOff x="238883" y="3074254"/>
              <a:chExt cx="2438488" cy="15696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8E22AE7-4E60-43B6-A33E-E99E05F93895}"/>
                  </a:ext>
                </a:extLst>
              </p:cNvPr>
              <p:cNvSpPr/>
              <p:nvPr/>
            </p:nvSpPr>
            <p:spPr>
              <a:xfrm>
                <a:off x="238883" y="3074254"/>
                <a:ext cx="2438488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الشهور التي عدد</a:t>
                </a:r>
              </a:p>
              <a:p>
                <a:pPr algn="ctr"/>
                <a:r>
                  <a:rPr lang="ar-SA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 ايامها </a:t>
                </a:r>
                <a:endParaRPr lang="ar-SA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  <a:p>
                <a:pPr algn="ctr"/>
                <a:r>
                  <a:rPr lang="ar-SA" sz="32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 </a:t>
                </a:r>
                <a:endParaRPr lang="ar-SA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1EF5782-1B2A-43A5-91C7-12E1674EF39E}"/>
                  </a:ext>
                </a:extLst>
              </p:cNvPr>
              <p:cNvSpPr/>
              <p:nvPr/>
            </p:nvSpPr>
            <p:spPr>
              <a:xfrm>
                <a:off x="522677" y="3580971"/>
                <a:ext cx="601447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33</a:t>
                </a:r>
                <a:endParaRPr lang="ar-SA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C114B2-B4A9-41B2-9040-8603DA2B0BE4}"/>
              </a:ext>
            </a:extLst>
          </p:cNvPr>
          <p:cNvGrpSpPr/>
          <p:nvPr/>
        </p:nvGrpSpPr>
        <p:grpSpPr>
          <a:xfrm>
            <a:off x="6277663" y="1108022"/>
            <a:ext cx="2571697" cy="3071960"/>
            <a:chOff x="6277663" y="1108022"/>
            <a:chExt cx="2571697" cy="3071960"/>
          </a:xfrm>
        </p:grpSpPr>
        <p:pic>
          <p:nvPicPr>
            <p:cNvPr id="7174" name="Picture 6" descr="علم الإمارات العربية المتحدة - ويكيبيديا">
              <a:extLst>
                <a:ext uri="{FF2B5EF4-FFF2-40B4-BE49-F238E27FC236}">
                  <a16:creationId xmlns:a16="http://schemas.microsoft.com/office/drawing/2014/main" id="{62E659E8-F263-44D6-B563-FCF454555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663" y="1108022"/>
              <a:ext cx="2571697" cy="15144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FE0205-8F2B-48AC-8C41-FF1F6E2BD23B}"/>
                </a:ext>
              </a:extLst>
            </p:cNvPr>
            <p:cNvSpPr/>
            <p:nvPr/>
          </p:nvSpPr>
          <p:spPr>
            <a:xfrm>
              <a:off x="6534198" y="2856543"/>
              <a:ext cx="222048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شكل هندسي</a:t>
              </a:r>
            </a:p>
            <a:p>
              <a:pPr algn="ctr"/>
              <a:r>
                <a:rPr lang="ar-SA" sz="4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دائرة</a:t>
              </a:r>
              <a:endParaRPr lang="ar-AE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6863EB-6288-4A3A-ADD9-BAF93808C693}"/>
              </a:ext>
            </a:extLst>
          </p:cNvPr>
          <p:cNvGrpSpPr/>
          <p:nvPr/>
        </p:nvGrpSpPr>
        <p:grpSpPr>
          <a:xfrm>
            <a:off x="9273073" y="1029493"/>
            <a:ext cx="2593980" cy="3549140"/>
            <a:chOff x="9273073" y="1029493"/>
            <a:chExt cx="2593980" cy="3549140"/>
          </a:xfrm>
        </p:grpSpPr>
        <p:pic>
          <p:nvPicPr>
            <p:cNvPr id="7176" name="Picture 8" descr="كل ما عليك معرفته عن الامارات السبع - ابوظبي - دبي - الشارقة | ماي ...">
              <a:extLst>
                <a:ext uri="{FF2B5EF4-FFF2-40B4-BE49-F238E27FC236}">
                  <a16:creationId xmlns:a16="http://schemas.microsoft.com/office/drawing/2014/main" id="{B6375E35-70D5-41F0-AE29-C54E286E15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t="5481" r="2778" b="10518"/>
            <a:stretch/>
          </p:blipFill>
          <p:spPr bwMode="auto">
            <a:xfrm>
              <a:off x="9273073" y="1029493"/>
              <a:ext cx="2486025" cy="17226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0E39F3E-2003-4609-841D-95FCADE3F142}"/>
                </a:ext>
              </a:extLst>
            </p:cNvPr>
            <p:cNvGrpSpPr/>
            <p:nvPr/>
          </p:nvGrpSpPr>
          <p:grpSpPr>
            <a:xfrm>
              <a:off x="9273073" y="3008973"/>
              <a:ext cx="2593980" cy="1569660"/>
              <a:chOff x="9219098" y="3123736"/>
              <a:chExt cx="2593980" cy="156966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2F9BDA-966A-474C-896B-F19D861F2CCF}"/>
                  </a:ext>
                </a:extLst>
              </p:cNvPr>
              <p:cNvSpPr/>
              <p:nvPr/>
            </p:nvSpPr>
            <p:spPr>
              <a:xfrm>
                <a:off x="9219098" y="3123736"/>
                <a:ext cx="2593980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32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إمارة عدد سكانها </a:t>
                </a:r>
              </a:p>
              <a:p>
                <a:pPr algn="ctr"/>
                <a:r>
                  <a:rPr lang="ar-SA" sz="32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أكبر من   </a:t>
                </a:r>
              </a:p>
              <a:p>
                <a:pPr algn="ctr"/>
                <a:r>
                  <a:rPr lang="ar-SA" sz="32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 مليون نسمة </a:t>
                </a:r>
                <a:endParaRPr lang="ar-AE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14676B-22CB-41EE-BA93-79000745D361}"/>
                  </a:ext>
                </a:extLst>
              </p:cNvPr>
              <p:cNvSpPr/>
              <p:nvPr/>
            </p:nvSpPr>
            <p:spPr>
              <a:xfrm>
                <a:off x="9762303" y="3616178"/>
                <a:ext cx="39305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5</a:t>
                </a:r>
                <a:endParaRPr lang="ar-SA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61A8FB-A486-487A-976F-1A2CE4372068}"/>
              </a:ext>
            </a:extLst>
          </p:cNvPr>
          <p:cNvGrpSpPr/>
          <p:nvPr/>
        </p:nvGrpSpPr>
        <p:grpSpPr>
          <a:xfrm>
            <a:off x="132282" y="900509"/>
            <a:ext cx="2651688" cy="3250963"/>
            <a:chOff x="132282" y="900509"/>
            <a:chExt cx="2651688" cy="3250963"/>
          </a:xfrm>
        </p:grpSpPr>
        <p:pic>
          <p:nvPicPr>
            <p:cNvPr id="7170" name="Picture 2" descr="الأدبي» مرتاحون لـ «الفيزياء».. و«العلمي» يشكون «الأحياء» - محليات ...">
              <a:extLst>
                <a:ext uri="{FF2B5EF4-FFF2-40B4-BE49-F238E27FC236}">
                  <a16:creationId xmlns:a16="http://schemas.microsoft.com/office/drawing/2014/main" id="{1C7EEC64-0499-47F0-B8D5-3BCD2767E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53" y="900509"/>
              <a:ext cx="2486025" cy="19805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06B465-00A0-4F7B-8635-872A652E5684}"/>
                </a:ext>
              </a:extLst>
            </p:cNvPr>
            <p:cNvGrpSpPr/>
            <p:nvPr/>
          </p:nvGrpSpPr>
          <p:grpSpPr>
            <a:xfrm>
              <a:off x="132282" y="3074254"/>
              <a:ext cx="2651688" cy="1077218"/>
              <a:chOff x="132282" y="3074254"/>
              <a:chExt cx="2651688" cy="107721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A11A1E-A9F1-47C5-A936-8F8DAFC9654D}"/>
                  </a:ext>
                </a:extLst>
              </p:cNvPr>
              <p:cNvSpPr/>
              <p:nvPr/>
            </p:nvSpPr>
            <p:spPr>
              <a:xfrm>
                <a:off x="132282" y="3074254"/>
                <a:ext cx="2651688" cy="107721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SA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الطالبات أعمارهن </a:t>
                </a:r>
                <a:endParaRPr lang="ar-SA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  <a:p>
                <a:pPr algn="ctr"/>
                <a:r>
                  <a:rPr lang="ar-SA" sz="3200" b="1" cap="none" spc="0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فوق       عام </a:t>
                </a:r>
                <a:endParaRPr lang="ar-SA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6F01CAD-EA58-4654-A137-40260C2E8557}"/>
                  </a:ext>
                </a:extLst>
              </p:cNvPr>
              <p:cNvSpPr/>
              <p:nvPr/>
            </p:nvSpPr>
            <p:spPr>
              <a:xfrm>
                <a:off x="1101921" y="3566697"/>
                <a:ext cx="601447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35</a:t>
                </a:r>
                <a:endParaRPr lang="ar-SA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CFBE00-C0CC-42C0-89F1-C3DA8FA5EB14}"/>
                </a:ext>
              </a:extLst>
            </p:cNvPr>
            <p:cNvSpPr/>
            <p:nvPr/>
          </p:nvSpPr>
          <p:spPr>
            <a:xfrm>
              <a:off x="1662181" y="916090"/>
              <a:ext cx="105509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1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طالبات صف </a:t>
              </a:r>
              <a:endParaRPr lang="en-US" sz="1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  <a:p>
              <a:pPr algn="ctr"/>
              <a:r>
                <a:rPr lang="en-US" sz="16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8/3</a:t>
              </a:r>
              <a:endParaRPr lang="ar-SA" sz="1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pic>
        <p:nvPicPr>
          <p:cNvPr id="7178" name="Picture 10" descr="أين لا يوجد كورونا؟ - RT Arabic">
            <a:extLst>
              <a:ext uri="{FF2B5EF4-FFF2-40B4-BE49-F238E27FC236}">
                <a16:creationId xmlns:a16="http://schemas.microsoft.com/office/drawing/2014/main" id="{B4BF4A15-CF50-4685-B016-F607BB0C3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4" t="24702" r="27416" b="52008"/>
          <a:stretch/>
        </p:blipFill>
        <p:spPr bwMode="auto">
          <a:xfrm>
            <a:off x="231253" y="4578633"/>
            <a:ext cx="2168414" cy="80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أين لا يوجد كورونا؟ - RT Arabic">
            <a:extLst>
              <a:ext uri="{FF2B5EF4-FFF2-40B4-BE49-F238E27FC236}">
                <a16:creationId xmlns:a16="http://schemas.microsoft.com/office/drawing/2014/main" id="{B709FD0B-C3B8-4041-B80E-589A1FB80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4" t="24702" r="27416" b="52008"/>
          <a:stretch/>
        </p:blipFill>
        <p:spPr bwMode="auto">
          <a:xfrm>
            <a:off x="3197487" y="4607182"/>
            <a:ext cx="2168414" cy="80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أين لا يوجد كورونا؟ - RT Arabic">
            <a:extLst>
              <a:ext uri="{FF2B5EF4-FFF2-40B4-BE49-F238E27FC236}">
                <a16:creationId xmlns:a16="http://schemas.microsoft.com/office/drawing/2014/main" id="{D2AAA209-275B-46E9-93D0-8327B4A29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4" t="24702" r="27416" b="52008"/>
          <a:stretch/>
        </p:blipFill>
        <p:spPr bwMode="auto">
          <a:xfrm>
            <a:off x="6277663" y="4678302"/>
            <a:ext cx="2168414" cy="80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أين لا يوجد كورونا؟ - RT Arabic">
            <a:extLst>
              <a:ext uri="{FF2B5EF4-FFF2-40B4-BE49-F238E27FC236}">
                <a16:creationId xmlns:a16="http://schemas.microsoft.com/office/drawing/2014/main" id="{3D2F0411-7388-46B5-923E-A020113D9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4" t="24702" r="27416" b="52008"/>
          <a:stretch/>
        </p:blipFill>
        <p:spPr bwMode="auto">
          <a:xfrm>
            <a:off x="9590684" y="4678302"/>
            <a:ext cx="2168414" cy="80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06C8B72-61FD-46F4-8FCF-DEC0FA8E3E91}"/>
              </a:ext>
            </a:extLst>
          </p:cNvPr>
          <p:cNvSpPr/>
          <p:nvPr/>
        </p:nvSpPr>
        <p:spPr>
          <a:xfrm>
            <a:off x="3421244" y="5828507"/>
            <a:ext cx="66543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من تستطيع تعريف المجموعة الخالية؟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180" name="Picture 12" descr="د.عاطف عبدالعزيز عتمان يكتب ....لا يفكرون والنجاة في يتفكرون ..من ...">
            <a:extLst>
              <a:ext uri="{FF2B5EF4-FFF2-40B4-BE49-F238E27FC236}">
                <a16:creationId xmlns:a16="http://schemas.microsoft.com/office/drawing/2014/main" id="{ACF19509-B5A7-4D67-AB71-0F381896E5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65" y="4658188"/>
            <a:ext cx="2286000" cy="22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0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A0A614-F65B-4DC6-A216-9E60C67C0B02}"/>
              </a:ext>
            </a:extLst>
          </p:cNvPr>
          <p:cNvGrpSpPr/>
          <p:nvPr/>
        </p:nvGrpSpPr>
        <p:grpSpPr>
          <a:xfrm>
            <a:off x="2804160" y="-121920"/>
            <a:ext cx="5811520" cy="1544320"/>
            <a:chOff x="2804160" y="-121920"/>
            <a:chExt cx="5811520" cy="1544320"/>
          </a:xfrm>
        </p:grpSpPr>
        <p:pic>
          <p:nvPicPr>
            <p:cNvPr id="2" name="Picture 8" descr="مربع نص ناقلات تصميم شعار, الجمال, ملاحظة, ضع الكلمة المناسبة PNG ...">
              <a:extLst>
                <a:ext uri="{FF2B5EF4-FFF2-40B4-BE49-F238E27FC236}">
                  <a16:creationId xmlns:a16="http://schemas.microsoft.com/office/drawing/2014/main" id="{EDE9C9A7-BEC4-473C-86C7-1FA4C943E5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47353" r="6970" b="6163"/>
            <a:stretch/>
          </p:blipFill>
          <p:spPr bwMode="auto">
            <a:xfrm>
              <a:off x="2804160" y="-121920"/>
              <a:ext cx="5811520" cy="1544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CF411CC-7012-438E-A6C3-9A44AE4EB15E}"/>
                </a:ext>
              </a:extLst>
            </p:cNvPr>
            <p:cNvSpPr/>
            <p:nvPr/>
          </p:nvSpPr>
          <p:spPr>
            <a:xfrm rot="161249">
              <a:off x="3525520" y="374363"/>
              <a:ext cx="3962400" cy="763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5400" b="1" dirty="0">
                  <a:solidFill>
                    <a:srgbClr val="00B0F0"/>
                  </a:solidFill>
                  <a:cs typeface="(AH) Manal Black" pitchFamily="2" charset="-78"/>
                </a:rPr>
                <a:t>المجموعة الخالية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8DCB66-4040-4FF5-9A76-0940CCA3C403}"/>
              </a:ext>
            </a:extLst>
          </p:cNvPr>
          <p:cNvGrpSpPr/>
          <p:nvPr/>
        </p:nvGrpSpPr>
        <p:grpSpPr>
          <a:xfrm>
            <a:off x="2428240" y="1653541"/>
            <a:ext cx="9398000" cy="1366520"/>
            <a:chOff x="2428240" y="1653541"/>
            <a:chExt cx="9398000" cy="1366520"/>
          </a:xfrm>
        </p:grpSpPr>
        <p:pic>
          <p:nvPicPr>
            <p:cNvPr id="7" name="Picture 6" descr="نمط زخرفي دائري ومستطيل, ملخص الزينة, مادة التفاف نهاية العام ...">
              <a:extLst>
                <a:ext uri="{FF2B5EF4-FFF2-40B4-BE49-F238E27FC236}">
                  <a16:creationId xmlns:a16="http://schemas.microsoft.com/office/drawing/2014/main" id="{DEDE9615-C1A9-4C33-8BCD-C70070A875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13010" r="9704" b="60137"/>
            <a:stretch/>
          </p:blipFill>
          <p:spPr bwMode="auto">
            <a:xfrm rot="10800000">
              <a:off x="2428240" y="1653541"/>
              <a:ext cx="9398000" cy="136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4A38E19-FA9B-4DA6-AFA0-5F0F81EBB52F}"/>
                </a:ext>
              </a:extLst>
            </p:cNvPr>
            <p:cNvSpPr/>
            <p:nvPr/>
          </p:nvSpPr>
          <p:spPr>
            <a:xfrm>
              <a:off x="9438639" y="1722587"/>
              <a:ext cx="2250441" cy="110362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>
                  <a:solidFill>
                    <a:srgbClr val="FF0000"/>
                  </a:solidFill>
                  <a:cs typeface="(AH) Manal Black" pitchFamily="2" charset="-78"/>
                </a:rPr>
                <a:t>التعريف</a:t>
              </a:r>
              <a:endParaRPr lang="ar-AE" sz="44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2EA929BB-743E-485F-A32F-CF385893A136}"/>
              </a:ext>
            </a:extLst>
          </p:cNvPr>
          <p:cNvSpPr/>
          <p:nvPr/>
        </p:nvSpPr>
        <p:spPr>
          <a:xfrm>
            <a:off x="3215639" y="1686677"/>
            <a:ext cx="7214083" cy="11036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/>
                </a:solidFill>
                <a:cs typeface="(AH) Manal Black" pitchFamily="2" charset="-78"/>
              </a:rPr>
              <a:t>المجموعة التي لا تحتوي على أي عناصر</a:t>
            </a:r>
            <a:endParaRPr lang="ar-AE" sz="36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89E7BC-80C6-40EF-973A-E884CAA3D303}"/>
              </a:ext>
            </a:extLst>
          </p:cNvPr>
          <p:cNvGrpSpPr/>
          <p:nvPr/>
        </p:nvGrpSpPr>
        <p:grpSpPr>
          <a:xfrm>
            <a:off x="2428240" y="3261360"/>
            <a:ext cx="9474201" cy="1137918"/>
            <a:chOff x="2428240" y="3261360"/>
            <a:chExt cx="9474201" cy="1137918"/>
          </a:xfrm>
        </p:grpSpPr>
        <p:pic>
          <p:nvPicPr>
            <p:cNvPr id="4098" name="Picture 2" descr="نمط زخرفي دائري ومستطيل, ملخص الزينة, مادة التفاف نهاية العام ...">
              <a:extLst>
                <a:ext uri="{FF2B5EF4-FFF2-40B4-BE49-F238E27FC236}">
                  <a16:creationId xmlns:a16="http://schemas.microsoft.com/office/drawing/2014/main" id="{F809EA96-0CAD-42D7-B2EA-0FEB9A5807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9" t="39112" r="9407" b="35259"/>
            <a:stretch/>
          </p:blipFill>
          <p:spPr bwMode="auto">
            <a:xfrm rot="10800000">
              <a:off x="2428240" y="3261361"/>
              <a:ext cx="9474201" cy="11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D64A37-72FC-4401-A443-466282AA6A75}"/>
                </a:ext>
              </a:extLst>
            </p:cNvPr>
            <p:cNvSpPr/>
            <p:nvPr/>
          </p:nvSpPr>
          <p:spPr>
            <a:xfrm>
              <a:off x="9438638" y="3261360"/>
              <a:ext cx="2250441" cy="110362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5400" b="1" dirty="0">
                  <a:solidFill>
                    <a:schemeClr val="accent2">
                      <a:lumMod val="50000"/>
                    </a:schemeClr>
                  </a:solidFill>
                  <a:cs typeface="(AH) Manal Black" pitchFamily="2" charset="-78"/>
                </a:rPr>
                <a:t>الرموز</a:t>
              </a:r>
              <a:endParaRPr lang="ar-AE" sz="4400" b="1" dirty="0">
                <a:solidFill>
                  <a:schemeClr val="accent2">
                    <a:lumMod val="50000"/>
                  </a:schemeClr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CBA6E5-F397-4A69-BF71-D22EEFD27F8A}"/>
              </a:ext>
            </a:extLst>
          </p:cNvPr>
          <p:cNvGrpSpPr/>
          <p:nvPr/>
        </p:nvGrpSpPr>
        <p:grpSpPr>
          <a:xfrm>
            <a:off x="2428240" y="4630419"/>
            <a:ext cx="9474201" cy="1137918"/>
            <a:chOff x="2428240" y="4630419"/>
            <a:chExt cx="9474201" cy="1137918"/>
          </a:xfrm>
        </p:grpSpPr>
        <p:pic>
          <p:nvPicPr>
            <p:cNvPr id="6" name="Picture 2" descr="نمط زخرفي دائري ومستطيل, ملخص الزينة, مادة التفاف نهاية العام ...">
              <a:extLst>
                <a:ext uri="{FF2B5EF4-FFF2-40B4-BE49-F238E27FC236}">
                  <a16:creationId xmlns:a16="http://schemas.microsoft.com/office/drawing/2014/main" id="{835BD553-A50F-4255-AF67-F344478FA5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4149" r="9259" b="10222"/>
            <a:stretch/>
          </p:blipFill>
          <p:spPr bwMode="auto">
            <a:xfrm rot="10800000">
              <a:off x="2428240" y="4630419"/>
              <a:ext cx="9474201" cy="11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9EBE9E-E84C-4374-87FB-B47EDC45DB17}"/>
                </a:ext>
              </a:extLst>
            </p:cNvPr>
            <p:cNvSpPr/>
            <p:nvPr/>
          </p:nvSpPr>
          <p:spPr>
            <a:xfrm>
              <a:off x="9377678" y="4664709"/>
              <a:ext cx="2250441" cy="110362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5400" b="1" dirty="0">
                  <a:solidFill>
                    <a:srgbClr val="FF3399"/>
                  </a:solidFill>
                  <a:cs typeface="(AH) Manal Black" pitchFamily="2" charset="-78"/>
                </a:rPr>
                <a:t>مثال</a:t>
              </a:r>
              <a:endParaRPr lang="ar-AE" sz="4400" b="1" dirty="0">
                <a:solidFill>
                  <a:srgbClr val="FF3399"/>
                </a:solidFill>
                <a:cs typeface="(AH) Manal Black" pitchFamily="2" charset="-7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43184F-A24E-4DBD-9BD9-C3D2EB5FC462}"/>
                  </a:ext>
                </a:extLst>
              </p:cNvPr>
              <p:cNvSpPr txBox="1"/>
              <p:nvPr/>
            </p:nvSpPr>
            <p:spPr>
              <a:xfrm>
                <a:off x="6199387" y="3225852"/>
                <a:ext cx="836768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7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ar-AE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43184F-A24E-4DBD-9BD9-C3D2EB5FC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387" y="3225852"/>
                <a:ext cx="836768" cy="1107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E96D48-F675-4452-B925-49A6DCE4743D}"/>
                  </a:ext>
                </a:extLst>
              </p:cNvPr>
              <p:cNvSpPr txBox="1"/>
              <p:nvPr/>
            </p:nvSpPr>
            <p:spPr>
              <a:xfrm>
                <a:off x="6966652" y="3191561"/>
                <a:ext cx="846386" cy="124322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7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أو</m:t>
                      </m:r>
                    </m:oMath>
                  </m:oMathPara>
                </a14:m>
                <a:endParaRPr lang="ar-AE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E96D48-F675-4452-B925-49A6DCE47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652" y="3191561"/>
                <a:ext cx="846386" cy="1243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0BA190-D4A4-4C49-8E3F-9EF526D54803}"/>
                  </a:ext>
                </a:extLst>
              </p:cNvPr>
              <p:cNvSpPr txBox="1"/>
              <p:nvPr/>
            </p:nvSpPr>
            <p:spPr>
              <a:xfrm>
                <a:off x="8032065" y="3406853"/>
                <a:ext cx="119321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48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d>
                    </m:oMath>
                  </m:oMathPara>
                </a14:m>
                <a:endParaRPr lang="ar-AE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0BA190-D4A4-4C49-8E3F-9EF526D54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065" y="3406853"/>
                <a:ext cx="1193211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903F4D0-9DEF-4E53-96A8-A4BA6A530229}"/>
              </a:ext>
            </a:extLst>
          </p:cNvPr>
          <p:cNvGrpSpPr/>
          <p:nvPr/>
        </p:nvGrpSpPr>
        <p:grpSpPr>
          <a:xfrm>
            <a:off x="3620296" y="4954913"/>
            <a:ext cx="5686260" cy="523220"/>
            <a:chOff x="9608750" y="-1835583"/>
            <a:chExt cx="3644865" cy="5232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BAB704-58C6-49E8-BD0B-B82D847B15F6}"/>
                </a:ext>
              </a:extLst>
            </p:cNvPr>
            <p:cNvSpPr txBox="1"/>
            <p:nvPr/>
          </p:nvSpPr>
          <p:spPr>
            <a:xfrm rot="21557287">
              <a:off x="9608750" y="-1835583"/>
              <a:ext cx="364486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800" b="1" dirty="0">
                  <a:solidFill>
                    <a:schemeClr val="bg1"/>
                  </a:solidFill>
                  <a:cs typeface="(AH) Manal Black" pitchFamily="2" charset="-78"/>
                </a:rPr>
                <a:t>مجموعة الأعداد الطبيعية  المحصورة بين          و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8338DE-4D00-480E-BE70-84942D45CD40}"/>
                    </a:ext>
                  </a:extLst>
                </p:cNvPr>
                <p:cNvSpPr txBox="1"/>
                <p:nvPr/>
              </p:nvSpPr>
              <p:spPr>
                <a:xfrm rot="68481">
                  <a:off x="10302733" y="-1820195"/>
                  <a:ext cx="23016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38338DE-4D00-480E-BE70-84942D45C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8481">
                  <a:off x="10302733" y="-1820195"/>
                  <a:ext cx="23016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7D2BC72-E385-4E7E-B4F4-8FACC9311779}"/>
                    </a:ext>
                  </a:extLst>
                </p:cNvPr>
                <p:cNvSpPr txBox="1"/>
                <p:nvPr/>
              </p:nvSpPr>
              <p:spPr>
                <a:xfrm rot="68481">
                  <a:off x="9831286" y="-1820234"/>
                  <a:ext cx="232710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oMath>
                    </m:oMathPara>
                  </a14:m>
                  <a:endParaRPr lang="ar-AE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7D2BC72-E385-4E7E-B4F4-8FACC93117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8481">
                  <a:off x="9831286" y="-1820234"/>
                  <a:ext cx="232710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95BC6DA-4D92-40B1-B9EB-5011D15C269D}"/>
              </a:ext>
            </a:extLst>
          </p:cNvPr>
          <p:cNvSpPr txBox="1"/>
          <p:nvPr/>
        </p:nvSpPr>
        <p:spPr>
          <a:xfrm>
            <a:off x="4389121" y="3476376"/>
            <a:ext cx="1788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  <a:cs typeface="(AH) Manal Black" pitchFamily="2" charset="-78"/>
              </a:rPr>
              <a:t>وتقرأ  </a:t>
            </a:r>
            <a:r>
              <a:rPr lang="ar-SA" sz="4000" b="1" dirty="0" err="1">
                <a:solidFill>
                  <a:schemeClr val="bg1"/>
                </a:solidFill>
                <a:cs typeface="(AH) Manal Black" pitchFamily="2" charset="-78"/>
              </a:rPr>
              <a:t>فاي</a:t>
            </a:r>
            <a:endParaRPr lang="ar-AE" sz="40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55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7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A3365-5930-4CE6-99F6-D9009D746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0" t="28296" r="41500" b="60296"/>
          <a:stretch/>
        </p:blipFill>
        <p:spPr>
          <a:xfrm>
            <a:off x="101600" y="2153920"/>
            <a:ext cx="11795760" cy="4632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DAC70-0ABC-4A45-8A92-40610FD9A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83" t="24889" r="41500" b="72444"/>
          <a:stretch/>
        </p:blipFill>
        <p:spPr>
          <a:xfrm>
            <a:off x="5435600" y="1285240"/>
            <a:ext cx="6299200" cy="782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9FE52A-8634-4841-B1B4-17E8AAE73736}"/>
              </a:ext>
            </a:extLst>
          </p:cNvPr>
          <p:cNvGrpSpPr/>
          <p:nvPr/>
        </p:nvGrpSpPr>
        <p:grpSpPr>
          <a:xfrm>
            <a:off x="0" y="-9119"/>
            <a:ext cx="11978640" cy="1097280"/>
            <a:chOff x="0" y="-9119"/>
            <a:chExt cx="11978640" cy="1097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DB6E2B-8BC4-46A1-9409-63EA16FC7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33" t="20444" r="41500" b="74815"/>
            <a:stretch/>
          </p:blipFill>
          <p:spPr>
            <a:xfrm>
              <a:off x="7366000" y="-9119"/>
              <a:ext cx="4612640" cy="10312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136CDE-95F9-4767-9D59-AC111F4C6B88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4E368BD7-3956-4F6E-9368-64183798BC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8C8FAB-3A2F-4E56-AB35-77CC3EEBF35F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856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C989A6-397D-4CD7-B8CB-D074BD5202EA}"/>
              </a:ext>
            </a:extLst>
          </p:cNvPr>
          <p:cNvGrpSpPr/>
          <p:nvPr/>
        </p:nvGrpSpPr>
        <p:grpSpPr>
          <a:xfrm>
            <a:off x="101600" y="2178278"/>
            <a:ext cx="4599622" cy="1794282"/>
            <a:chOff x="101600" y="2178278"/>
            <a:chExt cx="4599622" cy="1794282"/>
          </a:xfrm>
        </p:grpSpPr>
        <p:pic>
          <p:nvPicPr>
            <p:cNvPr id="5122" name="Picture 2" descr="ماموث - ويكيبيديا">
              <a:extLst>
                <a:ext uri="{FF2B5EF4-FFF2-40B4-BE49-F238E27FC236}">
                  <a16:creationId xmlns:a16="http://schemas.microsoft.com/office/drawing/2014/main" id="{B437A916-03CE-4FF5-93D6-FA89B16E30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3" t="18222" r="4638" b="10963"/>
            <a:stretch/>
          </p:blipFill>
          <p:spPr bwMode="auto">
            <a:xfrm>
              <a:off x="101600" y="2178279"/>
              <a:ext cx="2397760" cy="17942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ماموث صوفي - ويكيبيديا">
              <a:extLst>
                <a:ext uri="{FF2B5EF4-FFF2-40B4-BE49-F238E27FC236}">
                  <a16:creationId xmlns:a16="http://schemas.microsoft.com/office/drawing/2014/main" id="{15C45DA8-08C6-43B9-B78D-5EBF25C63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360" y="2178278"/>
              <a:ext cx="2201862" cy="17942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BC5343-246A-42F2-9A63-A3E01C96C455}"/>
              </a:ext>
            </a:extLst>
          </p:cNvPr>
          <p:cNvSpPr/>
          <p:nvPr/>
        </p:nvSpPr>
        <p:spPr>
          <a:xfrm>
            <a:off x="5196840" y="2862058"/>
            <a:ext cx="160528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غير 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7BC6DA-582F-4EBB-BFF1-744F8B664BB9}"/>
              </a:ext>
            </a:extLst>
          </p:cNvPr>
          <p:cNvSpPr/>
          <p:nvPr/>
        </p:nvSpPr>
        <p:spPr>
          <a:xfrm>
            <a:off x="6487160" y="3783556"/>
            <a:ext cx="160528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CEDAB8-7DB1-4F9A-AE69-8886FA732B91}"/>
              </a:ext>
            </a:extLst>
          </p:cNvPr>
          <p:cNvSpPr/>
          <p:nvPr/>
        </p:nvSpPr>
        <p:spPr>
          <a:xfrm>
            <a:off x="1512570" y="4611598"/>
            <a:ext cx="160528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err="1">
                <a:solidFill>
                  <a:srgbClr val="002060"/>
                </a:solidFill>
                <a:cs typeface="(AH) Manal Black" pitchFamily="2" charset="-78"/>
              </a:rPr>
              <a:t>غيرخالية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50F6449-5910-495C-8FA2-284D445F0D49}"/>
              </a:ext>
            </a:extLst>
          </p:cNvPr>
          <p:cNvSpPr/>
          <p:nvPr/>
        </p:nvSpPr>
        <p:spPr>
          <a:xfrm>
            <a:off x="5293360" y="5572760"/>
            <a:ext cx="160528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99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5B16CF-8364-4B9C-93DB-C491CF58C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6" t="28740" r="33000" b="57482"/>
          <a:stretch/>
        </p:blipFill>
        <p:spPr>
          <a:xfrm>
            <a:off x="160021" y="2379414"/>
            <a:ext cx="11871958" cy="43668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5F81ED-6BB1-4AC7-A61D-93882C9CFBD3}"/>
              </a:ext>
            </a:extLst>
          </p:cNvPr>
          <p:cNvGrpSpPr/>
          <p:nvPr/>
        </p:nvGrpSpPr>
        <p:grpSpPr>
          <a:xfrm>
            <a:off x="0" y="20787"/>
            <a:ext cx="10612120" cy="1067374"/>
            <a:chOff x="0" y="20787"/>
            <a:chExt cx="10612120" cy="106737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0235F1-C01D-4EDD-B15C-FC9D96B48FC7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D6E459F0-7DC1-4A95-A01F-2C842B386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951505-F1E8-4365-BC15-38412E11CEFF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856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CCE6C5-948D-4079-ACFA-4FA519A9C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333" t="17037" r="25250" b="75260"/>
            <a:stretch/>
          </p:blipFill>
          <p:spPr>
            <a:xfrm>
              <a:off x="6558280" y="20787"/>
              <a:ext cx="4053840" cy="9541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A4E534D-67DE-4FE5-92CD-BCDFDD3D6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83" t="24889" r="41500" b="72444"/>
          <a:stretch/>
        </p:blipFill>
        <p:spPr>
          <a:xfrm>
            <a:off x="5435600" y="1285240"/>
            <a:ext cx="5577840" cy="782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4444E4-4CBC-4D45-AAF8-8BD96D17FC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83" t="15259" r="16584" b="23260"/>
          <a:stretch/>
        </p:blipFill>
        <p:spPr>
          <a:xfrm>
            <a:off x="71121" y="1046480"/>
            <a:ext cx="5181600" cy="441451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A6CACC-360B-4642-A188-54C9E955C97C}"/>
              </a:ext>
            </a:extLst>
          </p:cNvPr>
          <p:cNvSpPr/>
          <p:nvPr/>
        </p:nvSpPr>
        <p:spPr>
          <a:xfrm>
            <a:off x="4739640" y="2932093"/>
            <a:ext cx="160528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غير 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1342BC-F99E-4656-BEAD-62F353822559}"/>
              </a:ext>
            </a:extLst>
          </p:cNvPr>
          <p:cNvSpPr/>
          <p:nvPr/>
        </p:nvSpPr>
        <p:spPr>
          <a:xfrm>
            <a:off x="5516880" y="3911492"/>
            <a:ext cx="98552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54D5AB-2D12-484C-A2D8-1528AB5F853F}"/>
              </a:ext>
            </a:extLst>
          </p:cNvPr>
          <p:cNvSpPr/>
          <p:nvPr/>
        </p:nvSpPr>
        <p:spPr>
          <a:xfrm>
            <a:off x="8585200" y="4638973"/>
            <a:ext cx="160528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غير 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E70D313-AF9A-42D8-B925-C6CB6BF806CD}"/>
              </a:ext>
            </a:extLst>
          </p:cNvPr>
          <p:cNvSpPr/>
          <p:nvPr/>
        </p:nvSpPr>
        <p:spPr>
          <a:xfrm>
            <a:off x="299085" y="6160065"/>
            <a:ext cx="985520" cy="42672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cs typeface="(AH) Manal Black" pitchFamily="2" charset="-78"/>
              </a:rPr>
              <a:t>خالية</a:t>
            </a:r>
            <a:endParaRPr lang="ar-AE" sz="32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15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0240FAB7-7C2E-40E8-B882-C1F11A4E81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0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AEF89A-1C3E-47BF-9B1F-62C726BECCB7}"/>
              </a:ext>
            </a:extLst>
          </p:cNvPr>
          <p:cNvSpPr/>
          <p:nvPr/>
        </p:nvSpPr>
        <p:spPr>
          <a:xfrm>
            <a:off x="6284486" y="3045619"/>
            <a:ext cx="46984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❶–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تعريف المجموعة.(مباشر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267390" y="0"/>
            <a:ext cx="37401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الأول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F275D-2F6C-411E-AB2F-8228CDD397B7}"/>
              </a:ext>
            </a:extLst>
          </p:cNvPr>
          <p:cNvSpPr/>
          <p:nvPr/>
        </p:nvSpPr>
        <p:spPr>
          <a:xfrm>
            <a:off x="2545606" y="3713303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❷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كتابة المجموعات بثلاث طرق مختلفة. 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13E03-84BC-4DA4-8CEB-C3A308B2B87E}"/>
              </a:ext>
            </a:extLst>
          </p:cNvPr>
          <p:cNvSpPr/>
          <p:nvPr/>
        </p:nvSpPr>
        <p:spPr>
          <a:xfrm>
            <a:off x="2545606" y="4318302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❸–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تعريف المجموعة الخالية.(مباشر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8B40E6-CEB1-4558-8F31-1ADF567D4AA4}"/>
              </a:ext>
            </a:extLst>
          </p:cNvPr>
          <p:cNvSpPr/>
          <p:nvPr/>
        </p:nvSpPr>
        <p:spPr>
          <a:xfrm>
            <a:off x="2545606" y="4923301"/>
            <a:ext cx="77667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❹–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إيجاد عدد العناصر في المجموعة.(مباشر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7FEAB7-55D2-405A-9CED-1EC2701D120C}"/>
              </a:ext>
            </a:extLst>
          </p:cNvPr>
          <p:cNvSpPr/>
          <p:nvPr/>
        </p:nvSpPr>
        <p:spPr>
          <a:xfrm>
            <a:off x="2322086" y="5508076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❺–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تصنيف المجموعات إلى منتهية وغير منتهية .(ذاتي)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78974A-4838-4FDD-95A8-C2A3888A5139}"/>
              </a:ext>
            </a:extLst>
          </p:cNvPr>
          <p:cNvSpPr/>
          <p:nvPr/>
        </p:nvSpPr>
        <p:spPr>
          <a:xfrm>
            <a:off x="2322086" y="6204722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❻–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تحديد ما إذا كانت مجموعتان متساويتين أم متكافئتين. ( 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BF0F6-2A36-4756-A5BE-FAD74FC94569}"/>
              </a:ext>
            </a:extLst>
          </p:cNvPr>
          <p:cNvGrpSpPr/>
          <p:nvPr/>
        </p:nvGrpSpPr>
        <p:grpSpPr>
          <a:xfrm>
            <a:off x="2831350" y="619760"/>
            <a:ext cx="7079151" cy="1803424"/>
            <a:chOff x="2885362" y="683485"/>
            <a:chExt cx="7079151" cy="1803424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362" y="683485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BD07C4-C079-4874-BE14-8D18775BC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34" t="20888" r="26120" b="57612"/>
            <a:stretch/>
          </p:blipFill>
          <p:spPr>
            <a:xfrm>
              <a:off x="4061553" y="1058962"/>
              <a:ext cx="5902960" cy="14279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988332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7" grpId="0"/>
      <p:bldP spid="19" grpId="0"/>
      <p:bldP spid="20" grpId="0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41E2EE-5E67-449B-AF16-68572290BB7C}"/>
              </a:ext>
            </a:extLst>
          </p:cNvPr>
          <p:cNvGrpSpPr/>
          <p:nvPr/>
        </p:nvGrpSpPr>
        <p:grpSpPr>
          <a:xfrm>
            <a:off x="3181935" y="27968"/>
            <a:ext cx="6102833" cy="947818"/>
            <a:chOff x="3181935" y="27968"/>
            <a:chExt cx="6102833" cy="947818"/>
          </a:xfrm>
        </p:grpSpPr>
        <p:pic>
          <p:nvPicPr>
            <p:cNvPr id="3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EED5F9CE-BFA9-46F7-BF92-C2E29E5DE3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1" t="72812"/>
            <a:stretch/>
          </p:blipFill>
          <p:spPr bwMode="auto">
            <a:xfrm>
              <a:off x="3181935" y="27968"/>
              <a:ext cx="6102833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FA9D8-6F2A-499E-9E75-FDE493945CB8}"/>
                </a:ext>
              </a:extLst>
            </p:cNvPr>
            <p:cNvSpPr txBox="1"/>
            <p:nvPr/>
          </p:nvSpPr>
          <p:spPr>
            <a:xfrm>
              <a:off x="4420528" y="98188"/>
              <a:ext cx="410449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rgbClr val="FFFF00"/>
                  </a:solidFill>
                  <a:cs typeface="(AH) Manal Black" pitchFamily="2" charset="-78"/>
                </a:rPr>
                <a:t>العدد الرئيس للمجموعة</a:t>
              </a:r>
              <a:endParaRPr lang="ar-AE" sz="36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BA73A9-BA69-4BB7-B0DD-682CC05D64AB}"/>
              </a:ext>
            </a:extLst>
          </p:cNvPr>
          <p:cNvSpPr/>
          <p:nvPr/>
        </p:nvSpPr>
        <p:spPr>
          <a:xfrm>
            <a:off x="2818344" y="1346706"/>
            <a:ext cx="8490634" cy="7635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4400" b="1" dirty="0">
                <a:solidFill>
                  <a:srgbClr val="002060"/>
                </a:solidFill>
                <a:cs typeface="(AH) Manal Black" pitchFamily="2" charset="-78"/>
              </a:rPr>
              <a:t>هو عدد العناصر الموجودة في المجموعة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5EC4D4-EC85-4AF0-9729-58F738904D28}"/>
                  </a:ext>
                </a:extLst>
              </p:cNvPr>
              <p:cNvSpPr txBox="1"/>
              <p:nvPr/>
            </p:nvSpPr>
            <p:spPr>
              <a:xfrm>
                <a:off x="4356976" y="2213432"/>
                <a:ext cx="443801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5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54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5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5EC4D4-EC85-4AF0-9729-58F738904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976" y="2213432"/>
                <a:ext cx="443801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078E99-AC62-45E6-9CD0-7504BEBF57FC}"/>
                  </a:ext>
                </a:extLst>
              </p:cNvPr>
              <p:cNvSpPr txBox="1"/>
              <p:nvPr/>
            </p:nvSpPr>
            <p:spPr>
              <a:xfrm>
                <a:off x="2869754" y="2221082"/>
                <a:ext cx="136095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078E99-AC62-45E6-9CD0-7504BEBF5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754" y="2221082"/>
                <a:ext cx="136095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معنى اسم مِثال METHAL | قاموس الأسماء و المعاني">
            <a:extLst>
              <a:ext uri="{FF2B5EF4-FFF2-40B4-BE49-F238E27FC236}">
                <a16:creationId xmlns:a16="http://schemas.microsoft.com/office/drawing/2014/main" id="{63C7E92A-2F12-4DD2-9C30-3FC01B97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1925637"/>
            <a:ext cx="2143125" cy="1503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81E45F-F4DF-4779-9F94-D31D9B1C0585}"/>
              </a:ext>
            </a:extLst>
          </p:cNvPr>
          <p:cNvGrpSpPr/>
          <p:nvPr/>
        </p:nvGrpSpPr>
        <p:grpSpPr>
          <a:xfrm>
            <a:off x="3981158" y="3333406"/>
            <a:ext cx="7845082" cy="640642"/>
            <a:chOff x="5557520" y="3231266"/>
            <a:chExt cx="6268719" cy="127511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ED795A-93A6-49CD-85E7-0D341C6F5B2B}"/>
                </a:ext>
              </a:extLst>
            </p:cNvPr>
            <p:cNvSpPr/>
            <p:nvPr/>
          </p:nvSpPr>
          <p:spPr>
            <a:xfrm>
              <a:off x="5557520" y="3742821"/>
              <a:ext cx="6268719" cy="763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4400" b="1" dirty="0">
                  <a:solidFill>
                    <a:srgbClr val="FF0000"/>
                  </a:solidFill>
                  <a:cs typeface="(AH) Manal Black" pitchFamily="2" charset="-78"/>
                </a:rPr>
                <a:t>كم عدد عناصر المجموعة        ؟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323A02A-2D1D-42DF-8F19-5053154F2446}"/>
                    </a:ext>
                  </a:extLst>
                </p:cNvPr>
                <p:cNvSpPr txBox="1"/>
                <p:nvPr/>
              </p:nvSpPr>
              <p:spPr>
                <a:xfrm>
                  <a:off x="7128370" y="3231266"/>
                  <a:ext cx="650819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sz="5400" b="1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323A02A-2D1D-42DF-8F19-5053154F24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370" y="3231266"/>
                  <a:ext cx="650819" cy="830997"/>
                </a:xfrm>
                <a:prstGeom prst="rect">
                  <a:avLst/>
                </a:prstGeom>
                <a:blipFill>
                  <a:blip r:embed="rId6"/>
                  <a:stretch>
                    <a:fillRect b="-60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54BDC6-25EE-4AF9-A57D-DC6F0C44574A}"/>
              </a:ext>
            </a:extLst>
          </p:cNvPr>
          <p:cNvGrpSpPr/>
          <p:nvPr/>
        </p:nvGrpSpPr>
        <p:grpSpPr>
          <a:xfrm>
            <a:off x="2987040" y="3474720"/>
            <a:ext cx="2671064" cy="904060"/>
            <a:chOff x="2272886" y="3455539"/>
            <a:chExt cx="3967698" cy="90406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30DEC86-5F4C-4533-90D8-E880EA3FF3D2}"/>
                </a:ext>
              </a:extLst>
            </p:cNvPr>
            <p:cNvSpPr/>
            <p:nvPr/>
          </p:nvSpPr>
          <p:spPr>
            <a:xfrm>
              <a:off x="2272886" y="3596043"/>
              <a:ext cx="3967698" cy="763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4400" b="1" dirty="0">
                  <a:solidFill>
                    <a:srgbClr val="FF0000"/>
                  </a:solidFill>
                  <a:cs typeface="(AH) Manal Black" pitchFamily="2" charset="-78"/>
                </a:rPr>
                <a:t>      عناصر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32B0F87-9CC2-476C-BD49-655E4B358503}"/>
                    </a:ext>
                  </a:extLst>
                </p:cNvPr>
                <p:cNvSpPr txBox="1"/>
                <p:nvPr/>
              </p:nvSpPr>
              <p:spPr>
                <a:xfrm>
                  <a:off x="5055646" y="3455539"/>
                  <a:ext cx="605935" cy="830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ar-AE" sz="5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32B0F87-9CC2-476C-BD49-655E4B3585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5646" y="3455539"/>
                  <a:ext cx="605935" cy="83099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7A16187-8447-4F33-88A2-016CE76D275F}"/>
              </a:ext>
            </a:extLst>
          </p:cNvPr>
          <p:cNvSpPr/>
          <p:nvPr/>
        </p:nvSpPr>
        <p:spPr>
          <a:xfrm>
            <a:off x="10180320" y="5212080"/>
            <a:ext cx="1818640" cy="1249362"/>
          </a:xfrm>
          <a:prstGeom prst="ellipse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cs typeface="(AH) Manal Black" pitchFamily="2" charset="-78"/>
              </a:rPr>
              <a:t>رمز عدد عناصر المجموعة</a:t>
            </a:r>
            <a:endParaRPr lang="ar-AE" sz="2800" dirty="0"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9E78E7-9A0C-4C00-9C76-5436305B055F}"/>
                  </a:ext>
                </a:extLst>
              </p:cNvPr>
              <p:cNvSpPr txBox="1"/>
              <p:nvPr/>
            </p:nvSpPr>
            <p:spPr>
              <a:xfrm>
                <a:off x="8153758" y="5306446"/>
                <a:ext cx="1671933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54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9E78E7-9A0C-4C00-9C76-5436305B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758" y="5306446"/>
                <a:ext cx="1671933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E8837D3-D146-487F-93FB-10DA13133348}"/>
              </a:ext>
            </a:extLst>
          </p:cNvPr>
          <p:cNvGrpSpPr/>
          <p:nvPr/>
        </p:nvGrpSpPr>
        <p:grpSpPr>
          <a:xfrm>
            <a:off x="2987040" y="5326766"/>
            <a:ext cx="5060477" cy="910051"/>
            <a:chOff x="5557520" y="3630046"/>
            <a:chExt cx="6268719" cy="91005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B4580F7-0AA4-435C-9E19-3C6C25F6BEBA}"/>
                </a:ext>
              </a:extLst>
            </p:cNvPr>
            <p:cNvSpPr/>
            <p:nvPr/>
          </p:nvSpPr>
          <p:spPr>
            <a:xfrm>
              <a:off x="5557520" y="3742821"/>
              <a:ext cx="6268719" cy="7635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ar-SA" sz="4400" b="1" dirty="0">
                  <a:solidFill>
                    <a:srgbClr val="FF0000"/>
                  </a:solidFill>
                  <a:cs typeface="(AH) Manal Black" pitchFamily="2" charset="-78"/>
                </a:rPr>
                <a:t>وتقرأ   "       لــــــــ        "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7D1BB61-AA36-486F-A305-DA840E0EC99B}"/>
                    </a:ext>
                  </a:extLst>
                </p:cNvPr>
                <p:cNvSpPr txBox="1"/>
                <p:nvPr/>
              </p:nvSpPr>
              <p:spPr>
                <a:xfrm>
                  <a:off x="7173177" y="3709100"/>
                  <a:ext cx="650819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sz="54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7D1BB61-AA36-486F-A305-DA840E0EC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3177" y="3709100"/>
                  <a:ext cx="650819" cy="8309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811A863-378F-4B63-AAA2-ECEA9D2AADA0}"/>
                    </a:ext>
                  </a:extLst>
                </p:cNvPr>
                <p:cNvSpPr txBox="1"/>
                <p:nvPr/>
              </p:nvSpPr>
              <p:spPr>
                <a:xfrm>
                  <a:off x="9267013" y="3630046"/>
                  <a:ext cx="650819" cy="8309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ar-AE" sz="54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811A863-378F-4B63-AAA2-ECEA9D2AA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7013" y="3630046"/>
                  <a:ext cx="650819" cy="83099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D1DAF5-23F5-4B0C-850A-34758E4503A8}"/>
                  </a:ext>
                </a:extLst>
              </p:cNvPr>
              <p:cNvSpPr txBox="1"/>
              <p:nvPr/>
            </p:nvSpPr>
            <p:spPr>
              <a:xfrm>
                <a:off x="193040" y="5775670"/>
                <a:ext cx="298889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54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D1DAF5-23F5-4B0C-850A-34758E450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" y="5775670"/>
                <a:ext cx="298889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1920C4-06C6-41CF-B647-D320E4BA9493}"/>
              </a:ext>
            </a:extLst>
          </p:cNvPr>
          <p:cNvCxnSpPr>
            <a:cxnSpLocks/>
          </p:cNvCxnSpPr>
          <p:nvPr/>
        </p:nvCxnSpPr>
        <p:spPr>
          <a:xfrm flipH="1">
            <a:off x="1923122" y="3318018"/>
            <a:ext cx="1474775" cy="253226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0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 animBg="1"/>
      <p:bldP spid="16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12E23A-5F91-40A5-892E-303E2A2C0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3" t="43704" r="68501" b="44741"/>
          <a:stretch/>
        </p:blipFill>
        <p:spPr>
          <a:xfrm>
            <a:off x="193040" y="2692400"/>
            <a:ext cx="7701280" cy="3606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0D42E6-FABE-4BAF-B83A-755275CE9F85}"/>
              </a:ext>
            </a:extLst>
          </p:cNvPr>
          <p:cNvGrpSpPr/>
          <p:nvPr/>
        </p:nvGrpSpPr>
        <p:grpSpPr>
          <a:xfrm>
            <a:off x="0" y="111760"/>
            <a:ext cx="11958320" cy="976401"/>
            <a:chOff x="0" y="111760"/>
            <a:chExt cx="11958320" cy="97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937B1E-656E-442C-8142-5E88088B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832" t="35407" r="41085" b="60074"/>
            <a:stretch/>
          </p:blipFill>
          <p:spPr>
            <a:xfrm>
              <a:off x="8778240" y="172720"/>
              <a:ext cx="3180080" cy="8026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35A4E5-A7FF-4C1A-8253-23988B4E4C2E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7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F9392A79-2A66-4841-AD78-628FA9173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BCC990-3605-4459-BE51-7E31D9EF4580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856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B4FF982-C02E-442F-864C-40FBC94C2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96" t="40148" r="41084" b="54963"/>
          <a:stretch/>
        </p:blipFill>
        <p:spPr>
          <a:xfrm>
            <a:off x="2614295" y="1046480"/>
            <a:ext cx="5892801" cy="1005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ED6CAB-35E2-4E48-8749-98AE216D71F4}"/>
                  </a:ext>
                </a:extLst>
              </p:cNvPr>
              <p:cNvSpPr txBox="1"/>
              <p:nvPr/>
            </p:nvSpPr>
            <p:spPr>
              <a:xfrm>
                <a:off x="7747358" y="3013501"/>
                <a:ext cx="238296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ED6CAB-35E2-4E48-8749-98AE216D7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358" y="3013501"/>
                <a:ext cx="238296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AE684D-B94F-420B-A985-A03B42737041}"/>
                  </a:ext>
                </a:extLst>
              </p:cNvPr>
              <p:cNvSpPr txBox="1"/>
              <p:nvPr/>
            </p:nvSpPr>
            <p:spPr>
              <a:xfrm>
                <a:off x="10130318" y="3013501"/>
                <a:ext cx="60593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AE684D-B94F-420B-A985-A03B42737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318" y="3013501"/>
                <a:ext cx="605935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95FE79-42C9-42B7-ACAC-7BE4F518B9B9}"/>
                  </a:ext>
                </a:extLst>
              </p:cNvPr>
              <p:cNvSpPr txBox="1"/>
              <p:nvPr/>
            </p:nvSpPr>
            <p:spPr>
              <a:xfrm>
                <a:off x="7747358" y="3825353"/>
                <a:ext cx="242463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95FE79-42C9-42B7-ACAC-7BE4F518B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358" y="3825353"/>
                <a:ext cx="2424638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4505A6-0A3C-42B5-9ECA-6184F322B714}"/>
                  </a:ext>
                </a:extLst>
              </p:cNvPr>
              <p:cNvSpPr txBox="1"/>
              <p:nvPr/>
            </p:nvSpPr>
            <p:spPr>
              <a:xfrm>
                <a:off x="10130318" y="3750100"/>
                <a:ext cx="101951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4505A6-0A3C-42B5-9ECA-6184F322B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318" y="3750100"/>
                <a:ext cx="101951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2C31D5-D454-4C6F-8031-563537AD3573}"/>
                  </a:ext>
                </a:extLst>
              </p:cNvPr>
              <p:cNvSpPr txBox="1"/>
              <p:nvPr/>
            </p:nvSpPr>
            <p:spPr>
              <a:xfrm>
                <a:off x="7747358" y="4581097"/>
                <a:ext cx="235891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2C31D5-D454-4C6F-8031-563537AD3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358" y="4581097"/>
                <a:ext cx="235891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46F226-DF62-4A59-9243-7C4CDF2C018F}"/>
                  </a:ext>
                </a:extLst>
              </p:cNvPr>
              <p:cNvSpPr txBox="1"/>
              <p:nvPr/>
            </p:nvSpPr>
            <p:spPr>
              <a:xfrm>
                <a:off x="10130318" y="4505844"/>
                <a:ext cx="60593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46F226-DF62-4A59-9243-7C4CDF2C0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318" y="4505844"/>
                <a:ext cx="60593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E7DE65-3F0C-43E7-ADD9-BCFBAB16D4F1}"/>
                  </a:ext>
                </a:extLst>
              </p:cNvPr>
              <p:cNvSpPr txBox="1"/>
              <p:nvPr/>
            </p:nvSpPr>
            <p:spPr>
              <a:xfrm>
                <a:off x="7899758" y="5295908"/>
                <a:ext cx="211115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5400" b="1" i="0" dirty="0">
                    <a:solidFill>
                      <a:srgbClr val="FF0000"/>
                    </a:solidFill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en-US" sz="5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5400" b="1" i="0" dirty="0">
                    <a:solidFill>
                      <a:srgbClr val="FF0000"/>
                    </a:solidFill>
                    <a:latin typeface="+mj-lt"/>
                  </a:rPr>
                  <a:t>)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E7DE65-3F0C-43E7-ADD9-BCFBAB16D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758" y="5295908"/>
                <a:ext cx="2111155" cy="830997"/>
              </a:xfrm>
              <a:prstGeom prst="rect">
                <a:avLst/>
              </a:prstGeom>
              <a:blipFill>
                <a:blip r:embed="rId10"/>
                <a:stretch>
                  <a:fillRect t="-25735" b="-50000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A5A58-F6E9-4FFF-9DB1-231C0652C516}"/>
                  </a:ext>
                </a:extLst>
              </p:cNvPr>
              <p:cNvSpPr txBox="1"/>
              <p:nvPr/>
            </p:nvSpPr>
            <p:spPr>
              <a:xfrm>
                <a:off x="10130318" y="5220655"/>
                <a:ext cx="60593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5A5A58-F6E9-4FFF-9DB1-231C0652C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0318" y="5220655"/>
                <a:ext cx="60593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D16B0D-B160-4136-834C-F2BBE0376F3F}"/>
                  </a:ext>
                </a:extLst>
              </p:cNvPr>
              <p:cNvSpPr txBox="1"/>
              <p:nvPr/>
            </p:nvSpPr>
            <p:spPr>
              <a:xfrm>
                <a:off x="2102081" y="6246407"/>
                <a:ext cx="79088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D16B0D-B160-4136-834C-F2BBE0376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081" y="6246407"/>
                <a:ext cx="7908832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6C5BC5-4D90-472E-A9BB-9C181A19F765}"/>
              </a:ext>
            </a:extLst>
          </p:cNvPr>
          <p:cNvCxnSpPr>
            <a:cxnSpLocks/>
          </p:cNvCxnSpPr>
          <p:nvPr/>
        </p:nvCxnSpPr>
        <p:spPr>
          <a:xfrm>
            <a:off x="5160580" y="4508153"/>
            <a:ext cx="0" cy="173825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31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15FBC-6E3F-4313-B8E8-3372CC4C4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7" t="25926" r="65416" b="63704"/>
          <a:stretch/>
        </p:blipFill>
        <p:spPr>
          <a:xfrm>
            <a:off x="243840" y="2641601"/>
            <a:ext cx="7274560" cy="33606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7169F71-5492-4AE0-A7BD-CFE4EA687670}"/>
              </a:ext>
            </a:extLst>
          </p:cNvPr>
          <p:cNvGrpSpPr/>
          <p:nvPr/>
        </p:nvGrpSpPr>
        <p:grpSpPr>
          <a:xfrm>
            <a:off x="0" y="0"/>
            <a:ext cx="10850880" cy="1088161"/>
            <a:chOff x="0" y="0"/>
            <a:chExt cx="10850880" cy="1088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FDCE5A-940E-446B-B517-28C9A522D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417" t="17185" r="30333" b="76741"/>
            <a:stretch/>
          </p:blipFill>
          <p:spPr>
            <a:xfrm>
              <a:off x="6329680" y="0"/>
              <a:ext cx="4521200" cy="8534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18327A-7DAA-4EAF-8DE3-8E9507191605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7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F94F2A11-6973-4450-A452-3A815C5493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AF3EB9-1054-4FFF-9EB5-868BD1264040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857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F62C4B-3ECE-4E0F-A542-8FD432A548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6" t="40148" r="41084" b="54963"/>
          <a:stretch/>
        </p:blipFill>
        <p:spPr>
          <a:xfrm>
            <a:off x="2614295" y="1046480"/>
            <a:ext cx="5892801" cy="1005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A96C98-11FC-4422-A644-81C245292ABD}"/>
                  </a:ext>
                </a:extLst>
              </p:cNvPr>
              <p:cNvSpPr txBox="1"/>
              <p:nvPr/>
            </p:nvSpPr>
            <p:spPr>
              <a:xfrm>
                <a:off x="7518400" y="2815903"/>
                <a:ext cx="238296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A96C98-11FC-4422-A644-81C245292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400" y="2815903"/>
                <a:ext cx="238296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428D4C-A25F-4C62-8EA6-C89D943CCED1}"/>
                  </a:ext>
                </a:extLst>
              </p:cNvPr>
              <p:cNvSpPr txBox="1"/>
              <p:nvPr/>
            </p:nvSpPr>
            <p:spPr>
              <a:xfrm>
                <a:off x="9901360" y="2815903"/>
                <a:ext cx="60593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428D4C-A25F-4C62-8EA6-C89D943CC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1360" y="2815903"/>
                <a:ext cx="605935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2B445E-E6F0-4FA3-BD13-E710F69C4010}"/>
                  </a:ext>
                </a:extLst>
              </p:cNvPr>
              <p:cNvSpPr txBox="1"/>
              <p:nvPr/>
            </p:nvSpPr>
            <p:spPr>
              <a:xfrm>
                <a:off x="7518400" y="3627755"/>
                <a:ext cx="242463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2B445E-E6F0-4FA3-BD13-E710F69C4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400" y="3627755"/>
                <a:ext cx="2424638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8C90CB-360C-440D-A4E2-E9ED26559A02}"/>
                  </a:ext>
                </a:extLst>
              </p:cNvPr>
              <p:cNvSpPr txBox="1"/>
              <p:nvPr/>
            </p:nvSpPr>
            <p:spPr>
              <a:xfrm>
                <a:off x="9901360" y="3552502"/>
                <a:ext cx="60593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8C90CB-360C-440D-A4E2-E9ED26559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1360" y="3552502"/>
                <a:ext cx="60593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34B33E-F372-4244-8488-045FB0972C4A}"/>
                  </a:ext>
                </a:extLst>
              </p:cNvPr>
              <p:cNvSpPr txBox="1"/>
              <p:nvPr/>
            </p:nvSpPr>
            <p:spPr>
              <a:xfrm>
                <a:off x="7518400" y="4383499"/>
                <a:ext cx="235891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34B33E-F372-4244-8488-045FB0972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400" y="4383499"/>
                <a:ext cx="235891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8544B6-8B95-4A47-98F5-A9B698A2114E}"/>
                  </a:ext>
                </a:extLst>
              </p:cNvPr>
              <p:cNvSpPr txBox="1"/>
              <p:nvPr/>
            </p:nvSpPr>
            <p:spPr>
              <a:xfrm>
                <a:off x="9901360" y="4308246"/>
                <a:ext cx="60593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AE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8544B6-8B95-4A47-98F5-A9B698A21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1360" y="4308246"/>
                <a:ext cx="60593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D37D32-0C8A-4535-A870-EC9D9CC856AF}"/>
                  </a:ext>
                </a:extLst>
              </p:cNvPr>
              <p:cNvSpPr txBox="1"/>
              <p:nvPr/>
            </p:nvSpPr>
            <p:spPr>
              <a:xfrm>
                <a:off x="5433849" y="6077504"/>
                <a:ext cx="56089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ar-SA" sz="32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𝟐𝟔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𝟐𝟖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𝟑𝟎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32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D37D32-0C8A-4535-A870-EC9D9CC85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849" y="6077504"/>
                <a:ext cx="5608907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1D416E-7A44-4823-8F38-B10EB7334904}"/>
              </a:ext>
            </a:extLst>
          </p:cNvPr>
          <p:cNvCxnSpPr>
            <a:cxnSpLocks/>
          </p:cNvCxnSpPr>
          <p:nvPr/>
        </p:nvCxnSpPr>
        <p:spPr>
          <a:xfrm>
            <a:off x="5896304" y="4458752"/>
            <a:ext cx="0" cy="154349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DC9E87C5-239F-416D-BB18-ABFB75E339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756" y="0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311B6-2B5C-44AE-B8AE-8513F5257219}"/>
              </a:ext>
            </a:extLst>
          </p:cNvPr>
          <p:cNvGrpSpPr/>
          <p:nvPr/>
        </p:nvGrpSpPr>
        <p:grpSpPr>
          <a:xfrm>
            <a:off x="9638347" y="1351392"/>
            <a:ext cx="2407920" cy="2164396"/>
            <a:chOff x="9530080" y="1462724"/>
            <a:chExt cx="2407920" cy="2164396"/>
          </a:xfrm>
        </p:grpSpPr>
        <p:pic>
          <p:nvPicPr>
            <p:cNvPr id="5122" name="Picture 2" descr="أزمة الإنترنت في اليمن… تكلفة مرتفعة وبطء في الخدمة | المشاهد نت">
              <a:extLst>
                <a:ext uri="{FF2B5EF4-FFF2-40B4-BE49-F238E27FC236}">
                  <a16:creationId xmlns:a16="http://schemas.microsoft.com/office/drawing/2014/main" id="{BC09540B-C2D2-467E-8D2B-EC2CD8705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80" y="1462724"/>
              <a:ext cx="2363787" cy="15090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3E74EDE-D5A6-4FC0-A479-12B9CA606FA8}"/>
                </a:ext>
              </a:extLst>
            </p:cNvPr>
            <p:cNvSpPr/>
            <p:nvPr/>
          </p:nvSpPr>
          <p:spPr>
            <a:xfrm>
              <a:off x="9662160" y="3119120"/>
              <a:ext cx="2275840" cy="508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FF0000"/>
                  </a:solidFill>
                  <a:cs typeface="(AH) Manal Black" pitchFamily="2" charset="-78"/>
                </a:rPr>
                <a:t>يمكن الاستعانة بالأنترنت</a:t>
              </a:r>
              <a:endParaRPr lang="ar-AE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0F32EB-76DB-442F-A317-58C273FF1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7" t="43555" r="30750" b="36000"/>
          <a:stretch/>
        </p:blipFill>
        <p:spPr>
          <a:xfrm>
            <a:off x="145733" y="2052143"/>
            <a:ext cx="8924014" cy="4558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197BF5-E393-4F5C-AF1F-96A609946293}"/>
              </a:ext>
            </a:extLst>
          </p:cNvPr>
          <p:cNvGrpSpPr/>
          <p:nvPr/>
        </p:nvGrpSpPr>
        <p:grpSpPr>
          <a:xfrm>
            <a:off x="0" y="111760"/>
            <a:ext cx="11043920" cy="1009049"/>
            <a:chOff x="0" y="111760"/>
            <a:chExt cx="11043920" cy="10090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861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CAF0A2-856A-4A6F-ACAB-59AEDCF4E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917" t="39259" r="30750" b="56000"/>
            <a:stretch/>
          </p:blipFill>
          <p:spPr>
            <a:xfrm>
              <a:off x="2441575" y="134054"/>
              <a:ext cx="8602345" cy="9867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759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4AABBF4-3F88-473C-A647-B6DA51873D2B}"/>
              </a:ext>
            </a:extLst>
          </p:cNvPr>
          <p:cNvGrpSpPr/>
          <p:nvPr/>
        </p:nvGrpSpPr>
        <p:grpSpPr>
          <a:xfrm>
            <a:off x="1168400" y="0"/>
            <a:ext cx="9438640" cy="1183640"/>
            <a:chOff x="1168400" y="0"/>
            <a:chExt cx="9438640" cy="11836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54ADF9D-8F5F-4092-A1A3-12A6B7094EF1}"/>
                </a:ext>
              </a:extLst>
            </p:cNvPr>
            <p:cNvGrpSpPr/>
            <p:nvPr/>
          </p:nvGrpSpPr>
          <p:grpSpPr>
            <a:xfrm>
              <a:off x="2296160" y="126682"/>
              <a:ext cx="8310880" cy="947818"/>
              <a:chOff x="3129280" y="126682"/>
              <a:chExt cx="6102833" cy="947818"/>
            </a:xfrm>
          </p:grpSpPr>
          <p:pic>
            <p:nvPicPr>
              <p:cNvPr id="3" name="Picture 22" descr="خلفيات خشب: للتصميم | للتصوير | بوربوينت | 3D واكثر | دودي جلو">
                <a:extLst>
                  <a:ext uri="{FF2B5EF4-FFF2-40B4-BE49-F238E27FC236}">
                    <a16:creationId xmlns:a16="http://schemas.microsoft.com/office/drawing/2014/main" id="{BA4C610B-77C1-42D8-A5EA-15E0D95485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1" t="72812"/>
              <a:stretch/>
            </p:blipFill>
            <p:spPr bwMode="auto">
              <a:xfrm>
                <a:off x="3129280" y="126682"/>
                <a:ext cx="6102833" cy="94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1783A9-DF85-41E5-A81A-0406CBD9FAF1}"/>
                  </a:ext>
                </a:extLst>
              </p:cNvPr>
              <p:cNvSpPr txBox="1"/>
              <p:nvPr/>
            </p:nvSpPr>
            <p:spPr>
              <a:xfrm>
                <a:off x="4356976" y="308203"/>
                <a:ext cx="3647440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b="1" dirty="0">
                    <a:solidFill>
                      <a:srgbClr val="FFFF00"/>
                    </a:solidFill>
                    <a:cs typeface="(AH) Manal Black" pitchFamily="2" charset="-78"/>
                  </a:rPr>
                  <a:t>المجموعات المنتهية والغير منتهية</a:t>
                </a:r>
                <a:endParaRPr lang="ar-AE" sz="3600" b="1" dirty="0">
                  <a:solidFill>
                    <a:srgbClr val="FFFF00"/>
                  </a:solidFill>
                  <a:cs typeface="(AH) Manal Black" pitchFamily="2" charset="-78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4E9AC6-2739-4B45-8DB2-8AE3AB38D878}"/>
                </a:ext>
              </a:extLst>
            </p:cNvPr>
            <p:cNvGrpSpPr/>
            <p:nvPr/>
          </p:nvGrpSpPr>
          <p:grpSpPr>
            <a:xfrm>
              <a:off x="1168400" y="0"/>
              <a:ext cx="1788160" cy="1183640"/>
              <a:chOff x="10027920" y="1595120"/>
              <a:chExt cx="1788160" cy="183388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BB2630C-1593-4071-8056-F93FA50D84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2250" t="23259" r="3083" b="50000"/>
              <a:stretch/>
            </p:blipFill>
            <p:spPr>
              <a:xfrm>
                <a:off x="10027920" y="1595120"/>
                <a:ext cx="1788160" cy="18338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D447C9-A9A1-488A-A82D-A0A2A5D80393}"/>
                  </a:ext>
                </a:extLst>
              </p:cNvPr>
              <p:cNvSpPr txBox="1"/>
              <p:nvPr/>
            </p:nvSpPr>
            <p:spPr>
              <a:xfrm>
                <a:off x="10581640" y="2874248"/>
                <a:ext cx="680720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endParaRPr lang="ar-AE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88DA50-5E0D-43DC-A39E-7CDEC4271C03}"/>
              </a:ext>
            </a:extLst>
          </p:cNvPr>
          <p:cNvGrpSpPr/>
          <p:nvPr/>
        </p:nvGrpSpPr>
        <p:grpSpPr>
          <a:xfrm>
            <a:off x="264161" y="973321"/>
            <a:ext cx="11663678" cy="1912888"/>
            <a:chOff x="188380" y="967492"/>
            <a:chExt cx="11663678" cy="1912888"/>
          </a:xfrm>
        </p:grpSpPr>
        <p:pic>
          <p:nvPicPr>
            <p:cNvPr id="10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F128C13F-8D27-44CC-8613-1C2BA267A4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0" b="72749"/>
            <a:stretch/>
          </p:blipFill>
          <p:spPr bwMode="auto">
            <a:xfrm>
              <a:off x="6691421" y="1916506"/>
              <a:ext cx="5160637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محاولة انتحار فاشلة… انقطاع حبل &quot;المشنقة&quot; يُنقذ سعودياً من الموت ...">
              <a:extLst>
                <a:ext uri="{FF2B5EF4-FFF2-40B4-BE49-F238E27FC236}">
                  <a16:creationId xmlns:a16="http://schemas.microsoft.com/office/drawing/2014/main" id="{8F69EE3F-47EF-420B-9529-01692ED82C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82" r="48897" b="27701"/>
            <a:stretch/>
          </p:blipFill>
          <p:spPr bwMode="auto">
            <a:xfrm rot="2387530">
              <a:off x="8014914" y="1208101"/>
              <a:ext cx="1482019" cy="792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محاولة انتحار فاشلة… انقطاع حبل &quot;المشنقة&quot; يُنقذ سعودياً من الموت ...">
              <a:extLst>
                <a:ext uri="{FF2B5EF4-FFF2-40B4-BE49-F238E27FC236}">
                  <a16:creationId xmlns:a16="http://schemas.microsoft.com/office/drawing/2014/main" id="{2D6DB702-9514-4A6F-BBAC-E277D3FAC5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82" r="48897" b="27701"/>
            <a:stretch/>
          </p:blipFill>
          <p:spPr bwMode="auto">
            <a:xfrm rot="7970710">
              <a:off x="3384191" y="1236769"/>
              <a:ext cx="1331035" cy="792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116D6AC6-130E-4412-8FFE-8F477AE7EC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0" b="72749"/>
            <a:stretch/>
          </p:blipFill>
          <p:spPr bwMode="auto">
            <a:xfrm>
              <a:off x="188380" y="1932562"/>
              <a:ext cx="6063383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9B252AF-7370-4320-9E47-70A630561DCE}"/>
              </a:ext>
            </a:extLst>
          </p:cNvPr>
          <p:cNvSpPr txBox="1"/>
          <p:nvPr/>
        </p:nvSpPr>
        <p:spPr>
          <a:xfrm>
            <a:off x="7420540" y="2098927"/>
            <a:ext cx="38539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المنتهية (</a:t>
            </a:r>
            <a:r>
              <a:rPr lang="ar-SA" sz="3600" dirty="0">
                <a:solidFill>
                  <a:schemeClr val="bg1"/>
                </a:solidFill>
                <a:cs typeface="(AH) Manal Black" pitchFamily="2" charset="-78"/>
              </a:rPr>
              <a:t>يمكن عد عناصرها</a:t>
            </a:r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)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23C399-0817-4F88-82D7-D9BBAC49C4DA}"/>
              </a:ext>
            </a:extLst>
          </p:cNvPr>
          <p:cNvSpPr txBox="1"/>
          <p:nvPr/>
        </p:nvSpPr>
        <p:spPr>
          <a:xfrm>
            <a:off x="851996" y="2098927"/>
            <a:ext cx="488357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الغير منتهية (</a:t>
            </a:r>
            <a:r>
              <a:rPr lang="ar-SA" sz="3600" dirty="0">
                <a:solidFill>
                  <a:schemeClr val="bg1"/>
                </a:solidFill>
                <a:cs typeface="(AH) Manal Black" pitchFamily="2" charset="-78"/>
              </a:rPr>
              <a:t>لا يمكن عد عناصرها</a:t>
            </a:r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)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0B4C69-3266-4C4A-8CC2-BB4D94A7BA6C}"/>
              </a:ext>
            </a:extLst>
          </p:cNvPr>
          <p:cNvGrpSpPr/>
          <p:nvPr/>
        </p:nvGrpSpPr>
        <p:grpSpPr>
          <a:xfrm>
            <a:off x="6827462" y="2746835"/>
            <a:ext cx="5364538" cy="4111165"/>
            <a:chOff x="6827462" y="2746835"/>
            <a:chExt cx="5364538" cy="41111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905AE2-FC16-44F7-A6DA-73D5C847E9CE}"/>
                </a:ext>
              </a:extLst>
            </p:cNvPr>
            <p:cNvGrpSpPr/>
            <p:nvPr/>
          </p:nvGrpSpPr>
          <p:grpSpPr>
            <a:xfrm>
              <a:off x="6827462" y="2746835"/>
              <a:ext cx="5364538" cy="4111165"/>
              <a:chOff x="6827462" y="2746835"/>
              <a:chExt cx="5364538" cy="411116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8129F30-1BB7-40F3-95A8-31DD6F0EC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0697" t="22533" r="15583" b="24889"/>
              <a:stretch/>
            </p:blipFill>
            <p:spPr>
              <a:xfrm>
                <a:off x="6827462" y="2864324"/>
                <a:ext cx="5364538" cy="3993676"/>
              </a:xfrm>
              <a:prstGeom prst="rect">
                <a:avLst/>
              </a:prstGeom>
            </p:spPr>
          </p:pic>
          <p:pic>
            <p:nvPicPr>
              <p:cNvPr id="8196" name="Picture 4" descr="علم الامارات العربية المتحدة 10 متر: Amazon.ae">
                <a:extLst>
                  <a:ext uri="{FF2B5EF4-FFF2-40B4-BE49-F238E27FC236}">
                    <a16:creationId xmlns:a16="http://schemas.microsoft.com/office/drawing/2014/main" id="{32120997-8010-48BA-974E-7B58B6AD37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4671" y="2793749"/>
                <a:ext cx="708623" cy="59982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علم الامارات العربية المتحدة 10 متر: Amazon.ae">
                <a:extLst>
                  <a:ext uri="{FF2B5EF4-FFF2-40B4-BE49-F238E27FC236}">
                    <a16:creationId xmlns:a16="http://schemas.microsoft.com/office/drawing/2014/main" id="{2C6A1B12-D473-4E64-93AC-E87D953342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1224" y="2860748"/>
                <a:ext cx="708623" cy="59982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علم الامارات العربية المتحدة 10 متر: Amazon.ae">
                <a:extLst>
                  <a:ext uri="{FF2B5EF4-FFF2-40B4-BE49-F238E27FC236}">
                    <a16:creationId xmlns:a16="http://schemas.microsoft.com/office/drawing/2014/main" id="{B412F5A4-DB8E-4E92-A54E-C0C5BF5B2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6994" y="2746835"/>
                <a:ext cx="708623" cy="59982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علم الامارات العربية المتحدة 10 متر: Amazon.ae">
                <a:extLst>
                  <a:ext uri="{FF2B5EF4-FFF2-40B4-BE49-F238E27FC236}">
                    <a16:creationId xmlns:a16="http://schemas.microsoft.com/office/drawing/2014/main" id="{2197B7C9-8867-452F-8E71-A9FFE1D60F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8157" y="3082286"/>
                <a:ext cx="708623" cy="59982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Scroll: Vertical 19">
              <a:extLst>
                <a:ext uri="{FF2B5EF4-FFF2-40B4-BE49-F238E27FC236}">
                  <a16:creationId xmlns:a16="http://schemas.microsoft.com/office/drawing/2014/main" id="{AE65805A-8E6B-4D6C-8243-CBE879C603CB}"/>
                </a:ext>
              </a:extLst>
            </p:cNvPr>
            <p:cNvSpPr/>
            <p:nvPr/>
          </p:nvSpPr>
          <p:spPr>
            <a:xfrm>
              <a:off x="9611679" y="3346655"/>
              <a:ext cx="810857" cy="737665"/>
            </a:xfrm>
            <a:prstGeom prst="verticalScroll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b="1" dirty="0">
                  <a:cs typeface="(AH) Manal Black" pitchFamily="2" charset="-78"/>
                </a:rPr>
                <a:t>أرقام العدد </a:t>
              </a:r>
              <a:r>
                <a:rPr lang="en-US" sz="1600" b="1" dirty="0">
                  <a:cs typeface="(AH) Manal Black" pitchFamily="2" charset="-78"/>
                </a:rPr>
                <a:t>2145</a:t>
              </a:r>
              <a:endParaRPr lang="ar-AE" sz="1600" b="1" dirty="0">
                <a:cs typeface="(AH) Manal Black" pitchFamily="2" charset="-78"/>
              </a:endParaRPr>
            </a:p>
          </p:txBody>
        </p:sp>
        <p:sp>
          <p:nvSpPr>
            <p:cNvPr id="26" name="Scroll: Vertical 25">
              <a:extLst>
                <a:ext uri="{FF2B5EF4-FFF2-40B4-BE49-F238E27FC236}">
                  <a16:creationId xmlns:a16="http://schemas.microsoft.com/office/drawing/2014/main" id="{BE3AD496-4090-4C57-AF04-979A72B299B5}"/>
                </a:ext>
              </a:extLst>
            </p:cNvPr>
            <p:cNvSpPr/>
            <p:nvPr/>
          </p:nvSpPr>
          <p:spPr>
            <a:xfrm>
              <a:off x="7814142" y="3255263"/>
              <a:ext cx="810857" cy="737665"/>
            </a:xfrm>
            <a:prstGeom prst="verticalScroll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b="1" dirty="0">
                  <a:cs typeface="(AH) Manal Black" pitchFamily="2" charset="-78"/>
                </a:rPr>
                <a:t>عوامل العدد </a:t>
              </a:r>
            </a:p>
            <a:p>
              <a:pPr algn="ctr"/>
              <a:r>
                <a:rPr lang="en-US" sz="1600" b="1" dirty="0">
                  <a:cs typeface="(AH) Manal Black" pitchFamily="2" charset="-78"/>
                </a:rPr>
                <a:t>15</a:t>
              </a:r>
              <a:endParaRPr lang="ar-AE" sz="1600" b="1" dirty="0">
                <a:cs typeface="(AH) Manal Black" pitchFamily="2" charset="-7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7909A6-56E5-46E8-A0B6-4C8062DB2F06}"/>
              </a:ext>
            </a:extLst>
          </p:cNvPr>
          <p:cNvGrpSpPr/>
          <p:nvPr/>
        </p:nvGrpSpPr>
        <p:grpSpPr>
          <a:xfrm>
            <a:off x="139652" y="2750898"/>
            <a:ext cx="6242797" cy="4037407"/>
            <a:chOff x="139652" y="2750898"/>
            <a:chExt cx="6242797" cy="403740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640DEC-BECA-435D-8951-5CC66465C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1333" t="23298" r="16338" b="25185"/>
            <a:stretch/>
          </p:blipFill>
          <p:spPr>
            <a:xfrm>
              <a:off x="139652" y="2860748"/>
              <a:ext cx="6242797" cy="3927557"/>
            </a:xfrm>
            <a:prstGeom prst="rect">
              <a:avLst/>
            </a:prstGeom>
            <a:solidFill>
              <a:srgbClr val="99FF33"/>
            </a:solidFill>
          </p:spPr>
        </p:pic>
        <p:pic>
          <p:nvPicPr>
            <p:cNvPr id="29" name="Picture 4" descr="علم الامارات العربية المتحدة 10 متر: Amazon.ae">
              <a:extLst>
                <a:ext uri="{FF2B5EF4-FFF2-40B4-BE49-F238E27FC236}">
                  <a16:creationId xmlns:a16="http://schemas.microsoft.com/office/drawing/2014/main" id="{B7FF06F7-FF15-45F5-A294-8C216694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980" y="2782376"/>
              <a:ext cx="708623" cy="5998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علم الامارات العربية المتحدة 10 متر: Amazon.ae">
              <a:extLst>
                <a:ext uri="{FF2B5EF4-FFF2-40B4-BE49-F238E27FC236}">
                  <a16:creationId xmlns:a16="http://schemas.microsoft.com/office/drawing/2014/main" id="{BF72D3B0-C673-47AF-9718-E1E2489D7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828" y="2750898"/>
              <a:ext cx="708623" cy="5998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علم الامارات العربية المتحدة 10 متر: Amazon.ae">
              <a:extLst>
                <a:ext uri="{FF2B5EF4-FFF2-40B4-BE49-F238E27FC236}">
                  <a16:creationId xmlns:a16="http://schemas.microsoft.com/office/drawing/2014/main" id="{880C28E9-83E6-4322-B0CC-866A28C95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130" y="2886209"/>
              <a:ext cx="708623" cy="5998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علم الامارات العربية المتحدة 10 متر: Amazon.ae">
              <a:extLst>
                <a:ext uri="{FF2B5EF4-FFF2-40B4-BE49-F238E27FC236}">
                  <a16:creationId xmlns:a16="http://schemas.microsoft.com/office/drawing/2014/main" id="{EDCE0212-08FB-46BF-A12D-BCE359BFD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61" y="2850213"/>
              <a:ext cx="708623" cy="5998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F8973A-8E25-4C87-9D3C-859B0ABCC0D1}"/>
                </a:ext>
              </a:extLst>
            </p:cNvPr>
            <p:cNvSpPr txBox="1"/>
            <p:nvPr/>
          </p:nvSpPr>
          <p:spPr>
            <a:xfrm>
              <a:off x="4617534" y="3526815"/>
              <a:ext cx="6070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ar-AE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941BCA-3207-48B8-8121-181B6E14DD11}"/>
                </a:ext>
              </a:extLst>
            </p:cNvPr>
            <p:cNvSpPr txBox="1"/>
            <p:nvPr/>
          </p:nvSpPr>
          <p:spPr>
            <a:xfrm>
              <a:off x="4553656" y="4676496"/>
              <a:ext cx="22056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7</a:t>
              </a:r>
              <a:endParaRPr lang="ar-AE" dirty="0">
                <a:solidFill>
                  <a:srgbClr val="FFC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F2C8F-2E29-422A-9CC7-041372B3081A}"/>
                </a:ext>
              </a:extLst>
            </p:cNvPr>
            <p:cNvSpPr/>
            <p:nvPr/>
          </p:nvSpPr>
          <p:spPr>
            <a:xfrm rot="20684666">
              <a:off x="195041" y="4894814"/>
              <a:ext cx="2227452" cy="4673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1,3,5,7,………..</a:t>
              </a:r>
              <a:endParaRPr lang="ar-A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9A0B9F-32D3-4348-ABF4-838E5677B7F4}"/>
                </a:ext>
              </a:extLst>
            </p:cNvPr>
            <p:cNvSpPr/>
            <p:nvPr/>
          </p:nvSpPr>
          <p:spPr>
            <a:xfrm rot="20684666">
              <a:off x="551858" y="5337024"/>
              <a:ext cx="2659081" cy="4673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1,2,3,4,5,6,…………</a:t>
              </a:r>
              <a:endParaRPr lang="ar-AE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D131A-57FF-4FCD-AA21-BE4A08E5123B}"/>
                </a:ext>
              </a:extLst>
            </p:cNvPr>
            <p:cNvSpPr/>
            <p:nvPr/>
          </p:nvSpPr>
          <p:spPr>
            <a:xfrm rot="20684666">
              <a:off x="2414749" y="5257730"/>
              <a:ext cx="2659081" cy="4673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0,7,14,21,……..</a:t>
              </a:r>
              <a:endParaRPr lang="ar-AE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92EED7-2F26-45CB-83BC-F39F61ECB4E4}"/>
                </a:ext>
              </a:extLst>
            </p:cNvPr>
            <p:cNvSpPr/>
            <p:nvPr/>
          </p:nvSpPr>
          <p:spPr>
            <a:xfrm rot="21261660">
              <a:off x="2827482" y="6022156"/>
              <a:ext cx="2659081" cy="4673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2,3,5,7,11,…….</a:t>
              </a:r>
              <a:endParaRPr lang="ar-AE" dirty="0"/>
            </a:p>
          </p:txBody>
        </p:sp>
      </p:grpSp>
    </p:spTree>
    <p:extLst>
      <p:ext uri="{BB962C8B-B14F-4D97-AF65-F5344CB8AC3E}">
        <p14:creationId xmlns:p14="http://schemas.microsoft.com/office/powerpoint/2010/main" val="9094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7D797-F0C7-4AEB-A0C2-4262EE3E7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5" t="27229" r="44667" b="56168"/>
          <a:stretch/>
        </p:blipFill>
        <p:spPr>
          <a:xfrm>
            <a:off x="74622" y="2174241"/>
            <a:ext cx="1188369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76AD21-D0CA-484A-9248-512CAA31FC4D}"/>
              </a:ext>
            </a:extLst>
          </p:cNvPr>
          <p:cNvGrpSpPr/>
          <p:nvPr/>
        </p:nvGrpSpPr>
        <p:grpSpPr>
          <a:xfrm>
            <a:off x="0" y="111760"/>
            <a:ext cx="11805919" cy="1149481"/>
            <a:chOff x="0" y="111760"/>
            <a:chExt cx="11805919" cy="11494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7BBF4D-3961-4A57-89B2-E09012C09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926" t="17246" r="43620" b="75938"/>
            <a:stretch/>
          </p:blipFill>
          <p:spPr>
            <a:xfrm>
              <a:off x="6873765" y="213360"/>
              <a:ext cx="4932154" cy="10478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E1997ED-0E92-4720-AD20-8B5ACD09173A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10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C997C53B-364A-4202-B38C-A77773BE36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11BDE-66A5-444F-954F-20C7B6DC7EFB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857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CBA65F3-F581-409E-912C-3C883084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0" t="22687" r="43621" b="70794"/>
          <a:stretch/>
        </p:blipFill>
        <p:spPr>
          <a:xfrm>
            <a:off x="1676400" y="1178920"/>
            <a:ext cx="8191762" cy="91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5CF7B6-CEE8-42B2-A6E6-E4E478E9B1C1}"/>
              </a:ext>
            </a:extLst>
          </p:cNvPr>
          <p:cNvSpPr/>
          <p:nvPr/>
        </p:nvSpPr>
        <p:spPr>
          <a:xfrm>
            <a:off x="3725392" y="2844120"/>
            <a:ext cx="1605280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E74F83-6D96-4389-8233-5D6D94E9D9C5}"/>
              </a:ext>
            </a:extLst>
          </p:cNvPr>
          <p:cNvSpPr/>
          <p:nvPr/>
        </p:nvSpPr>
        <p:spPr>
          <a:xfrm>
            <a:off x="1780978" y="3611376"/>
            <a:ext cx="1605280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34F36E-BDC4-4BDD-8135-6B187CDC573F}"/>
              </a:ext>
            </a:extLst>
          </p:cNvPr>
          <p:cNvSpPr/>
          <p:nvPr/>
        </p:nvSpPr>
        <p:spPr>
          <a:xfrm>
            <a:off x="4313971" y="4384268"/>
            <a:ext cx="1981726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 غير 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045059-0088-4BBF-9BD6-A66A04FB7172}"/>
              </a:ext>
            </a:extLst>
          </p:cNvPr>
          <p:cNvSpPr/>
          <p:nvPr/>
        </p:nvSpPr>
        <p:spPr>
          <a:xfrm>
            <a:off x="4093254" y="5164115"/>
            <a:ext cx="1605280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5DB07A-13B8-4F2D-80CB-860FAC6AD00C}"/>
              </a:ext>
            </a:extLst>
          </p:cNvPr>
          <p:cNvSpPr/>
          <p:nvPr/>
        </p:nvSpPr>
        <p:spPr>
          <a:xfrm>
            <a:off x="3199875" y="5895730"/>
            <a:ext cx="1981726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 غير 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36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BF3C36-4D9B-4F2E-B5D4-E85E7FAC1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1" t="28903" r="35916" b="57185"/>
          <a:stretch/>
        </p:blipFill>
        <p:spPr>
          <a:xfrm>
            <a:off x="172720" y="2021840"/>
            <a:ext cx="11826240" cy="47021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C2FB706-67E5-4C2F-A4BE-8E0DD7BE2D5D}"/>
              </a:ext>
            </a:extLst>
          </p:cNvPr>
          <p:cNvGrpSpPr/>
          <p:nvPr/>
        </p:nvGrpSpPr>
        <p:grpSpPr>
          <a:xfrm>
            <a:off x="0" y="19438"/>
            <a:ext cx="10724515" cy="1068723"/>
            <a:chOff x="0" y="19438"/>
            <a:chExt cx="10724515" cy="10687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EE4D62-959A-43D0-A6DD-B68E60373092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3AA74579-66EE-4C91-BDF1-6FAC8D9450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1AE2-9D9F-4C8B-B2DB-ACC497E0CBA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857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9A57C2-4820-475E-9D7E-3518F2A9F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167" t="19172" r="28000" b="74902"/>
            <a:stretch/>
          </p:blipFill>
          <p:spPr>
            <a:xfrm>
              <a:off x="6965315" y="19438"/>
              <a:ext cx="3759200" cy="8026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64306BE-2ED6-4731-84F1-3C8182BA6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00" t="22687" r="43621" b="70794"/>
          <a:stretch/>
        </p:blipFill>
        <p:spPr>
          <a:xfrm>
            <a:off x="1737360" y="917665"/>
            <a:ext cx="8191762" cy="91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711B72-3198-4C8E-A4BF-D8F8E28190BF}"/>
              </a:ext>
            </a:extLst>
          </p:cNvPr>
          <p:cNvSpPr/>
          <p:nvPr/>
        </p:nvSpPr>
        <p:spPr>
          <a:xfrm>
            <a:off x="2946400" y="2806025"/>
            <a:ext cx="1906752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 غير 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4BCAD1-2FA0-4261-94F2-3782346E96CC}"/>
              </a:ext>
            </a:extLst>
          </p:cNvPr>
          <p:cNvSpPr/>
          <p:nvPr/>
        </p:nvSpPr>
        <p:spPr>
          <a:xfrm>
            <a:off x="5289331" y="3642588"/>
            <a:ext cx="1981726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64EC06-0357-4E30-9BD3-652FDE8F845C}"/>
              </a:ext>
            </a:extLst>
          </p:cNvPr>
          <p:cNvSpPr/>
          <p:nvPr/>
        </p:nvSpPr>
        <p:spPr>
          <a:xfrm>
            <a:off x="2908913" y="4551625"/>
            <a:ext cx="1981726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7A6838-DFB9-436C-9065-F5479B62713B}"/>
              </a:ext>
            </a:extLst>
          </p:cNvPr>
          <p:cNvSpPr/>
          <p:nvPr/>
        </p:nvSpPr>
        <p:spPr>
          <a:xfrm>
            <a:off x="4890639" y="5539009"/>
            <a:ext cx="1906752" cy="4267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cs typeface="(AH) Manal Black" pitchFamily="2" charset="-78"/>
              </a:rPr>
              <a:t> غير منتهية</a:t>
            </a:r>
            <a:endParaRPr lang="ar-AE" sz="32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4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DE5A2256-5541-4D10-8F62-4D38C4DFE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8805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1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311B6-2B5C-44AE-B8AE-8513F5257219}"/>
              </a:ext>
            </a:extLst>
          </p:cNvPr>
          <p:cNvGrpSpPr/>
          <p:nvPr/>
        </p:nvGrpSpPr>
        <p:grpSpPr>
          <a:xfrm>
            <a:off x="9682480" y="1582620"/>
            <a:ext cx="2407920" cy="2164396"/>
            <a:chOff x="9530080" y="1462724"/>
            <a:chExt cx="2407920" cy="2164396"/>
          </a:xfrm>
        </p:grpSpPr>
        <p:pic>
          <p:nvPicPr>
            <p:cNvPr id="5122" name="Picture 2" descr="أزمة الإنترنت في اليمن… تكلفة مرتفعة وبطء في الخدمة | المشاهد نت">
              <a:extLst>
                <a:ext uri="{FF2B5EF4-FFF2-40B4-BE49-F238E27FC236}">
                  <a16:creationId xmlns:a16="http://schemas.microsoft.com/office/drawing/2014/main" id="{BC09540B-C2D2-467E-8D2B-EC2CD8705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80" y="1462724"/>
              <a:ext cx="2363787" cy="15090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3E74EDE-D5A6-4FC0-A479-12B9CA606FA8}"/>
                </a:ext>
              </a:extLst>
            </p:cNvPr>
            <p:cNvSpPr/>
            <p:nvPr/>
          </p:nvSpPr>
          <p:spPr>
            <a:xfrm>
              <a:off x="9662160" y="3119120"/>
              <a:ext cx="2275840" cy="508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FF0000"/>
                  </a:solidFill>
                  <a:cs typeface="(AH) Manal Black" pitchFamily="2" charset="-78"/>
                </a:rPr>
                <a:t>يمكن الاستعانة بالأنترنت</a:t>
              </a:r>
              <a:endParaRPr lang="ar-AE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8777746-E97E-498E-AA3D-4EE8F8D73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0" t="29926" r="27750" b="45481"/>
          <a:stretch/>
        </p:blipFill>
        <p:spPr>
          <a:xfrm>
            <a:off x="145733" y="1867416"/>
            <a:ext cx="8316266" cy="4756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5DF6C2-7082-402C-A804-ACF15B77ABAC}"/>
              </a:ext>
            </a:extLst>
          </p:cNvPr>
          <p:cNvGrpSpPr/>
          <p:nvPr/>
        </p:nvGrpSpPr>
        <p:grpSpPr>
          <a:xfrm>
            <a:off x="0" y="111760"/>
            <a:ext cx="11109960" cy="1350964"/>
            <a:chOff x="0" y="111760"/>
            <a:chExt cx="11109960" cy="13509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861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F20C0B-E608-4ED9-B4F0-1C495FBAA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750" t="21329" r="27750" b="69483"/>
            <a:stretch/>
          </p:blipFill>
          <p:spPr>
            <a:xfrm>
              <a:off x="2423160" y="122633"/>
              <a:ext cx="8686800" cy="13400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63455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EECF8C-C803-4BB2-9AEF-A840F8AB821D}"/>
              </a:ext>
            </a:extLst>
          </p:cNvPr>
          <p:cNvGrpSpPr/>
          <p:nvPr/>
        </p:nvGrpSpPr>
        <p:grpSpPr>
          <a:xfrm>
            <a:off x="1722120" y="126682"/>
            <a:ext cx="8884920" cy="947818"/>
            <a:chOff x="1722120" y="126682"/>
            <a:chExt cx="8884920" cy="9478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6C97EF-3F5D-4CD6-A575-807AE034F627}"/>
                </a:ext>
              </a:extLst>
            </p:cNvPr>
            <p:cNvGrpSpPr/>
            <p:nvPr/>
          </p:nvGrpSpPr>
          <p:grpSpPr>
            <a:xfrm>
              <a:off x="2296160" y="126682"/>
              <a:ext cx="8310880" cy="947818"/>
              <a:chOff x="3129280" y="126682"/>
              <a:chExt cx="6102833" cy="947818"/>
            </a:xfrm>
          </p:grpSpPr>
          <p:pic>
            <p:nvPicPr>
              <p:cNvPr id="7" name="Picture 22" descr="خلفيات خشب: للتصميم | للتصوير | بوربوينت | 3D واكثر | دودي جلو">
                <a:extLst>
                  <a:ext uri="{FF2B5EF4-FFF2-40B4-BE49-F238E27FC236}">
                    <a16:creationId xmlns:a16="http://schemas.microsoft.com/office/drawing/2014/main" id="{95901CF7-5759-4D66-AF17-0CC64BF83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91" t="72812"/>
              <a:stretch/>
            </p:blipFill>
            <p:spPr bwMode="auto">
              <a:xfrm>
                <a:off x="3129280" y="126682"/>
                <a:ext cx="6102833" cy="947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6C03E4-12B6-4715-83BA-7B839BA8DB9F}"/>
                  </a:ext>
                </a:extLst>
              </p:cNvPr>
              <p:cNvSpPr txBox="1"/>
              <p:nvPr/>
            </p:nvSpPr>
            <p:spPr>
              <a:xfrm>
                <a:off x="4356976" y="308203"/>
                <a:ext cx="3647440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3600" b="1" dirty="0">
                    <a:solidFill>
                      <a:schemeClr val="bg1"/>
                    </a:solidFill>
                    <a:cs typeface="(AH) Manal Black" pitchFamily="2" charset="-78"/>
                  </a:rPr>
                  <a:t>المجموعات المتساوية والمتكافئة</a:t>
                </a:r>
                <a:endParaRPr lang="ar-AE" sz="36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D2CB5-1876-4961-83A4-5C35C90694D2}"/>
                </a:ext>
              </a:extLst>
            </p:cNvPr>
            <p:cNvSpPr txBox="1"/>
            <p:nvPr/>
          </p:nvSpPr>
          <p:spPr>
            <a:xfrm>
              <a:off x="1722120" y="825587"/>
              <a:ext cx="680720" cy="2383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1">
              <a:spAutoFit/>
            </a:bodyPr>
            <a:lstStyle/>
            <a:p>
              <a:endParaRPr lang="ar-AE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CCEC51-B081-45B4-A2B7-2221B5C33F1E}"/>
              </a:ext>
            </a:extLst>
          </p:cNvPr>
          <p:cNvGrpSpPr/>
          <p:nvPr/>
        </p:nvGrpSpPr>
        <p:grpSpPr>
          <a:xfrm>
            <a:off x="264161" y="973321"/>
            <a:ext cx="11663678" cy="1912888"/>
            <a:chOff x="188380" y="967492"/>
            <a:chExt cx="11663678" cy="1912888"/>
          </a:xfrm>
        </p:grpSpPr>
        <p:pic>
          <p:nvPicPr>
            <p:cNvPr id="10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A23FA9C1-9BD5-4739-A488-58F3A8096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0" b="72749"/>
            <a:stretch/>
          </p:blipFill>
          <p:spPr bwMode="auto">
            <a:xfrm>
              <a:off x="6691421" y="1916506"/>
              <a:ext cx="5160637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محاولة انتحار فاشلة… انقطاع حبل &quot;المشنقة&quot; يُنقذ سعودياً من الموت ...">
              <a:extLst>
                <a:ext uri="{FF2B5EF4-FFF2-40B4-BE49-F238E27FC236}">
                  <a16:creationId xmlns:a16="http://schemas.microsoft.com/office/drawing/2014/main" id="{EA151A4B-AE31-4CB4-A526-72B0EFC8C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82" r="48897" b="27701"/>
            <a:stretch/>
          </p:blipFill>
          <p:spPr bwMode="auto">
            <a:xfrm rot="2387530">
              <a:off x="8014914" y="1208101"/>
              <a:ext cx="1482019" cy="792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محاولة انتحار فاشلة… انقطاع حبل &quot;المشنقة&quot; يُنقذ سعودياً من الموت ...">
              <a:extLst>
                <a:ext uri="{FF2B5EF4-FFF2-40B4-BE49-F238E27FC236}">
                  <a16:creationId xmlns:a16="http://schemas.microsoft.com/office/drawing/2014/main" id="{F612CDA8-5EA9-4378-A374-3F719B6DD0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82" r="48897" b="27701"/>
            <a:stretch/>
          </p:blipFill>
          <p:spPr bwMode="auto">
            <a:xfrm rot="7970710">
              <a:off x="3384191" y="1236769"/>
              <a:ext cx="1331035" cy="792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سكرابز لآفتات - منتديات عبق الياسمين">
              <a:extLst>
                <a:ext uri="{FF2B5EF4-FFF2-40B4-BE49-F238E27FC236}">
                  <a16:creationId xmlns:a16="http://schemas.microsoft.com/office/drawing/2014/main" id="{A6D6E701-67EA-43BE-ABC0-7237AA526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0" b="72749"/>
            <a:stretch/>
          </p:blipFill>
          <p:spPr bwMode="auto">
            <a:xfrm>
              <a:off x="188380" y="1932562"/>
              <a:ext cx="6063383" cy="94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D3FEF4-FDC9-4019-AF66-2B8CA9A5113A}"/>
              </a:ext>
            </a:extLst>
          </p:cNvPr>
          <p:cNvSpPr txBox="1"/>
          <p:nvPr/>
        </p:nvSpPr>
        <p:spPr>
          <a:xfrm>
            <a:off x="7210710" y="2098927"/>
            <a:ext cx="42736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المتساوية (</a:t>
            </a:r>
            <a:r>
              <a:rPr lang="ar-SA" sz="3600" dirty="0">
                <a:solidFill>
                  <a:schemeClr val="bg1"/>
                </a:solidFill>
                <a:cs typeface="(AH) Manal Black" pitchFamily="2" charset="-78"/>
              </a:rPr>
              <a:t>لها نفس العناصر</a:t>
            </a:r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)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B3C30-CB36-42AD-87ED-7665741B9A94}"/>
              </a:ext>
            </a:extLst>
          </p:cNvPr>
          <p:cNvSpPr txBox="1"/>
          <p:nvPr/>
        </p:nvSpPr>
        <p:spPr>
          <a:xfrm>
            <a:off x="1262860" y="2098927"/>
            <a:ext cx="488357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المتكافئة (</a:t>
            </a:r>
            <a:r>
              <a:rPr lang="ar-SA" sz="3600" dirty="0">
                <a:solidFill>
                  <a:schemeClr val="bg1"/>
                </a:solidFill>
                <a:cs typeface="(AH) Manal Black" pitchFamily="2" charset="-78"/>
              </a:rPr>
              <a:t>لها نفس عدد العناصر</a:t>
            </a:r>
            <a:r>
              <a:rPr lang="ar-SA" sz="3600" dirty="0">
                <a:solidFill>
                  <a:srgbClr val="002060"/>
                </a:solidFill>
                <a:cs typeface="(AH) Manal Black" pitchFamily="2" charset="-78"/>
              </a:rPr>
              <a:t>)</a:t>
            </a:r>
            <a:endParaRPr lang="ar-AE" sz="3600" dirty="0">
              <a:solidFill>
                <a:srgbClr val="002060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9ECD40-4723-491D-A140-C0F9C0D9969C}"/>
                  </a:ext>
                </a:extLst>
              </p:cNvPr>
              <p:cNvSpPr txBox="1"/>
              <p:nvPr/>
            </p:nvSpPr>
            <p:spPr>
              <a:xfrm>
                <a:off x="1869361" y="4106108"/>
                <a:ext cx="303666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4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40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9ECD40-4723-491D-A140-C0F9C0D99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361" y="4106108"/>
                <a:ext cx="3036664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4A4C97E-AF64-441C-A559-EFC3D1C0F357}"/>
              </a:ext>
            </a:extLst>
          </p:cNvPr>
          <p:cNvGrpSpPr/>
          <p:nvPr/>
        </p:nvGrpSpPr>
        <p:grpSpPr>
          <a:xfrm>
            <a:off x="7210710" y="2921850"/>
            <a:ext cx="4615530" cy="646331"/>
            <a:chOff x="7210710" y="2921850"/>
            <a:chExt cx="4615530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280DB2-E7CA-4DCD-A5C6-FB94B2F073B8}"/>
                </a:ext>
              </a:extLst>
            </p:cNvPr>
            <p:cNvSpPr txBox="1"/>
            <p:nvPr/>
          </p:nvSpPr>
          <p:spPr>
            <a:xfrm>
              <a:off x="7210710" y="2921850"/>
              <a:ext cx="461553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7030A0"/>
                  </a:solidFill>
                  <a:cs typeface="(AH) Manal Black" pitchFamily="2" charset="-78"/>
                </a:rPr>
                <a:t>المجموعتان       و        متساويتان  </a:t>
              </a:r>
              <a:endParaRPr lang="ar-AE" sz="3600" dirty="0">
                <a:solidFill>
                  <a:srgbClr val="7030A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6B78FB1-2057-4117-AF95-9F566EF06918}"/>
                    </a:ext>
                  </a:extLst>
                </p:cNvPr>
                <p:cNvSpPr txBox="1"/>
                <p:nvPr/>
              </p:nvSpPr>
              <p:spPr>
                <a:xfrm>
                  <a:off x="9829896" y="2937238"/>
                  <a:ext cx="482504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6B78FB1-2057-4117-AF95-9F566EF06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9896" y="2937238"/>
                  <a:ext cx="482504" cy="6155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439507E-5B40-4F7B-9495-08B13A97C906}"/>
                    </a:ext>
                  </a:extLst>
                </p:cNvPr>
                <p:cNvSpPr txBox="1"/>
                <p:nvPr/>
              </p:nvSpPr>
              <p:spPr>
                <a:xfrm>
                  <a:off x="9106268" y="2937238"/>
                  <a:ext cx="512961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439507E-5B40-4F7B-9495-08B13A97C9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6268" y="2937238"/>
                  <a:ext cx="512961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8C4C6F-366A-4CC5-8AE3-F0E032038739}"/>
                  </a:ext>
                </a:extLst>
              </p:cNvPr>
              <p:cNvSpPr txBox="1"/>
              <p:nvPr/>
            </p:nvSpPr>
            <p:spPr>
              <a:xfrm>
                <a:off x="8638416" y="3573259"/>
                <a:ext cx="167436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D8C4C6F-366A-4CC5-8AE3-F0E032038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416" y="3573259"/>
                <a:ext cx="1674368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F0FBCA2-6894-403C-A8F9-6F95E33956CD}"/>
              </a:ext>
            </a:extLst>
          </p:cNvPr>
          <p:cNvGrpSpPr/>
          <p:nvPr/>
        </p:nvGrpSpPr>
        <p:grpSpPr>
          <a:xfrm>
            <a:off x="1202359" y="2827829"/>
            <a:ext cx="4615530" cy="646331"/>
            <a:chOff x="1202359" y="2827829"/>
            <a:chExt cx="4615530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7703DB-4C30-4817-A0D3-80256CCEB33C}"/>
                </a:ext>
              </a:extLst>
            </p:cNvPr>
            <p:cNvSpPr txBox="1"/>
            <p:nvPr/>
          </p:nvSpPr>
          <p:spPr>
            <a:xfrm>
              <a:off x="1202359" y="2827829"/>
              <a:ext cx="461553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3600" dirty="0">
                  <a:solidFill>
                    <a:srgbClr val="0070C0"/>
                  </a:solidFill>
                  <a:cs typeface="(AH) Manal Black" pitchFamily="2" charset="-78"/>
                </a:rPr>
                <a:t>المجموعتان       و        متكافئتان  </a:t>
              </a:r>
              <a:endParaRPr lang="ar-AE" sz="3600" dirty="0">
                <a:solidFill>
                  <a:srgbClr val="0070C0"/>
                </a:solidFill>
                <a:cs typeface="(AH) Manal Black" pitchFamily="2" charset="-7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AC9957-A066-4F5B-AEA7-625CAA7DC4B9}"/>
                    </a:ext>
                  </a:extLst>
                </p:cNvPr>
                <p:cNvSpPr txBox="1"/>
                <p:nvPr/>
              </p:nvSpPr>
              <p:spPr>
                <a:xfrm>
                  <a:off x="3793631" y="2843217"/>
                  <a:ext cx="482504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ar-AE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AC9957-A066-4F5B-AEA7-625CAA7DC4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3631" y="2843217"/>
                  <a:ext cx="482504" cy="6155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3DC2F92-DF3E-4ACB-9722-CE8177673858}"/>
                    </a:ext>
                  </a:extLst>
                </p:cNvPr>
                <p:cNvSpPr txBox="1"/>
                <p:nvPr/>
              </p:nvSpPr>
              <p:spPr>
                <a:xfrm>
                  <a:off x="3060841" y="2827829"/>
                  <a:ext cx="512961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ar-AE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3DC2F92-DF3E-4ACB-9722-CE81776738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0841" y="2827829"/>
                  <a:ext cx="512961" cy="61555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6809BF-B938-4191-A871-1E1E1AE52A75}"/>
                  </a:ext>
                </a:extLst>
              </p:cNvPr>
              <p:cNvSpPr txBox="1"/>
              <p:nvPr/>
            </p:nvSpPr>
            <p:spPr>
              <a:xfrm>
                <a:off x="2867463" y="3429000"/>
                <a:ext cx="1674369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4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ar-AE" sz="4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6809BF-B938-4191-A871-1E1E1AE52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463" y="3429000"/>
                <a:ext cx="1674369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13C96B4F-8795-49B3-8994-5D97EC37EC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3500" t="65482" r="48917" b="26963"/>
          <a:stretch/>
        </p:blipFill>
        <p:spPr>
          <a:xfrm>
            <a:off x="11186160" y="4469999"/>
            <a:ext cx="924560" cy="518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E56A54-7926-4E86-9496-93168DDA59C0}"/>
                  </a:ext>
                </a:extLst>
              </p:cNvPr>
              <p:cNvSpPr txBox="1"/>
              <p:nvPr/>
            </p:nvSpPr>
            <p:spPr>
              <a:xfrm>
                <a:off x="7149963" y="4513635"/>
                <a:ext cx="18729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E56A54-7926-4E86-9496-93168DDA5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963" y="4513635"/>
                <a:ext cx="1872949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7B20ED-7841-41B5-BD93-7B2AF9663CE6}"/>
                  </a:ext>
                </a:extLst>
              </p:cNvPr>
              <p:cNvSpPr txBox="1"/>
              <p:nvPr/>
            </p:nvSpPr>
            <p:spPr>
              <a:xfrm>
                <a:off x="9362747" y="4506215"/>
                <a:ext cx="18729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7B20ED-7841-41B5-BD93-7B2AF9663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747" y="4506215"/>
                <a:ext cx="1872949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A1ABEA-99D5-45DA-92B6-FDB126591453}"/>
                  </a:ext>
                </a:extLst>
              </p:cNvPr>
              <p:cNvSpPr txBox="1"/>
              <p:nvPr/>
            </p:nvSpPr>
            <p:spPr>
              <a:xfrm>
                <a:off x="9075811" y="4548982"/>
                <a:ext cx="181139" cy="34535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</a:rPr>
                        <m:t>و</m:t>
                      </m:r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A1ABEA-99D5-45DA-92B6-FDB126591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811" y="4548982"/>
                <a:ext cx="181139" cy="345351"/>
              </a:xfrm>
              <a:prstGeom prst="rect">
                <a:avLst/>
              </a:prstGeom>
              <a:blipFill>
                <a:blip r:embed="rId15"/>
                <a:stretch>
                  <a:fillRect l="-70000" t="-10526" r="-60000" b="-4561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E487C-8E75-4BE5-A4CE-99E087BE2C5C}"/>
                  </a:ext>
                </a:extLst>
              </p:cNvPr>
              <p:cNvSpPr txBox="1"/>
              <p:nvPr/>
            </p:nvSpPr>
            <p:spPr>
              <a:xfrm>
                <a:off x="7408109" y="5357065"/>
                <a:ext cx="14235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5E487C-8E75-4BE5-A4CE-99E087BE2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109" y="5357065"/>
                <a:ext cx="1423595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410C30E-1184-4654-B36C-88ADCED69979}"/>
                  </a:ext>
                </a:extLst>
              </p:cNvPr>
              <p:cNvSpPr txBox="1"/>
              <p:nvPr/>
            </p:nvSpPr>
            <p:spPr>
              <a:xfrm>
                <a:off x="9091335" y="5399834"/>
                <a:ext cx="181139" cy="34535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</a:rPr>
                        <m:t>و</m:t>
                      </m:r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410C30E-1184-4654-B36C-88ADCED6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1335" y="5399834"/>
                <a:ext cx="181139" cy="345351"/>
              </a:xfrm>
              <a:prstGeom prst="rect">
                <a:avLst/>
              </a:prstGeom>
              <a:blipFill>
                <a:blip r:embed="rId17"/>
                <a:stretch>
                  <a:fillRect l="-66667" t="-10714" r="-63333" b="-46429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CC01E1-C87F-42D1-A9B5-BF77B69D9C19}"/>
                  </a:ext>
                </a:extLst>
              </p:cNvPr>
              <p:cNvSpPr txBox="1"/>
              <p:nvPr/>
            </p:nvSpPr>
            <p:spPr>
              <a:xfrm>
                <a:off x="9462550" y="5331415"/>
                <a:ext cx="15021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CC01E1-C87F-42D1-A9B5-BF77B69D9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2550" y="5331415"/>
                <a:ext cx="1502142" cy="43088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C7731372-5701-4509-B7BE-24C10D212B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3500" t="65482" r="48917" b="26963"/>
          <a:stretch/>
        </p:blipFill>
        <p:spPr>
          <a:xfrm>
            <a:off x="5222240" y="4894333"/>
            <a:ext cx="924560" cy="518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A79710-8511-40D5-9368-3BBB4F6073DA}"/>
                  </a:ext>
                </a:extLst>
              </p:cNvPr>
              <p:cNvSpPr txBox="1"/>
              <p:nvPr/>
            </p:nvSpPr>
            <p:spPr>
              <a:xfrm>
                <a:off x="515897" y="4981607"/>
                <a:ext cx="18729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A79710-8511-40D5-9368-3BBB4F607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97" y="4981607"/>
                <a:ext cx="1872949" cy="43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597DF2-7E03-468A-9970-58CE5B6F0CBB}"/>
                  </a:ext>
                </a:extLst>
              </p:cNvPr>
              <p:cNvSpPr txBox="1"/>
              <p:nvPr/>
            </p:nvSpPr>
            <p:spPr>
              <a:xfrm>
                <a:off x="3295852" y="4988160"/>
                <a:ext cx="17879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597DF2-7E03-468A-9970-58CE5B6F0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852" y="4988160"/>
                <a:ext cx="1787990" cy="43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B4908-0049-4316-8C72-FED196538A4A}"/>
                  </a:ext>
                </a:extLst>
              </p:cNvPr>
              <p:cNvSpPr txBox="1"/>
              <p:nvPr/>
            </p:nvSpPr>
            <p:spPr>
              <a:xfrm>
                <a:off x="2751779" y="5067143"/>
                <a:ext cx="181139" cy="34535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</a:rPr>
                        <m:t>و</m:t>
                      </m:r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B4908-0049-4316-8C72-FED196538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79" y="5067143"/>
                <a:ext cx="181139" cy="345351"/>
              </a:xfrm>
              <a:prstGeom prst="rect">
                <a:avLst/>
              </a:prstGeom>
              <a:blipFill>
                <a:blip r:embed="rId21"/>
                <a:stretch>
                  <a:fillRect l="-66667" t="-10526" r="-63333" b="-4561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032D70-983F-4F96-B70F-C676CFDA5C2E}"/>
                  </a:ext>
                </a:extLst>
              </p:cNvPr>
              <p:cNvSpPr txBox="1"/>
              <p:nvPr/>
            </p:nvSpPr>
            <p:spPr>
              <a:xfrm>
                <a:off x="513491" y="5669042"/>
                <a:ext cx="1521379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ق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ص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ع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032D70-983F-4F96-B70F-C676CFDA5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91" y="5669042"/>
                <a:ext cx="1521379" cy="51494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AF4A0B5-DA89-4425-99E5-2DF8229431A6}"/>
                  </a:ext>
                </a:extLst>
              </p:cNvPr>
              <p:cNvSpPr txBox="1"/>
              <p:nvPr/>
            </p:nvSpPr>
            <p:spPr>
              <a:xfrm>
                <a:off x="2754122" y="5745185"/>
                <a:ext cx="181139" cy="34535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000" b="1" i="1" smtClean="0">
                          <a:latin typeface="Cambria Math" panose="02040503050406030204" pitchFamily="18" charset="0"/>
                        </a:rPr>
                        <m:t>و</m:t>
                      </m:r>
                    </m:oMath>
                  </m:oMathPara>
                </a14:m>
                <a:endParaRPr lang="ar-AE" sz="20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AF4A0B5-DA89-4425-99E5-2DF822943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122" y="5745185"/>
                <a:ext cx="181139" cy="345351"/>
              </a:xfrm>
              <a:prstGeom prst="rect">
                <a:avLst/>
              </a:prstGeom>
              <a:blipFill>
                <a:blip r:embed="rId23"/>
                <a:stretch>
                  <a:fillRect l="-70000" t="-10526" r="-60000" b="-45614"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E10B175-133D-4BFE-9D11-502E4B64D4AD}"/>
                  </a:ext>
                </a:extLst>
              </p:cNvPr>
              <p:cNvSpPr txBox="1"/>
              <p:nvPr/>
            </p:nvSpPr>
            <p:spPr>
              <a:xfrm>
                <a:off x="3285136" y="5690076"/>
                <a:ext cx="16608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E10B175-133D-4BFE-9D11-502E4B64D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136" y="5690076"/>
                <a:ext cx="1660839" cy="43088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D2419D5E-20A3-4006-8BBE-D34F604F5337}"/>
              </a:ext>
            </a:extLst>
          </p:cNvPr>
          <p:cNvSpPr txBox="1"/>
          <p:nvPr/>
        </p:nvSpPr>
        <p:spPr>
          <a:xfrm>
            <a:off x="7267080" y="6167292"/>
            <a:ext cx="46155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rgbClr val="7030A0"/>
                </a:solidFill>
                <a:cs typeface="(AH) Manal Black" pitchFamily="2" charset="-78"/>
              </a:rPr>
              <a:t>كل المجموعات المتساوية متكافئة</a:t>
            </a:r>
            <a:endParaRPr lang="ar-AE" sz="36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54FF78-C444-4727-9B1C-4F7D6FE80AC0}"/>
              </a:ext>
            </a:extLst>
          </p:cNvPr>
          <p:cNvSpPr txBox="1"/>
          <p:nvPr/>
        </p:nvSpPr>
        <p:spPr>
          <a:xfrm>
            <a:off x="1087120" y="6141489"/>
            <a:ext cx="59421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rgbClr val="7030A0"/>
                </a:solidFill>
                <a:cs typeface="(AH) Manal Black" pitchFamily="2" charset="-78"/>
              </a:rPr>
              <a:t>ليست كل المجموعات المتكافئة متساوية</a:t>
            </a:r>
            <a:endParaRPr lang="ar-AE" sz="3600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22C714-3764-41C5-9EEB-0198EE80F49B}"/>
              </a:ext>
            </a:extLst>
          </p:cNvPr>
          <p:cNvSpPr txBox="1"/>
          <p:nvPr/>
        </p:nvSpPr>
        <p:spPr>
          <a:xfrm>
            <a:off x="6770133" y="6166573"/>
            <a:ext cx="9981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rgbClr val="FF00FF"/>
                </a:solidFill>
                <a:cs typeface="(AH) Manal Black" pitchFamily="2" charset="-78"/>
              </a:rPr>
              <a:t>ولكن</a:t>
            </a:r>
            <a:endParaRPr lang="ar-AE" sz="3600" dirty="0">
              <a:solidFill>
                <a:srgbClr val="FF00FF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00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1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7" grpId="0"/>
      <p:bldP spid="4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DFC4DB-CC5E-4F3E-B511-999561DEA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3" t="26828" r="41167" b="59260"/>
          <a:stretch/>
        </p:blipFill>
        <p:spPr>
          <a:xfrm>
            <a:off x="155553" y="2106119"/>
            <a:ext cx="11899814" cy="4618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AA42277-54BF-45C9-B580-B9AC04113F53}"/>
              </a:ext>
            </a:extLst>
          </p:cNvPr>
          <p:cNvGrpSpPr/>
          <p:nvPr/>
        </p:nvGrpSpPr>
        <p:grpSpPr>
          <a:xfrm>
            <a:off x="0" y="0"/>
            <a:ext cx="11892915" cy="1088161"/>
            <a:chOff x="0" y="0"/>
            <a:chExt cx="11892915" cy="10881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3A7510-EAAE-468A-905E-7930B06EAA05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08AF8F66-0FB1-45C1-8981-6E4B338A2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3EB517-07BA-4512-94A8-81BE624EBEC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858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73487E-8AD1-4754-B8C8-B16F2308E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33" t="17334" r="41167" b="77629"/>
            <a:stretch/>
          </p:blipFill>
          <p:spPr>
            <a:xfrm>
              <a:off x="6467475" y="0"/>
              <a:ext cx="5425440" cy="8432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697DDCF-279D-4D7C-8B1B-5804ED70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21630" r="41167" b="73037"/>
          <a:stretch/>
        </p:blipFill>
        <p:spPr>
          <a:xfrm>
            <a:off x="1767840" y="943839"/>
            <a:ext cx="8209280" cy="1061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B578460-8F9B-4547-92F8-FC01C39AB28D}"/>
              </a:ext>
            </a:extLst>
          </p:cNvPr>
          <p:cNvSpPr/>
          <p:nvPr/>
        </p:nvSpPr>
        <p:spPr>
          <a:xfrm>
            <a:off x="3909847" y="2401459"/>
            <a:ext cx="1429407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متكافئة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875418C-DB39-4B35-97F9-CD71EAE52975}"/>
              </a:ext>
            </a:extLst>
          </p:cNvPr>
          <p:cNvSpPr/>
          <p:nvPr/>
        </p:nvSpPr>
        <p:spPr>
          <a:xfrm>
            <a:off x="3909846" y="3268398"/>
            <a:ext cx="2438402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متساوية ومتكافئة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34A9D01-6477-468D-AF0C-579F25180C5E}"/>
              </a:ext>
            </a:extLst>
          </p:cNvPr>
          <p:cNvSpPr/>
          <p:nvPr/>
        </p:nvSpPr>
        <p:spPr>
          <a:xfrm>
            <a:off x="3079530" y="3979024"/>
            <a:ext cx="1429407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غير ذلك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FE2337F-DCD6-467D-955C-93A3ECD23FF4}"/>
              </a:ext>
            </a:extLst>
          </p:cNvPr>
          <p:cNvSpPr/>
          <p:nvPr/>
        </p:nvSpPr>
        <p:spPr>
          <a:xfrm>
            <a:off x="4443073" y="4710543"/>
            <a:ext cx="1429407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متكافئة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61D4754-7658-41FB-85B4-25573E6DD1D3}"/>
              </a:ext>
            </a:extLst>
          </p:cNvPr>
          <p:cNvSpPr/>
          <p:nvPr/>
        </p:nvSpPr>
        <p:spPr>
          <a:xfrm>
            <a:off x="2186152" y="5474842"/>
            <a:ext cx="2438397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متساوية ومتكافئة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591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AEF89A-1C3E-47BF-9B1F-62C726BECCB7}"/>
              </a:ext>
            </a:extLst>
          </p:cNvPr>
          <p:cNvSpPr/>
          <p:nvPr/>
        </p:nvSpPr>
        <p:spPr>
          <a:xfrm>
            <a:off x="5267390" y="4284414"/>
            <a:ext cx="469847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❶–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تعريف المجموعة.(مباشر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74BDE-A2A4-4EF5-AAF1-70B6F3C69CAE}"/>
              </a:ext>
            </a:extLst>
          </p:cNvPr>
          <p:cNvSpPr/>
          <p:nvPr/>
        </p:nvSpPr>
        <p:spPr>
          <a:xfrm>
            <a:off x="5267390" y="0"/>
            <a:ext cx="37401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الدرس </a:t>
            </a:r>
            <a:r>
              <a:rPr lang="ar-SA" altLang="ar-AE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الأول</a:t>
            </a:r>
            <a:r>
              <a:rPr lang="ar-SA" altLang="ar-AE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(AH) Manal Black" pitchFamily="2" charset="-78"/>
              </a:rPr>
              <a:t>: </a:t>
            </a:r>
            <a:endParaRPr lang="ar-AE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(AH) Manal Black" pitchFamily="2" charset="-78"/>
            </a:endParaRPr>
          </a:p>
        </p:txBody>
      </p:sp>
      <p:pic>
        <p:nvPicPr>
          <p:cNvPr id="1026" name="Picture 2" descr="التعليم عن بعد - كيف تدخل هذا المجال وتبدع فيه ؟ دليل شامل">
            <a:extLst>
              <a:ext uri="{FF2B5EF4-FFF2-40B4-BE49-F238E27FC236}">
                <a16:creationId xmlns:a16="http://schemas.microsoft.com/office/drawing/2014/main" id="{3CCEEB22-02AD-47A0-8928-4981265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12546"/>
            <a:ext cx="2705100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3C203-8F09-4DF1-96F3-4B1A72B901CE}"/>
              </a:ext>
            </a:extLst>
          </p:cNvPr>
          <p:cNvGrpSpPr/>
          <p:nvPr/>
        </p:nvGrpSpPr>
        <p:grpSpPr>
          <a:xfrm>
            <a:off x="343554" y="2410956"/>
            <a:ext cx="3717999" cy="1183033"/>
            <a:chOff x="252921" y="3400197"/>
            <a:chExt cx="4139067" cy="1314450"/>
          </a:xfrm>
        </p:grpSpPr>
        <p:pic>
          <p:nvPicPr>
            <p:cNvPr id="14" name="Picture 2" descr="Brand Logo Font Crystal Vector Button 0hw7n Image Provided ...">
              <a:extLst>
                <a:ext uri="{FF2B5EF4-FFF2-40B4-BE49-F238E27FC236}">
                  <a16:creationId xmlns:a16="http://schemas.microsoft.com/office/drawing/2014/main" id="{B230688D-3CF9-452D-A70B-0952CAAA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" y="3400197"/>
              <a:ext cx="3995748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B6C838-F806-4D19-BF25-B1E7EB02C70E}"/>
                </a:ext>
              </a:extLst>
            </p:cNvPr>
            <p:cNvSpPr/>
            <p:nvPr/>
          </p:nvSpPr>
          <p:spPr>
            <a:xfrm>
              <a:off x="252921" y="3532755"/>
              <a:ext cx="2730712" cy="923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cs typeface="(AH) Manal Black" pitchFamily="2" charset="-78"/>
                </a:rPr>
                <a:t>نواتج التعلم </a:t>
              </a:r>
              <a:endParaRPr lang="ar-AE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F275D-2F6C-411E-AB2F-8228CDD397B7}"/>
              </a:ext>
            </a:extLst>
          </p:cNvPr>
          <p:cNvSpPr/>
          <p:nvPr/>
        </p:nvSpPr>
        <p:spPr>
          <a:xfrm>
            <a:off x="2342406" y="5250782"/>
            <a:ext cx="8437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❷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–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ar-SA" altLang="ar-AE" sz="3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(AH) Manal Black" pitchFamily="2" charset="-78"/>
              </a:rPr>
              <a:t>كتابة المجموعات بثلاث طرق مختلفة. (مباشر )</a:t>
            </a:r>
            <a:endParaRPr lang="ar-A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(AH) Manal Black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FBF0F6-2A36-4756-A5BE-FAD74FC94569}"/>
              </a:ext>
            </a:extLst>
          </p:cNvPr>
          <p:cNvGrpSpPr/>
          <p:nvPr/>
        </p:nvGrpSpPr>
        <p:grpSpPr>
          <a:xfrm>
            <a:off x="2831350" y="619760"/>
            <a:ext cx="7079151" cy="1803424"/>
            <a:chOff x="2885362" y="683485"/>
            <a:chExt cx="7079151" cy="1803424"/>
          </a:xfrm>
        </p:grpSpPr>
        <p:pic>
          <p:nvPicPr>
            <p:cNvPr id="11" name="Picture 2" descr="شعار المدرسة الاماراتية - Google Search">
              <a:extLst>
                <a:ext uri="{FF2B5EF4-FFF2-40B4-BE49-F238E27FC236}">
                  <a16:creationId xmlns:a16="http://schemas.microsoft.com/office/drawing/2014/main" id="{C39ACA4A-95C6-423B-88F1-7DF3A35E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362" y="683485"/>
              <a:ext cx="1533055" cy="15643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BD07C4-C079-4874-BE14-8D18775BC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34" t="20888" r="26120" b="57612"/>
            <a:stretch/>
          </p:blipFill>
          <p:spPr>
            <a:xfrm>
              <a:off x="4061553" y="1058962"/>
              <a:ext cx="5902960" cy="14279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7" name="Picture 2" descr="Venn Diagrams GIFs - Get the best GIF on GIPHY">
            <a:extLst>
              <a:ext uri="{FF2B5EF4-FFF2-40B4-BE49-F238E27FC236}">
                <a16:creationId xmlns:a16="http://schemas.microsoft.com/office/drawing/2014/main" id="{1C74DCF5-BFC2-4118-B06B-01CB41FB3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988332"/>
            <a:ext cx="1772920" cy="18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515343"/>
      </p:ext>
    </p:extLst>
  </p:cSld>
  <p:clrMapOvr>
    <a:masterClrMapping/>
  </p:clrMapOvr>
  <p:transition>
    <p:sndAc>
      <p:stSnd>
        <p:snd r:embed="rId3" name="3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97DDCF-279D-4D7C-8B1B-5804ED70A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21630" r="41167" b="73037"/>
          <a:stretch/>
        </p:blipFill>
        <p:spPr>
          <a:xfrm>
            <a:off x="1757680" y="1056286"/>
            <a:ext cx="8209280" cy="1061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DCE7A2-308B-4098-91CE-D0B0C47D9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5" t="27314" r="32587" b="58774"/>
          <a:stretch/>
        </p:blipFill>
        <p:spPr>
          <a:xfrm>
            <a:off x="156806" y="2170092"/>
            <a:ext cx="11878388" cy="44514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746DA2-915D-4B0E-8A37-D78933DA979C}"/>
              </a:ext>
            </a:extLst>
          </p:cNvPr>
          <p:cNvGrpSpPr/>
          <p:nvPr/>
        </p:nvGrpSpPr>
        <p:grpSpPr>
          <a:xfrm>
            <a:off x="0" y="7092"/>
            <a:ext cx="10715294" cy="1081069"/>
            <a:chOff x="0" y="7092"/>
            <a:chExt cx="10715294" cy="108106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3A7510-EAAE-468A-905E-7930B06EAA05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08AF8F66-0FB1-45C1-8981-6E4B338A2D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3EB517-07BA-4512-94A8-81BE624EBEC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858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50C49F-3A3D-47F4-8602-900317B15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155" t="17323" r="24914" b="77078"/>
            <a:stretch/>
          </p:blipFill>
          <p:spPr>
            <a:xfrm>
              <a:off x="5659819" y="7092"/>
              <a:ext cx="5055475" cy="9305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C3BDC3C-D583-45C6-9BA7-3F8B7955F411}"/>
              </a:ext>
            </a:extLst>
          </p:cNvPr>
          <p:cNvSpPr/>
          <p:nvPr/>
        </p:nvSpPr>
        <p:spPr>
          <a:xfrm>
            <a:off x="7472854" y="2837638"/>
            <a:ext cx="1429407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متكافئة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C1C6D87-833F-45C1-BACD-E2380123C6FD}"/>
              </a:ext>
            </a:extLst>
          </p:cNvPr>
          <p:cNvSpPr/>
          <p:nvPr/>
        </p:nvSpPr>
        <p:spPr>
          <a:xfrm>
            <a:off x="6621515" y="4679653"/>
            <a:ext cx="2438402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متساوية ومتكافئة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2049BF0-34F3-4BB6-8AF2-13D96D7AA811}"/>
              </a:ext>
            </a:extLst>
          </p:cNvPr>
          <p:cNvSpPr/>
          <p:nvPr/>
        </p:nvSpPr>
        <p:spPr>
          <a:xfrm>
            <a:off x="7840716" y="3704577"/>
            <a:ext cx="1429407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غير ذلك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49C8CD1-6758-4C3F-9FD6-A46775B86490}"/>
              </a:ext>
            </a:extLst>
          </p:cNvPr>
          <p:cNvSpPr/>
          <p:nvPr/>
        </p:nvSpPr>
        <p:spPr>
          <a:xfrm>
            <a:off x="3247695" y="5370631"/>
            <a:ext cx="1429407" cy="872358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(AH) Manal Black" pitchFamily="2" charset="-78"/>
              </a:rPr>
              <a:t>متكافئة</a:t>
            </a:r>
            <a:endParaRPr lang="ar-AE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3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B1C57242-08B1-4274-952F-03EE11A7FE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40950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311B6-2B5C-44AE-B8AE-8513F5257219}"/>
              </a:ext>
            </a:extLst>
          </p:cNvPr>
          <p:cNvGrpSpPr/>
          <p:nvPr/>
        </p:nvGrpSpPr>
        <p:grpSpPr>
          <a:xfrm>
            <a:off x="97046" y="1291212"/>
            <a:ext cx="2407920" cy="2164396"/>
            <a:chOff x="9530080" y="1462724"/>
            <a:chExt cx="2407920" cy="2164396"/>
          </a:xfrm>
        </p:grpSpPr>
        <p:pic>
          <p:nvPicPr>
            <p:cNvPr id="5122" name="Picture 2" descr="أزمة الإنترنت في اليمن… تكلفة مرتفعة وبطء في الخدمة | المشاهد نت">
              <a:extLst>
                <a:ext uri="{FF2B5EF4-FFF2-40B4-BE49-F238E27FC236}">
                  <a16:creationId xmlns:a16="http://schemas.microsoft.com/office/drawing/2014/main" id="{BC09540B-C2D2-467E-8D2B-EC2CD8705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80" y="1462724"/>
              <a:ext cx="2363787" cy="15090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3E74EDE-D5A6-4FC0-A479-12B9CA606FA8}"/>
                </a:ext>
              </a:extLst>
            </p:cNvPr>
            <p:cNvSpPr/>
            <p:nvPr/>
          </p:nvSpPr>
          <p:spPr>
            <a:xfrm>
              <a:off x="9662160" y="3119120"/>
              <a:ext cx="2275840" cy="508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FF0000"/>
                  </a:solidFill>
                  <a:cs typeface="(AH) Manal Black" pitchFamily="2" charset="-78"/>
                </a:rPr>
                <a:t>يمكن الاستعانة بالأنترنت</a:t>
              </a:r>
              <a:endParaRPr lang="ar-AE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751BEB-D07A-4661-A35C-CD2AD376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33" t="60230" r="27583" b="19408"/>
          <a:stretch/>
        </p:blipFill>
        <p:spPr>
          <a:xfrm>
            <a:off x="4611577" y="1872836"/>
            <a:ext cx="7311707" cy="4851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BD52F9-444E-498E-8C81-DF304A925156}"/>
              </a:ext>
            </a:extLst>
          </p:cNvPr>
          <p:cNvGrpSpPr/>
          <p:nvPr/>
        </p:nvGrpSpPr>
        <p:grpSpPr>
          <a:xfrm>
            <a:off x="0" y="111760"/>
            <a:ext cx="11227224" cy="1157158"/>
            <a:chOff x="0" y="111760"/>
            <a:chExt cx="11227224" cy="11571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861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D423-ABED-48BF-B236-3618423B5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33" t="53037" r="27583" b="39342"/>
            <a:stretch/>
          </p:blipFill>
          <p:spPr>
            <a:xfrm>
              <a:off x="2336375" y="134054"/>
              <a:ext cx="8890849" cy="11348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8343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F223DA-A159-41C5-85B8-AEE3F5F7F158}"/>
              </a:ext>
            </a:extLst>
          </p:cNvPr>
          <p:cNvGrpSpPr/>
          <p:nvPr/>
        </p:nvGrpSpPr>
        <p:grpSpPr>
          <a:xfrm>
            <a:off x="3800157" y="174625"/>
            <a:ext cx="4591685" cy="1247775"/>
            <a:chOff x="3800157" y="174625"/>
            <a:chExt cx="4591685" cy="1247775"/>
          </a:xfrm>
        </p:grpSpPr>
        <p:pic>
          <p:nvPicPr>
            <p:cNvPr id="3" name="Picture 14" descr="Download Free png Banner Para Topo De Bolo Png Clipart (#172725 ...">
              <a:extLst>
                <a:ext uri="{FF2B5EF4-FFF2-40B4-BE49-F238E27FC236}">
                  <a16:creationId xmlns:a16="http://schemas.microsoft.com/office/drawing/2014/main" id="{F36DB321-A69F-4777-AF4E-AB7AFAA75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157" y="174625"/>
              <a:ext cx="4591685" cy="1247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9226D7-89EF-488D-9574-58DE6A8EAB9D}"/>
                </a:ext>
              </a:extLst>
            </p:cNvPr>
            <p:cNvSpPr txBox="1"/>
            <p:nvPr/>
          </p:nvSpPr>
          <p:spPr>
            <a:xfrm rot="770647">
              <a:off x="4775199" y="475346"/>
              <a:ext cx="264160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b="1" dirty="0">
                  <a:solidFill>
                    <a:srgbClr val="FFFF00"/>
                  </a:solidFill>
                  <a:cs typeface="(AH) Manal Black" pitchFamily="2" charset="-78"/>
                </a:rPr>
                <a:t>تناظر واحد لواحد</a:t>
              </a:r>
              <a:endParaRPr lang="ar-AE" sz="36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AB1A1096-AB7F-402F-ABC8-9669C08440CA}"/>
              </a:ext>
            </a:extLst>
          </p:cNvPr>
          <p:cNvSpPr/>
          <p:nvPr/>
        </p:nvSpPr>
        <p:spPr>
          <a:xfrm>
            <a:off x="208280" y="1332447"/>
            <a:ext cx="11775440" cy="20624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3399"/>
                </a:solidFill>
                <a:cs typeface="(AH) Manal Black" pitchFamily="2" charset="-78"/>
              </a:rPr>
              <a:t>يقال لمجموعتين انهما </a:t>
            </a:r>
            <a:r>
              <a:rPr lang="ar-SA" sz="3200" b="1" dirty="0">
                <a:solidFill>
                  <a:srgbClr val="FF3399"/>
                </a:solidFill>
                <a:highlight>
                  <a:srgbClr val="FFFF00"/>
                </a:highlight>
                <a:cs typeface="(AH) Manal Black" pitchFamily="2" charset="-78"/>
              </a:rPr>
              <a:t>تناظر واحد لواحد</a:t>
            </a:r>
          </a:p>
          <a:p>
            <a:pPr algn="ctr"/>
            <a:r>
              <a:rPr lang="ar-SA" sz="3200" b="1" dirty="0">
                <a:solidFill>
                  <a:srgbClr val="FF3399"/>
                </a:solidFill>
                <a:cs typeface="(AH) Manal Black" pitchFamily="2" charset="-78"/>
              </a:rPr>
              <a:t> إذا كان كل عنصر من المجموعة الأولى يقترن بعنصر واحد تحديدا من المجموعة الثانية ,وكل عنصر من المجموعة الثانية يقترن بعنصر واحد تحديدا من المجموعة الأولى</a:t>
            </a:r>
            <a:endParaRPr lang="ar-AE" sz="3200" b="1" dirty="0">
              <a:solidFill>
                <a:srgbClr val="FF3399"/>
              </a:solidFill>
              <a:cs typeface="(AH) Manal Black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9CCF3-0876-430A-A252-982DC92E3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6" t="17629" r="40917" b="77038"/>
          <a:stretch/>
        </p:blipFill>
        <p:spPr>
          <a:xfrm>
            <a:off x="5806440" y="3258388"/>
            <a:ext cx="6177280" cy="619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49C34-3048-438C-ABD8-8980359A6AD2}"/>
              </a:ext>
            </a:extLst>
          </p:cNvPr>
          <p:cNvGrpSpPr/>
          <p:nvPr/>
        </p:nvGrpSpPr>
        <p:grpSpPr>
          <a:xfrm>
            <a:off x="0" y="111760"/>
            <a:ext cx="2315210" cy="976401"/>
            <a:chOff x="0" y="111760"/>
            <a:chExt cx="2315210" cy="976401"/>
          </a:xfrm>
        </p:grpSpPr>
        <p:pic>
          <p:nvPicPr>
            <p:cNvPr id="13" name="Picture 2" descr="Circle seal RED2 | SVG(VECTOR):Public Domain | ICON PARK | Share ...">
              <a:extLst>
                <a:ext uri="{FF2B5EF4-FFF2-40B4-BE49-F238E27FC236}">
                  <a16:creationId xmlns:a16="http://schemas.microsoft.com/office/drawing/2014/main" id="{FC3E8C5E-CB94-4D45-8C06-20F92BF1A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1760"/>
              <a:ext cx="2315210" cy="93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610808-D415-4987-9447-F03558314414}"/>
                </a:ext>
              </a:extLst>
            </p:cNvPr>
            <p:cNvSpPr txBox="1"/>
            <p:nvPr/>
          </p:nvSpPr>
          <p:spPr>
            <a:xfrm>
              <a:off x="299085" y="134054"/>
              <a:ext cx="1717040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FFFF00"/>
                  </a:solidFill>
                  <a:cs typeface="(AH) Manal Black" pitchFamily="2" charset="-78"/>
                </a:rPr>
                <a:t>صفحة 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rPr>
                <a:t>858</a:t>
              </a:r>
              <a:endParaRPr lang="ar-AE" sz="2800" b="1" dirty="0">
                <a:solidFill>
                  <a:srgbClr val="FFFF00"/>
                </a:solidFill>
                <a:latin typeface="Algerian" panose="04020705040A02060702" pitchFamily="82" charset="0"/>
                <a:cs typeface="Aldhabi" panose="01000000000000000000" pitchFamily="2" charset="-78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44C02B-36F1-4DCC-B223-1077EA8E16F5}"/>
              </a:ext>
            </a:extLst>
          </p:cNvPr>
          <p:cNvSpPr/>
          <p:nvPr/>
        </p:nvSpPr>
        <p:spPr>
          <a:xfrm>
            <a:off x="1462760" y="3319173"/>
            <a:ext cx="446024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(AH) Manal Black" pitchFamily="2" charset="-78"/>
              </a:rPr>
              <a:t>أي المجموعات يوجد بينها تناظر واحد لواحد ؟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B85179-E131-478D-A300-896D008C2CAC}"/>
              </a:ext>
            </a:extLst>
          </p:cNvPr>
          <p:cNvGrpSpPr/>
          <p:nvPr/>
        </p:nvGrpSpPr>
        <p:grpSpPr>
          <a:xfrm>
            <a:off x="103902" y="4234817"/>
            <a:ext cx="5468976" cy="483466"/>
            <a:chOff x="103903" y="4638040"/>
            <a:chExt cx="5468976" cy="4834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EC53DD9-C8E2-4B48-A0EF-85F811956319}"/>
                    </a:ext>
                  </a:extLst>
                </p:cNvPr>
                <p:cNvSpPr txBox="1"/>
                <p:nvPr/>
              </p:nvSpPr>
              <p:spPr>
                <a:xfrm>
                  <a:off x="103903" y="4658360"/>
                  <a:ext cx="62036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EC53DD9-C8E2-4B48-A0EF-85F8119563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03" y="4658360"/>
                  <a:ext cx="620363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AE328D7-CACB-4095-A7F9-1660407FC0EA}"/>
                    </a:ext>
                  </a:extLst>
                </p:cNvPr>
                <p:cNvSpPr txBox="1"/>
                <p:nvPr/>
              </p:nvSpPr>
              <p:spPr>
                <a:xfrm>
                  <a:off x="901977" y="4658360"/>
                  <a:ext cx="251735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𝟏𝟔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𝟑𝟐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AE328D7-CACB-4095-A7F9-1660407FC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977" y="4658360"/>
                  <a:ext cx="2517356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01D2D70-8D9A-45CE-9096-B814275B05FD}"/>
                    </a:ext>
                  </a:extLst>
                </p:cNvPr>
                <p:cNvSpPr txBox="1"/>
                <p:nvPr/>
              </p:nvSpPr>
              <p:spPr>
                <a:xfrm>
                  <a:off x="3781684" y="4663440"/>
                  <a:ext cx="179119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01D2D70-8D9A-45CE-9096-B814275B05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1684" y="4663440"/>
                  <a:ext cx="1791195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4D3725E-A6FF-45D5-98B4-B2F92E04B5EB}"/>
                    </a:ext>
                  </a:extLst>
                </p:cNvPr>
                <p:cNvSpPr txBox="1"/>
                <p:nvPr/>
              </p:nvSpPr>
              <p:spPr>
                <a:xfrm>
                  <a:off x="3438003" y="4638040"/>
                  <a:ext cx="254877" cy="483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و</m:t>
                        </m:r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4D3725E-A6FF-45D5-98B4-B2F92E04B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8003" y="4638040"/>
                  <a:ext cx="254877" cy="48346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C4474E-523C-4B7A-9705-32F7B9813254}"/>
              </a:ext>
            </a:extLst>
          </p:cNvPr>
          <p:cNvGrpSpPr/>
          <p:nvPr/>
        </p:nvGrpSpPr>
        <p:grpSpPr>
          <a:xfrm>
            <a:off x="7072011" y="4152153"/>
            <a:ext cx="4911709" cy="483466"/>
            <a:chOff x="103903" y="4626010"/>
            <a:chExt cx="4911709" cy="4834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167A032-B182-4D02-9426-AC7CFDC5C13C}"/>
                    </a:ext>
                  </a:extLst>
                </p:cNvPr>
                <p:cNvSpPr txBox="1"/>
                <p:nvPr/>
              </p:nvSpPr>
              <p:spPr>
                <a:xfrm>
                  <a:off x="103903" y="4658360"/>
                  <a:ext cx="62036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167A032-B182-4D02-9426-AC7CFDC5C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03" y="4658360"/>
                  <a:ext cx="620363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F3C321A-8B89-44DE-972C-D91EF66FD0EC}"/>
                    </a:ext>
                  </a:extLst>
                </p:cNvPr>
                <p:cNvSpPr txBox="1"/>
                <p:nvPr/>
              </p:nvSpPr>
              <p:spPr>
                <a:xfrm>
                  <a:off x="901977" y="4658360"/>
                  <a:ext cx="140916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F3C321A-8B89-44DE-972C-D91EF66FD0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977" y="4658360"/>
                  <a:ext cx="1409168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35A4BCF-3F67-4AD5-818C-32CEEE37FAC4}"/>
                    </a:ext>
                  </a:extLst>
                </p:cNvPr>
                <p:cNvSpPr txBox="1"/>
                <p:nvPr/>
              </p:nvSpPr>
              <p:spPr>
                <a:xfrm>
                  <a:off x="3781684" y="4663440"/>
                  <a:ext cx="123392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ar-AE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ar-SA" sz="2800" b="1" i="1" smtClean="0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</m:d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35A4BCF-3F67-4AD5-818C-32CEEE37FA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1684" y="4663440"/>
                  <a:ext cx="1233928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86E5DBC-F345-4868-BA60-290936762A1D}"/>
                    </a:ext>
                  </a:extLst>
                </p:cNvPr>
                <p:cNvSpPr txBox="1"/>
                <p:nvPr/>
              </p:nvSpPr>
              <p:spPr>
                <a:xfrm>
                  <a:off x="2985668" y="4626010"/>
                  <a:ext cx="254877" cy="483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و</m:t>
                        </m:r>
                      </m:oMath>
                    </m:oMathPara>
                  </a14:m>
                  <a:endParaRPr lang="ar-AE" sz="28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86E5DBC-F345-4868-BA60-29093676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5668" y="4626010"/>
                  <a:ext cx="254877" cy="4834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CE49FC4-69DD-46FF-94FB-7B9616CFA30C}"/>
              </a:ext>
            </a:extLst>
          </p:cNvPr>
          <p:cNvSpPr txBox="1"/>
          <p:nvPr/>
        </p:nvSpPr>
        <p:spPr>
          <a:xfrm>
            <a:off x="170310" y="5401973"/>
            <a:ext cx="65" cy="43088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endParaRPr lang="ar-AE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0002A6-B17E-4DB3-9895-7B92AA4E440E}"/>
                  </a:ext>
                </a:extLst>
              </p:cNvPr>
              <p:cNvSpPr txBox="1"/>
              <p:nvPr/>
            </p:nvSpPr>
            <p:spPr>
              <a:xfrm>
                <a:off x="1522318" y="4956397"/>
                <a:ext cx="25173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𝟑𝟐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0002A6-B17E-4DB3-9895-7B92AA4E4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318" y="4956397"/>
                <a:ext cx="2517356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860673-A049-431C-8191-127C48362B69}"/>
                  </a:ext>
                </a:extLst>
              </p:cNvPr>
              <p:cNvSpPr txBox="1"/>
              <p:nvPr/>
            </p:nvSpPr>
            <p:spPr>
              <a:xfrm>
                <a:off x="1597534" y="5772309"/>
                <a:ext cx="24292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ar-AE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ar-SA" sz="2800" b="1" i="1" smtClean="0">
                            <a:latin typeface="Cambria Math" panose="02040503050406030204" pitchFamily="18" charset="0"/>
                          </a:rPr>
                          <m:t>   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,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800" b="1" dirty="0"/>
                  <a:t> </a:t>
                </a:r>
                <a:endParaRPr lang="ar-AE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860673-A049-431C-8191-127C48362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534" y="5772309"/>
                <a:ext cx="2429255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B9A99E-B258-4B76-8526-3B4C249EC9E6}"/>
              </a:ext>
            </a:extLst>
          </p:cNvPr>
          <p:cNvCxnSpPr/>
          <p:nvPr/>
        </p:nvCxnSpPr>
        <p:spPr>
          <a:xfrm>
            <a:off x="1778000" y="5372770"/>
            <a:ext cx="0" cy="4140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66D1A6-AE50-424C-80A2-BA2DF2382493}"/>
              </a:ext>
            </a:extLst>
          </p:cNvPr>
          <p:cNvCxnSpPr/>
          <p:nvPr/>
        </p:nvCxnSpPr>
        <p:spPr>
          <a:xfrm>
            <a:off x="2315210" y="5372770"/>
            <a:ext cx="0" cy="4140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8DFA13-DF81-4338-BA98-C6D98365FECB}"/>
              </a:ext>
            </a:extLst>
          </p:cNvPr>
          <p:cNvCxnSpPr/>
          <p:nvPr/>
        </p:nvCxnSpPr>
        <p:spPr>
          <a:xfrm>
            <a:off x="2926080" y="5381866"/>
            <a:ext cx="0" cy="4140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ACB852-A75C-40AF-B970-CC4895647D36}"/>
              </a:ext>
            </a:extLst>
          </p:cNvPr>
          <p:cNvCxnSpPr/>
          <p:nvPr/>
        </p:nvCxnSpPr>
        <p:spPr>
          <a:xfrm>
            <a:off x="3565440" y="5372770"/>
            <a:ext cx="0" cy="4140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BFF8956-3FA6-46E3-B8B7-1DC0F3004BCB}"/>
              </a:ext>
            </a:extLst>
          </p:cNvPr>
          <p:cNvSpPr/>
          <p:nvPr/>
        </p:nvSpPr>
        <p:spPr>
          <a:xfrm>
            <a:off x="1409536" y="6224328"/>
            <a:ext cx="2742919" cy="498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(AH) Manal Black" pitchFamily="2" charset="-78"/>
              </a:rPr>
              <a:t>يوجد تناظر واحد لواحد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61AAAE-845A-40C5-954D-03BB8AC690EA}"/>
                  </a:ext>
                </a:extLst>
              </p:cNvPr>
              <p:cNvSpPr txBox="1"/>
              <p:nvPr/>
            </p:nvSpPr>
            <p:spPr>
              <a:xfrm>
                <a:off x="9067350" y="4889981"/>
                <a:ext cx="156626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61AAAE-845A-40C5-954D-03BB8AC69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350" y="4889981"/>
                <a:ext cx="1566263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FA73F18-B1C8-4BA4-A5CD-CD0EBE415053}"/>
                  </a:ext>
                </a:extLst>
              </p:cNvPr>
              <p:cNvSpPr txBox="1"/>
              <p:nvPr/>
            </p:nvSpPr>
            <p:spPr>
              <a:xfrm>
                <a:off x="9098792" y="5718352"/>
                <a:ext cx="12339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ar-SA" sz="2800" b="1" i="1" smtClean="0"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</m:d>
                    </m:oMath>
                  </m:oMathPara>
                </a14:m>
                <a:endParaRPr lang="ar-AE" sz="28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FA73F18-B1C8-4BA4-A5CD-CD0EBE415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92" y="5718352"/>
                <a:ext cx="1233928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D281A7-DA6F-4BED-8740-C97E7A71D385}"/>
              </a:ext>
            </a:extLst>
          </p:cNvPr>
          <p:cNvCxnSpPr/>
          <p:nvPr/>
        </p:nvCxnSpPr>
        <p:spPr>
          <a:xfrm>
            <a:off x="9367520" y="5300083"/>
            <a:ext cx="0" cy="4140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0913109-FE54-4615-B1FA-4703062926C4}"/>
              </a:ext>
            </a:extLst>
          </p:cNvPr>
          <p:cNvCxnSpPr/>
          <p:nvPr/>
        </p:nvCxnSpPr>
        <p:spPr>
          <a:xfrm>
            <a:off x="9850481" y="5300083"/>
            <a:ext cx="0" cy="4140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267F926-F39A-416B-88ED-198657FA493C}"/>
              </a:ext>
            </a:extLst>
          </p:cNvPr>
          <p:cNvSpPr/>
          <p:nvPr/>
        </p:nvSpPr>
        <p:spPr>
          <a:xfrm>
            <a:off x="8517360" y="6224328"/>
            <a:ext cx="2742919" cy="498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(AH) Manal Black" pitchFamily="2" charset="-78"/>
              </a:rPr>
              <a:t>لا يوجد تناظر واحد لواحد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F4F28E-973D-4511-B5CF-C509036FEB0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9139" t="28148" r="24917" b="37954"/>
          <a:stretch/>
        </p:blipFill>
        <p:spPr>
          <a:xfrm>
            <a:off x="5511736" y="4622716"/>
            <a:ext cx="1943855" cy="2182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C077AF4-D1D3-47B8-AB7B-1B28E63AD05B}"/>
              </a:ext>
            </a:extLst>
          </p:cNvPr>
          <p:cNvCxnSpPr/>
          <p:nvPr/>
        </p:nvCxnSpPr>
        <p:spPr>
          <a:xfrm>
            <a:off x="10307681" y="5300083"/>
            <a:ext cx="0" cy="4140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679C2EF0-9651-4C53-A6C1-CF0ADFDBBC3B}"/>
              </a:ext>
            </a:extLst>
          </p:cNvPr>
          <p:cNvSpPr/>
          <p:nvPr/>
        </p:nvSpPr>
        <p:spPr>
          <a:xfrm>
            <a:off x="10137273" y="5607575"/>
            <a:ext cx="457193" cy="62118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9320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8" grpId="0"/>
      <p:bldP spid="29" grpId="0"/>
      <p:bldP spid="36" grpId="0" animBg="1"/>
      <p:bldP spid="39" grpId="0"/>
      <p:bldP spid="40" grpId="0"/>
      <p:bldP spid="44" grpId="0" animBg="1"/>
      <p:bldP spid="4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DC193-4784-4458-94AF-748464FD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96" t="47356" r="43277" b="38084"/>
          <a:stretch/>
        </p:blipFill>
        <p:spPr>
          <a:xfrm>
            <a:off x="299085" y="4912491"/>
            <a:ext cx="11593855" cy="18947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77ECB6-7EBC-493C-89E1-BE77516712B1}"/>
              </a:ext>
            </a:extLst>
          </p:cNvPr>
          <p:cNvGrpSpPr/>
          <p:nvPr/>
        </p:nvGrpSpPr>
        <p:grpSpPr>
          <a:xfrm>
            <a:off x="0" y="111760"/>
            <a:ext cx="10982960" cy="976401"/>
            <a:chOff x="0" y="111760"/>
            <a:chExt cx="10982960" cy="976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217C9D-E2DA-4E4E-B996-24E00162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000" t="33629" r="27917" b="58815"/>
            <a:stretch/>
          </p:blipFill>
          <p:spPr>
            <a:xfrm>
              <a:off x="6949440" y="111760"/>
              <a:ext cx="4033520" cy="9347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735A80-CD91-429D-B393-B363FCADB240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5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9EBAB716-EEC6-4FA0-B7CB-B4013A1A0F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7EA68E-AC66-4897-9D33-6DF5DC76EE9C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859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9C7CCA0-C374-4771-BD39-D54F60B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7" t="39852" r="35000" b="53777"/>
          <a:stretch/>
        </p:blipFill>
        <p:spPr>
          <a:xfrm>
            <a:off x="291096" y="1215161"/>
            <a:ext cx="10773144" cy="843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D99A7B-CA51-4A87-B501-6721A9CB7DF1}"/>
                  </a:ext>
                </a:extLst>
              </p:cNvPr>
              <p:cNvSpPr txBox="1"/>
              <p:nvPr/>
            </p:nvSpPr>
            <p:spPr>
              <a:xfrm>
                <a:off x="4153176" y="2501442"/>
                <a:ext cx="3493585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غرب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,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شرق</m:t>
                          </m:r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جنوب</m:t>
                          </m:r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شمال</m:t>
                          </m:r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D99A7B-CA51-4A87-B501-6721A9CB7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176" y="2501442"/>
                <a:ext cx="3493585" cy="5149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7EBD7E-B8F9-4E70-8425-32E31DDFC0D2}"/>
                  </a:ext>
                </a:extLst>
              </p:cNvPr>
              <p:cNvSpPr txBox="1"/>
              <p:nvPr/>
            </p:nvSpPr>
            <p:spPr>
              <a:xfrm>
                <a:off x="4196457" y="3665530"/>
                <a:ext cx="3450304" cy="51494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ar-AE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برد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    ,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ثلج</m:t>
                          </m:r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 , 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مطر</m:t>
                          </m:r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شمس</m:t>
                          </m:r>
                          <m:r>
                            <a:rPr lang="ar-SA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ar-AE" sz="28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7EBD7E-B8F9-4E70-8425-32E31DDFC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457" y="3665530"/>
                <a:ext cx="3450304" cy="5149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A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A5ADD6-146D-4410-8B16-3647AB15E75D}"/>
              </a:ext>
            </a:extLst>
          </p:cNvPr>
          <p:cNvCxnSpPr>
            <a:cxnSpLocks/>
          </p:cNvCxnSpPr>
          <p:nvPr/>
        </p:nvCxnSpPr>
        <p:spPr>
          <a:xfrm>
            <a:off x="4673600" y="3033740"/>
            <a:ext cx="0" cy="644921"/>
          </a:xfrm>
          <a:prstGeom prst="straightConnector1">
            <a:avLst/>
          </a:prstGeom>
          <a:ln w="381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8CE290-06DF-4D45-A516-EA87EFFE5A8C}"/>
              </a:ext>
            </a:extLst>
          </p:cNvPr>
          <p:cNvCxnSpPr>
            <a:cxnSpLocks/>
          </p:cNvCxnSpPr>
          <p:nvPr/>
        </p:nvCxnSpPr>
        <p:spPr>
          <a:xfrm>
            <a:off x="5464810" y="2996071"/>
            <a:ext cx="0" cy="682590"/>
          </a:xfrm>
          <a:prstGeom prst="straightConnector1">
            <a:avLst/>
          </a:prstGeom>
          <a:ln w="381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8836A6-8C23-470E-A6A9-51B47425A41E}"/>
              </a:ext>
            </a:extLst>
          </p:cNvPr>
          <p:cNvCxnSpPr>
            <a:cxnSpLocks/>
          </p:cNvCxnSpPr>
          <p:nvPr/>
        </p:nvCxnSpPr>
        <p:spPr>
          <a:xfrm>
            <a:off x="6238240" y="3012356"/>
            <a:ext cx="0" cy="653174"/>
          </a:xfrm>
          <a:prstGeom prst="straightConnector1">
            <a:avLst/>
          </a:prstGeom>
          <a:ln w="381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0E7522-C719-401C-A618-6CF7D24157D9}"/>
              </a:ext>
            </a:extLst>
          </p:cNvPr>
          <p:cNvCxnSpPr>
            <a:cxnSpLocks/>
          </p:cNvCxnSpPr>
          <p:nvPr/>
        </p:nvCxnSpPr>
        <p:spPr>
          <a:xfrm>
            <a:off x="7090960" y="3016391"/>
            <a:ext cx="0" cy="662270"/>
          </a:xfrm>
          <a:prstGeom prst="straightConnector1">
            <a:avLst/>
          </a:prstGeom>
          <a:ln w="38100">
            <a:solidFill>
              <a:srgbClr val="FF33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25D4552-FFA0-4504-AA93-5320DD91825F}"/>
              </a:ext>
            </a:extLst>
          </p:cNvPr>
          <p:cNvSpPr/>
          <p:nvPr/>
        </p:nvSpPr>
        <p:spPr>
          <a:xfrm>
            <a:off x="4550149" y="4297320"/>
            <a:ext cx="2742919" cy="4983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(AH) Manal Black" pitchFamily="2" charset="-78"/>
              </a:rPr>
              <a:t>يوجد تناظر واحد لواحد</a:t>
            </a:r>
            <a:endParaRPr lang="ar-AE" sz="2400" b="1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6FABC97-7918-4334-9E5A-5B426CC8FA8A}"/>
              </a:ext>
            </a:extLst>
          </p:cNvPr>
          <p:cNvSpPr/>
          <p:nvPr/>
        </p:nvSpPr>
        <p:spPr>
          <a:xfrm>
            <a:off x="8604702" y="3535450"/>
            <a:ext cx="2742919" cy="1260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2060"/>
                </a:solidFill>
                <a:cs typeface="(AH) Manal Black" pitchFamily="2" charset="-78"/>
              </a:rPr>
              <a:t>كل عنصر من المجموعة الأولى يقترن بعنصر واحد مع المجموعة الثانية والعكس</a:t>
            </a:r>
            <a:endParaRPr lang="ar-AE" sz="2400" b="1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pic>
        <p:nvPicPr>
          <p:cNvPr id="45" name="Picture 4" descr="ID# 5562 - Question Mark Serious Thinker - PowerPoint Animation ...">
            <a:extLst>
              <a:ext uri="{FF2B5EF4-FFF2-40B4-BE49-F238E27FC236}">
                <a16:creationId xmlns:a16="http://schemas.microsoft.com/office/drawing/2014/main" id="{D509AA19-3B5F-40A2-851A-30685199C6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0"/>
            <a:ext cx="1047750" cy="1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3" grpId="0" animBg="1"/>
      <p:bldP spid="4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9311B6-2B5C-44AE-B8AE-8513F5257219}"/>
              </a:ext>
            </a:extLst>
          </p:cNvPr>
          <p:cNvGrpSpPr/>
          <p:nvPr/>
        </p:nvGrpSpPr>
        <p:grpSpPr>
          <a:xfrm>
            <a:off x="97046" y="1291212"/>
            <a:ext cx="2407920" cy="2164396"/>
            <a:chOff x="9530080" y="1462724"/>
            <a:chExt cx="2407920" cy="2164396"/>
          </a:xfrm>
        </p:grpSpPr>
        <p:pic>
          <p:nvPicPr>
            <p:cNvPr id="5122" name="Picture 2" descr="أزمة الإنترنت في اليمن… تكلفة مرتفعة وبطء في الخدمة | المشاهد نت">
              <a:extLst>
                <a:ext uri="{FF2B5EF4-FFF2-40B4-BE49-F238E27FC236}">
                  <a16:creationId xmlns:a16="http://schemas.microsoft.com/office/drawing/2014/main" id="{BC09540B-C2D2-467E-8D2B-EC2CD8705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0080" y="1462724"/>
              <a:ext cx="2363787" cy="15090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3E74EDE-D5A6-4FC0-A479-12B9CA606FA8}"/>
                </a:ext>
              </a:extLst>
            </p:cNvPr>
            <p:cNvSpPr/>
            <p:nvPr/>
          </p:nvSpPr>
          <p:spPr>
            <a:xfrm>
              <a:off x="9662160" y="3119120"/>
              <a:ext cx="2275840" cy="508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FF0000"/>
                  </a:solidFill>
                  <a:cs typeface="(AH) Manal Black" pitchFamily="2" charset="-78"/>
                </a:rPr>
                <a:t>يمكن الاستعانة بالأنترنت</a:t>
              </a:r>
              <a:endParaRPr lang="ar-AE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88CF082-4679-4703-ACA9-B7C80FD0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50" t="25791" r="30500" b="60296"/>
          <a:stretch/>
        </p:blipFill>
        <p:spPr>
          <a:xfrm>
            <a:off x="4521201" y="2629504"/>
            <a:ext cx="7441674" cy="4001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1C5897-AA00-400C-A43E-7BC62873BB45}"/>
              </a:ext>
            </a:extLst>
          </p:cNvPr>
          <p:cNvGrpSpPr/>
          <p:nvPr/>
        </p:nvGrpSpPr>
        <p:grpSpPr>
          <a:xfrm>
            <a:off x="0" y="111760"/>
            <a:ext cx="11892915" cy="1069011"/>
            <a:chOff x="0" y="111760"/>
            <a:chExt cx="11892915" cy="10690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6A3EEB-2B0B-45D5-A8C2-D49DA1A5AB6B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6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B6D430B7-0B6F-479C-A7BA-7BF1B983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6C53FB-2B63-42FD-A191-2C07831AF4D4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861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1A4EAC-4466-41F3-BEAE-D8590B17B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917" t="20148" r="30500" b="73721"/>
            <a:stretch/>
          </p:blipFill>
          <p:spPr>
            <a:xfrm>
              <a:off x="2730708" y="226664"/>
              <a:ext cx="9162207" cy="954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9144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6FEE96EF-9C46-4EDF-BB66-A85F7D3C8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520" y="4236085"/>
            <a:ext cx="3840480" cy="26219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C9B282-65DB-4EB9-A2D1-7DF9C37B6335}"/>
              </a:ext>
            </a:extLst>
          </p:cNvPr>
          <p:cNvGrpSpPr/>
          <p:nvPr/>
        </p:nvGrpSpPr>
        <p:grpSpPr>
          <a:xfrm>
            <a:off x="7502252" y="42226"/>
            <a:ext cx="3774778" cy="4117659"/>
            <a:chOff x="7502252" y="42226"/>
            <a:chExt cx="3774778" cy="41176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57641-0F1E-4BAF-BE76-236B4E3E0CF6}"/>
                </a:ext>
              </a:extLst>
            </p:cNvPr>
            <p:cNvGrpSpPr/>
            <p:nvPr/>
          </p:nvGrpSpPr>
          <p:grpSpPr>
            <a:xfrm>
              <a:off x="8218870" y="1188720"/>
              <a:ext cx="3058160" cy="2971165"/>
              <a:chOff x="8808721" y="1209675"/>
              <a:chExt cx="3058160" cy="2971165"/>
            </a:xfrm>
          </p:grpSpPr>
          <p:pic>
            <p:nvPicPr>
              <p:cNvPr id="4098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409EC61F-8BDA-4072-8E8C-D3CDC2F410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209675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D183C0E7-CD66-4617-AB6C-899B406247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536555" y="2078354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E19DFF2-F217-4AD0-9BA4-ACF5AD8D2F52}"/>
                </a:ext>
              </a:extLst>
            </p:cNvPr>
            <p:cNvGrpSpPr/>
            <p:nvPr/>
          </p:nvGrpSpPr>
          <p:grpSpPr>
            <a:xfrm>
              <a:off x="7502252" y="42226"/>
              <a:ext cx="3479073" cy="1059180"/>
              <a:chOff x="8122012" y="3079432"/>
              <a:chExt cx="3479073" cy="1059180"/>
            </a:xfrm>
          </p:grpSpPr>
          <p:pic>
            <p:nvPicPr>
              <p:cNvPr id="18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823501F5-6978-41E1-AF0D-6F1B9474B3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9912" y="3079432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5F7AA10-CD56-48BD-A909-9D3AF4327DD1}"/>
                  </a:ext>
                </a:extLst>
              </p:cNvPr>
              <p:cNvSpPr/>
              <p:nvPr/>
            </p:nvSpPr>
            <p:spPr>
              <a:xfrm>
                <a:off x="8122012" y="3321116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400" b="1" dirty="0">
                    <a:solidFill>
                      <a:schemeClr val="bg1"/>
                    </a:solidFill>
                    <a:cs typeface="(AH) Manal Black" pitchFamily="2" charset="-78"/>
                  </a:rPr>
                  <a:t>تذكرة خروج</a:t>
                </a:r>
                <a:endParaRPr lang="ar-AE" sz="4400" b="1" dirty="0">
                  <a:solidFill>
                    <a:schemeClr val="bg1"/>
                  </a:solidFill>
                  <a:cs typeface="(AH) Manal Black" pitchFamily="2" charset="-78"/>
                </a:endParaRPr>
              </a:p>
            </p:txBody>
          </p:sp>
        </p:grpSp>
      </p:grpSp>
      <p:pic>
        <p:nvPicPr>
          <p:cNvPr id="13" name="Picture 2" descr="خلفيات فوانيس رمضان متحركة , صور اجمل فوانيس رمضان دلع ورد">
            <a:extLst>
              <a:ext uri="{FF2B5EF4-FFF2-40B4-BE49-F238E27FC236}">
                <a16:creationId xmlns:a16="http://schemas.microsoft.com/office/drawing/2014/main" id="{EC788811-27A3-44B8-BB98-5CBD667B7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616" y="71307"/>
            <a:ext cx="632384" cy="13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517B2-69CF-43E2-8F4E-556CF6F0AE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909" t="36361" r="30500" b="45629"/>
          <a:stretch/>
        </p:blipFill>
        <p:spPr>
          <a:xfrm>
            <a:off x="86783" y="2343468"/>
            <a:ext cx="7772696" cy="4426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692190-588E-4344-AF47-D2F56FB34FA5}"/>
              </a:ext>
            </a:extLst>
          </p:cNvPr>
          <p:cNvGrpSpPr/>
          <p:nvPr/>
        </p:nvGrpSpPr>
        <p:grpSpPr>
          <a:xfrm>
            <a:off x="0" y="111760"/>
            <a:ext cx="8077577" cy="1965961"/>
            <a:chOff x="0" y="111760"/>
            <a:chExt cx="8077577" cy="19659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2CF30F-DE03-451F-95AF-D723D12A8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7909" t="30000" r="30500" b="63714"/>
            <a:stretch/>
          </p:blipFill>
          <p:spPr>
            <a:xfrm>
              <a:off x="134946" y="1188720"/>
              <a:ext cx="7942631" cy="8890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C72D485-0304-4F3B-9115-5D5ABB205256}"/>
                </a:ext>
              </a:extLst>
            </p:cNvPr>
            <p:cNvGrpSpPr/>
            <p:nvPr/>
          </p:nvGrpSpPr>
          <p:grpSpPr>
            <a:xfrm>
              <a:off x="0" y="111760"/>
              <a:ext cx="2315210" cy="976401"/>
              <a:chOff x="0" y="111760"/>
              <a:chExt cx="2315210" cy="976401"/>
            </a:xfrm>
          </p:grpSpPr>
          <p:pic>
            <p:nvPicPr>
              <p:cNvPr id="24" name="Picture 2" descr="Circle seal RED2 | SVG(VECTOR):Public Domain | ICON PARK | Share ...">
                <a:extLst>
                  <a:ext uri="{FF2B5EF4-FFF2-40B4-BE49-F238E27FC236}">
                    <a16:creationId xmlns:a16="http://schemas.microsoft.com/office/drawing/2014/main" id="{204A72D2-0DA2-4194-9F12-5EE2DF16F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1760"/>
                <a:ext cx="2315210" cy="934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B5030D-52CE-4FDF-B6D9-46782CAF42DD}"/>
                  </a:ext>
                </a:extLst>
              </p:cNvPr>
              <p:cNvSpPr txBox="1"/>
              <p:nvPr/>
            </p:nvSpPr>
            <p:spPr>
              <a:xfrm>
                <a:off x="299085" y="134054"/>
                <a:ext cx="1717040" cy="95410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>
                    <a:solidFill>
                      <a:srgbClr val="FFFF00"/>
                    </a:solidFill>
                    <a:cs typeface="(AH) Manal Black" pitchFamily="2" charset="-78"/>
                  </a:rPr>
                  <a:t>صفحة </a:t>
                </a:r>
              </a:p>
              <a:p>
                <a:pPr algn="ctr"/>
                <a:r>
                  <a:rPr lang="en-US" sz="2800" b="1" dirty="0">
                    <a:solidFill>
                      <a:srgbClr val="FFFF00"/>
                    </a:solidFill>
                    <a:latin typeface="Algerian" panose="04020705040A02060702" pitchFamily="82" charset="0"/>
                    <a:cs typeface="Aldhabi" panose="01000000000000000000" pitchFamily="2" charset="-78"/>
                  </a:rPr>
                  <a:t>861</a:t>
                </a:r>
                <a:endParaRPr lang="ar-AE" sz="2800" b="1" dirty="0">
                  <a:solidFill>
                    <a:srgbClr val="FFFF00"/>
                  </a:solidFill>
                  <a:latin typeface="Algerian" panose="04020705040A02060702" pitchFamily="82" charset="0"/>
                  <a:cs typeface="Aldhabi" panose="01000000000000000000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632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عرض الكلي للمقابلات السلوكية">
            <a:extLst>
              <a:ext uri="{FF2B5EF4-FFF2-40B4-BE49-F238E27FC236}">
                <a16:creationId xmlns:a16="http://schemas.microsoft.com/office/drawing/2014/main" id="{740A6523-9A76-4CFC-B687-D87985D3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199" y="3833377"/>
            <a:ext cx="4665926" cy="302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وراق عمل - اعاقتي لا تعني نهايتي">
            <a:extLst>
              <a:ext uri="{FF2B5EF4-FFF2-40B4-BE49-F238E27FC236}">
                <a16:creationId xmlns:a16="http://schemas.microsoft.com/office/drawing/2014/main" id="{D777AFAF-B9E6-420B-8CEB-3632783B2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623" y="452575"/>
            <a:ext cx="3021553" cy="2471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AD2AF770-A708-4B76-802E-A0980F328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94" y="14798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العرض الكلي للمقابلات السلوكية">
            <a:extLst>
              <a:ext uri="{FF2B5EF4-FFF2-40B4-BE49-F238E27FC236}">
                <a16:creationId xmlns:a16="http://schemas.microsoft.com/office/drawing/2014/main" id="{14A61CBF-BC78-4398-A1A7-E97196372E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2" name="Picture 2" descr="ملصقات مع السلامة‎ by Hamid OUCHLAH">
            <a:extLst>
              <a:ext uri="{FF2B5EF4-FFF2-40B4-BE49-F238E27FC236}">
                <a16:creationId xmlns:a16="http://schemas.microsoft.com/office/drawing/2014/main" id="{81BD6D4C-B9E8-41B3-8E70-B02D5C85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ملصقات مع السلامة‎ by Hamid OUCHLAH">
            <a:extLst>
              <a:ext uri="{FF2B5EF4-FFF2-40B4-BE49-F238E27FC236}">
                <a16:creationId xmlns:a16="http://schemas.microsoft.com/office/drawing/2014/main" id="{B035A564-FEEE-4ABB-A0AF-1A566D9D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472" y="5787550"/>
            <a:ext cx="1172528" cy="1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مع السلامة باي كارتون انيمي سلام سبيس تون GIF - Bye GoodBye Anime ...">
            <a:extLst>
              <a:ext uri="{FF2B5EF4-FFF2-40B4-BE49-F238E27FC236}">
                <a16:creationId xmlns:a16="http://schemas.microsoft.com/office/drawing/2014/main" id="{5C73CC56-DE79-4C4C-91EC-8128CFFC37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1827" y="193700"/>
            <a:ext cx="3252903" cy="381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5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7F0F4D-DD57-4BC3-84DB-1DFB6A1594D0}"/>
              </a:ext>
            </a:extLst>
          </p:cNvPr>
          <p:cNvGrpSpPr/>
          <p:nvPr/>
        </p:nvGrpSpPr>
        <p:grpSpPr>
          <a:xfrm>
            <a:off x="2421255" y="0"/>
            <a:ext cx="8317865" cy="1654412"/>
            <a:chOff x="1936751" y="0"/>
            <a:chExt cx="8317865" cy="1654412"/>
          </a:xfrm>
        </p:grpSpPr>
        <p:pic>
          <p:nvPicPr>
            <p:cNvPr id="2" name="Picture 22" descr="خلفيات خشب: للتصميم | للتصوير | بوربوينت | 3D واكثر | دودي جلو">
              <a:extLst>
                <a:ext uri="{FF2B5EF4-FFF2-40B4-BE49-F238E27FC236}">
                  <a16:creationId xmlns:a16="http://schemas.microsoft.com/office/drawing/2014/main" id="{CEA88FBC-C6DE-450F-9979-6AE6571EB7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09" b="67115"/>
            <a:stretch/>
          </p:blipFill>
          <p:spPr bwMode="auto">
            <a:xfrm>
              <a:off x="1936751" y="0"/>
              <a:ext cx="8317865" cy="16544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A9B87B-AC11-4B10-AF7E-54471F35AE4D}"/>
                </a:ext>
              </a:extLst>
            </p:cNvPr>
            <p:cNvSpPr txBox="1"/>
            <p:nvPr/>
          </p:nvSpPr>
          <p:spPr>
            <a:xfrm>
              <a:off x="3789680" y="274320"/>
              <a:ext cx="436181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b="1" dirty="0">
                  <a:solidFill>
                    <a:srgbClr val="FFFF00"/>
                  </a:solidFill>
                  <a:cs typeface="(AH) Manal Black" pitchFamily="2" charset="-78"/>
                </a:rPr>
                <a:t>تعريف المجموعة والعنصر</a:t>
              </a:r>
              <a:endParaRPr lang="ar-AE" sz="4400" b="1" dirty="0">
                <a:solidFill>
                  <a:srgbClr val="FFFF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18434" name="Picture 2" descr="هيا نشاهد - YouTube">
            <a:extLst>
              <a:ext uri="{FF2B5EF4-FFF2-40B4-BE49-F238E27FC236}">
                <a16:creationId xmlns:a16="http://schemas.microsoft.com/office/drawing/2014/main" id="{B836A09A-127A-4649-B417-C6438C10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8" y="1900238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A531D52E-E9F2-421E-9B03-7122222DA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5354" y="1975548"/>
            <a:ext cx="6583045" cy="460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3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7F40B7-8C39-43AC-846A-CCCC1C3C1DC6}"/>
              </a:ext>
            </a:extLst>
          </p:cNvPr>
          <p:cNvGrpSpPr/>
          <p:nvPr/>
        </p:nvGrpSpPr>
        <p:grpSpPr>
          <a:xfrm>
            <a:off x="3078480" y="0"/>
            <a:ext cx="6035040" cy="1148080"/>
            <a:chOff x="3078480" y="0"/>
            <a:chExt cx="6035040" cy="1148080"/>
          </a:xfrm>
        </p:grpSpPr>
        <p:pic>
          <p:nvPicPr>
            <p:cNvPr id="3074" name="Picture 2" descr="Red and green glass buttons with metal frame on Vector Image">
              <a:extLst>
                <a:ext uri="{FF2B5EF4-FFF2-40B4-BE49-F238E27FC236}">
                  <a16:creationId xmlns:a16="http://schemas.microsoft.com/office/drawing/2014/main" id="{6575043F-7DC8-4864-B1A9-9AFD502FE7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4" t="47259" r="15330" b="21185"/>
            <a:stretch/>
          </p:blipFill>
          <p:spPr bwMode="auto">
            <a:xfrm>
              <a:off x="3078480" y="0"/>
              <a:ext cx="6035040" cy="11480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9ED795-2BD9-4225-A423-58A19A6AF62F}"/>
                </a:ext>
              </a:extLst>
            </p:cNvPr>
            <p:cNvSpPr txBox="1"/>
            <p:nvPr/>
          </p:nvSpPr>
          <p:spPr>
            <a:xfrm>
              <a:off x="4212378" y="112375"/>
              <a:ext cx="376724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FF0000"/>
                  </a:solidFill>
                  <a:cs typeface="(AH) Manal Black" pitchFamily="2" charset="-78"/>
                </a:rPr>
                <a:t>المفاهيم الأساسية </a:t>
              </a:r>
              <a:endParaRPr lang="ar-AE" sz="5400" b="1" i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8D3DD7-6424-479E-A923-9A48E7706C6D}"/>
              </a:ext>
            </a:extLst>
          </p:cNvPr>
          <p:cNvGrpSpPr/>
          <p:nvPr/>
        </p:nvGrpSpPr>
        <p:grpSpPr>
          <a:xfrm>
            <a:off x="9397722" y="1391919"/>
            <a:ext cx="2529275" cy="1503835"/>
            <a:chOff x="9397722" y="1391919"/>
            <a:chExt cx="2529275" cy="1503835"/>
          </a:xfrm>
        </p:grpSpPr>
        <p:pic>
          <p:nvPicPr>
            <p:cNvPr id="7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48A66CB6-64B4-4A30-8392-441305776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697" y="1391919"/>
              <a:ext cx="2400300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E1A0C9-E651-4069-B5C8-79C8AE2E7FD8}"/>
                </a:ext>
              </a:extLst>
            </p:cNvPr>
            <p:cNvSpPr txBox="1"/>
            <p:nvPr/>
          </p:nvSpPr>
          <p:spPr>
            <a:xfrm>
              <a:off x="9397722" y="1682170"/>
              <a:ext cx="25292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002060"/>
                  </a:solidFill>
                  <a:cs typeface="(AH) Manal Black" pitchFamily="2" charset="-78"/>
                </a:rPr>
                <a:t>المجموعة</a:t>
              </a:r>
              <a:endParaRPr lang="ar-AE" sz="54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F71203-CAAB-4D5F-9577-53E539EE114D}"/>
              </a:ext>
            </a:extLst>
          </p:cNvPr>
          <p:cNvSpPr txBox="1"/>
          <p:nvPr/>
        </p:nvSpPr>
        <p:spPr>
          <a:xfrm>
            <a:off x="0" y="1482116"/>
            <a:ext cx="927343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cs typeface="(AH) Manal Black" pitchFamily="2" charset="-78"/>
              </a:rPr>
              <a:t>هي تجمع من الأشياء المعرفة جيدا أو المحددة تحديدا تاما . وقد يكون لها صفة مميزة مشتركة لها</a:t>
            </a:r>
            <a:endParaRPr lang="ar-AE" sz="40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C33E8E-D341-4FAB-A315-6828DD9D3A13}"/>
              </a:ext>
            </a:extLst>
          </p:cNvPr>
          <p:cNvGrpSpPr/>
          <p:nvPr/>
        </p:nvGrpSpPr>
        <p:grpSpPr>
          <a:xfrm>
            <a:off x="7843622" y="4136886"/>
            <a:ext cx="4348378" cy="1503835"/>
            <a:chOff x="7711440" y="3099570"/>
            <a:chExt cx="4348378" cy="1503835"/>
          </a:xfrm>
        </p:grpSpPr>
        <p:pic>
          <p:nvPicPr>
            <p:cNvPr id="12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A80F8185-D62F-49FC-90FE-2E59FA4A4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4480" y="3099570"/>
              <a:ext cx="4022517" cy="150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7AAF61-DA17-44C4-9242-77F53D97BFC5}"/>
                </a:ext>
              </a:extLst>
            </p:cNvPr>
            <p:cNvSpPr txBox="1"/>
            <p:nvPr/>
          </p:nvSpPr>
          <p:spPr>
            <a:xfrm>
              <a:off x="7711440" y="3312775"/>
              <a:ext cx="434837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i="1" dirty="0">
                  <a:solidFill>
                    <a:srgbClr val="002060"/>
                  </a:solidFill>
                  <a:cs typeface="(AH) Manal Black" pitchFamily="2" charset="-78"/>
                </a:rPr>
                <a:t>عناصر المجموعة</a:t>
              </a:r>
              <a:endParaRPr lang="ar-AE" sz="5400" b="1" i="1" dirty="0">
                <a:solidFill>
                  <a:srgbClr val="002060"/>
                </a:solidFill>
                <a:cs typeface="(AH) Manal Black" pitchFamily="2" charset="-78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7126E0-8B4F-4AE3-98E8-3EFB9197FF70}"/>
              </a:ext>
            </a:extLst>
          </p:cNvPr>
          <p:cNvSpPr txBox="1"/>
          <p:nvPr/>
        </p:nvSpPr>
        <p:spPr>
          <a:xfrm>
            <a:off x="2148993" y="4580775"/>
            <a:ext cx="56946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cs typeface="(AH) Manal Black" pitchFamily="2" charset="-78"/>
              </a:rPr>
              <a:t>هي الأشياء التي تتكون منها المجموعة</a:t>
            </a:r>
            <a:endParaRPr lang="ar-AE" sz="4000" b="1" dirty="0">
              <a:solidFill>
                <a:srgbClr val="7030A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5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F53FD3-8739-4D4E-95FE-82E6787D29F0}"/>
              </a:ext>
            </a:extLst>
          </p:cNvPr>
          <p:cNvSpPr/>
          <p:nvPr/>
        </p:nvSpPr>
        <p:spPr>
          <a:xfrm>
            <a:off x="6096000" y="0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اذكر عناصر كل مجموعة مما يلي :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EA4341-068E-42DA-A4AE-8E0349595F44}"/>
              </a:ext>
            </a:extLst>
          </p:cNvPr>
          <p:cNvSpPr/>
          <p:nvPr/>
        </p:nvSpPr>
        <p:spPr>
          <a:xfrm>
            <a:off x="5608334" y="935742"/>
            <a:ext cx="6470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❶</a:t>
            </a:r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مجموعة الإمارات المكونة لدولة الامارات العربية المتحدة.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508414-928B-4EBA-937B-AD4E1E088AC8}"/>
              </a:ext>
            </a:extLst>
          </p:cNvPr>
          <p:cNvSpPr/>
          <p:nvPr/>
        </p:nvSpPr>
        <p:spPr>
          <a:xfrm>
            <a:off x="10405933" y="1783989"/>
            <a:ext cx="1645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cs typeface="(AH) Manal Black" pitchFamily="2" charset="-78"/>
              </a:rPr>
              <a:t>عناصرها هي :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0EF450-AA42-42E4-813A-E24610B423BA}"/>
              </a:ext>
            </a:extLst>
          </p:cNvPr>
          <p:cNvSpPr/>
          <p:nvPr/>
        </p:nvSpPr>
        <p:spPr>
          <a:xfrm>
            <a:off x="1396896" y="1689771"/>
            <a:ext cx="88841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  <a:cs typeface="(AH) Manal Black" pitchFamily="2" charset="-78"/>
              </a:rPr>
              <a:t>أبو ظبي, دبي, الشارقة, عجمان ,رأس الخيمة ,الفجيرة ,أم القيوين</a:t>
            </a:r>
            <a:endParaRPr lang="ar-AE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7FDBC-9F4D-45B9-8E00-9DF40986A9BB}"/>
              </a:ext>
            </a:extLst>
          </p:cNvPr>
          <p:cNvSpPr/>
          <p:nvPr/>
        </p:nvSpPr>
        <p:spPr>
          <a:xfrm>
            <a:off x="6020117" y="4210787"/>
            <a:ext cx="60308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❸</a:t>
            </a:r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مجموعة حروف الاسم الأول </a:t>
            </a:r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لأول رائد فضاء إماراتي</a:t>
            </a:r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.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383F1-7065-4A09-A35A-C203B8A8DBCF}"/>
              </a:ext>
            </a:extLst>
          </p:cNvPr>
          <p:cNvSpPr/>
          <p:nvPr/>
        </p:nvSpPr>
        <p:spPr>
          <a:xfrm>
            <a:off x="10433373" y="5204750"/>
            <a:ext cx="1645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cs typeface="(AH) Manal Black" pitchFamily="2" charset="-78"/>
              </a:rPr>
              <a:t>عناصرها هي :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3D74A-F7B3-4AAE-930E-46B34EC90557}"/>
              </a:ext>
            </a:extLst>
          </p:cNvPr>
          <p:cNvSpPr/>
          <p:nvPr/>
        </p:nvSpPr>
        <p:spPr>
          <a:xfrm>
            <a:off x="7834584" y="5187260"/>
            <a:ext cx="25987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  <a:cs typeface="(AH) Manal Black" pitchFamily="2" charset="-78"/>
              </a:rPr>
              <a:t>هـ  ,   ز  ,   أ  ,   ع</a:t>
            </a:r>
            <a:endParaRPr lang="ar-AE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668C48-695B-4F49-916A-67A4D0A8C11C}"/>
              </a:ext>
            </a:extLst>
          </p:cNvPr>
          <p:cNvSpPr/>
          <p:nvPr/>
        </p:nvSpPr>
        <p:spPr>
          <a:xfrm>
            <a:off x="8511183" y="2483680"/>
            <a:ext cx="35397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❷</a:t>
            </a:r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مجموعة ألوان علم الإمارات.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A15DEB-00CD-4D81-998A-9B8C2BF77F48}"/>
              </a:ext>
            </a:extLst>
          </p:cNvPr>
          <p:cNvSpPr/>
          <p:nvPr/>
        </p:nvSpPr>
        <p:spPr>
          <a:xfrm>
            <a:off x="6569786" y="3075432"/>
            <a:ext cx="3711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  <a:cs typeface="(AH) Manal Black" pitchFamily="2" charset="-78"/>
              </a:rPr>
              <a:t>أحمر, أخضر, أبيض, أسود</a:t>
            </a:r>
            <a:endParaRPr lang="ar-AE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4338" name="Picture 2" descr="أ.ف.ب: الإمارات تقوم بعملية سحب لقواتها باليمن لأسباب استراتيجية ...">
            <a:extLst>
              <a:ext uri="{FF2B5EF4-FFF2-40B4-BE49-F238E27FC236}">
                <a16:creationId xmlns:a16="http://schemas.microsoft.com/office/drawing/2014/main" id="{7649B576-B00D-4098-B6AB-B97402483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66" y="2313426"/>
            <a:ext cx="2406650" cy="188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7E1F8A2-3666-4BA2-B46A-7694D4CA7E0F}"/>
              </a:ext>
            </a:extLst>
          </p:cNvPr>
          <p:cNvSpPr/>
          <p:nvPr/>
        </p:nvSpPr>
        <p:spPr>
          <a:xfrm>
            <a:off x="10433373" y="3133584"/>
            <a:ext cx="1645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cs typeface="(AH) Manal Black" pitchFamily="2" charset="-78"/>
              </a:rPr>
              <a:t>عناصرها هي :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85D6F9-E49C-40EF-9096-81D97058BF03}"/>
              </a:ext>
            </a:extLst>
          </p:cNvPr>
          <p:cNvSpPr/>
          <p:nvPr/>
        </p:nvSpPr>
        <p:spPr>
          <a:xfrm>
            <a:off x="2595245" y="2745290"/>
            <a:ext cx="3738880" cy="512505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(AH) Manal Black" pitchFamily="2" charset="-78"/>
              </a:rPr>
              <a:t>ماذا يمثل لكي هذا العلم ؟</a:t>
            </a:r>
            <a:endParaRPr lang="ar-AE" sz="3200" dirty="0">
              <a:cs typeface="(AH) Manal Black" pitchFamily="2" charset="-78"/>
            </a:endParaRPr>
          </a:p>
        </p:txBody>
      </p:sp>
      <p:pic>
        <p:nvPicPr>
          <p:cNvPr id="1026" name="Picture 2" descr="إنفوجراف.. رحلة عودة أول رائد فضاء إماراتي إلى الأرض">
            <a:extLst>
              <a:ext uri="{FF2B5EF4-FFF2-40B4-BE49-F238E27FC236}">
                <a16:creationId xmlns:a16="http://schemas.microsoft.com/office/drawing/2014/main" id="{53C710C8-179B-4C91-B7DE-D0BF56E0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4" y="4311494"/>
            <a:ext cx="2828925" cy="2309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41FA572-B250-4FFC-9351-CE2452371B1F}"/>
              </a:ext>
            </a:extLst>
          </p:cNvPr>
          <p:cNvSpPr/>
          <p:nvPr/>
        </p:nvSpPr>
        <p:spPr>
          <a:xfrm>
            <a:off x="3316605" y="5357893"/>
            <a:ext cx="3738880" cy="512505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(AH) Manal Black" pitchFamily="2" charset="-78"/>
              </a:rPr>
              <a:t>ماذا يمثل لكي هذا الحدث ؟</a:t>
            </a:r>
            <a:endParaRPr lang="ar-AE" sz="3200" dirty="0">
              <a:cs typeface="(AH) Manal Black" pitchFamily="2" charset="-78"/>
            </a:endParaRPr>
          </a:p>
        </p:txBody>
      </p:sp>
      <p:pic>
        <p:nvPicPr>
          <p:cNvPr id="29" name="Picture 8" descr="كل ما عليك معرفته عن الامارات السبع - ابوظبي - دبي - الشارقة | ماي ...">
            <a:extLst>
              <a:ext uri="{FF2B5EF4-FFF2-40B4-BE49-F238E27FC236}">
                <a16:creationId xmlns:a16="http://schemas.microsoft.com/office/drawing/2014/main" id="{0087E342-B382-4034-BB81-58B8C837C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481" r="2778" b="10518"/>
          <a:stretch/>
        </p:blipFill>
        <p:spPr bwMode="auto">
          <a:xfrm>
            <a:off x="153883" y="27017"/>
            <a:ext cx="2486025" cy="1756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8" grpId="0"/>
      <p:bldP spid="19" grpId="0"/>
      <p:bldP spid="21" grpId="0"/>
      <p:bldP spid="22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F53FD3-8739-4D4E-95FE-82E6787D29F0}"/>
              </a:ext>
            </a:extLst>
          </p:cNvPr>
          <p:cNvSpPr/>
          <p:nvPr/>
        </p:nvSpPr>
        <p:spPr>
          <a:xfrm>
            <a:off x="6096000" y="0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اذكر عناصر كل مجموعة مما يلي :</a:t>
            </a:r>
            <a:endParaRPr lang="ar-AE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7FDBC-9F4D-45B9-8E00-9DF40986A9BB}"/>
              </a:ext>
            </a:extLst>
          </p:cNvPr>
          <p:cNvSpPr/>
          <p:nvPr/>
        </p:nvSpPr>
        <p:spPr>
          <a:xfrm>
            <a:off x="9146162" y="1277053"/>
            <a:ext cx="29322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❹</a:t>
            </a:r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مجموعة أيام الأسبوع .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383F1-7065-4A09-A35A-C203B8A8DBCF}"/>
              </a:ext>
            </a:extLst>
          </p:cNvPr>
          <p:cNvSpPr/>
          <p:nvPr/>
        </p:nvSpPr>
        <p:spPr>
          <a:xfrm>
            <a:off x="10067613" y="2245315"/>
            <a:ext cx="1645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cs typeface="(AH) Manal Black" pitchFamily="2" charset="-78"/>
              </a:rPr>
              <a:t>عناصرها هي :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3D74A-F7B3-4AAE-930E-46B34EC90557}"/>
              </a:ext>
            </a:extLst>
          </p:cNvPr>
          <p:cNvSpPr/>
          <p:nvPr/>
        </p:nvSpPr>
        <p:spPr>
          <a:xfrm>
            <a:off x="1842689" y="2245315"/>
            <a:ext cx="80522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  <a:cs typeface="(AH) Manal Black" pitchFamily="2" charset="-78"/>
              </a:rPr>
              <a:t>السبت, الأحد, الأثنين, الثلاثاء , الأربعاء, الخميس ,الجمعة</a:t>
            </a:r>
            <a:endParaRPr lang="ar-AE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86A46B-2ACB-4CA6-9032-8886BE6C14D4}"/>
              </a:ext>
            </a:extLst>
          </p:cNvPr>
          <p:cNvSpPr/>
          <p:nvPr/>
        </p:nvSpPr>
        <p:spPr>
          <a:xfrm>
            <a:off x="8312601" y="3241232"/>
            <a:ext cx="37657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cs typeface="(AH) Manal Black" pitchFamily="2" charset="-78"/>
              </a:rPr>
              <a:t>❺</a:t>
            </a:r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cs typeface="(AH) Manal Black" pitchFamily="2" charset="-78"/>
              </a:rPr>
              <a:t>مجموعة أحرف كلمة رياضيات .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9552C7-F4CD-4AE2-87E8-2F12B545D1A6}"/>
              </a:ext>
            </a:extLst>
          </p:cNvPr>
          <p:cNvSpPr/>
          <p:nvPr/>
        </p:nvSpPr>
        <p:spPr>
          <a:xfrm>
            <a:off x="10067613" y="3947884"/>
            <a:ext cx="1645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cs typeface="(AH) Manal Black" pitchFamily="2" charset="-78"/>
              </a:rPr>
              <a:t>عناصرها هي :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6ED9F-D6DD-4A91-A237-27A3F7BFA02F}"/>
              </a:ext>
            </a:extLst>
          </p:cNvPr>
          <p:cNvSpPr/>
          <p:nvPr/>
        </p:nvSpPr>
        <p:spPr>
          <a:xfrm>
            <a:off x="6983551" y="3962815"/>
            <a:ext cx="26581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/>
                <a:cs typeface="(AH) Manal Black" pitchFamily="2" charset="-78"/>
              </a:rPr>
              <a:t>ر  , ي  , ا ,ض , ت</a:t>
            </a:r>
            <a:endParaRPr lang="ar-AE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D4F4B4-5CAC-4DC3-AEEC-CF74D386095D}"/>
              </a:ext>
            </a:extLst>
          </p:cNvPr>
          <p:cNvSpPr/>
          <p:nvPr/>
        </p:nvSpPr>
        <p:spPr>
          <a:xfrm>
            <a:off x="10256348" y="5942674"/>
            <a:ext cx="1645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effectLst/>
                <a:cs typeface="(AH) Manal Black" pitchFamily="2" charset="-78"/>
              </a:rPr>
              <a:t>عناصرها هي :</a:t>
            </a:r>
            <a:endParaRPr lang="ar-AE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FAABD-02D3-4316-8067-C54CE13ADFF1}"/>
              </a:ext>
            </a:extLst>
          </p:cNvPr>
          <p:cNvSpPr/>
          <p:nvPr/>
        </p:nvSpPr>
        <p:spPr>
          <a:xfrm>
            <a:off x="8681009" y="5999406"/>
            <a:ext cx="1540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cs typeface="(AH) Manal Black" pitchFamily="2" charset="-78"/>
              </a:rPr>
              <a:t>1 , 9 ,7 </a:t>
            </a:r>
            <a:endParaRPr lang="ar-AE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D0223F-DC9D-4D55-AB3A-182DB0BA36AE}"/>
              </a:ext>
            </a:extLst>
          </p:cNvPr>
          <p:cNvGrpSpPr/>
          <p:nvPr/>
        </p:nvGrpSpPr>
        <p:grpSpPr>
          <a:xfrm>
            <a:off x="8175890" y="4998911"/>
            <a:ext cx="3932018" cy="553998"/>
            <a:chOff x="8146357" y="5717845"/>
            <a:chExt cx="3932018" cy="5539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6B118C-BFD7-498A-B6B3-22B510DA7E19}"/>
                </a:ext>
              </a:extLst>
            </p:cNvPr>
            <p:cNvSpPr/>
            <p:nvPr/>
          </p:nvSpPr>
          <p:spPr>
            <a:xfrm>
              <a:off x="9421879" y="5733234"/>
              <a:ext cx="265649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800" b="1" cap="none" spc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rgbClr val="FF0000"/>
                  </a:solidFill>
                  <a:effectLst/>
                  <a:cs typeface="(AH) Manal Black" pitchFamily="2" charset="-78"/>
                </a:rPr>
                <a:t>❻</a:t>
              </a:r>
              <a:r>
                <a:rPr lang="ar-SA" sz="2800" b="1" cap="none" spc="0" dirty="0">
                  <a:ln w="12700">
                    <a:solidFill>
                      <a:schemeClr val="accent5"/>
                    </a:solidFill>
                    <a:prstDash val="solid"/>
                  </a:ln>
                  <a:solidFill>
                    <a:srgbClr val="002060"/>
                  </a:solidFill>
                  <a:effectLst/>
                  <a:cs typeface="(AH) Manal Black" pitchFamily="2" charset="-78"/>
                </a:rPr>
                <a:t>مجموعة أرقام العدد</a:t>
              </a:r>
              <a:endParaRPr lang="ar-AE" sz="2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A966E3D-E9D5-4856-A850-F78A0D2EA488}"/>
                    </a:ext>
                  </a:extLst>
                </p:cNvPr>
                <p:cNvSpPr txBox="1"/>
                <p:nvPr/>
              </p:nvSpPr>
              <p:spPr>
                <a:xfrm>
                  <a:off x="8146357" y="5717845"/>
                  <a:ext cx="123110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𝟏𝟗𝟕𝟏</m:t>
                        </m:r>
                      </m:oMath>
                    </m:oMathPara>
                  </a14:m>
                  <a:endParaRPr lang="ar-AE" sz="36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A966E3D-E9D5-4856-A850-F78A0D2EA4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6357" y="5717845"/>
                  <a:ext cx="1231106" cy="5539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A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4D3E81-0481-48B4-B212-F7F04B69BC97}"/>
              </a:ext>
            </a:extLst>
          </p:cNvPr>
          <p:cNvSpPr/>
          <p:nvPr/>
        </p:nvSpPr>
        <p:spPr>
          <a:xfrm>
            <a:off x="4016111" y="5039628"/>
            <a:ext cx="3738880" cy="553998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(AH) Manal Black" pitchFamily="2" charset="-78"/>
              </a:rPr>
              <a:t>ماذا يمثل لكي هذا العدد؟</a:t>
            </a:r>
            <a:endParaRPr lang="ar-AE" sz="3200" dirty="0">
              <a:cs typeface="(AH) Manal Black" pitchFamily="2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1B0022-48D6-4360-86C3-A9070FE2EDAA}"/>
              </a:ext>
            </a:extLst>
          </p:cNvPr>
          <p:cNvGrpSpPr/>
          <p:nvPr/>
        </p:nvGrpSpPr>
        <p:grpSpPr>
          <a:xfrm>
            <a:off x="36281" y="4175514"/>
            <a:ext cx="2400300" cy="2667000"/>
            <a:chOff x="36281" y="4175514"/>
            <a:chExt cx="2400300" cy="2667000"/>
          </a:xfrm>
        </p:grpSpPr>
        <p:pic>
          <p:nvPicPr>
            <p:cNvPr id="23" name="Picture 2" descr="Vintage Wooden Signboard - Wood Sign Board Cartoon Transparent, HD ...">
              <a:extLst>
                <a:ext uri="{FF2B5EF4-FFF2-40B4-BE49-F238E27FC236}">
                  <a16:creationId xmlns:a16="http://schemas.microsoft.com/office/drawing/2014/main" id="{C839021F-EA81-4CD8-8036-10ED6AC74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1" y="4175514"/>
              <a:ext cx="2400300" cy="2667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F6EAB0-0C34-4C29-AEA3-17EB33939D83}"/>
                </a:ext>
              </a:extLst>
            </p:cNvPr>
            <p:cNvSpPr txBox="1"/>
            <p:nvPr/>
          </p:nvSpPr>
          <p:spPr>
            <a:xfrm>
              <a:off x="140120" y="4879794"/>
              <a:ext cx="185928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dirty="0">
                  <a:cs typeface="(AH) Manal Black" pitchFamily="2" charset="-78"/>
                </a:rPr>
                <a:t>من الأمثلة السابقة </a:t>
              </a:r>
            </a:p>
            <a:p>
              <a:pPr algn="r"/>
              <a:r>
                <a:rPr lang="ar-SA" dirty="0">
                  <a:cs typeface="(AH) Manal Black" pitchFamily="2" charset="-78"/>
                </a:rPr>
                <a:t>من تستطيع ذكر بعض خواص كتابة المجموعة وعناصرها؟</a:t>
              </a:r>
              <a:r>
                <a:rPr lang="ar-SA" dirty="0"/>
                <a:t>.</a:t>
              </a:r>
              <a:endParaRPr lang="ar-AE" dirty="0"/>
            </a:p>
          </p:txBody>
        </p:sp>
      </p:grpSp>
    </p:spTree>
    <p:extLst>
      <p:ext uri="{BB962C8B-B14F-4D97-AF65-F5344CB8AC3E}">
        <p14:creationId xmlns:p14="http://schemas.microsoft.com/office/powerpoint/2010/main" val="3723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1595</Words>
  <Application>Microsoft Office PowerPoint</Application>
  <PresentationFormat>Widescreen</PresentationFormat>
  <Paragraphs>548</Paragraphs>
  <Slides>56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Algerian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هيثم محمد المصري</dc:creator>
  <cp:lastModifiedBy>t_28692_738 t_28692_738</cp:lastModifiedBy>
  <cp:revision>136</cp:revision>
  <dcterms:created xsi:type="dcterms:W3CDTF">2020-05-18T19:46:59Z</dcterms:created>
  <dcterms:modified xsi:type="dcterms:W3CDTF">2021-05-25T04:15:32Z</dcterms:modified>
</cp:coreProperties>
</file>