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0" r:id="rId2"/>
    <p:sldId id="295" r:id="rId3"/>
    <p:sldId id="297" r:id="rId4"/>
    <p:sldId id="296" r:id="rId5"/>
    <p:sldId id="294" r:id="rId6"/>
    <p:sldId id="257" r:id="rId7"/>
    <p:sldId id="275" r:id="rId8"/>
    <p:sldId id="259" r:id="rId9"/>
    <p:sldId id="277" r:id="rId10"/>
    <p:sldId id="279" r:id="rId11"/>
    <p:sldId id="280" r:id="rId12"/>
    <p:sldId id="281" r:id="rId13"/>
    <p:sldId id="284" r:id="rId14"/>
    <p:sldId id="260" r:id="rId15"/>
    <p:sldId id="274" r:id="rId16"/>
    <p:sldId id="261" r:id="rId17"/>
    <p:sldId id="285" r:id="rId18"/>
    <p:sldId id="286" r:id="rId19"/>
    <p:sldId id="290" r:id="rId20"/>
    <p:sldId id="288" r:id="rId21"/>
    <p:sldId id="287" r:id="rId22"/>
    <p:sldId id="289" r:id="rId23"/>
    <p:sldId id="258" r:id="rId24"/>
    <p:sldId id="262" r:id="rId25"/>
    <p:sldId id="263" r:id="rId26"/>
    <p:sldId id="264" r:id="rId27"/>
    <p:sldId id="291" r:id="rId28"/>
    <p:sldId id="293" r:id="rId29"/>
    <p:sldId id="276" r:id="rId30"/>
    <p:sldId id="265" r:id="rId31"/>
    <p:sldId id="266" r:id="rId32"/>
    <p:sldId id="267" r:id="rId33"/>
    <p:sldId id="268" r:id="rId34"/>
    <p:sldId id="273" r:id="rId35"/>
    <p:sldId id="269" r:id="rId36"/>
    <p:sldId id="272" r:id="rId37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0000"/>
    <a:srgbClr val="800080"/>
    <a:srgbClr val="003399"/>
    <a:srgbClr val="CCCCFF"/>
    <a:srgbClr val="99FFCC"/>
    <a:srgbClr val="FFFF99"/>
    <a:srgbClr val="CCFF99"/>
    <a:srgbClr val="0066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5" autoAdjust="0"/>
    <p:restoredTop sz="94660"/>
  </p:normalViewPr>
  <p:slideViewPr>
    <p:cSldViewPr>
      <p:cViewPr varScale="1">
        <p:scale>
          <a:sx n="73" d="100"/>
          <a:sy n="73" d="100"/>
        </p:scale>
        <p:origin x="11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41F8-1C5E-4781-B61C-5B3C20C06AD4}" type="datetimeFigureOut">
              <a:rPr lang="ar-AE" smtClean="0"/>
              <a:pPr/>
              <a:t>26/08/1442</a:t>
            </a:fld>
            <a:endParaRPr lang="ar-AE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D3B-16E9-49EA-8731-48820E9AA958}" type="slidenum">
              <a:rPr lang="ar-AE" smtClean="0"/>
              <a:pPr/>
              <a:t>‹#›</a:t>
            </a:fld>
            <a:endParaRPr lang="ar-AE" dirty="0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41F8-1C5E-4781-B61C-5B3C20C06AD4}" type="datetimeFigureOut">
              <a:rPr lang="ar-AE" smtClean="0"/>
              <a:pPr/>
              <a:t>26/08/1442</a:t>
            </a:fld>
            <a:endParaRPr lang="ar-AE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D3B-16E9-49EA-8731-48820E9AA958}" type="slidenum">
              <a:rPr lang="ar-AE" smtClean="0"/>
              <a:pPr/>
              <a:t>‹#›</a:t>
            </a:fld>
            <a:endParaRPr lang="ar-AE" dirty="0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41F8-1C5E-4781-B61C-5B3C20C06AD4}" type="datetimeFigureOut">
              <a:rPr lang="ar-AE" smtClean="0"/>
              <a:pPr/>
              <a:t>26/08/1442</a:t>
            </a:fld>
            <a:endParaRPr lang="ar-AE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D3B-16E9-49EA-8731-48820E9AA958}" type="slidenum">
              <a:rPr lang="ar-AE" smtClean="0"/>
              <a:pPr/>
              <a:t>‹#›</a:t>
            </a:fld>
            <a:endParaRPr lang="ar-AE" dirty="0"/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717051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41F8-1C5E-4781-B61C-5B3C20C06AD4}" type="datetimeFigureOut">
              <a:rPr lang="ar-AE" smtClean="0"/>
              <a:pPr/>
              <a:t>26/08/1442</a:t>
            </a:fld>
            <a:endParaRPr lang="ar-AE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D3B-16E9-49EA-8731-48820E9AA958}" type="slidenum">
              <a:rPr lang="ar-AE" smtClean="0"/>
              <a:pPr/>
              <a:t>‹#›</a:t>
            </a:fld>
            <a:endParaRPr lang="ar-AE" dirty="0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41F8-1C5E-4781-B61C-5B3C20C06AD4}" type="datetimeFigureOut">
              <a:rPr lang="ar-AE" smtClean="0"/>
              <a:pPr/>
              <a:t>26/08/1442</a:t>
            </a:fld>
            <a:endParaRPr lang="ar-AE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D3B-16E9-49EA-8731-48820E9AA958}" type="slidenum">
              <a:rPr lang="ar-AE" smtClean="0"/>
              <a:pPr/>
              <a:t>‹#›</a:t>
            </a:fld>
            <a:endParaRPr lang="ar-AE" dirty="0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41F8-1C5E-4781-B61C-5B3C20C06AD4}" type="datetimeFigureOut">
              <a:rPr lang="ar-AE" smtClean="0"/>
              <a:pPr/>
              <a:t>26/08/1442</a:t>
            </a:fld>
            <a:endParaRPr lang="ar-AE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D3B-16E9-49EA-8731-48820E9AA958}" type="slidenum">
              <a:rPr lang="ar-AE" smtClean="0"/>
              <a:pPr/>
              <a:t>‹#›</a:t>
            </a:fld>
            <a:endParaRPr lang="ar-AE" dirty="0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41F8-1C5E-4781-B61C-5B3C20C06AD4}" type="datetimeFigureOut">
              <a:rPr lang="ar-AE" smtClean="0"/>
              <a:pPr/>
              <a:t>26/08/1442</a:t>
            </a:fld>
            <a:endParaRPr lang="ar-AE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D3B-16E9-49EA-8731-48820E9AA958}" type="slidenum">
              <a:rPr lang="ar-AE" smtClean="0"/>
              <a:pPr/>
              <a:t>‹#›</a:t>
            </a:fld>
            <a:endParaRPr lang="ar-AE" dirty="0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41F8-1C5E-4781-B61C-5B3C20C06AD4}" type="datetimeFigureOut">
              <a:rPr lang="ar-AE" smtClean="0"/>
              <a:pPr/>
              <a:t>26/08/1442</a:t>
            </a:fld>
            <a:endParaRPr lang="ar-AE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D3B-16E9-49EA-8731-48820E9AA958}" type="slidenum">
              <a:rPr lang="ar-AE" smtClean="0"/>
              <a:pPr/>
              <a:t>‹#›</a:t>
            </a:fld>
            <a:endParaRPr lang="ar-AE" dirty="0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41F8-1C5E-4781-B61C-5B3C20C06AD4}" type="datetimeFigureOut">
              <a:rPr lang="ar-AE" smtClean="0"/>
              <a:pPr/>
              <a:t>26/08/1442</a:t>
            </a:fld>
            <a:endParaRPr lang="ar-AE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D3B-16E9-49EA-8731-48820E9AA958}" type="slidenum">
              <a:rPr lang="ar-AE" smtClean="0"/>
              <a:pPr/>
              <a:t>‹#›</a:t>
            </a:fld>
            <a:endParaRPr lang="ar-AE" dirty="0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41F8-1C5E-4781-B61C-5B3C20C06AD4}" type="datetimeFigureOut">
              <a:rPr lang="ar-AE" smtClean="0"/>
              <a:pPr/>
              <a:t>26/08/1442</a:t>
            </a:fld>
            <a:endParaRPr lang="ar-AE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D3B-16E9-49EA-8731-48820E9AA958}" type="slidenum">
              <a:rPr lang="ar-AE" smtClean="0"/>
              <a:pPr/>
              <a:t>‹#›</a:t>
            </a:fld>
            <a:endParaRPr lang="ar-AE" dirty="0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41F8-1C5E-4781-B61C-5B3C20C06AD4}" type="datetimeFigureOut">
              <a:rPr lang="ar-AE" smtClean="0"/>
              <a:pPr/>
              <a:t>26/08/1442</a:t>
            </a:fld>
            <a:endParaRPr lang="ar-AE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AD3B-16E9-49EA-8731-48820E9AA958}" type="slidenum">
              <a:rPr lang="ar-AE" smtClean="0"/>
              <a:pPr/>
              <a:t>‹#›</a:t>
            </a:fld>
            <a:endParaRPr lang="ar-AE" dirty="0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41F8-1C5E-4781-B61C-5B3C20C06AD4}" type="datetimeFigureOut">
              <a:rPr lang="ar-AE" smtClean="0"/>
              <a:pPr/>
              <a:t>26/08/1442</a:t>
            </a:fld>
            <a:endParaRPr lang="ar-AE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6AD3B-16E9-49EA-8731-48820E9AA958}" type="slidenum">
              <a:rPr lang="ar-AE" smtClean="0"/>
              <a:pPr/>
              <a:t>‹#›</a:t>
            </a:fld>
            <a:endParaRPr lang="ar-A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ll dir="d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ae/imgres?imgurl=https%3A%2F%2Fvid.alarabiya.net%2Fimages%2F2019%2F04%2F28%2F2238a8ae-f9e6-45bf-b030-e49df0e86d85%2F2238a8ae-f9e6-45bf-b030-e49df0e86d85_16x9_1200x676.jpg%3Fformat%3Djpeg%26width%3D960&amp;imgrefurl=https%3A%2F%2Fwww.alarabiya.net%2Far%2Fmedicine-and-health%2F2019%2F04%2F28%2F%25D8%25A7%25D8%25AD%25D8%25B0%25D8%25B1%25D9%2588%25D8%25A7-%25D8%25A7%25D9%2584%25D8%25AA%25D8%25AE%25D9%2584%25D8%25B5-%25D9%2585%25D9%2586-%25D8%25A8%25D8%25B0%25D9%2588%25D8%25B1-%25D8%25A7%25D9%2584%25D8%25A8%25D8%25B1%25D8%25AA%25D9%2582%25D8%25A7%25D9%2584-%25D9%2581%25D9%2581%25D9%2588%25D8%25A7%25D8%25A6%25D8%25AF%25D9%2587-%25D8%25B9%25D8%25B8%25D9%258A%25D9%2585%25D8%25A9-&amp;docid=KxNSEjyStF_wzM&amp;tbnid=1hLk9w1ZrUWT-M%3A&amp;vet=10ahUKEwjwn8bew-_mAhVSrxoKHbfLD4EQMwi_ASgEMAQ..i&amp;w=960&amp;h=540&amp;hl=ar&amp;bih=595&amp;biw=1242&amp;q=%D8%A8%D8%B1%D8%AA%D9%82%D8%A7%D9%84&amp;ved=0ahUKEwjwn8bew-_mAhVSrxoKHbfLD4EQMwi_ASgEMAQ&amp;iact=mrc&amp;uact=8" TargetMode="External"/><Relationship Id="rId13" Type="http://schemas.openxmlformats.org/officeDocument/2006/relationships/hyperlink" Target="https://www.google.ae/imgres?imgurl=https%3A%2F%2Fwww.almrsal.com%2Fwp-content%2Fuploads%2F2016%2F02%2F%25D8%25B9%25D9%2584%25D8%25A7%25D9%2582%25D8%25A9-%25D8%25A7%25D9%2584%25D8%25A3%25D9%2581%25D9%2588%25D9%2583%25D8%25A7%25D8%25AF%25D9%2588-%25D8%25A8%25D8%25A7%25D9%2584%25D8%25AC%25D9%2586%25D8%25B3.jpg&amp;imgrefurl=https%3A%2F%2Fwww.almrsal.com%2Fpost%2F311181&amp;docid=L0O5efWSitjocM&amp;tbnid=MFj19irCp_dJmM%3A&amp;vet=10ahUKEwi4_e6pxO_mAhWCzYUKHfZxCooQMwhWKAcwBw..i&amp;w=900&amp;h=877&amp;hl=ar&amp;bih=595&amp;biw=1242&amp;q=%D8%A7%D9%81%D9%88%D9%83%D8%A7%D8%AF%D9%88%D8%A7%20&amp;ved=0ahUKEwi4_e6pxO_mAhWCzYUKHfZxCooQMwhWKAcwBw&amp;iact=mrc&amp;uact=8" TargetMode="External"/><Relationship Id="rId18" Type="http://schemas.openxmlformats.org/officeDocument/2006/relationships/image" Target="../media/image50.jpeg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12" Type="http://schemas.openxmlformats.org/officeDocument/2006/relationships/image" Target="../media/image47.jpeg"/><Relationship Id="rId17" Type="http://schemas.openxmlformats.org/officeDocument/2006/relationships/hyperlink" Target="https://www.google.ae/imgres?imgurl=https%3A%2F%2Fwww.dokkanaashabi.com%2Fwp-content%2Fuploads%2F2018%2F11%2Fcherry.jpg&amp;imgrefurl=https%3A%2F%2Fwww.dokkanaashabi.com%2Fproduct%2F%25D9%2583%25D8%25B1%25D8%25B2-%25D8%25AA%25D8%25B1%25D9%2583%25D9%258A-%25D9%2583%25D9%258A%25D9%2584%25D9%2588%2F&amp;docid=f5qGPktn2_NoMM&amp;tbnid=j1mNjlqPq47y1M%3A&amp;vet=10ahUKEwjbsd_Tw-_mAhUJ8BoKHRapAx4QMwiPAigAMAA..i&amp;w=744&amp;h=744&amp;hl=ar&amp;bih=595&amp;biw=1242&amp;q=%D9%83%D8%B1%D8%B2%20&amp;ved=0ahUKEwjbsd_Tw-_mAhUJ8BoKHRapAx4QMwiPAigAMAA&amp;iact=mrc&amp;uact=8" TargetMode="External"/><Relationship Id="rId2" Type="http://schemas.openxmlformats.org/officeDocument/2006/relationships/hyperlink" Target="https://www.google.ae/imgres?imgurl=https%3A%2F%2Fcdn.shopify.com%2Fs%2Ffiles%2F1%2F0059%2F4365%2F6495%2Fproducts%2Fimage_510x.png%3Fv%3D1556301507&amp;imgrefurl=https%3A%2F%2Fmoontna.com%2Fproducts%2Fpineapple&amp;docid=895vm0HmjFVQ9M&amp;tbnid=u1vu_EVYi3GajM%3A&amp;vet=10ahUKEwiui8upw-_mAhUEWBoKHcxbBhwQMwhLKAEwAQ..i&amp;w=510&amp;h=510&amp;hl=ar&amp;bih=595&amp;biw=1242&amp;q=%D8%A7%D9%86%D8%A7%D9%86%D8%B3%20&amp;ved=0ahUKEwiui8upw-_mAhUEWBoKHcxbBhwQMwhLKAEwAQ&amp;iact=mrc&amp;uact=8" TargetMode="External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ae/imgres?imgurl=https%3A%2F%2Fpbs.twimg.com%2Fmedia%2FCMZMkjwUAAANV10.jpg&amp;imgrefurl=https%3A%2F%2Ftwitter.com%2Falmotasim1%2Fstatus%2F632277002242818048%3Flang%3Dfi&amp;docid=Ihpa1BPgWx0xMM&amp;tbnid=7GFX8I7oGy8vVM%3A&amp;vet=10ahUKEwib7szww-_mAhUJ4BoKHU9GDcIQMwhMKAIwAg..i&amp;w=1062&amp;h=886&amp;hl=ar&amp;bih=595&amp;biw=1242&amp;q=%D8%B3%D9%81%D8%B1%D8%AC%D9%84%20&amp;ved=0ahUKEwib7szww-_mAhUJ4BoKHU9GDcIQMwhMKAIwAg&amp;iact=mrc&amp;uact=8" TargetMode="External"/><Relationship Id="rId11" Type="http://schemas.openxmlformats.org/officeDocument/2006/relationships/hyperlink" Target="https://www.google.ae/imgres?imgurl=https%3A%2F%2Fwww.albayan.ae%2Fpolopoly_fs%2F1.3687531.1572386976!%2Fimage%2Fimage.jpg&amp;imgrefurl=https%3A%2F%2Fwww.albayan.ae%2Fhealth%2Flife%2F2019-10-30-1.3687537&amp;docid=swtRvt3Y_M_CoM&amp;tbnid=PSY_MOT8cV6WtM%3A&amp;vet=10ahUKEwjRkvy2w-_mAhWQxoUKHV1CCjEQMwhNKAIwAg..i&amp;w=800&amp;h=537&amp;hl=ar&amp;bih=595&amp;biw=1242&amp;q=%D9%85%D9%88%D8%B2%20&amp;ved=0ahUKEwjRkvy2w-_mAhWQxoUKHV1CCjEQMwhNKAIwAg&amp;iact=mrc&amp;uact=8" TargetMode="External"/><Relationship Id="rId5" Type="http://schemas.openxmlformats.org/officeDocument/2006/relationships/image" Target="../media/image43.jpeg"/><Relationship Id="rId15" Type="http://schemas.openxmlformats.org/officeDocument/2006/relationships/hyperlink" Target="https://www.google.ae/imgres?imgurl=https%3A%2F%2Fd2dtvi6l1leg0k.cloudfront.net%2Fresize%3Furl%3Dhttps%3A%2F%2Fadminassets.devops.arabiaweather.com%2Fsites%2Fdefault%2Ffiles%2Ffield%2Fimage%2Ffiles-1514648512445.jpg%26size%3D850x0%26force_jpg%3D1&amp;imgrefurl=https%3A%2F%2Fwww.arabiaweather.com%2Fcontent%2F%25D9%2581%25D9%2588%25D8%25A7%25D8%25A6%25D8%25AF-%25D8%25A7%25D9%2584%25D9%2584%25D9%258A%25D9%2585%25D9%2588%25D9%2586-%25D8%25A7%25D9%2584%25D8%25B3%25D8%25AD%25D8%25B1%25D9%258A%25D8%25A9-%25D9%2588%25D8%25AE%25D8%25B5%25D9%2588%25D8%25B5%25D8%25A7-%25D9%2581%25D9%258A-%25D9%2581%25D8%25B5%25D9%2584-%25D8%25A7%25D9%2584%25D8%25B4%25D8%25AA%25D8%25A7%25D8%25A1&amp;docid=S3d9OLIPArKH8M&amp;tbnid=aZEBDfyV6Rh8EM%3A&amp;vet=10ahUKEwjThfGSw-_mAhVCzBoKHe4eBjoQMwhdKBAwEA..i&amp;w=850&amp;h=490&amp;hl=ar&amp;bih=595&amp;biw=1242&amp;q=%D9%84%D9%8A%D9%85%D9%88%D9%86%20&amp;ved=0ahUKEwjThfGSw-_mAhVCzBoKHe4eBjoQMwhdKBAwEA&amp;iact=mrc&amp;uact=8" TargetMode="External"/><Relationship Id="rId10" Type="http://schemas.openxmlformats.org/officeDocument/2006/relationships/image" Target="../media/image46.jpg"/><Relationship Id="rId4" Type="http://schemas.openxmlformats.org/officeDocument/2006/relationships/hyperlink" Target="https://www.google.ae/imgres?imgurl=https%3A%2F%2Fimage.made-in-china.com%2F202f0j10rFeTlKLAyNuJ%2FTop-Quality-Herbs-Mint-Leaf-Peppermint-Tea-for-Sale.jpg&amp;imgrefurl=https%3A%2F%2Fsa.made-in-china.com%2Fco_sailor581%2Fproduct_Top-Quality-Herbs-Mint-Leaf-Peppermint-Tea-for-Sale_enurghory.html&amp;docid=NGc6I-eyi1djoM&amp;tbnid=etX6IxZY8hJlvM%3A&amp;vet=10ahUKEwj6zbrEw-_mAhUoxIUKHd9qAhkQMwh4KAQwBA..i&amp;w=550&amp;h=550&amp;hl=ar&amp;bih=595&amp;biw=1242&amp;q=%D9%86%D8%B9%D9%86%D8%A7%D8%B9&amp;ved=0ahUKEwj6zbrEw-_mAhUoxIUKHd9qAhkQMwh4KAQwBA&amp;iact=mrc&amp;uact=8" TargetMode="External"/><Relationship Id="rId9" Type="http://schemas.openxmlformats.org/officeDocument/2006/relationships/image" Target="../media/image45.jpeg"/><Relationship Id="rId1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ae/imgres?imgurl=https%3A%2F%2Flookaside.fbsbx.com%2Flookaside%2Fcrawler%2Fmedia%2F%3Fmedia_id%3D1124302484264922&amp;imgrefurl=https%3A%2F%2Ffr-fr.facebook.com%2Fpages%2Fcategory%2FCause%2F%25D8%25A7%25D9%2584%25D8%25B3%25D9%2586%25D8%25A9-%25D8%25A7%25D9%2584%25D9%2586%25D8%25A8%25D9%2588%25D9%258A%25D8%25A9-127637980598049%2F&amp;docid=jJ4KOdM2HeVJdM&amp;tbnid=04beZ8fSZpWtpM%3A&amp;vet=10ahUKEwjq9Ly84_HmAhUP1RoKHdVsB1kQMwhRKAIwAg..i&amp;w=720&amp;h=856&amp;itg=1&amp;hl=ar&amp;bih=595&amp;biw=1242&amp;q=%D8%A7%D9%84%D8%B3%D9%86%D8%A9%20%D8%A7%D9%84%D9%86%D8%A8%D9%88%D9%8A%D8%A9%20&amp;ved=0ahUKEwjq9Ly84_HmAhUP1RoKHdVsB1kQMwhRKAIwAg&amp;iact=mrc&amp;uact=8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hyperlink" Target="https://www.google.ae/imgres?imgurl=https%3A%2F%2Fwww.alroeya.com%2Fuploads%2Fimages%2F2019%2F07%2F02%2F600032.jpg&amp;imgrefurl=https%3A%2F%2Fwww.alroeya.com%2F173-76%2F2052785-%25D8%25A7%25D9%2584%25D8%25A5%25D8%25B9%25D9%2584%25D8%25A7%25D9%2586-%25D8%25B9%25D9%2586-%25D8%25A5%25D9%2586%25D8%25B4%25D8%25A7%25D8%25A1-%25D9%2587%25D9%258A%25D8%25A6%25D8%25A9-%25D8%25A3%25D8%25A8%25D9%2588%25D8%25B8%25D8%25A8%25D9%258A-%25D9%2584%25D9%2584%25D8%25BA%25D8%25A9-%25D8%25A7%25D9%2584%25D8%25B9%25D8%25B1%25D8%25A8%25D9%258A%25D8%25A9&amp;docid=jRn2nvNLRozPQM&amp;tbnid=XjhGYYmP8S1h-M%3A&amp;vet=10ahUKEwiOtrns4_HmAhXFzIUKHaYUBosQMwhTKAMwAw..i&amp;w=850&amp;h=630&amp;hl=ar&amp;bih=595&amp;biw=1242&amp;q=%D8%A7%D9%84%D9%84%D8%BA%D8%A9%20%D8%A7%D9%84%D8%B9%D8%B1%D8%A8%D9%8A%D8%A9%20&amp;ved=0ahUKEwiOtrns4_HmAhXFzIUKHaYUBosQMwhTKAMwAw&amp;iact=mrc&amp;uact=8" TargetMode="Externa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ae/imgres?imgurl=http%3A%2F%2Fclipart-library.com%2Fimg%2F928841.png&amp;imgrefurl=http%3A%2F%2Fclipart-library.com%2Fclipart%2F928841.htm&amp;docid=gxx6YLVjj_vC5M&amp;tbnid=d_nLICr8dNjj_M%3A&amp;vet=10ahUKEwiPucfE_PHmAhUOxYUKHfJ8CwUQMwhmKA8wDw..i&amp;w=300&amp;h=300&amp;hl=ar&amp;bih=595&amp;biw=1242&amp;q=%D8%B3%D8%B1%D9%8A%D8%B1%20%20%D9%83%D8%B1%D8%AA%D9%88%D9%86&amp;ved=0ahUKEwiPucfE_PHmAhUOxYUKHfJ8CwUQMwhmKA8wDw&amp;iact=mrc&amp;uact=8" TargetMode="External"/><Relationship Id="rId3" Type="http://schemas.openxmlformats.org/officeDocument/2006/relationships/image" Target="../media/image66.png"/><Relationship Id="rId7" Type="http://schemas.openxmlformats.org/officeDocument/2006/relationships/image" Target="../media/image68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ae/imgres?imgurl=https%3A%2F%2Fwikiarab.com%2Fwp-content%2Fuploads%2F2019%2F11%2F%25D8%25AA%25D9%2581%25D8%25B3%25D9%258A%25D8%25B1-%25D8%25A7%25D9%2584%25D8%25B5%25D9%2584%25D8%25A7%25D8%25A9-%25D9%2581%25D9%258A-%25D8%25A7%25D9%2584%25D9%2585%25D9%2586%25D8%25A7%25D9%2585.jpg&amp;imgrefurl=https%3A%2F%2Fwikiarab.com%2F%25D8%25AA%25D9%2581%25D8%25B3%25D9%258A%25D8%25B1-%25D8%25A7%25D9%2584%25D8%25B5%25D9%2584%25D8%25A7%25D8%25A9-%25D9%2581%25D9%258A-%25D8%25A7%25D9%2584%25D9%2585%25D9%2586%25D8%25A7%25D9%2585&amp;docid=l4IljShiilIRPM&amp;tbnid=YhHDgdZKCTl_4M%3A&amp;vet=10ahUKEwiU3o-q_PHmAhVvxYUKHQW8C9EQMwi2ASgRMBE..i&amp;w=300&amp;h=300&amp;hl=ar&amp;bih=595&amp;biw=1242&amp;q=%D8%A7%D9%84%D8%B5%D9%84%D8%A7%D8%A9%20&amp;ved=0ahUKEwiU3o-q_PHmAhVvxYUKHQW8C9EQMwi2ASgRMBE&amp;iact=mrc&amp;uact=8" TargetMode="External"/><Relationship Id="rId5" Type="http://schemas.openxmlformats.org/officeDocument/2006/relationships/image" Target="../media/image67.jpeg"/><Relationship Id="rId4" Type="http://schemas.openxmlformats.org/officeDocument/2006/relationships/hyperlink" Target="https://www.google.ae/imgres?imgurl=https%3A%2F%2Fwww.alquds.co.uk%2Fwp-content%2Fuploads%2F2019%2F09%2Fshutterstock_176615030-730x438.jpg%3Fv%3D1569520078&amp;imgrefurl=https%3A%2F%2Fwww.alquds.co.uk%2F%25D9%2587%25D9%2584-%25D9%2581%25D9%2582%25D8%25AF%25D8%25AA-%25D8%25A7%25D9%2584%25D8%25B1%25D8%25BA%25D8%25A8%25D8%25A9-%25D9%2581%25D9%258A-%25D8%25A7%25D9%2584%25D9%2583%25D8%25AA%25D8%25A7%25D8%25A8%25D8%25A9-%25D8%25AD%25D9%2582%25D8%25A7%25D8%259F%2F&amp;docid=1LM3DiEUGVTa_M&amp;tbnid=TP1-nx4BxsfrpM%3A&amp;vet=10ahUKEwjE0IiF_PHmAhWKxoUKHek7CeIQMwjKASgCMAI..i&amp;w=730&amp;h=438&amp;hl=ar&amp;bih=595&amp;biw=1242&amp;q=%D8%A7%D9%84%D9%83%D8%AA%D8%A7%D8%A8%D8%A9%20&amp;ved=0ahUKEwjE0IiF_PHmAhWKxoUKHek7CeIQMwjKASgCMAI&amp;iact=mrc&amp;uact=8" TargetMode="External"/><Relationship Id="rId9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ae/imgres?imgurl=https%3A%2F%2Fpbs.twimg.com%2Fprofile_images%2F914430467524378627%2F_wxO5eJ4.jpg&amp;imgrefurl=https%3A%2F%2Ftwitter.com%2Ffatmawadei%3Flang%3Dsk&amp;docid=Rg0Bjlt2i5aWYM&amp;tbnid=e2XzZAB5JCutUM%3A&amp;vet=10ahUKEwj-xf6xne_mAhVLVhoKHVznDuUQMwhjKAEwAQ..i&amp;w=1024&amp;h=1024&amp;hl=ar&amp;bih=595&amp;biw=1242&amp;q=%D9%81%D8%A7%D8%B7%D9%85%D8%A9%20&amp;ved=0ahUKEwj-xf6xne_mAhVLVhoKHVznDuUQMwhjKAEwAQ&amp;iact=mrc&amp;uact=8" TargetMode="External"/><Relationship Id="rId3" Type="http://schemas.openxmlformats.org/officeDocument/2006/relationships/image" Target="../media/image31.jpg"/><Relationship Id="rId7" Type="http://schemas.openxmlformats.org/officeDocument/2006/relationships/image" Target="../media/image34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s://www.google.ae/imgres?imgurl=https%3A%2F%2Fstoryy.cc%2Fwp-content%2Fuploads%2F2019%2F09%2F12246-1.jpg&amp;imgrefurl=https%3A%2F%2Fstoryy.cc%2F%25D8%25A7%25D8%25B3%25D9%2585%25D8%25A7%25D8%25A1_%25D8%25A8%25D9%2586%25D8%25A7%25D8%25AA_%25D8%25A8%25D8%25AD%25D8%25B1%25D9%2581_%25D8%25A7%25D9%2584%25D9%2581%25D8%25A7%25D8%25A1_2019_%25D8%25A7%25D8%25AC%25D8%25AF%25D8%25AF_%25D8%25A7%25D8%25B3%25D8%25A7%25D9%2585%25D9%258A_%25D9%2581%25D8%25AA%25D9%258A%25D8%25A7%2F&amp;docid=dkbPcrVdXIpR4M&amp;tbnid=HVUFT0dlq7z1wM%3A&amp;vet=10ahUKEwiivd-OnO_mAhVNzRoKHRjzCYwQMwhQKAUwBQ..i&amp;w=1280&amp;h=853&amp;hl=ar&amp;bih=595&amp;biw=1242&amp;q=%D8%A7%D8%B3%D9%85%D8%A7%D8%A1%20%D8%A8%D9%86%D8%A7%D8%AA%20%D8%A8%D8%AD%D8%B1%D9%81%20%D8%A7%D9%84%D9%81%D8%A7%D8%A1&amp;ved=0ahUKEwiivd-OnO_mAhVNzRoKHRjzCYwQMwhQKAUwBQ&amp;iact=mrc&amp;uact=8" TargetMode="External"/><Relationship Id="rId4" Type="http://schemas.openxmlformats.org/officeDocument/2006/relationships/image" Target="../media/image32.jp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4">
            <a:extLst>
              <a:ext uri="{FF2B5EF4-FFF2-40B4-BE49-F238E27FC236}">
                <a16:creationId xmlns:a16="http://schemas.microsoft.com/office/drawing/2014/main" id="{069CBC62-841F-4BF4-979E-8303A72C922F}"/>
              </a:ext>
            </a:extLst>
          </p:cNvPr>
          <p:cNvSpPr/>
          <p:nvPr/>
        </p:nvSpPr>
        <p:spPr>
          <a:xfrm>
            <a:off x="-1764704" y="2996952"/>
            <a:ext cx="121310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8000" b="1" dirty="0">
                <a:solidFill>
                  <a:srgbClr val="0070C0"/>
                </a:solidFill>
                <a:cs typeface="Akhbar MT" pitchFamily="2" charset="-78"/>
              </a:rPr>
              <a:t>اللهم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7030A0"/>
                </a:solidFill>
                <a:cs typeface="Akhbar MT" pitchFamily="2" charset="-78"/>
              </a:rPr>
              <a:t>انفعنا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chemeClr val="accent4">
                    <a:lumMod val="50000"/>
                  </a:schemeClr>
                </a:solidFill>
                <a:cs typeface="Akhbar MT" pitchFamily="2" charset="-78"/>
              </a:rPr>
              <a:t>بما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00B050"/>
                </a:solidFill>
                <a:cs typeface="Akhbar MT" pitchFamily="2" charset="-78"/>
              </a:rPr>
              <a:t>علمتنا 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، </a:t>
            </a:r>
          </a:p>
          <a:p>
            <a:pPr lvl="0" algn="ctr"/>
            <a:r>
              <a:rPr lang="ar-SA" sz="8000" b="1" dirty="0">
                <a:solidFill>
                  <a:srgbClr val="CC0000"/>
                </a:solidFill>
                <a:cs typeface="Akhbar MT" pitchFamily="2" charset="-78"/>
              </a:rPr>
              <a:t>وعلّمنا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FF9900"/>
                </a:solidFill>
                <a:cs typeface="Akhbar MT" pitchFamily="2" charset="-78"/>
              </a:rPr>
              <a:t>ما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003366"/>
                </a:solidFill>
                <a:cs typeface="Akhbar MT" pitchFamily="2" charset="-78"/>
              </a:rPr>
              <a:t>ينفعنا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،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660066"/>
                </a:solidFill>
                <a:cs typeface="Akhbar MT" pitchFamily="2" charset="-78"/>
              </a:rPr>
              <a:t>وزدني</a:t>
            </a:r>
            <a:r>
              <a:rPr lang="ar-SA" sz="8000" b="1" dirty="0">
                <a:cs typeface="Akhbar MT" pitchFamily="2" charset="-78"/>
              </a:rPr>
              <a:t> </a:t>
            </a:r>
            <a:r>
              <a:rPr lang="ar-SA" sz="8000" b="1" dirty="0">
                <a:solidFill>
                  <a:srgbClr val="3333CC"/>
                </a:solidFill>
                <a:cs typeface="Akhbar MT" pitchFamily="2" charset="-78"/>
              </a:rPr>
              <a:t>علماً</a:t>
            </a:r>
            <a:r>
              <a:rPr lang="ar-SA" sz="8000" b="1" dirty="0">
                <a:solidFill>
                  <a:srgbClr val="FF0000"/>
                </a:solidFill>
                <a:cs typeface="Akhbar MT" pitchFamily="2" charset="-78"/>
              </a:rPr>
              <a:t>.</a:t>
            </a:r>
            <a:endParaRPr lang="en-US" sz="80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2" name="Picture 2" descr="بسم الله الرحمن الرحيم متحركة gif ومزخرفة للبوربوينت - موقع موسوعتى">
            <a:extLst>
              <a:ext uri="{FF2B5EF4-FFF2-40B4-BE49-F238E27FC236}">
                <a16:creationId xmlns:a16="http://schemas.microsoft.com/office/drawing/2014/main" id="{967AE4C5-CD8F-4A14-B97B-A9C786BFAB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32"/>
            <a:ext cx="9144000" cy="28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68069"/>
      </p:ext>
    </p:extLst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98DCC6A-0442-4BA8-8DA4-1E18EFD433BC}"/>
              </a:ext>
            </a:extLst>
          </p:cNvPr>
          <p:cNvSpPr/>
          <p:nvPr/>
        </p:nvSpPr>
        <p:spPr>
          <a:xfrm>
            <a:off x="3131840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DD36FD8-4D22-44D5-9C34-511F2D003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2699792" cy="537321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86B6C95-F6B5-431C-B06B-681A6DA4238C}"/>
              </a:ext>
            </a:extLst>
          </p:cNvPr>
          <p:cNvSpPr/>
          <p:nvPr/>
        </p:nvSpPr>
        <p:spPr>
          <a:xfrm>
            <a:off x="2574908" y="692696"/>
            <a:ext cx="65886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البطاقة التعريفة </a:t>
            </a:r>
            <a:r>
              <a:rPr lang="ar-AE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  <a:r>
              <a:rPr lang="ar-SA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  <a:r>
              <a:rPr lang="ar-AE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 تعالى )</a:t>
            </a:r>
            <a:endParaRPr lang="ar-SA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75E8ADA-3FFE-4621-933D-79807BC85DDE}"/>
              </a:ext>
            </a:extLst>
          </p:cNvPr>
          <p:cNvSpPr/>
          <p:nvPr/>
        </p:nvSpPr>
        <p:spPr>
          <a:xfrm>
            <a:off x="3419872" y="1484784"/>
            <a:ext cx="52822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ولد الإمام الشافعي في </a:t>
            </a:r>
          </a:p>
          <a:p>
            <a:pPr algn="ctr"/>
            <a:r>
              <a:rPr lang="ar-AE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مدينة :</a:t>
            </a:r>
            <a:r>
              <a:rPr lang="ar-AE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----------------------------------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9E3670B-E1A1-4C9D-A4F5-B477E2DC04FC}"/>
              </a:ext>
            </a:extLst>
          </p:cNvPr>
          <p:cNvSpPr/>
          <p:nvPr/>
        </p:nvSpPr>
        <p:spPr>
          <a:xfrm>
            <a:off x="4471287" y="2132856"/>
            <a:ext cx="18197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0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غزة </a:t>
            </a:r>
            <a:endParaRPr lang="ar-SA" sz="8000" b="1" cap="none" spc="0" dirty="0">
              <a:ln w="0"/>
              <a:solidFill>
                <a:srgbClr val="66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F66BFF9-17AA-48DD-B3BA-2312DC824DA6}"/>
              </a:ext>
            </a:extLst>
          </p:cNvPr>
          <p:cNvSpPr/>
          <p:nvPr/>
        </p:nvSpPr>
        <p:spPr>
          <a:xfrm>
            <a:off x="3164055" y="3596535"/>
            <a:ext cx="58961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ولد سنة : </a:t>
            </a:r>
            <a:r>
              <a:rPr lang="ar-AE" sz="4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</a:t>
            </a:r>
            <a:r>
              <a:rPr lang="ar-AE" sz="6000" b="1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6000" b="1" cap="none" spc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8B4F19A-49C8-4C6C-89D4-385768CA702B}"/>
              </a:ext>
            </a:extLst>
          </p:cNvPr>
          <p:cNvSpPr/>
          <p:nvPr/>
        </p:nvSpPr>
        <p:spPr>
          <a:xfrm>
            <a:off x="2650231" y="5449931"/>
            <a:ext cx="40142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خمسين ومائة  </a:t>
            </a:r>
            <a:endParaRPr lang="ar-SA" sz="6000" b="1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814940C-7A6E-4B3F-99EF-FF3E24EF94E3}"/>
              </a:ext>
            </a:extLst>
          </p:cNvPr>
          <p:cNvSpPr/>
          <p:nvPr/>
        </p:nvSpPr>
        <p:spPr>
          <a:xfrm>
            <a:off x="4080422" y="4612198"/>
            <a:ext cx="4727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حول السنة إلى أرقام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82F749E-A941-489A-BB8C-1351D50792B7}"/>
              </a:ext>
            </a:extLst>
          </p:cNvPr>
          <p:cNvSpPr/>
          <p:nvPr/>
        </p:nvSpPr>
        <p:spPr>
          <a:xfrm>
            <a:off x="3963749" y="3401705"/>
            <a:ext cx="20281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150</a:t>
            </a:r>
            <a:r>
              <a:rPr lang="ar-AE" sz="80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8000" b="1" cap="none" spc="0" dirty="0">
              <a:ln w="0"/>
              <a:solidFill>
                <a:srgbClr val="66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321574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98DCC6A-0442-4BA8-8DA4-1E18EFD433BC}"/>
              </a:ext>
            </a:extLst>
          </p:cNvPr>
          <p:cNvSpPr/>
          <p:nvPr/>
        </p:nvSpPr>
        <p:spPr>
          <a:xfrm>
            <a:off x="3131840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FE5AAC3-F327-4F01-94F6-8283AAE47D54}"/>
              </a:ext>
            </a:extLst>
          </p:cNvPr>
          <p:cNvSpPr/>
          <p:nvPr/>
        </p:nvSpPr>
        <p:spPr>
          <a:xfrm>
            <a:off x="2574908" y="692696"/>
            <a:ext cx="65886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البطاقة التعريفة </a:t>
            </a:r>
            <a:r>
              <a:rPr lang="ar-AE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  <a:r>
              <a:rPr lang="ar-SA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  <a:r>
              <a:rPr lang="ar-AE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 تعالى )</a:t>
            </a:r>
            <a:endParaRPr lang="ar-SA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321EF22-BA3C-4486-8FD4-0EDA4AE41AD0}"/>
              </a:ext>
            </a:extLst>
          </p:cNvPr>
          <p:cNvSpPr/>
          <p:nvPr/>
        </p:nvSpPr>
        <p:spPr>
          <a:xfrm>
            <a:off x="83840" y="1400582"/>
            <a:ext cx="907973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ولد الإمام الشافعي رحمه الله في غزة ، ثم لما</a:t>
            </a:r>
          </a:p>
          <a:p>
            <a:pPr algn="ctr"/>
            <a:endParaRPr lang="ar-AE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بلغ ------------ حملته أمه إلى -----------</a:t>
            </a:r>
            <a:endParaRPr lang="ar-SA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33BAC1F-4B90-4349-8587-82AFBA20A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55" y="2554744"/>
            <a:ext cx="2448272" cy="125241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CB066176-4C07-415A-95E4-3C11F1DE8BE9}"/>
              </a:ext>
            </a:extLst>
          </p:cNvPr>
          <p:cNvSpPr/>
          <p:nvPr/>
        </p:nvSpPr>
        <p:spPr>
          <a:xfrm>
            <a:off x="6415322" y="2418528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ar-SA" sz="8800" b="1" cap="none" spc="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DF24195-A59F-419E-8550-DD60B2374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" y="2236928"/>
            <a:ext cx="2524125" cy="180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99FF797-E8E9-45D1-A983-E22B442CEB5E}"/>
              </a:ext>
            </a:extLst>
          </p:cNvPr>
          <p:cNvSpPr/>
          <p:nvPr/>
        </p:nvSpPr>
        <p:spPr>
          <a:xfrm>
            <a:off x="-47346" y="4340047"/>
            <a:ext cx="90508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5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نشأ الإمام الشافعي </a:t>
            </a:r>
            <a:r>
              <a:rPr lang="ar-AE" sz="3600" dirty="0">
                <a:solidFill>
                  <a:srgbClr val="CC0066"/>
                </a:solidFill>
                <a:latin typeface="Times New Roman" panose="02020603050405020304" pitchFamily="18" charset="0"/>
              </a:rPr>
              <a:t>-------------------</a:t>
            </a:r>
            <a:r>
              <a:rPr lang="ar-AE" sz="5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فقيرا .</a:t>
            </a:r>
            <a:endParaRPr lang="ar-AE" sz="5400" b="1" dirty="0">
              <a:solidFill>
                <a:srgbClr val="CC0066"/>
              </a:solidFill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C58DFE1-35B2-4809-A49D-BD96E5C23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9166"/>
            <a:ext cx="5000876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وسيلة الشرح: سهم لليسار 12">
            <a:extLst>
              <a:ext uri="{FF2B5EF4-FFF2-40B4-BE49-F238E27FC236}">
                <a16:creationId xmlns:a16="http://schemas.microsoft.com/office/drawing/2014/main" id="{12D7666B-4C6F-4E74-A3B8-1EED031E0DC3}"/>
              </a:ext>
            </a:extLst>
          </p:cNvPr>
          <p:cNvSpPr/>
          <p:nvPr/>
        </p:nvSpPr>
        <p:spPr>
          <a:xfrm>
            <a:off x="4889667" y="5183136"/>
            <a:ext cx="3513307" cy="1690992"/>
          </a:xfrm>
          <a:prstGeom prst="leftArrowCallout">
            <a:avLst>
              <a:gd name="adj1" fmla="val 34873"/>
              <a:gd name="adj2" fmla="val 27468"/>
              <a:gd name="adj3" fmla="val 25000"/>
              <a:gd name="adj4" fmla="val 8619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>
                <a:solidFill>
                  <a:srgbClr val="000099"/>
                </a:solidFill>
              </a:rPr>
              <a:t>ما أسم محل النظارات؟؟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A9ACF10-220D-4364-8E6B-07C3CCB942C2}"/>
              </a:ext>
            </a:extLst>
          </p:cNvPr>
          <p:cNvSpPr/>
          <p:nvPr/>
        </p:nvSpPr>
        <p:spPr>
          <a:xfrm>
            <a:off x="2195736" y="3861048"/>
            <a:ext cx="18357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يتيما</a:t>
            </a:r>
            <a:endParaRPr lang="ar-SA" sz="8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41612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98DCC6A-0442-4BA8-8DA4-1E18EFD433BC}"/>
              </a:ext>
            </a:extLst>
          </p:cNvPr>
          <p:cNvSpPr/>
          <p:nvPr/>
        </p:nvSpPr>
        <p:spPr>
          <a:xfrm>
            <a:off x="3131840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796493A-441C-4E69-9DE4-B6AD8676D0D7}"/>
              </a:ext>
            </a:extLst>
          </p:cNvPr>
          <p:cNvSpPr/>
          <p:nvPr/>
        </p:nvSpPr>
        <p:spPr>
          <a:xfrm>
            <a:off x="-238022" y="769441"/>
            <a:ext cx="938109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يقول الإمام الشافعي رحمه الله :" لم يكن لأمي </a:t>
            </a:r>
          </a:p>
          <a:p>
            <a:pPr algn="ctr"/>
            <a:r>
              <a:rPr lang="ar-AE" sz="48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تعطيه للمعلم ، وكان قد رضي مني أن أقوم </a:t>
            </a:r>
          </a:p>
          <a:p>
            <a:pPr algn="ctr"/>
            <a:r>
              <a:rPr lang="ar-AE" sz="48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 الصبيان إذا غاب وأخفف عنه. </a:t>
            </a:r>
            <a:endParaRPr lang="ar-SA" sz="4800" b="1" cap="none" spc="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5BD8114-9A6F-42A2-9413-24368700180C}"/>
              </a:ext>
            </a:extLst>
          </p:cNvPr>
          <p:cNvSpPr/>
          <p:nvPr/>
        </p:nvSpPr>
        <p:spPr>
          <a:xfrm>
            <a:off x="697487" y="2921168"/>
            <a:ext cx="82541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نستخلص من هذه العبارة؟؟ </a:t>
            </a:r>
            <a:endParaRPr lang="ar-SA" sz="6000" b="1" cap="none" spc="0" dirty="0">
              <a:ln w="0"/>
              <a:solidFill>
                <a:srgbClr val="CC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28A3A6E-4AF3-4046-9C62-E843955CBA06}"/>
              </a:ext>
            </a:extLst>
          </p:cNvPr>
          <p:cNvSpPr/>
          <p:nvPr/>
        </p:nvSpPr>
        <p:spPr>
          <a:xfrm>
            <a:off x="5665513" y="4077072"/>
            <a:ext cx="346089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أنه كان من أسرة فقيرة.</a:t>
            </a:r>
            <a:endParaRPr lang="ar-SA" sz="5400" b="1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3D50F65-E7D3-405B-AAEA-2861452D41CB}"/>
              </a:ext>
            </a:extLst>
          </p:cNvPr>
          <p:cNvSpPr/>
          <p:nvPr/>
        </p:nvSpPr>
        <p:spPr>
          <a:xfrm>
            <a:off x="179512" y="4077072"/>
            <a:ext cx="346089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كانت له صفات القائد والمعلم .</a:t>
            </a:r>
            <a:endParaRPr lang="ar-SA" sz="5400" b="1" cap="none" spc="0" dirty="0">
              <a:ln w="0"/>
              <a:solidFill>
                <a:srgbClr val="66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24634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A75591F-A492-4242-BA5B-94717FB19960}"/>
              </a:ext>
            </a:extLst>
          </p:cNvPr>
          <p:cNvSpPr/>
          <p:nvPr/>
        </p:nvSpPr>
        <p:spPr>
          <a:xfrm>
            <a:off x="3131840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3E7128C-6A0F-457F-AEA3-A5F58A2A0D43}"/>
              </a:ext>
            </a:extLst>
          </p:cNvPr>
          <p:cNvSpPr/>
          <p:nvPr/>
        </p:nvSpPr>
        <p:spPr>
          <a:xfrm>
            <a:off x="-41528" y="793294"/>
            <a:ext cx="9185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صلِ بين  الجملة وما يناسبها من الأرقام </a:t>
            </a:r>
            <a:endParaRPr lang="ar-SA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E7946FD4-51FE-4F88-AD99-F8F8D652F400}"/>
              </a:ext>
            </a:extLst>
          </p:cNvPr>
          <p:cNvSpPr/>
          <p:nvPr/>
        </p:nvSpPr>
        <p:spPr>
          <a:xfrm>
            <a:off x="5508104" y="1716624"/>
            <a:ext cx="3635896" cy="5141376"/>
          </a:xfrm>
          <a:prstGeom prst="roundRect">
            <a:avLst/>
          </a:prstGeom>
          <a:solidFill>
            <a:srgbClr val="FF0066">
              <a:alpha val="25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>
                <a:solidFill>
                  <a:srgbClr val="660033"/>
                </a:solidFill>
              </a:rPr>
              <a:t>* حفظ القرآن الكريم.</a:t>
            </a:r>
          </a:p>
          <a:p>
            <a:pPr algn="ctr"/>
            <a:endParaRPr lang="ar-AE" sz="3600" b="1" dirty="0">
              <a:solidFill>
                <a:srgbClr val="660033"/>
              </a:solidFill>
            </a:endParaRPr>
          </a:p>
          <a:p>
            <a:pPr algn="ctr"/>
            <a:endParaRPr lang="ar-AE" sz="3600" b="1" dirty="0">
              <a:solidFill>
                <a:srgbClr val="660033"/>
              </a:solidFill>
            </a:endParaRPr>
          </a:p>
          <a:p>
            <a:pPr algn="ctr"/>
            <a:r>
              <a:rPr lang="ar-AE" sz="3600" b="1" dirty="0">
                <a:solidFill>
                  <a:srgbClr val="660033"/>
                </a:solidFill>
              </a:rPr>
              <a:t>*حفظ الموطأ.</a:t>
            </a:r>
          </a:p>
          <a:p>
            <a:pPr algn="ctr"/>
            <a:endParaRPr lang="ar-AE" sz="3600" b="1" dirty="0">
              <a:solidFill>
                <a:srgbClr val="660033"/>
              </a:solidFill>
            </a:endParaRPr>
          </a:p>
          <a:p>
            <a:pPr algn="ctr"/>
            <a:endParaRPr lang="ar-AE" sz="3600" b="1" dirty="0">
              <a:solidFill>
                <a:srgbClr val="660033"/>
              </a:solidFill>
            </a:endParaRPr>
          </a:p>
          <a:p>
            <a:pPr algn="ctr"/>
            <a:r>
              <a:rPr lang="ar-AE" sz="3600" b="1" dirty="0">
                <a:solidFill>
                  <a:srgbClr val="660033"/>
                </a:solidFill>
              </a:rPr>
              <a:t>* أخذ أشعار العرب ولغاتها.</a:t>
            </a:r>
          </a:p>
          <a:p>
            <a:pPr algn="ctr"/>
            <a:endParaRPr lang="ar-AE" sz="3600" b="1" dirty="0">
              <a:solidFill>
                <a:srgbClr val="660033"/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CDEED47-8F13-495B-B903-3C553EF23E88}"/>
              </a:ext>
            </a:extLst>
          </p:cNvPr>
          <p:cNvSpPr/>
          <p:nvPr/>
        </p:nvSpPr>
        <p:spPr>
          <a:xfrm>
            <a:off x="5226" y="1693073"/>
            <a:ext cx="2165256" cy="5141376"/>
          </a:xfrm>
          <a:prstGeom prst="roundRect">
            <a:avLst/>
          </a:prstGeom>
          <a:solidFill>
            <a:srgbClr val="FFC000">
              <a:alpha val="36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/>
              <a:t> </a:t>
            </a:r>
            <a:r>
              <a:rPr lang="ar-AE" sz="6000" b="1" dirty="0"/>
              <a:t>* </a:t>
            </a:r>
            <a:r>
              <a:rPr lang="en-US" sz="6000" b="1" dirty="0"/>
              <a:t>10</a:t>
            </a:r>
            <a:endParaRPr lang="ar-AE" sz="2400" b="1" dirty="0"/>
          </a:p>
          <a:p>
            <a:pPr algn="ctr"/>
            <a:endParaRPr lang="ar-AE" sz="2400" b="1" dirty="0"/>
          </a:p>
          <a:p>
            <a:pPr algn="ctr"/>
            <a:endParaRPr lang="ar-AE" sz="2400" b="1" dirty="0"/>
          </a:p>
          <a:p>
            <a:pPr algn="ctr"/>
            <a:r>
              <a:rPr lang="en-US" sz="6000" b="1" dirty="0"/>
              <a:t>20*</a:t>
            </a:r>
            <a:endParaRPr lang="ar-AE" sz="2400" b="1" dirty="0"/>
          </a:p>
          <a:p>
            <a:pPr algn="ctr"/>
            <a:endParaRPr lang="ar-AE" sz="2400" b="1" dirty="0"/>
          </a:p>
          <a:p>
            <a:pPr algn="ctr"/>
            <a:endParaRPr lang="ar-AE" sz="2400" b="1" dirty="0"/>
          </a:p>
          <a:p>
            <a:pPr algn="ctr"/>
            <a:r>
              <a:rPr lang="en-US" sz="6000" b="1" dirty="0"/>
              <a:t>7*</a:t>
            </a:r>
            <a:endParaRPr lang="ar-AE" sz="6000" b="1" dirty="0"/>
          </a:p>
          <a:p>
            <a:pPr algn="ctr"/>
            <a:endParaRPr lang="ar-AE" sz="2400" b="1" dirty="0"/>
          </a:p>
          <a:p>
            <a:pPr algn="ctr"/>
            <a:r>
              <a:rPr lang="en-US" sz="6000" b="1" dirty="0"/>
              <a:t>5*</a:t>
            </a:r>
            <a:endParaRPr lang="ar-AE" sz="6000" b="1" dirty="0"/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370575E1-D86D-4458-B09C-86C07FA1AA71}"/>
              </a:ext>
            </a:extLst>
          </p:cNvPr>
          <p:cNvCxnSpPr>
            <a:cxnSpLocks/>
          </p:cNvCxnSpPr>
          <p:nvPr/>
        </p:nvCxnSpPr>
        <p:spPr>
          <a:xfrm flipH="1">
            <a:off x="1259632" y="2276872"/>
            <a:ext cx="4608512" cy="286450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44BF554E-A914-4472-A6D9-602331732E2A}"/>
              </a:ext>
            </a:extLst>
          </p:cNvPr>
          <p:cNvCxnSpPr>
            <a:cxnSpLocks/>
          </p:cNvCxnSpPr>
          <p:nvPr/>
        </p:nvCxnSpPr>
        <p:spPr>
          <a:xfrm flipH="1" flipV="1">
            <a:off x="1535037" y="1907876"/>
            <a:ext cx="4837163" cy="182479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C0353A1C-D7A6-4E85-AD0F-B504F76DA1C8}"/>
              </a:ext>
            </a:extLst>
          </p:cNvPr>
          <p:cNvCxnSpPr>
            <a:cxnSpLocks/>
          </p:cNvCxnSpPr>
          <p:nvPr/>
        </p:nvCxnSpPr>
        <p:spPr>
          <a:xfrm flipH="1" flipV="1">
            <a:off x="1504155" y="3429000"/>
            <a:ext cx="5260410" cy="2612156"/>
          </a:xfrm>
          <a:prstGeom prst="line">
            <a:avLst/>
          </a:prstGeom>
          <a:ln w="5715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84415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838" r="5113" b="40744"/>
          <a:stretch/>
        </p:blipFill>
        <p:spPr bwMode="auto">
          <a:xfrm>
            <a:off x="1" y="157164"/>
            <a:ext cx="9144000" cy="60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-815513" y="5392879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الإمام مالك بن أنس عالم المدينة</a:t>
            </a:r>
            <a:endParaRPr lang="ar-AE" sz="4400" dirty="0">
              <a:solidFill>
                <a:srgbClr val="0066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8724" y="4544856"/>
            <a:ext cx="5628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العمل من أجل تغطية مصاريفه</a:t>
            </a:r>
            <a:endParaRPr lang="ar-AE" sz="4400" dirty="0">
              <a:solidFill>
                <a:srgbClr val="660033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91680" y="3648507"/>
            <a:ext cx="3179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فقير ويتيم الأب</a:t>
            </a:r>
            <a:endParaRPr lang="ar-AE" sz="4800" dirty="0">
              <a:solidFill>
                <a:srgbClr val="00206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51207" y="2906082"/>
            <a:ext cx="5037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ولد سنة   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150</a:t>
            </a:r>
            <a:r>
              <a:rPr lang="ar-AE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للهجرة</a:t>
            </a:r>
            <a:endParaRPr lang="ar-AE" sz="4400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19031" y="2028724"/>
            <a:ext cx="47243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محمد بن إدريس الشافعي</a:t>
            </a:r>
            <a:endParaRPr lang="ar-AE" sz="4400" dirty="0">
              <a:solidFill>
                <a:srgbClr val="006666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596522D-494E-42EB-BEA7-830D49850334}"/>
              </a:ext>
            </a:extLst>
          </p:cNvPr>
          <p:cNvSpPr/>
          <p:nvPr/>
        </p:nvSpPr>
        <p:spPr>
          <a:xfrm>
            <a:off x="716497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8803"/>
          <a:stretch/>
        </p:blipFill>
        <p:spPr bwMode="auto">
          <a:xfrm>
            <a:off x="0" y="0"/>
            <a:ext cx="9144000" cy="54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79512" y="386104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8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التشجيع على طلب العلم و توفير المناخ المناسب وتدارك النقائص.</a:t>
            </a:r>
            <a:endParaRPr lang="ar-AE" sz="4800" dirty="0">
              <a:solidFill>
                <a:srgbClr val="660033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828600" y="2492896"/>
            <a:ext cx="9793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يبني شخصية الإنسان - يتبوأ أعلى المراتب.   </a:t>
            </a:r>
            <a:endParaRPr lang="ar-AE" sz="4400" dirty="0">
              <a:solidFill>
                <a:srgbClr val="0066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596522D-494E-42EB-BEA7-830D49850334}"/>
              </a:ext>
            </a:extLst>
          </p:cNvPr>
          <p:cNvSpPr/>
          <p:nvPr/>
        </p:nvSpPr>
        <p:spPr>
          <a:xfrm>
            <a:off x="716497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01921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0996"/>
            <a:ext cx="9144000" cy="688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4B2CDF1F-6C9D-4065-BB9E-D709D4E6415D}"/>
              </a:ext>
            </a:extLst>
          </p:cNvPr>
          <p:cNvSpPr/>
          <p:nvPr/>
        </p:nvSpPr>
        <p:spPr>
          <a:xfrm>
            <a:off x="716497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07F056D-433F-4790-A302-467E27CF4EE7}"/>
              </a:ext>
            </a:extLst>
          </p:cNvPr>
          <p:cNvSpPr/>
          <p:nvPr/>
        </p:nvSpPr>
        <p:spPr>
          <a:xfrm>
            <a:off x="35496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Picture 5" descr="نتيجة بحث الصور عن اناناس">
            <a:hlinkClick r:id="rId2"/>
            <a:extLst>
              <a:ext uri="{FF2B5EF4-FFF2-40B4-BE49-F238E27FC236}">
                <a16:creationId xmlns:a16="http://schemas.microsoft.com/office/drawing/2014/main" id="{F79C323F-FBFB-4FE9-A80B-0A3C309E4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37" y="5698976"/>
            <a:ext cx="1977550" cy="11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نتيجة بحث الصور عن نعناع">
            <a:hlinkClick r:id="rId4"/>
            <a:extLst>
              <a:ext uri="{FF2B5EF4-FFF2-40B4-BE49-F238E27FC236}">
                <a16:creationId xmlns:a16="http://schemas.microsoft.com/office/drawing/2014/main" id="{B6A286CC-FE83-409B-B9E1-146050A97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54" y="5613481"/>
            <a:ext cx="1550598" cy="11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نتيجة بحث الصور عن سفرجل">
            <a:hlinkClick r:id="rId6"/>
            <a:extLst>
              <a:ext uri="{FF2B5EF4-FFF2-40B4-BE49-F238E27FC236}">
                <a16:creationId xmlns:a16="http://schemas.microsoft.com/office/drawing/2014/main" id="{FBC7F8D8-736C-48D6-B468-DBC19C901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97" y="5626969"/>
            <a:ext cx="1550599" cy="1114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نتيجة بحث الصور عن برتقال">
            <a:hlinkClick r:id="rId8"/>
            <a:extLst>
              <a:ext uri="{FF2B5EF4-FFF2-40B4-BE49-F238E27FC236}">
                <a16:creationId xmlns:a16="http://schemas.microsoft.com/office/drawing/2014/main" id="{FA49A3B6-A1EE-41D1-BBC0-740F57951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368" y="3593776"/>
            <a:ext cx="1961619" cy="1164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D06DD97D-1502-4709-80C6-AE407DDFC0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25903"/>
            <a:ext cx="2534363" cy="1164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7" descr="نتيجة بحث الصور عن موز">
            <a:hlinkClick r:id="rId11"/>
            <a:extLst>
              <a:ext uri="{FF2B5EF4-FFF2-40B4-BE49-F238E27FC236}">
                <a16:creationId xmlns:a16="http://schemas.microsoft.com/office/drawing/2014/main" id="{F6FC4DCC-E202-4AA7-AA65-9DE4EC85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42" y="1870185"/>
            <a:ext cx="1353296" cy="923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7" descr="نتيجة بحث الصور عن افوكادوا">
            <a:hlinkClick r:id="rId13"/>
            <a:extLst>
              <a:ext uri="{FF2B5EF4-FFF2-40B4-BE49-F238E27FC236}">
                <a16:creationId xmlns:a16="http://schemas.microsoft.com/office/drawing/2014/main" id="{94A673DF-1F02-4C52-ABA8-C7A6A2E72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79" y="1870185"/>
            <a:ext cx="1409052" cy="923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نتيجة بحث الصور عن ليمون">
            <a:hlinkClick r:id="rId15"/>
            <a:extLst>
              <a:ext uri="{FF2B5EF4-FFF2-40B4-BE49-F238E27FC236}">
                <a16:creationId xmlns:a16="http://schemas.microsoft.com/office/drawing/2014/main" id="{7A46CE04-1F73-4B12-946C-B24F2A3BE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42" y="1832860"/>
            <a:ext cx="1183000" cy="953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نتيجة بحث الصور عن كرز">
            <a:hlinkClick r:id="rId17"/>
            <a:extLst>
              <a:ext uri="{FF2B5EF4-FFF2-40B4-BE49-F238E27FC236}">
                <a16:creationId xmlns:a16="http://schemas.microsoft.com/office/drawing/2014/main" id="{9A1D7FBC-D99B-4C36-92A2-F30E13DF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05" y="1823208"/>
            <a:ext cx="1550599" cy="923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C5F6594-2C59-4823-BE93-EBA6320E6207}"/>
              </a:ext>
            </a:extLst>
          </p:cNvPr>
          <p:cNvSpPr/>
          <p:nvPr/>
        </p:nvSpPr>
        <p:spPr>
          <a:xfrm>
            <a:off x="7161368" y="5033600"/>
            <a:ext cx="1961619" cy="590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b="1" dirty="0"/>
              <a:t>أناناس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EDC28E42-489D-4DCF-B4DE-0D433F19AABA}"/>
              </a:ext>
            </a:extLst>
          </p:cNvPr>
          <p:cNvSpPr/>
          <p:nvPr/>
        </p:nvSpPr>
        <p:spPr>
          <a:xfrm>
            <a:off x="5515846" y="5013176"/>
            <a:ext cx="1648442" cy="590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b="1" dirty="0"/>
              <a:t>نعناع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82AD267F-053E-4A55-A860-6CD221B1369F}"/>
              </a:ext>
            </a:extLst>
          </p:cNvPr>
          <p:cNvSpPr/>
          <p:nvPr/>
        </p:nvSpPr>
        <p:spPr>
          <a:xfrm>
            <a:off x="3816646" y="5000263"/>
            <a:ext cx="1648442" cy="590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b="1" dirty="0"/>
              <a:t>سفرجل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1809F0B9-9902-46AD-83B1-6BEE964F9443}"/>
              </a:ext>
            </a:extLst>
          </p:cNvPr>
          <p:cNvSpPr/>
          <p:nvPr/>
        </p:nvSpPr>
        <p:spPr>
          <a:xfrm>
            <a:off x="7198762" y="2958106"/>
            <a:ext cx="1961619" cy="590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b="1" dirty="0"/>
              <a:t>برتقال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1470A23E-4F0F-4F14-8DAE-CDA1EA756A97}"/>
              </a:ext>
            </a:extLst>
          </p:cNvPr>
          <p:cNvSpPr/>
          <p:nvPr/>
        </p:nvSpPr>
        <p:spPr>
          <a:xfrm>
            <a:off x="5236169" y="2963755"/>
            <a:ext cx="1961619" cy="590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b="1" dirty="0"/>
              <a:t>نبق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E7D79747-77A3-442F-8CB1-4A03EDECD3BB}"/>
              </a:ext>
            </a:extLst>
          </p:cNvPr>
          <p:cNvSpPr/>
          <p:nvPr/>
        </p:nvSpPr>
        <p:spPr>
          <a:xfrm>
            <a:off x="5032333" y="1147501"/>
            <a:ext cx="1298968" cy="590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b="1" dirty="0"/>
              <a:t>ليمون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047F1D43-25B7-4116-B8A2-AF522B7EDA64}"/>
              </a:ext>
            </a:extLst>
          </p:cNvPr>
          <p:cNvSpPr/>
          <p:nvPr/>
        </p:nvSpPr>
        <p:spPr>
          <a:xfrm>
            <a:off x="3372884" y="1124744"/>
            <a:ext cx="1648442" cy="590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b="1" dirty="0"/>
              <a:t>كرز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CD1F7B0E-0275-42B1-88D2-713980FC01B9}"/>
              </a:ext>
            </a:extLst>
          </p:cNvPr>
          <p:cNvSpPr/>
          <p:nvPr/>
        </p:nvSpPr>
        <p:spPr>
          <a:xfrm>
            <a:off x="6307978" y="1185640"/>
            <a:ext cx="1425304" cy="590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b="1" dirty="0"/>
              <a:t>افوكادو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33D09732-D37C-40F3-B6CB-4391F15FD09D}"/>
              </a:ext>
            </a:extLst>
          </p:cNvPr>
          <p:cNvSpPr/>
          <p:nvPr/>
        </p:nvSpPr>
        <p:spPr>
          <a:xfrm>
            <a:off x="7740352" y="1158100"/>
            <a:ext cx="1425304" cy="590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b="1" dirty="0"/>
              <a:t>موز</a:t>
            </a:r>
          </a:p>
        </p:txBody>
      </p:sp>
      <p:sp>
        <p:nvSpPr>
          <p:cNvPr id="6" name="سهم: لليمين 5">
            <a:extLst>
              <a:ext uri="{FF2B5EF4-FFF2-40B4-BE49-F238E27FC236}">
                <a16:creationId xmlns:a16="http://schemas.microsoft.com/office/drawing/2014/main" id="{AAEC04A1-EA72-4300-9071-409ABC1F3716}"/>
              </a:ext>
            </a:extLst>
          </p:cNvPr>
          <p:cNvSpPr/>
          <p:nvPr/>
        </p:nvSpPr>
        <p:spPr>
          <a:xfrm>
            <a:off x="89900" y="1509931"/>
            <a:ext cx="3272209" cy="1571022"/>
          </a:xfrm>
          <a:prstGeom prst="rightArrow">
            <a:avLst/>
          </a:prstGeom>
          <a:solidFill>
            <a:srgbClr val="CCFF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3" name="سهم: لليمين 42">
            <a:extLst>
              <a:ext uri="{FF2B5EF4-FFF2-40B4-BE49-F238E27FC236}">
                <a16:creationId xmlns:a16="http://schemas.microsoft.com/office/drawing/2014/main" id="{5DD1933A-60EB-44D5-92CD-525E8FE6BC4C}"/>
              </a:ext>
            </a:extLst>
          </p:cNvPr>
          <p:cNvSpPr/>
          <p:nvPr/>
        </p:nvSpPr>
        <p:spPr>
          <a:xfrm>
            <a:off x="938788" y="3312829"/>
            <a:ext cx="3632725" cy="1571022"/>
          </a:xfrm>
          <a:prstGeom prst="rightArrow">
            <a:avLst/>
          </a:prstGeom>
          <a:solidFill>
            <a:srgbClr val="CC99FF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4" name="سهم: لليمين 43">
            <a:extLst>
              <a:ext uri="{FF2B5EF4-FFF2-40B4-BE49-F238E27FC236}">
                <a16:creationId xmlns:a16="http://schemas.microsoft.com/office/drawing/2014/main" id="{6E8F4DD9-25D8-4D13-B954-8B3D27BC7C8D}"/>
              </a:ext>
            </a:extLst>
          </p:cNvPr>
          <p:cNvSpPr/>
          <p:nvPr/>
        </p:nvSpPr>
        <p:spPr>
          <a:xfrm>
            <a:off x="633076" y="5242354"/>
            <a:ext cx="3211600" cy="1571022"/>
          </a:xfrm>
          <a:prstGeom prst="rightArrow">
            <a:avLst/>
          </a:prstGeom>
          <a:solidFill>
            <a:srgbClr val="FFCC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F62B918-F22A-47FB-B190-BC4655FB9313}"/>
              </a:ext>
            </a:extLst>
          </p:cNvPr>
          <p:cNvSpPr/>
          <p:nvPr/>
        </p:nvSpPr>
        <p:spPr>
          <a:xfrm>
            <a:off x="1225724" y="5590596"/>
            <a:ext cx="12522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أنس</a:t>
            </a:r>
            <a:endParaRPr lang="ar-SA" sz="6000" b="1" cap="none" spc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DD729CB4-600D-4BFD-AF61-84EB41AF8A58}"/>
              </a:ext>
            </a:extLst>
          </p:cNvPr>
          <p:cNvSpPr/>
          <p:nvPr/>
        </p:nvSpPr>
        <p:spPr>
          <a:xfrm>
            <a:off x="1807718" y="35301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cap="none" spc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بن</a:t>
            </a:r>
            <a:endParaRPr lang="ar-SA" sz="6000" b="1" cap="none" spc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9A78F5C6-5498-43D7-A779-FF465FB48CFF}"/>
              </a:ext>
            </a:extLst>
          </p:cNvPr>
          <p:cNvSpPr/>
          <p:nvPr/>
        </p:nvSpPr>
        <p:spPr>
          <a:xfrm>
            <a:off x="588254" y="1827394"/>
            <a:ext cx="12827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cap="none" spc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مالك</a:t>
            </a:r>
            <a:endParaRPr lang="ar-SA" sz="6000" b="1" cap="none" spc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1418150F-A655-4593-9B6B-A2965938E070}"/>
              </a:ext>
            </a:extLst>
          </p:cNvPr>
          <p:cNvSpPr/>
          <p:nvPr/>
        </p:nvSpPr>
        <p:spPr>
          <a:xfrm>
            <a:off x="3518574" y="8494"/>
            <a:ext cx="56429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AE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خذ الحرف الأول من الأسماء التالية وكزن منها </a:t>
            </a:r>
            <a:r>
              <a:rPr lang="ar-AE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الاسم المطلوب .</a:t>
            </a:r>
            <a:r>
              <a:rPr lang="ar-AE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ar-SA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94572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07F056D-433F-4790-A302-467E27CF4EE7}"/>
              </a:ext>
            </a:extLst>
          </p:cNvPr>
          <p:cNvSpPr/>
          <p:nvPr/>
        </p:nvSpPr>
        <p:spPr>
          <a:xfrm>
            <a:off x="0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399AC0F-3D4E-4868-9CD7-EE2F3A0E7438}"/>
              </a:ext>
            </a:extLst>
          </p:cNvPr>
          <p:cNvSpPr/>
          <p:nvPr/>
        </p:nvSpPr>
        <p:spPr>
          <a:xfrm>
            <a:off x="3604162" y="-23798"/>
            <a:ext cx="5561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رحلة </a:t>
            </a:r>
            <a:r>
              <a:rPr lang="ar-AE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طلب العلم :-</a:t>
            </a:r>
            <a:endParaRPr lang="ar-SA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B378DCF-7469-43F2-AE4E-917FE3C40ED5}"/>
              </a:ext>
            </a:extLst>
          </p:cNvPr>
          <p:cNvSpPr/>
          <p:nvPr/>
        </p:nvSpPr>
        <p:spPr>
          <a:xfrm>
            <a:off x="-178612" y="1055070"/>
            <a:ext cx="9345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1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رحل الإمام الشافعي رحمه الله إلى ------------- </a:t>
            </a:r>
            <a:endParaRPr lang="ar-SA" sz="4400" b="1" cap="none" spc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A2BCF8E-3C05-4DAA-84EB-EB8BD0EF7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2420888"/>
            <a:ext cx="3419872" cy="44371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F57EB74-4D31-4399-BAD6-0E4109529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006"/>
            <a:ext cx="2637203" cy="1529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FC6E5F48-3362-4C7A-8A93-AA1CA6DBBB20}"/>
              </a:ext>
            </a:extLst>
          </p:cNvPr>
          <p:cNvSpPr/>
          <p:nvPr/>
        </p:nvSpPr>
        <p:spPr>
          <a:xfrm>
            <a:off x="3368187" y="1824511"/>
            <a:ext cx="5674950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ولقي فيها الإمام</a:t>
            </a:r>
          </a:p>
          <a:p>
            <a:pPr algn="ctr"/>
            <a:endParaRPr lang="ar-AE" sz="5400" b="1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32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----------------------- </a:t>
            </a:r>
            <a:r>
              <a:rPr lang="ar-AE" sz="36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رحمه الله تعالى</a:t>
            </a:r>
          </a:p>
          <a:p>
            <a:pPr algn="ctr"/>
            <a:endParaRPr lang="ar-AE" sz="3600" b="1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48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وأخذ عنه فقه الحجاز.</a:t>
            </a:r>
            <a:r>
              <a:rPr lang="ar-AE" sz="80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7200" b="1" cap="none" spc="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CEBEBE7-E85E-449A-9145-5D219F974765}"/>
              </a:ext>
            </a:extLst>
          </p:cNvPr>
          <p:cNvSpPr/>
          <p:nvPr/>
        </p:nvSpPr>
        <p:spPr>
          <a:xfrm>
            <a:off x="5622583" y="2996952"/>
            <a:ext cx="34018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مالك بن أنس</a:t>
            </a:r>
            <a:endParaRPr lang="ar-SA" sz="6000" b="1" cap="none" spc="0" dirty="0">
              <a:ln w="0"/>
              <a:solidFill>
                <a:srgbClr val="CC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960911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0996"/>
            <a:ext cx="9144000" cy="688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4B2CDF1F-6C9D-4065-BB9E-D709D4E6415D}"/>
              </a:ext>
            </a:extLst>
          </p:cNvPr>
          <p:cNvSpPr/>
          <p:nvPr/>
        </p:nvSpPr>
        <p:spPr>
          <a:xfrm>
            <a:off x="716497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C69A4DA-DFF1-4B95-8C88-22122B35E158}"/>
              </a:ext>
            </a:extLst>
          </p:cNvPr>
          <p:cNvSpPr/>
          <p:nvPr/>
        </p:nvSpPr>
        <p:spPr>
          <a:xfrm>
            <a:off x="2927458" y="620688"/>
            <a:ext cx="50738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الرجاء قراءة الفقرة جيدًا</a:t>
            </a:r>
            <a:endParaRPr lang="ar-SA" sz="4800" b="1" cap="none" spc="0" dirty="0">
              <a:ln w="0"/>
              <a:solidFill>
                <a:srgbClr val="CC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4486427"/>
      </p:ext>
    </p:extLst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ck &lt;strong&gt;Wall&lt;/strong&gt; Background With Wood &lt;strong&gt;Floor&lt;/strong&gt; And Creeping Plant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2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Picture 4" descr="Free vector graphic: &lt;strong&gt;Whiteboard&lt;/strong&gt;, &lt;strong&gt;White Board&lt;/strong&gt;, Blank - Fre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11" y="1709982"/>
            <a:ext cx="4156550" cy="3212116"/>
          </a:xfrm>
          <a:prstGeom prst="rect">
            <a:avLst/>
          </a:prstGeom>
        </p:spPr>
      </p:pic>
      <p:pic>
        <p:nvPicPr>
          <p:cNvPr id="11" name="Picture 10" descr="&lt;strong&gt;Shelf&lt;/strong&gt; Clipart | Clipart Panda - Free Clipart Imag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7"/>
          <a:stretch/>
        </p:blipFill>
        <p:spPr>
          <a:xfrm>
            <a:off x="1143001" y="4121828"/>
            <a:ext cx="780212" cy="12359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07061" y="1709982"/>
            <a:ext cx="865300" cy="66749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اليوم : </a:t>
            </a:r>
            <a:r>
              <a:rPr lang="ar-EG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" name="Picture 2" descr="&lt;strong&gt;Window&lt;/strong&gt; Frame #1 by Taz09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95" y="1563932"/>
            <a:ext cx="857250" cy="107156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24030" y="3729210"/>
            <a:ext cx="427732" cy="763394"/>
          </a:xfrm>
          <a:prstGeom prst="rect">
            <a:avLst/>
          </a:prstGeom>
        </p:spPr>
      </p:pic>
      <p:pic>
        <p:nvPicPr>
          <p:cNvPr id="13" name="Google Shape;42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45413" y="3826609"/>
            <a:ext cx="764311" cy="43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C29F8B-EAE7-4248-911F-6912293AEF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9361" y="3726935"/>
            <a:ext cx="745193" cy="2428727"/>
          </a:xfrm>
          <a:prstGeom prst="rect">
            <a:avLst/>
          </a:prstGeom>
        </p:spPr>
      </p:pic>
      <p:pic>
        <p:nvPicPr>
          <p:cNvPr id="18" name="Google Shape;158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8176481" y="4121827"/>
            <a:ext cx="937929" cy="123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903225" y="4391898"/>
            <a:ext cx="2362027" cy="1621640"/>
          </a:xfrm>
          <a:prstGeom prst="rect">
            <a:avLst/>
          </a:prstGeom>
        </p:spPr>
      </p:pic>
      <p:pic>
        <p:nvPicPr>
          <p:cNvPr id="21" name="Google Shape;376;p30"/>
          <p:cNvPicPr preferRelativeResize="0"/>
          <p:nvPr/>
        </p:nvPicPr>
        <p:blipFill rotWithShape="1">
          <a:blip r:embed="rId11">
            <a:alphaModFix/>
          </a:blip>
          <a:srcRect l="28484"/>
          <a:stretch/>
        </p:blipFill>
        <p:spPr>
          <a:xfrm>
            <a:off x="-40390" y="4008795"/>
            <a:ext cx="919463" cy="159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Picture 12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419342" y="1438745"/>
            <a:ext cx="308254" cy="271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icture 22" descr="Picture 12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4700836" y="1183277"/>
            <a:ext cx="308254" cy="271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23" descr="Picture 12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4738662" y="3555372"/>
            <a:ext cx="308254" cy="271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24" descr="Picture 12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5350342" y="1224917"/>
            <a:ext cx="308254" cy="271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icture 25" descr="Picture 12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2082565" y="3555372"/>
            <a:ext cx="386651" cy="271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26" descr="Picture 12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6893045" y="838162"/>
            <a:ext cx="308254" cy="271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icture 27" descr="Picture 12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2212427" y="1183276"/>
            <a:ext cx="308254" cy="271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28" descr="Picture 12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2907751" y="1183277"/>
            <a:ext cx="308254" cy="271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29" descr="Picture 12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3550490" y="1152101"/>
            <a:ext cx="268427" cy="227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30" descr="Picture 12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4199996" y="1193741"/>
            <a:ext cx="268427" cy="22739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Rectangle 13">
            <a:extLst>
              <a:ext uri="{FF2B5EF4-FFF2-40B4-BE49-F238E27FC236}">
                <a16:creationId xmlns:a16="http://schemas.microsoft.com/office/drawing/2014/main" id="{80529099-0595-47E7-82A0-728F6A459272}"/>
              </a:ext>
            </a:extLst>
          </p:cNvPr>
          <p:cNvSpPr/>
          <p:nvPr/>
        </p:nvSpPr>
        <p:spPr>
          <a:xfrm>
            <a:off x="4941737" y="2348852"/>
            <a:ext cx="817211" cy="605936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ar-AE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التاريخ: </a:t>
            </a:r>
            <a:r>
              <a:rPr lang="ar-EG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FDB23D9A-A916-489C-B076-F6BFC07B0E3F}"/>
              </a:ext>
            </a:extLst>
          </p:cNvPr>
          <p:cNvSpPr/>
          <p:nvPr/>
        </p:nvSpPr>
        <p:spPr>
          <a:xfrm>
            <a:off x="2127056" y="2804908"/>
            <a:ext cx="2915542" cy="66749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الحصة – الصف - الشعبة: </a:t>
            </a:r>
            <a:r>
              <a:rPr lang="ar-EG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0CCED9BA-4E83-4B6A-8B81-36C93BEC869F}"/>
              </a:ext>
            </a:extLst>
          </p:cNvPr>
          <p:cNvSpPr/>
          <p:nvPr/>
        </p:nvSpPr>
        <p:spPr>
          <a:xfrm>
            <a:off x="3923476" y="1727495"/>
            <a:ext cx="895759" cy="744436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ar-AE" sz="45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الأحد </a:t>
            </a:r>
            <a:r>
              <a:rPr lang="ar-EG" sz="45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endParaRPr lang="en-US" sz="45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A3479552-CCC0-4A79-8DEC-D2921E5E328C}"/>
              </a:ext>
            </a:extLst>
          </p:cNvPr>
          <p:cNvSpPr/>
          <p:nvPr/>
        </p:nvSpPr>
        <p:spPr>
          <a:xfrm>
            <a:off x="3997755" y="2182686"/>
            <a:ext cx="895759" cy="744436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ar-AE" sz="45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الأحد </a:t>
            </a:r>
            <a:r>
              <a:rPr lang="ar-EG" sz="45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endParaRPr lang="en-US" sz="4500" b="1" dirty="0">
              <a:ln w="0"/>
              <a:solidFill>
                <a:srgbClr val="99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DE4472D3-D336-482F-BA4C-BB86CDDF6494}"/>
              </a:ext>
            </a:extLst>
          </p:cNvPr>
          <p:cNvSpPr/>
          <p:nvPr/>
        </p:nvSpPr>
        <p:spPr>
          <a:xfrm>
            <a:off x="3514898" y="3100624"/>
            <a:ext cx="895759" cy="744436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ar-AE" sz="45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الأحد </a:t>
            </a:r>
            <a:r>
              <a:rPr lang="ar-EG" sz="45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endParaRPr lang="en-US" sz="45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95E65A-553D-4ED8-AC56-54BDF70A4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8335"/>
            <a:ext cx="3491465" cy="111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47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EC25114-78F2-43A7-9060-8A066693ED36}"/>
              </a:ext>
            </a:extLst>
          </p:cNvPr>
          <p:cNvSpPr/>
          <p:nvPr/>
        </p:nvSpPr>
        <p:spPr>
          <a:xfrm>
            <a:off x="0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BFD2719-7998-48DC-832B-A6F9C7C4BCA6}"/>
              </a:ext>
            </a:extLst>
          </p:cNvPr>
          <p:cNvSpPr/>
          <p:nvPr/>
        </p:nvSpPr>
        <p:spPr>
          <a:xfrm>
            <a:off x="3604162" y="-23798"/>
            <a:ext cx="5561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رحلة </a:t>
            </a:r>
            <a:r>
              <a:rPr lang="ar-AE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طلب العلم :-</a:t>
            </a:r>
            <a:endParaRPr lang="ar-SA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9" name="عنصر 8">
            <a:extLst>
              <a:ext uri="{FF2B5EF4-FFF2-40B4-BE49-F238E27FC236}">
                <a16:creationId xmlns:a16="http://schemas.microsoft.com/office/drawing/2014/main" id="{19B27D2D-2C43-47FD-BA50-BE0556A5DB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305951"/>
              </p:ext>
            </p:extLst>
          </p:nvPr>
        </p:nvGraphicFramePr>
        <p:xfrm>
          <a:off x="0" y="1061044"/>
          <a:ext cx="9036495" cy="5796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335757" imgH="6190494" progId="Word.Document.12">
                  <p:embed/>
                </p:oleObj>
              </mc:Choice>
              <mc:Fallback>
                <p:oleObj name="Document" r:id="rId2" imgW="8335757" imgH="61904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061044"/>
                        <a:ext cx="9036495" cy="5796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مستطيل 4">
            <a:extLst>
              <a:ext uri="{FF2B5EF4-FFF2-40B4-BE49-F238E27FC236}">
                <a16:creationId xmlns:a16="http://schemas.microsoft.com/office/drawing/2014/main" id="{C82726BE-A405-4EC8-AAF3-B51C644854EE}"/>
              </a:ext>
            </a:extLst>
          </p:cNvPr>
          <p:cNvSpPr/>
          <p:nvPr/>
        </p:nvSpPr>
        <p:spPr>
          <a:xfrm>
            <a:off x="4592567" y="5215507"/>
            <a:ext cx="1366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بغداد</a:t>
            </a:r>
            <a:endParaRPr lang="ar-SA" sz="6000" b="1" cap="none" spc="0" dirty="0">
              <a:ln w="0"/>
              <a:solidFill>
                <a:srgbClr val="99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26499A1-00B3-43A6-964F-A90E7FDCDE96}"/>
              </a:ext>
            </a:extLst>
          </p:cNvPr>
          <p:cNvSpPr/>
          <p:nvPr/>
        </p:nvSpPr>
        <p:spPr>
          <a:xfrm>
            <a:off x="4512689" y="3501008"/>
            <a:ext cx="1366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بغداد</a:t>
            </a:r>
            <a:endParaRPr lang="ar-SA" sz="6000" b="1" cap="none" spc="0" dirty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136070F-45D9-4A66-A8C8-E6F0FEE3FBBB}"/>
              </a:ext>
            </a:extLst>
          </p:cNvPr>
          <p:cNvSpPr/>
          <p:nvPr/>
        </p:nvSpPr>
        <p:spPr>
          <a:xfrm>
            <a:off x="4440850" y="4292177"/>
            <a:ext cx="14269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6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مكة </a:t>
            </a:r>
            <a:endParaRPr lang="ar-SA" sz="6600" b="1" cap="none" spc="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8E50CA8-29F5-4EB9-B1F6-C24B9C924090}"/>
              </a:ext>
            </a:extLst>
          </p:cNvPr>
          <p:cNvSpPr/>
          <p:nvPr/>
        </p:nvSpPr>
        <p:spPr>
          <a:xfrm>
            <a:off x="4592949" y="5949280"/>
            <a:ext cx="14302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cap="none" spc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مصر</a:t>
            </a:r>
            <a:endParaRPr lang="ar-SA" sz="6000" b="1" cap="none" spc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E11E594-49C4-45F6-B903-E9F6740861A3}"/>
              </a:ext>
            </a:extLst>
          </p:cNvPr>
          <p:cNvSpPr/>
          <p:nvPr/>
        </p:nvSpPr>
        <p:spPr>
          <a:xfrm>
            <a:off x="2787497" y="35184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ar-SA" sz="5400" b="1" cap="none" spc="0" dirty="0">
              <a:ln w="0"/>
              <a:solidFill>
                <a:srgbClr val="99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473379B-C8C3-4340-839B-D72B6BE72FF1}"/>
              </a:ext>
            </a:extLst>
          </p:cNvPr>
          <p:cNvSpPr/>
          <p:nvPr/>
        </p:nvSpPr>
        <p:spPr>
          <a:xfrm>
            <a:off x="788978" y="3568027"/>
            <a:ext cx="2005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(سنتين)</a:t>
            </a:r>
            <a:endParaRPr lang="ar-SA" sz="5400" b="1" cap="none" spc="0" dirty="0">
              <a:ln w="0"/>
              <a:solidFill>
                <a:srgbClr val="99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2D349E2-861A-45A1-A654-8DEF096270F4}"/>
              </a:ext>
            </a:extLst>
          </p:cNvPr>
          <p:cNvSpPr/>
          <p:nvPr/>
        </p:nvSpPr>
        <p:spPr>
          <a:xfrm>
            <a:off x="2852020" y="43501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ar-SA" sz="5400" b="1" cap="none" spc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734ECE1-012E-48B0-B9B1-1AEC09CF5941}"/>
              </a:ext>
            </a:extLst>
          </p:cNvPr>
          <p:cNvSpPr/>
          <p:nvPr/>
        </p:nvSpPr>
        <p:spPr>
          <a:xfrm>
            <a:off x="1148317" y="4382808"/>
            <a:ext cx="154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(سنة)</a:t>
            </a:r>
            <a:endParaRPr lang="ar-SA" sz="5400" b="1" cap="none" spc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3A8CB903-BA68-4B6E-8DA9-DDA9DB0EDEEC}"/>
              </a:ext>
            </a:extLst>
          </p:cNvPr>
          <p:cNvSpPr/>
          <p:nvPr/>
        </p:nvSpPr>
        <p:spPr>
          <a:xfrm>
            <a:off x="1115616" y="5085184"/>
            <a:ext cx="15472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شهر </a:t>
            </a:r>
            <a:endParaRPr lang="ar-SA" sz="6000" b="1" cap="none" spc="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53E970BC-281B-4C29-B567-1F239DA80BBD}"/>
              </a:ext>
            </a:extLst>
          </p:cNvPr>
          <p:cNvSpPr/>
          <p:nvPr/>
        </p:nvSpPr>
        <p:spPr>
          <a:xfrm>
            <a:off x="1014576" y="5984272"/>
            <a:ext cx="2308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إلى الوفاة</a:t>
            </a:r>
            <a:endParaRPr lang="ar-SA" sz="5400" b="1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56659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5E6C3D7-055B-4485-A491-C6C4FF7C332D}"/>
              </a:ext>
            </a:extLst>
          </p:cNvPr>
          <p:cNvSpPr/>
          <p:nvPr/>
        </p:nvSpPr>
        <p:spPr>
          <a:xfrm>
            <a:off x="0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658F8BB-DBD3-4358-B51A-F688E4442BD0}"/>
              </a:ext>
            </a:extLst>
          </p:cNvPr>
          <p:cNvSpPr/>
          <p:nvPr/>
        </p:nvSpPr>
        <p:spPr>
          <a:xfrm>
            <a:off x="3604162" y="-23798"/>
            <a:ext cx="5561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رحلة </a:t>
            </a:r>
            <a:r>
              <a:rPr lang="ar-AE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طلب العلم :-</a:t>
            </a:r>
            <a:endParaRPr lang="ar-SA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1555EC2-3FF8-4EE3-8CCC-1DA07A355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793239"/>
            <a:ext cx="4577720" cy="6064761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8F6F23B-16B6-4731-AF80-48FF63ECC981}"/>
              </a:ext>
            </a:extLst>
          </p:cNvPr>
          <p:cNvSpPr/>
          <p:nvPr/>
        </p:nvSpPr>
        <p:spPr>
          <a:xfrm>
            <a:off x="1553581" y="1355645"/>
            <a:ext cx="6575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بغداد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4768006-1368-49BC-97B3-20B62AF0902A}"/>
              </a:ext>
            </a:extLst>
          </p:cNvPr>
          <p:cNvSpPr/>
          <p:nvPr/>
        </p:nvSpPr>
        <p:spPr>
          <a:xfrm>
            <a:off x="4429316" y="1052736"/>
            <a:ext cx="4767652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جمع الإمام الشافعي </a:t>
            </a:r>
          </a:p>
          <a:p>
            <a:pPr algn="ctr"/>
            <a:r>
              <a:rPr lang="ar-AE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رحمه الله تعالى </a:t>
            </a:r>
          </a:p>
          <a:p>
            <a:pPr algn="ctr"/>
            <a:endParaRPr lang="ar-AE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54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بين فقه </a:t>
            </a:r>
            <a:r>
              <a:rPr lang="ar-AE" sz="3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--------------------</a:t>
            </a:r>
          </a:p>
          <a:p>
            <a:pPr algn="ctr"/>
            <a:endParaRPr lang="ar-AE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54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وفقه</a:t>
            </a:r>
            <a:r>
              <a:rPr lang="ar-AE" sz="3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-----------------------</a:t>
            </a:r>
            <a:endParaRPr lang="ar-SA" sz="3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C812008-2664-464C-93B9-046E8AD483E4}"/>
              </a:ext>
            </a:extLst>
          </p:cNvPr>
          <p:cNvSpPr/>
          <p:nvPr/>
        </p:nvSpPr>
        <p:spPr>
          <a:xfrm>
            <a:off x="5038641" y="3140968"/>
            <a:ext cx="20152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6600" b="1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حجاز</a:t>
            </a:r>
            <a:endParaRPr lang="ar-SA" sz="6600" b="1" cap="none" spc="0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19F9FF0-2A56-442A-A096-C827D2FEE3DD}"/>
              </a:ext>
            </a:extLst>
          </p:cNvPr>
          <p:cNvSpPr/>
          <p:nvPr/>
        </p:nvSpPr>
        <p:spPr>
          <a:xfrm>
            <a:off x="5584671" y="4581128"/>
            <a:ext cx="16001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بغداد</a:t>
            </a:r>
            <a:endParaRPr lang="ar-SA" sz="7200" b="1" cap="none" spc="0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1163076-2612-4059-9D50-EF7D27541102}"/>
              </a:ext>
            </a:extLst>
          </p:cNvPr>
          <p:cNvSpPr/>
          <p:nvPr/>
        </p:nvSpPr>
        <p:spPr>
          <a:xfrm>
            <a:off x="14888" y="42945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946FC4A-4C66-4311-8309-2AC24EFA9809}"/>
              </a:ext>
            </a:extLst>
          </p:cNvPr>
          <p:cNvSpPr/>
          <p:nvPr/>
        </p:nvSpPr>
        <p:spPr>
          <a:xfrm>
            <a:off x="3619050" y="19147"/>
            <a:ext cx="5561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رحلة </a:t>
            </a:r>
            <a:r>
              <a:rPr lang="ar-AE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طلب العلم :-</a:t>
            </a:r>
            <a:endParaRPr lang="ar-SA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15360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FBDC50D-592F-41E2-8155-4F4EEDCF9524}"/>
              </a:ext>
            </a:extLst>
          </p:cNvPr>
          <p:cNvSpPr/>
          <p:nvPr/>
        </p:nvSpPr>
        <p:spPr>
          <a:xfrm>
            <a:off x="14888" y="42945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BDA6ECC-B44C-4026-BA1C-4A3101C1F122}"/>
              </a:ext>
            </a:extLst>
          </p:cNvPr>
          <p:cNvSpPr/>
          <p:nvPr/>
        </p:nvSpPr>
        <p:spPr>
          <a:xfrm>
            <a:off x="3619050" y="19147"/>
            <a:ext cx="5561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رحلة </a:t>
            </a:r>
            <a:r>
              <a:rPr lang="ar-AE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طلب العلم :-</a:t>
            </a:r>
            <a:endParaRPr lang="ar-SA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CFA3982-0997-41A9-9682-7E358327E89D}"/>
              </a:ext>
            </a:extLst>
          </p:cNvPr>
          <p:cNvSpPr/>
          <p:nvPr/>
        </p:nvSpPr>
        <p:spPr>
          <a:xfrm>
            <a:off x="14888" y="1052736"/>
            <a:ext cx="9182080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جمع الإمام الشافعي </a:t>
            </a:r>
            <a:r>
              <a:rPr lang="ar-AE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رحمه الله تعالى </a:t>
            </a:r>
          </a:p>
          <a:p>
            <a:pPr algn="ctr"/>
            <a:endParaRPr lang="ar-AE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54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بين العلم </a:t>
            </a:r>
            <a:r>
              <a:rPr lang="ar-AE" sz="5400" b="1" cap="none" spc="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</a:t>
            </a:r>
            <a:r>
              <a:rPr lang="ar-AE" sz="3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------------------</a:t>
            </a:r>
            <a:r>
              <a:rPr lang="ar-AE" sz="54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r>
              <a:rPr lang="ar-AE" sz="3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----------------------</a:t>
            </a:r>
          </a:p>
          <a:p>
            <a:pPr algn="ctr"/>
            <a:endParaRPr lang="ar-AE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44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والخبرة في</a:t>
            </a:r>
            <a:r>
              <a:rPr lang="ar-AE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------------------------</a:t>
            </a:r>
            <a:r>
              <a:rPr lang="ar-AE" sz="4000" b="1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والمعرفة بأحوال</a:t>
            </a:r>
          </a:p>
          <a:p>
            <a:pPr algn="ctr"/>
            <a:r>
              <a:rPr lang="ar-AE" sz="4000" b="1" cap="none" spc="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الناس وقضاياهم فكان رحمه الله </a:t>
            </a:r>
          </a:p>
          <a:p>
            <a:pPr algn="ctr"/>
            <a:endParaRPr lang="ar-AE" sz="4000" b="1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----------------------------------------</a:t>
            </a:r>
            <a:endParaRPr lang="ar-SA" sz="4400" b="1" cap="none" spc="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BA98F9C-FFE7-4449-878F-CB39EBE3DABC}"/>
              </a:ext>
            </a:extLst>
          </p:cNvPr>
          <p:cNvSpPr/>
          <p:nvPr/>
        </p:nvSpPr>
        <p:spPr>
          <a:xfrm>
            <a:off x="295027" y="5229200"/>
            <a:ext cx="85539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الفقه – أصول –على – أسس – من – أول </a:t>
            </a:r>
            <a:endParaRPr lang="ar-AE" sz="4400" b="1" cap="none" spc="0" dirty="0">
              <a:ln w="0"/>
              <a:solidFill>
                <a:srgbClr val="99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7414128-E082-427C-B096-25309606C52F}"/>
              </a:ext>
            </a:extLst>
          </p:cNvPr>
          <p:cNvSpPr/>
          <p:nvPr/>
        </p:nvSpPr>
        <p:spPr>
          <a:xfrm>
            <a:off x="850467" y="5754957"/>
            <a:ext cx="7443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أول من أسس على أصول الفقه </a:t>
            </a:r>
            <a:endParaRPr lang="ar-AE" sz="4800" b="1" cap="none" spc="0" dirty="0">
              <a:ln w="0"/>
              <a:solidFill>
                <a:srgbClr val="99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C4DE569-C091-4581-B01B-5B01837E1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32675"/>
            <a:ext cx="2230093" cy="1115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 descr="نتيجة بحث الصور عن السنة النبوية">
            <a:hlinkClick r:id="rId3"/>
            <a:extLst>
              <a:ext uri="{FF2B5EF4-FFF2-40B4-BE49-F238E27FC236}">
                <a16:creationId xmlns:a16="http://schemas.microsoft.com/office/drawing/2014/main" id="{F5757C74-CBFF-4895-A9F7-F5B469883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2675"/>
            <a:ext cx="3095007" cy="1115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نتيجة بحث الصور عن اللغة العربية">
            <a:hlinkClick r:id="rId5"/>
            <a:extLst>
              <a:ext uri="{FF2B5EF4-FFF2-40B4-BE49-F238E27FC236}">
                <a16:creationId xmlns:a16="http://schemas.microsoft.com/office/drawing/2014/main" id="{85B78C88-C3F7-4FA6-AE79-48F243A3F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58487"/>
            <a:ext cx="3926185" cy="862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6432ED2F-64DB-41E9-9D04-2DB7F86D3A6D}"/>
              </a:ext>
            </a:extLst>
          </p:cNvPr>
          <p:cNvSpPr/>
          <p:nvPr/>
        </p:nvSpPr>
        <p:spPr>
          <a:xfrm>
            <a:off x="4280565" y="2522525"/>
            <a:ext cx="16834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لقرآن</a:t>
            </a:r>
            <a:endParaRPr lang="ar-SA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D552EE6-A8AD-4A13-8825-496660CE75BD}"/>
              </a:ext>
            </a:extLst>
          </p:cNvPr>
          <p:cNvSpPr/>
          <p:nvPr/>
        </p:nvSpPr>
        <p:spPr>
          <a:xfrm>
            <a:off x="1218244" y="2502935"/>
            <a:ext cx="16610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السنة</a:t>
            </a:r>
            <a:endParaRPr lang="ar-SA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3507834-0CF1-45C0-92C0-91C531FA3A9B}"/>
              </a:ext>
            </a:extLst>
          </p:cNvPr>
          <p:cNvSpPr/>
          <p:nvPr/>
        </p:nvSpPr>
        <p:spPr>
          <a:xfrm>
            <a:off x="2939298" y="3758487"/>
            <a:ext cx="34307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اللغة العربية </a:t>
            </a:r>
            <a:endParaRPr lang="ar-SA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991840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79512" y="2893820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6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أجتهد في طلب العلم أستثمر الإمكانات المتاحة في التألق والتميز وأواصل تعليمي وأسافر إلى خارج الدولة لأتعمق في مجال البحث.</a:t>
            </a:r>
            <a:endParaRPr lang="ar-AE" sz="3600" dirty="0">
              <a:solidFill>
                <a:srgbClr val="0066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468560" y="1824876"/>
            <a:ext cx="9580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الاستفادة من علم الآخرين ومن خبرات المختصين.</a:t>
            </a:r>
            <a:endParaRPr lang="ar-AE" sz="4400" dirty="0">
              <a:solidFill>
                <a:srgbClr val="660033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5878" y="1036324"/>
            <a:ext cx="81403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السفر والتنقل من بلد إلى بلد آخر طلباً للعلم.</a:t>
            </a:r>
            <a:endParaRPr lang="ar-AE" sz="4400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3A314B9-652B-49FE-B79B-F6641F1F2615}"/>
              </a:ext>
            </a:extLst>
          </p:cNvPr>
          <p:cNvSpPr/>
          <p:nvPr/>
        </p:nvSpPr>
        <p:spPr>
          <a:xfrm>
            <a:off x="14532" y="-51729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533545" y="5445224"/>
            <a:ext cx="4015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ديوان الشعر للشافعي</a:t>
            </a:r>
            <a:endParaRPr lang="ar-AE" sz="4400" dirty="0">
              <a:solidFill>
                <a:srgbClr val="660033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16055" y="4417168"/>
            <a:ext cx="25410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كتاب الرسالة</a:t>
            </a:r>
            <a:endParaRPr lang="ar-AE" sz="4400" dirty="0">
              <a:solidFill>
                <a:srgbClr val="006666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15816" y="3545619"/>
            <a:ext cx="19415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كتاب الأم</a:t>
            </a:r>
            <a:endParaRPr lang="ar-AE" sz="4800" dirty="0">
              <a:solidFill>
                <a:srgbClr val="002060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024D614-53DC-4393-A1FC-DE17CB3240E0}"/>
              </a:ext>
            </a:extLst>
          </p:cNvPr>
          <p:cNvSpPr/>
          <p:nvPr/>
        </p:nvSpPr>
        <p:spPr>
          <a:xfrm>
            <a:off x="716497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نتيجة بحث الصور عن من مؤلفات الامام الشافعي">
            <a:extLst>
              <a:ext uri="{FF2B5EF4-FFF2-40B4-BE49-F238E27FC236}">
                <a16:creationId xmlns:a16="http://schemas.microsoft.com/office/drawing/2014/main" id="{C4D41666-7E90-4D8A-9DED-7414D911F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44" y="769441"/>
            <a:ext cx="1763755" cy="2011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نتيجة بحث الصور عن من مؤلفات الامام الشافعي">
            <a:extLst>
              <a:ext uri="{FF2B5EF4-FFF2-40B4-BE49-F238E27FC236}">
                <a16:creationId xmlns:a16="http://schemas.microsoft.com/office/drawing/2014/main" id="{8B2A65F8-3334-48C8-B249-CD27808CE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7" y="763264"/>
            <a:ext cx="1809750" cy="21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A0C4F59-FFE9-4677-870F-FDB0DB5C8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41" y="809993"/>
            <a:ext cx="1781175" cy="2065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8613"/>
            <a:ext cx="9144000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32135" y="4221088"/>
            <a:ext cx="80341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البحث أساس العلم والوصول إلى نتائج علمية صحيحة وتوخي المنهج العلمي في البحث.</a:t>
            </a:r>
            <a:endParaRPr lang="ar-AE" sz="4000" dirty="0">
              <a:solidFill>
                <a:srgbClr val="002060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ABBD4B0-9F43-4D9A-B473-8F9FC2E9A66D}"/>
              </a:ext>
            </a:extLst>
          </p:cNvPr>
          <p:cNvSpPr/>
          <p:nvPr/>
        </p:nvSpPr>
        <p:spPr>
          <a:xfrm>
            <a:off x="716497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4130" r="114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179512" y="3138934"/>
            <a:ext cx="4680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حسن الخلق -  الصبر     حب العلم - الشغف بالبحث والقراءة  -  والإخلاص و الاجتهاد والمثابرة.</a:t>
            </a:r>
            <a:endParaRPr lang="ar-AE" sz="4000" dirty="0">
              <a:solidFill>
                <a:srgbClr val="660033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743673" y="4293096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علوم أخرى </a:t>
            </a:r>
            <a:r>
              <a:rPr lang="ar-AE" sz="36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اللغة العربية  الهندسة التكنولوجيا الطب الرياضيات لغات العالم.</a:t>
            </a:r>
            <a:endParaRPr lang="ar-AE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696824" y="2564904"/>
            <a:ext cx="4367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علم شرعي               الحديث والفقه والتفسير.</a:t>
            </a:r>
            <a:endParaRPr lang="ar-AE" sz="4000" dirty="0">
              <a:solidFill>
                <a:srgbClr val="0066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90B3544-F09C-4550-AD57-0142FB74D4CC}"/>
              </a:ext>
            </a:extLst>
          </p:cNvPr>
          <p:cNvSpPr/>
          <p:nvPr/>
        </p:nvSpPr>
        <p:spPr>
          <a:xfrm>
            <a:off x="716497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06E3B9F-1E52-4CDA-AD3C-DEFFD663A2DE}"/>
              </a:ext>
            </a:extLst>
          </p:cNvPr>
          <p:cNvSpPr/>
          <p:nvPr/>
        </p:nvSpPr>
        <p:spPr>
          <a:xfrm>
            <a:off x="2755637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3CD579D-9EEA-4AC5-B3D1-D7D2D88B2BEE}"/>
              </a:ext>
            </a:extLst>
          </p:cNvPr>
          <p:cNvSpPr/>
          <p:nvPr/>
        </p:nvSpPr>
        <p:spPr>
          <a:xfrm>
            <a:off x="2354565" y="769441"/>
            <a:ext cx="68227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يروى عن الإمام الشافعي  - رحمه الله - </a:t>
            </a:r>
          </a:p>
          <a:p>
            <a:pPr algn="ctr"/>
            <a:r>
              <a:rPr lang="ar-AE" sz="4000" b="1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أنه كان قد جزأ الليلة إلى ثلاثة أجزاء </a:t>
            </a:r>
            <a:endParaRPr lang="ar-SA" sz="4000" b="1" cap="none" spc="0" dirty="0">
              <a:ln w="0"/>
              <a:solidFill>
                <a:srgbClr val="99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00" name="Picture 4" descr="نتيجة بحث الصور عن الثلث بالارقام">
            <a:extLst>
              <a:ext uri="{FF2B5EF4-FFF2-40B4-BE49-F238E27FC236}">
                <a16:creationId xmlns:a16="http://schemas.microsoft.com/office/drawing/2014/main" id="{1F94E6D6-CF35-4811-AF98-56F8186ED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t="50157" r="53212"/>
          <a:stretch/>
        </p:blipFill>
        <p:spPr bwMode="auto">
          <a:xfrm>
            <a:off x="1" y="678239"/>
            <a:ext cx="2755636" cy="1569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خطط انسيابي: دمج 3">
            <a:extLst>
              <a:ext uri="{FF2B5EF4-FFF2-40B4-BE49-F238E27FC236}">
                <a16:creationId xmlns:a16="http://schemas.microsoft.com/office/drawing/2014/main" id="{29D69660-2CA0-4E31-AD9F-056A5F689743}"/>
              </a:ext>
            </a:extLst>
          </p:cNvPr>
          <p:cNvSpPr/>
          <p:nvPr/>
        </p:nvSpPr>
        <p:spPr>
          <a:xfrm>
            <a:off x="6516216" y="2402917"/>
            <a:ext cx="2448272" cy="1569660"/>
          </a:xfrm>
          <a:prstGeom prst="flowChartMerge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مخطط انسيابي: دمج 9">
            <a:extLst>
              <a:ext uri="{FF2B5EF4-FFF2-40B4-BE49-F238E27FC236}">
                <a16:creationId xmlns:a16="http://schemas.microsoft.com/office/drawing/2014/main" id="{9A916246-738C-4002-846E-558A4FFFB602}"/>
              </a:ext>
            </a:extLst>
          </p:cNvPr>
          <p:cNvSpPr/>
          <p:nvPr/>
        </p:nvSpPr>
        <p:spPr>
          <a:xfrm>
            <a:off x="35496" y="2402917"/>
            <a:ext cx="2448272" cy="1569660"/>
          </a:xfrm>
          <a:prstGeom prst="flowChartMerge">
            <a:avLst/>
          </a:prstGeom>
          <a:solidFill>
            <a:srgbClr val="CCFF9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خطط انسيابي: دمج 10">
            <a:extLst>
              <a:ext uri="{FF2B5EF4-FFF2-40B4-BE49-F238E27FC236}">
                <a16:creationId xmlns:a16="http://schemas.microsoft.com/office/drawing/2014/main" id="{83FD8683-A5AE-4145-991B-CB32B97AAAE6}"/>
              </a:ext>
            </a:extLst>
          </p:cNvPr>
          <p:cNvSpPr/>
          <p:nvPr/>
        </p:nvSpPr>
        <p:spPr>
          <a:xfrm>
            <a:off x="3491880" y="2446202"/>
            <a:ext cx="2448272" cy="1569660"/>
          </a:xfrm>
          <a:prstGeom prst="flowChartMerge">
            <a:avLst/>
          </a:prstGeom>
          <a:solidFill>
            <a:srgbClr val="CC99FF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AE1E48C-4A40-4DEC-8344-EFF1BD3CF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0" t="57145" r="41457"/>
          <a:stretch/>
        </p:blipFill>
        <p:spPr>
          <a:xfrm>
            <a:off x="7200292" y="2475010"/>
            <a:ext cx="1080120" cy="953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BA26EF7-C6CE-4C5B-8798-C66E7FA47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0" t="57145" r="41457"/>
          <a:stretch/>
        </p:blipFill>
        <p:spPr>
          <a:xfrm>
            <a:off x="4175956" y="2475010"/>
            <a:ext cx="1080120" cy="953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C472434-42B3-4D29-90FB-598410AC34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0" t="57145" r="41457"/>
          <a:stretch/>
        </p:blipFill>
        <p:spPr>
          <a:xfrm>
            <a:off x="743447" y="2446202"/>
            <a:ext cx="927720" cy="953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3" descr="نتيجة بحث الصور عن الكتابة">
            <a:hlinkClick r:id="rId4"/>
            <a:extLst>
              <a:ext uri="{FF2B5EF4-FFF2-40B4-BE49-F238E27FC236}">
                <a16:creationId xmlns:a16="http://schemas.microsoft.com/office/drawing/2014/main" id="{560B7D24-E328-4222-9FDC-CC6631F1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61048"/>
            <a:ext cx="2304256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نتيجة بحث الصور عن الصلاة">
            <a:hlinkClick r:id="rId6"/>
            <a:extLst>
              <a:ext uri="{FF2B5EF4-FFF2-40B4-BE49-F238E27FC236}">
                <a16:creationId xmlns:a16="http://schemas.microsoft.com/office/drawing/2014/main" id="{0555B5C6-3E8B-4FA9-B17E-BBD0F7F63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42" y="3904892"/>
            <a:ext cx="2520280" cy="1569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نتيجة بحث الصور عن سرير  كرتون">
            <a:hlinkClick r:id="rId8"/>
            <a:extLst>
              <a:ext uri="{FF2B5EF4-FFF2-40B4-BE49-F238E27FC236}">
                <a16:creationId xmlns:a16="http://schemas.microsoft.com/office/drawing/2014/main" id="{6506F8D7-994A-4692-AF74-4A3AC03B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5" y="3762948"/>
            <a:ext cx="2520280" cy="1613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4537E576-3F13-4936-BDD5-063C18AAA7AB}"/>
              </a:ext>
            </a:extLst>
          </p:cNvPr>
          <p:cNvSpPr/>
          <p:nvPr/>
        </p:nvSpPr>
        <p:spPr>
          <a:xfrm>
            <a:off x="6537473" y="5610938"/>
            <a:ext cx="2639793" cy="955241"/>
          </a:xfrm>
          <a:prstGeom prst="flowChartTerminator">
            <a:avLst/>
          </a:prstGeom>
          <a:solidFill>
            <a:srgbClr val="FFFF99"/>
          </a:solidFill>
          <a:ln w="38100">
            <a:solidFill>
              <a:srgbClr val="80008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2" name="مخطط انسيابي: محطة طرفية 21">
            <a:extLst>
              <a:ext uri="{FF2B5EF4-FFF2-40B4-BE49-F238E27FC236}">
                <a16:creationId xmlns:a16="http://schemas.microsoft.com/office/drawing/2014/main" id="{D70C23F2-C314-4D4B-9F29-F220095CEFEC}"/>
              </a:ext>
            </a:extLst>
          </p:cNvPr>
          <p:cNvSpPr/>
          <p:nvPr/>
        </p:nvSpPr>
        <p:spPr>
          <a:xfrm>
            <a:off x="35496" y="5582764"/>
            <a:ext cx="2639793" cy="955241"/>
          </a:xfrm>
          <a:prstGeom prst="flowChartTerminator">
            <a:avLst/>
          </a:prstGeom>
          <a:solidFill>
            <a:srgbClr val="CCCCFF"/>
          </a:solidFill>
          <a:ln w="38100">
            <a:solidFill>
              <a:srgbClr val="80008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3" name="مخطط انسيابي: محطة طرفية 22">
            <a:extLst>
              <a:ext uri="{FF2B5EF4-FFF2-40B4-BE49-F238E27FC236}">
                <a16:creationId xmlns:a16="http://schemas.microsoft.com/office/drawing/2014/main" id="{0FD33B5D-C350-4C3E-ADD7-1AFDA7515CB9}"/>
              </a:ext>
            </a:extLst>
          </p:cNvPr>
          <p:cNvSpPr/>
          <p:nvPr/>
        </p:nvSpPr>
        <p:spPr>
          <a:xfrm>
            <a:off x="3491880" y="5518398"/>
            <a:ext cx="2639793" cy="955241"/>
          </a:xfrm>
          <a:prstGeom prst="flowChartTerminator">
            <a:avLst/>
          </a:prstGeom>
          <a:solidFill>
            <a:srgbClr val="99FFCC"/>
          </a:solidFill>
          <a:ln w="38100">
            <a:solidFill>
              <a:srgbClr val="80008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B851C9D-9117-4259-8281-B96E878769F2}"/>
              </a:ext>
            </a:extLst>
          </p:cNvPr>
          <p:cNvSpPr/>
          <p:nvPr/>
        </p:nvSpPr>
        <p:spPr>
          <a:xfrm>
            <a:off x="7167915" y="5589240"/>
            <a:ext cx="13789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</a:t>
            </a:r>
            <a:r>
              <a:rPr lang="ar-AE" sz="6000" b="1" cap="none" spc="0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كتب</a:t>
            </a:r>
            <a:endParaRPr lang="ar-SA" sz="6000" b="1" cap="none" spc="0" dirty="0">
              <a:ln w="0"/>
              <a:solidFill>
                <a:srgbClr val="66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0793E3B-5F1C-4977-8091-4AF724BEEF9E}"/>
              </a:ext>
            </a:extLst>
          </p:cNvPr>
          <p:cNvSpPr/>
          <p:nvPr/>
        </p:nvSpPr>
        <p:spPr>
          <a:xfrm>
            <a:off x="395536" y="5445224"/>
            <a:ext cx="13821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6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ينام </a:t>
            </a:r>
            <a:endParaRPr lang="ar-SA" sz="6600" b="1" cap="none" spc="0" dirty="0">
              <a:ln w="0"/>
              <a:solidFill>
                <a:srgbClr val="99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431BD2E-56D3-427C-B6A0-72CB1EF0B987}"/>
              </a:ext>
            </a:extLst>
          </p:cNvPr>
          <p:cNvSpPr/>
          <p:nvPr/>
        </p:nvSpPr>
        <p:spPr>
          <a:xfrm>
            <a:off x="3968772" y="5445224"/>
            <a:ext cx="16113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يصلي</a:t>
            </a:r>
            <a:endParaRPr lang="ar-SA" sz="6000" b="1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70656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7EB052D-6D91-44C4-AF83-B35D28871A67}"/>
              </a:ext>
            </a:extLst>
          </p:cNvPr>
          <p:cNvSpPr/>
          <p:nvPr/>
        </p:nvSpPr>
        <p:spPr>
          <a:xfrm>
            <a:off x="2755637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18C91AD-9BE8-4885-BC7C-5DCC01A9D8E7}"/>
              </a:ext>
            </a:extLst>
          </p:cNvPr>
          <p:cNvSpPr/>
          <p:nvPr/>
        </p:nvSpPr>
        <p:spPr>
          <a:xfrm>
            <a:off x="1" y="769441"/>
            <a:ext cx="917726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وأتفق العلماء من أهل الحديث والفقه والأصول واللغة</a:t>
            </a:r>
          </a:p>
          <a:p>
            <a:pPr algn="ctr"/>
            <a:r>
              <a:rPr lang="ar-AE" sz="4000" b="1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والنحو وغير ذلك على أن </a:t>
            </a:r>
          </a:p>
          <a:p>
            <a:pPr algn="ctr"/>
            <a:endParaRPr lang="ar-AE" sz="4000" b="1" dirty="0">
              <a:ln w="0"/>
              <a:solidFill>
                <a:srgbClr val="99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4000" b="1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الإمام الشافعي ...</a:t>
            </a:r>
          </a:p>
          <a:p>
            <a:pPr algn="ctr"/>
            <a:endParaRPr lang="ar-AE" sz="4000" b="1" dirty="0">
              <a:ln w="0"/>
              <a:solidFill>
                <a:srgbClr val="99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AE" sz="4000" b="1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4000" b="1" cap="none" spc="0" dirty="0">
              <a:ln w="0"/>
              <a:solidFill>
                <a:srgbClr val="99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00268AE-5476-4330-9C88-6F4482B296E1}"/>
              </a:ext>
            </a:extLst>
          </p:cNvPr>
          <p:cNvSpPr/>
          <p:nvPr/>
        </p:nvSpPr>
        <p:spPr>
          <a:xfrm>
            <a:off x="3115215" y="3417722"/>
            <a:ext cx="38459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ورقة عمل </a:t>
            </a:r>
            <a:endParaRPr lang="ar-SA" sz="80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797923"/>
      </p:ext>
    </p:extLst>
  </p:cSld>
  <p:clrMapOvr>
    <a:masterClrMapping/>
  </p:clrMapOvr>
  <p:transition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28EF066-0EAA-43E0-B7DE-4AC0293CA798}"/>
              </a:ext>
            </a:extLst>
          </p:cNvPr>
          <p:cNvSpPr/>
          <p:nvPr/>
        </p:nvSpPr>
        <p:spPr>
          <a:xfrm>
            <a:off x="2627784" y="6718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عنصر 2">
            <a:extLst>
              <a:ext uri="{FF2B5EF4-FFF2-40B4-BE49-F238E27FC236}">
                <a16:creationId xmlns:a16="http://schemas.microsoft.com/office/drawing/2014/main" id="{8955CCEA-8589-4346-BBE0-F7041C9A32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605136"/>
              </p:ext>
            </p:extLst>
          </p:nvPr>
        </p:nvGraphicFramePr>
        <p:xfrm>
          <a:off x="1" y="908720"/>
          <a:ext cx="9144000" cy="594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620035" imgH="7359265" progId="Word.Document.12">
                  <p:embed/>
                </p:oleObj>
              </mc:Choice>
              <mc:Fallback>
                <p:oleObj name="Document" r:id="rId2" imgW="9620035" imgH="73592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" y="908720"/>
                        <a:ext cx="9144000" cy="5949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1283217"/>
      </p:ext>
    </p:extLst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5CAA2C3-AAC6-4543-9704-8F41B2BDE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382786"/>
            <a:ext cx="9721080" cy="657460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828FA2E-214C-4515-A319-76880DFD999E}"/>
              </a:ext>
            </a:extLst>
          </p:cNvPr>
          <p:cNvSpPr/>
          <p:nvPr/>
        </p:nvSpPr>
        <p:spPr>
          <a:xfrm>
            <a:off x="2778079" y="12454"/>
            <a:ext cx="35878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خط سير الدرس </a:t>
            </a:r>
            <a:endParaRPr lang="ar-SA" sz="7200" b="1" cap="none" spc="0" dirty="0">
              <a:ln w="0"/>
              <a:solidFill>
                <a:srgbClr val="66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F1391E6-6A99-4C3F-AA27-25B66A853E70}"/>
              </a:ext>
            </a:extLst>
          </p:cNvPr>
          <p:cNvSpPr/>
          <p:nvPr/>
        </p:nvSpPr>
        <p:spPr>
          <a:xfrm>
            <a:off x="7075575" y="1988840"/>
            <a:ext cx="11897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قوانين</a:t>
            </a:r>
          </a:p>
          <a:p>
            <a:pPr algn="ctr"/>
            <a:r>
              <a:rPr lang="ar-AE" sz="54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الحصة </a:t>
            </a:r>
            <a:endParaRPr lang="ar-SA" sz="5400" b="1" cap="none" spc="0" dirty="0">
              <a:ln w="0"/>
              <a:solidFill>
                <a:srgbClr val="66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99493B7-8F18-4231-8A3B-641835D441CA}"/>
              </a:ext>
            </a:extLst>
          </p:cNvPr>
          <p:cNvSpPr/>
          <p:nvPr/>
        </p:nvSpPr>
        <p:spPr>
          <a:xfrm>
            <a:off x="5123044" y="1017559"/>
            <a:ext cx="12105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التهيئة</a:t>
            </a:r>
          </a:p>
          <a:p>
            <a:pPr algn="ctr"/>
            <a:r>
              <a:rPr lang="ar-AE" sz="54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الحافزة </a:t>
            </a:r>
            <a:endParaRPr lang="ar-SA" sz="5400" b="1" cap="none" spc="0" dirty="0">
              <a:ln w="0"/>
              <a:solidFill>
                <a:srgbClr val="66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787419E-38CD-4C6E-8952-4CEA46E54A5B}"/>
              </a:ext>
            </a:extLst>
          </p:cNvPr>
          <p:cNvSpPr/>
          <p:nvPr/>
        </p:nvSpPr>
        <p:spPr>
          <a:xfrm>
            <a:off x="3107995" y="1988840"/>
            <a:ext cx="12458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شرح </a:t>
            </a:r>
          </a:p>
          <a:p>
            <a:pPr algn="ctr"/>
            <a:r>
              <a:rPr lang="ar-AE" sz="54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endParaRPr lang="ar-SA" sz="5400" b="1" cap="none" spc="0" dirty="0">
              <a:ln w="0"/>
              <a:solidFill>
                <a:srgbClr val="66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8394FAD-AA3A-42C3-B0A2-55E1DF8EE300}"/>
              </a:ext>
            </a:extLst>
          </p:cNvPr>
          <p:cNvSpPr/>
          <p:nvPr/>
        </p:nvSpPr>
        <p:spPr>
          <a:xfrm>
            <a:off x="1145223" y="1015774"/>
            <a:ext cx="12779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التقويم</a:t>
            </a:r>
          </a:p>
          <a:p>
            <a:pPr algn="ctr"/>
            <a:r>
              <a:rPr lang="ar-AE" sz="54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الختامي </a:t>
            </a:r>
            <a:endParaRPr lang="ar-SA" sz="5400" b="1" cap="none" spc="0" dirty="0">
              <a:ln w="0"/>
              <a:solidFill>
                <a:srgbClr val="66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609162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52"/>
            <a:ext cx="9144000" cy="683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0" y="4797152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النجاح في الحياة -  يحمي الإنسان من الفوضى - التقدم في تحقيق المشاريع    -  الجودة في العمل.</a:t>
            </a:r>
            <a:endParaRPr lang="ar-AE" sz="4000" dirty="0">
              <a:solidFill>
                <a:srgbClr val="C0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400506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الثقة -الأمانة  -العدالة –الزهد- الورع - عفة النفس -حسن السيرة  </a:t>
            </a:r>
            <a:endParaRPr lang="ar-AE" sz="3200" dirty="0">
              <a:solidFill>
                <a:srgbClr val="002060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E6E5EFA-0FDC-4FEC-A347-CBF11D68D237}"/>
              </a:ext>
            </a:extLst>
          </p:cNvPr>
          <p:cNvSpPr/>
          <p:nvPr/>
        </p:nvSpPr>
        <p:spPr>
          <a:xfrm>
            <a:off x="1832373" y="-30996"/>
            <a:ext cx="41264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 عليه)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263" t="17451" r="5900"/>
          <a:stretch/>
        </p:blipFill>
        <p:spPr bwMode="auto">
          <a:xfrm>
            <a:off x="0" y="0"/>
            <a:ext cx="91561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12355" y="4064404"/>
            <a:ext cx="17796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400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الإخلاص</a:t>
            </a:r>
            <a:endParaRPr lang="ar-AE" sz="4400" dirty="0">
              <a:solidFill>
                <a:srgbClr val="006666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3409" y="3572203"/>
            <a:ext cx="2377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الورع والتقوى</a:t>
            </a:r>
            <a:endParaRPr lang="ar-AE" sz="3600" dirty="0">
              <a:solidFill>
                <a:srgbClr val="00206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19415" y="3024170"/>
            <a:ext cx="12346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الذكاء</a:t>
            </a:r>
            <a:endParaRPr lang="ar-AE" sz="4400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888844" y="4067842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الشعر</a:t>
            </a:r>
            <a:endParaRPr lang="ar-AE" sz="4800" dirty="0">
              <a:solidFill>
                <a:srgbClr val="660033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428197" y="3538174"/>
            <a:ext cx="1677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الفقه</a:t>
            </a:r>
            <a:endParaRPr lang="ar-AE" sz="4800" dirty="0"/>
          </a:p>
        </p:txBody>
      </p:sp>
      <p:sp>
        <p:nvSpPr>
          <p:cNvPr id="8" name="مستطيل 7"/>
          <p:cNvSpPr/>
          <p:nvPr/>
        </p:nvSpPr>
        <p:spPr>
          <a:xfrm>
            <a:off x="2870170" y="3111933"/>
            <a:ext cx="2918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6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الحديث الشريف</a:t>
            </a:r>
            <a:endParaRPr lang="ar-AE" sz="3600" dirty="0">
              <a:solidFill>
                <a:srgbClr val="0066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82433" y="4171560"/>
            <a:ext cx="2798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الإمام مالك بن أنس</a:t>
            </a:r>
            <a:endParaRPr lang="ar-AE" sz="3200" dirty="0">
              <a:solidFill>
                <a:srgbClr val="00206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119959" y="3630506"/>
            <a:ext cx="2170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150</a:t>
            </a:r>
            <a:r>
              <a:rPr lang="ar-AE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للهجرة</a:t>
            </a:r>
            <a:endParaRPr lang="ar-AE" sz="3600" dirty="0"/>
          </a:p>
        </p:txBody>
      </p:sp>
      <p:sp>
        <p:nvSpPr>
          <p:cNvPr id="11" name="مستطيل 10"/>
          <p:cNvSpPr/>
          <p:nvPr/>
        </p:nvSpPr>
        <p:spPr>
          <a:xfrm>
            <a:off x="6007367" y="3136612"/>
            <a:ext cx="2332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محمد بن إدريس</a:t>
            </a:r>
            <a:endParaRPr lang="ar-AE" sz="3200" dirty="0"/>
          </a:p>
        </p:txBody>
      </p:sp>
      <p:sp>
        <p:nvSpPr>
          <p:cNvPr id="12" name="مستطيل 11"/>
          <p:cNvSpPr/>
          <p:nvPr/>
        </p:nvSpPr>
        <p:spPr>
          <a:xfrm>
            <a:off x="333077" y="5169632"/>
            <a:ext cx="4987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6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التخلق بأخلاقه وصفاته وقراءة كتبه ومؤلفاته وأشعاره.</a:t>
            </a:r>
            <a:endParaRPr lang="ar-AE" sz="3600" dirty="0">
              <a:solidFill>
                <a:srgbClr val="00660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60C54D5-1809-4BAB-918F-546C61F7D9E4}"/>
              </a:ext>
            </a:extLst>
          </p:cNvPr>
          <p:cNvSpPr/>
          <p:nvPr/>
        </p:nvSpPr>
        <p:spPr>
          <a:xfrm>
            <a:off x="1832373" y="-30996"/>
            <a:ext cx="41264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 عليه)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141"/>
            <a:ext cx="9147121" cy="677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68E3C453-442C-4D72-9237-73893B3C67D2}"/>
              </a:ext>
            </a:extLst>
          </p:cNvPr>
          <p:cNvSpPr/>
          <p:nvPr/>
        </p:nvSpPr>
        <p:spPr>
          <a:xfrm>
            <a:off x="716497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46620"/>
          <a:stretch/>
        </p:blipFill>
        <p:spPr bwMode="auto">
          <a:xfrm>
            <a:off x="0" y="738444"/>
            <a:ext cx="9144000" cy="513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987824" y="4854910"/>
            <a:ext cx="4677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54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الزهد والتقوى</a:t>
            </a:r>
            <a:endParaRPr lang="ar-AE" sz="5400" dirty="0">
              <a:solidFill>
                <a:srgbClr val="0066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972616" y="4410594"/>
            <a:ext cx="5011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الإتقان و الاجتهاد</a:t>
            </a:r>
            <a:endParaRPr lang="ar-AE" sz="4800" dirty="0">
              <a:solidFill>
                <a:srgbClr val="00206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813944" y="3945058"/>
            <a:ext cx="4289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الإخلاص في العمل</a:t>
            </a:r>
            <a:endParaRPr lang="ar-AE" sz="4800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70AB79C-A86B-424B-809F-04FB542FE895}"/>
              </a:ext>
            </a:extLst>
          </p:cNvPr>
          <p:cNvSpPr/>
          <p:nvPr/>
        </p:nvSpPr>
        <p:spPr>
          <a:xfrm>
            <a:off x="716497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7964" r="9051"/>
          <a:stretch/>
        </p:blipFill>
        <p:spPr bwMode="auto">
          <a:xfrm>
            <a:off x="0" y="383532"/>
            <a:ext cx="9144000" cy="647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-32897" y="4221088"/>
            <a:ext cx="82061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60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نقل علومه للناس بالدروس ونشر مؤلفاته وكتبه للعالم.</a:t>
            </a:r>
            <a:endParaRPr lang="ar-AE" sz="6000" dirty="0">
              <a:solidFill>
                <a:srgbClr val="660033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49107" y="2441075"/>
            <a:ext cx="9084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الاعتراف له بفضله عليه والتواضع بين يديه.</a:t>
            </a:r>
            <a:endParaRPr lang="ar-AE" sz="4800" dirty="0">
              <a:solidFill>
                <a:srgbClr val="0066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5EF2AA0-DA32-4DC1-A248-2BB506E181D2}"/>
              </a:ext>
            </a:extLst>
          </p:cNvPr>
          <p:cNvSpPr/>
          <p:nvPr/>
        </p:nvSpPr>
        <p:spPr>
          <a:xfrm>
            <a:off x="716497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07688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750"/>
            <a:ext cx="9148297" cy="593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7692C19-02CC-4146-9824-AD3082DE93D3}"/>
              </a:ext>
            </a:extLst>
          </p:cNvPr>
          <p:cNvSpPr/>
          <p:nvPr/>
        </p:nvSpPr>
        <p:spPr>
          <a:xfrm>
            <a:off x="716497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742BEE0-F196-4619-BCE6-86DC3C867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5976664" cy="5760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72741994"/>
      </p:ext>
    </p:extLst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C733EBF-DA3D-4479-9B27-B15A355D2CB4}"/>
              </a:ext>
            </a:extLst>
          </p:cNvPr>
          <p:cNvSpPr/>
          <p:nvPr/>
        </p:nvSpPr>
        <p:spPr>
          <a:xfrm>
            <a:off x="3566413" y="3771141"/>
            <a:ext cx="1915693" cy="965312"/>
          </a:xfrm>
          <a:prstGeom prst="rect">
            <a:avLst/>
          </a:prstGeom>
          <a:noFill/>
          <a:ln w="38100">
            <a:solidFill>
              <a:srgbClr val="92B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51" name="Picture 50" descr="A close up of a clip&#10;&#10;Description automatically generated">
            <a:extLst>
              <a:ext uri="{FF2B5EF4-FFF2-40B4-BE49-F238E27FC236}">
                <a16:creationId xmlns:a16="http://schemas.microsoft.com/office/drawing/2014/main" id="{8F5715CB-9C88-44E7-9E0D-84B2E17BB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3049784" y="4588515"/>
            <a:ext cx="2829837" cy="7283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50C20E3-D6F4-4480-B5E8-483EE5148C07}"/>
              </a:ext>
            </a:extLst>
          </p:cNvPr>
          <p:cNvSpPr/>
          <p:nvPr/>
        </p:nvSpPr>
        <p:spPr>
          <a:xfrm>
            <a:off x="705844" y="3768970"/>
            <a:ext cx="1915693" cy="965312"/>
          </a:xfrm>
          <a:prstGeom prst="rect">
            <a:avLst/>
          </a:prstGeom>
          <a:noFill/>
          <a:ln w="38100">
            <a:solidFill>
              <a:srgbClr val="684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49" name="Picture 48" descr="A close up of a clip&#10;&#10;Description automatically generated">
            <a:extLst>
              <a:ext uri="{FF2B5EF4-FFF2-40B4-BE49-F238E27FC236}">
                <a16:creationId xmlns:a16="http://schemas.microsoft.com/office/drawing/2014/main" id="{F3F39B34-E96C-43ED-B8C5-23F1DE09B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189216" y="4586344"/>
            <a:ext cx="2829837" cy="7283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D813A67-1EAF-4D2D-AACC-0D5327D59FB9}"/>
              </a:ext>
            </a:extLst>
          </p:cNvPr>
          <p:cNvSpPr/>
          <p:nvPr/>
        </p:nvSpPr>
        <p:spPr>
          <a:xfrm>
            <a:off x="685801" y="2171373"/>
            <a:ext cx="1915693" cy="965312"/>
          </a:xfrm>
          <a:prstGeom prst="rect">
            <a:avLst/>
          </a:prstGeom>
          <a:noFill/>
          <a:ln w="38100">
            <a:solidFill>
              <a:srgbClr val="405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47" name="Picture 46" descr="A close up of a clip&#10;&#10;Description automatically generated">
            <a:extLst>
              <a:ext uri="{FF2B5EF4-FFF2-40B4-BE49-F238E27FC236}">
                <a16:creationId xmlns:a16="http://schemas.microsoft.com/office/drawing/2014/main" id="{F025BCDD-5410-45DD-87FA-5DF4DC99D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169173" y="2988746"/>
            <a:ext cx="2829837" cy="7283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CAA6548-3E67-40CA-B39D-EC0A96A1036D}"/>
              </a:ext>
            </a:extLst>
          </p:cNvPr>
          <p:cNvSpPr/>
          <p:nvPr/>
        </p:nvSpPr>
        <p:spPr>
          <a:xfrm>
            <a:off x="3623652" y="2160603"/>
            <a:ext cx="1915693" cy="965312"/>
          </a:xfrm>
          <a:prstGeom prst="rect">
            <a:avLst/>
          </a:prstGeom>
          <a:noFill/>
          <a:ln w="38100">
            <a:solidFill>
              <a:srgbClr val="E0B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45" name="Picture 44" descr="A close up of a clip&#10;&#10;Description automatically generated">
            <a:extLst>
              <a:ext uri="{FF2B5EF4-FFF2-40B4-BE49-F238E27FC236}">
                <a16:creationId xmlns:a16="http://schemas.microsoft.com/office/drawing/2014/main" id="{46ED4CB0-FC4C-47FA-98F1-98EB1EB83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3107023" y="2977977"/>
            <a:ext cx="2829837" cy="7283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6743C78-77B7-45D6-A608-F7B17A39891F}"/>
              </a:ext>
            </a:extLst>
          </p:cNvPr>
          <p:cNvSpPr/>
          <p:nvPr/>
        </p:nvSpPr>
        <p:spPr>
          <a:xfrm>
            <a:off x="6462253" y="2165031"/>
            <a:ext cx="1915693" cy="965312"/>
          </a:xfrm>
          <a:prstGeom prst="rect">
            <a:avLst/>
          </a:prstGeom>
          <a:noFill/>
          <a:ln w="38100">
            <a:solidFill>
              <a:srgbClr val="915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42" name="Picture 41" descr="A close up of a clip&#10;&#10;Description automatically generated">
            <a:extLst>
              <a:ext uri="{FF2B5EF4-FFF2-40B4-BE49-F238E27FC236}">
                <a16:creationId xmlns:a16="http://schemas.microsoft.com/office/drawing/2014/main" id="{7B3EBB21-6B84-4BEC-A4B7-F31C2BE42F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5945624" y="2982405"/>
            <a:ext cx="2829837" cy="7283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:a16="http://schemas.microsoft.com/office/drawing/2014/main" id="{759D93E1-2798-4514-A8EE-917ECF83DD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314" b="83728" l="13018" r="89053">
                        <a14:foregroundMark x1="50296" y1="28698" x2="50296" y2="28698"/>
                        <a14:foregroundMark x1="49704" y1="37870" x2="47041" y2="63905"/>
                        <a14:foregroundMark x1="47041" y1="63905" x2="35503" y2="45562"/>
                        <a14:foregroundMark x1="35503" y1="45562" x2="59172" y2="47929"/>
                        <a14:foregroundMark x1="59172" y1="47929" x2="63609" y2="50592"/>
                        <a14:foregroundMark x1="63609" y1="50592" x2="62130" y2="73669"/>
                        <a14:foregroundMark x1="62130" y1="73669" x2="57396" y2="78107"/>
                        <a14:foregroundMark x1="50888" y1="83728" x2="50888" y2="83728"/>
                        <a14:foregroundMark x1="46450" y1="70118" x2="31361" y2="52663"/>
                        <a14:foregroundMark x1="31361" y1="52663" x2="31361" y2="51183"/>
                        <a14:foregroundMark x1="53254" y1="74556" x2="35503" y2="64497"/>
                        <a14:foregroundMark x1="35503" y1="63905" x2="45266" y2="75148"/>
                        <a14:foregroundMark x1="45266" y1="73669" x2="60059" y2="70710"/>
                        <a14:foregroundMark x1="67160" y1="56805" x2="64793" y2="66568"/>
                        <a14:foregroundMark x1="66568" y1="56213" x2="64201" y2="62722"/>
                        <a14:foregroundMark x1="32544" y1="49408" x2="37870" y2="49408"/>
                        <a14:foregroundMark x1="49704" y1="27219" x2="49704" y2="27219"/>
                        <a14:foregroundMark x1="49704" y1="27219" x2="49704" y2="26627"/>
                        <a14:foregroundMark x1="63018" y1="20118" x2="63018" y2="20118"/>
                        <a14:foregroundMark x1="61834" y1="20118" x2="60651" y2="16864"/>
                        <a14:foregroundMark x1="60651" y1="16864" x2="38166" y2="14793"/>
                        <a14:foregroundMark x1="38166" y1="14793" x2="36686" y2="20118"/>
                        <a14:foregroundMark x1="38462" y1="13905" x2="41124" y2="15089"/>
                        <a14:foregroundMark x1="61834" y1="17456" x2="44675" y2="13314"/>
                        <a14:foregroundMark x1="49704" y1="24852" x2="52663" y2="34024"/>
                        <a14:foregroundMark x1="48817" y1="26036" x2="40533" y2="31657"/>
                        <a14:foregroundMark x1="81361" y1="28698" x2="81361" y2="37278"/>
                        <a14:foregroundMark x1="77811" y1="22485" x2="81953" y2="43195"/>
                        <a14:foregroundMark x1="82544" y1="39053" x2="89349" y2="43195"/>
                        <a14:foregroundMark x1="86982" y1="32249" x2="84911" y2="51183"/>
                        <a14:foregroundMark x1="19527" y1="23077" x2="20118" y2="40828"/>
                        <a14:foregroundMark x1="16568" y1="40828" x2="13018" y2="28107"/>
                        <a14:foregroundMark x1="29882" y1="83728" x2="29882" y2="83728"/>
                        <a14:foregroundMark x1="68639" y1="83728" x2="68639" y2="83728"/>
                        <a14:foregroundMark x1="67160" y1="81657" x2="65976" y2="70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9102" r="7926" b="10997"/>
          <a:stretch/>
        </p:blipFill>
        <p:spPr>
          <a:xfrm>
            <a:off x="6808398" y="2187673"/>
            <a:ext cx="1260155" cy="922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332A8F-FB9C-4AC7-8D49-377DB8B3D819}"/>
              </a:ext>
            </a:extLst>
          </p:cNvPr>
          <p:cNvSpPr txBox="1"/>
          <p:nvPr/>
        </p:nvSpPr>
        <p:spPr>
          <a:xfrm>
            <a:off x="2281294" y="2903636"/>
            <a:ext cx="394126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1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8CA8C-FFB3-456B-A5C1-073B4223DD4F}"/>
              </a:ext>
            </a:extLst>
          </p:cNvPr>
          <p:cNvSpPr txBox="1"/>
          <p:nvPr/>
        </p:nvSpPr>
        <p:spPr>
          <a:xfrm>
            <a:off x="6357997" y="3097228"/>
            <a:ext cx="17791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350" b="1" dirty="0"/>
              <a:t>الالتزام بالوقت المحدد للحصص</a:t>
            </a:r>
            <a:endParaRPr lang="en-US" sz="135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15AE80-55EF-4A79-8A40-A92012EC5489}"/>
              </a:ext>
            </a:extLst>
          </p:cNvPr>
          <p:cNvSpPr txBox="1"/>
          <p:nvPr/>
        </p:nvSpPr>
        <p:spPr>
          <a:xfrm>
            <a:off x="5213063" y="2951102"/>
            <a:ext cx="394126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51" b="1" dirty="0">
                <a:solidFill>
                  <a:schemeClr val="bg1"/>
                </a:solidFill>
              </a:rPr>
              <a:t>2</a:t>
            </a:r>
            <a:endParaRPr lang="en-US" sz="4051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CF0398-E6CA-4A9F-9D7D-FC6DE19E57AC}"/>
              </a:ext>
            </a:extLst>
          </p:cNvPr>
          <p:cNvSpPr txBox="1"/>
          <p:nvPr/>
        </p:nvSpPr>
        <p:spPr>
          <a:xfrm>
            <a:off x="3432768" y="3229231"/>
            <a:ext cx="17791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350" b="1" dirty="0"/>
              <a:t>التفاعل الإيجابي</a:t>
            </a:r>
            <a:endParaRPr lang="en-US" sz="135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AF4AC8-5108-491E-A705-1D1C4F5F69EF}"/>
              </a:ext>
            </a:extLst>
          </p:cNvPr>
          <p:cNvSpPr txBox="1"/>
          <p:nvPr/>
        </p:nvSpPr>
        <p:spPr>
          <a:xfrm>
            <a:off x="8083952" y="2956024"/>
            <a:ext cx="394126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1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AEB0869-E002-4BD7-8F44-152B8075FB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/>
        </p:blipFill>
        <p:spPr>
          <a:xfrm>
            <a:off x="1036201" y="2209640"/>
            <a:ext cx="1277920" cy="8610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3C07C9-F0EC-4F24-8541-542ACF9D3A34}"/>
              </a:ext>
            </a:extLst>
          </p:cNvPr>
          <p:cNvSpPr txBox="1"/>
          <p:nvPr/>
        </p:nvSpPr>
        <p:spPr>
          <a:xfrm>
            <a:off x="501001" y="3113133"/>
            <a:ext cx="177919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125" b="1" dirty="0"/>
              <a:t>عدم مقاطعة المعلم بأي شكل واتباع التعليمات</a:t>
            </a:r>
            <a:r>
              <a:rPr lang="en-US" sz="1125" b="1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2E0660-1100-448F-9282-0D7D86146CF1}"/>
              </a:ext>
            </a:extLst>
          </p:cNvPr>
          <p:cNvSpPr txBox="1"/>
          <p:nvPr/>
        </p:nvSpPr>
        <p:spPr>
          <a:xfrm>
            <a:off x="5178169" y="4527246"/>
            <a:ext cx="287960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1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C07CE5-3169-477B-8306-4B5850F5D96E}"/>
              </a:ext>
            </a:extLst>
          </p:cNvPr>
          <p:cNvSpPr txBox="1"/>
          <p:nvPr/>
        </p:nvSpPr>
        <p:spPr>
          <a:xfrm>
            <a:off x="3434982" y="4739734"/>
            <a:ext cx="166136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125" b="1" dirty="0"/>
              <a:t>عدم فتح المايكرفون بدون إذن المعلمة</a:t>
            </a:r>
            <a:endParaRPr lang="en-US" sz="1125" b="1" dirty="0"/>
          </a:p>
        </p:txBody>
      </p:sp>
      <p:pic>
        <p:nvPicPr>
          <p:cNvPr id="35" name="صورة 11">
            <a:extLst>
              <a:ext uri="{FF2B5EF4-FFF2-40B4-BE49-F238E27FC236}">
                <a16:creationId xmlns:a16="http://schemas.microsoft.com/office/drawing/2014/main" id="{B42FAFF8-ECC0-4061-838A-B662E9610C3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 r="4139" b="6234"/>
          <a:stretch/>
        </p:blipFill>
        <p:spPr>
          <a:xfrm>
            <a:off x="3962750" y="3808731"/>
            <a:ext cx="1206278" cy="86105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1D430D2-1477-4E27-8FDB-948DB3C1D662}"/>
              </a:ext>
            </a:extLst>
          </p:cNvPr>
          <p:cNvSpPr/>
          <p:nvPr/>
        </p:nvSpPr>
        <p:spPr>
          <a:xfrm>
            <a:off x="6428829" y="3796359"/>
            <a:ext cx="1915693" cy="965312"/>
          </a:xfrm>
          <a:prstGeom prst="rect">
            <a:avLst/>
          </a:prstGeom>
          <a:noFill/>
          <a:ln w="38100">
            <a:solidFill>
              <a:srgbClr val="6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37" name="Picture 36" descr="A close up of a clip&#10;&#10;Description automatically generated">
            <a:extLst>
              <a:ext uri="{FF2B5EF4-FFF2-40B4-BE49-F238E27FC236}">
                <a16:creationId xmlns:a16="http://schemas.microsoft.com/office/drawing/2014/main" id="{C6143364-BF9A-4085-81FC-02058BAC2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5912200" y="4613733"/>
            <a:ext cx="2829837" cy="7283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97DC199-9404-4702-B5A4-723EEDA6CF56}"/>
              </a:ext>
            </a:extLst>
          </p:cNvPr>
          <p:cNvSpPr txBox="1"/>
          <p:nvPr/>
        </p:nvSpPr>
        <p:spPr>
          <a:xfrm>
            <a:off x="8077651" y="4567812"/>
            <a:ext cx="343683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1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6FCD5B-F782-4902-88A8-907A790FC3AB}"/>
              </a:ext>
            </a:extLst>
          </p:cNvPr>
          <p:cNvSpPr txBox="1"/>
          <p:nvPr/>
        </p:nvSpPr>
        <p:spPr>
          <a:xfrm>
            <a:off x="2268613" y="4520491"/>
            <a:ext cx="287960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1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5" name="Picture 54" descr="A picture containing table&#10;&#10;Description automatically generated">
            <a:extLst>
              <a:ext uri="{FF2B5EF4-FFF2-40B4-BE49-F238E27FC236}">
                <a16:creationId xmlns:a16="http://schemas.microsoft.com/office/drawing/2014/main" id="{60C7D60B-8BD4-4418-964D-05BDA5BEEB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7564" y="2251377"/>
            <a:ext cx="1044882" cy="7838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5D90121-1D09-4E35-9469-C2FB0405ED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1"/>
          <a:stretch/>
        </p:blipFill>
        <p:spPr>
          <a:xfrm>
            <a:off x="1043976" y="3825713"/>
            <a:ext cx="1211673" cy="8609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DAFFD0A-BB16-490E-BB83-688B29F84E32}"/>
              </a:ext>
            </a:extLst>
          </p:cNvPr>
          <p:cNvSpPr txBox="1"/>
          <p:nvPr/>
        </p:nvSpPr>
        <p:spPr>
          <a:xfrm>
            <a:off x="628218" y="4741950"/>
            <a:ext cx="15514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350" b="1" dirty="0"/>
              <a:t>أجلِسُ جلسَة صحيحة</a:t>
            </a:r>
            <a:endParaRPr lang="en-US" sz="1350" b="1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3829A6B-C85F-411B-A418-F47760B46E9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280" t="7923" r="20935" b="6012"/>
          <a:stretch/>
        </p:blipFill>
        <p:spPr>
          <a:xfrm>
            <a:off x="5466128" y="1024612"/>
            <a:ext cx="3416224" cy="1087686"/>
          </a:xfrm>
          <a:prstGeom prst="rect">
            <a:avLst/>
          </a:prstGeom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7" t="22984" r="1806" b="17484"/>
          <a:stretch/>
        </p:blipFill>
        <p:spPr bwMode="auto">
          <a:xfrm>
            <a:off x="6673228" y="3836832"/>
            <a:ext cx="1565160" cy="81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0DD8CA8C-FFB3-456B-A5C1-073B4223DD4F}"/>
              </a:ext>
            </a:extLst>
          </p:cNvPr>
          <p:cNvSpPr txBox="1"/>
          <p:nvPr/>
        </p:nvSpPr>
        <p:spPr>
          <a:xfrm>
            <a:off x="6245736" y="4730672"/>
            <a:ext cx="17791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350" b="1" dirty="0"/>
              <a:t>أجلس حتى انتهاء الوقت</a:t>
            </a:r>
            <a:endParaRPr lang="en-US" sz="1350" b="1" dirty="0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C6FECF34-A03D-4BBE-B8D1-FC2ECA83DE2F}"/>
              </a:ext>
            </a:extLst>
          </p:cNvPr>
          <p:cNvSpPr/>
          <p:nvPr/>
        </p:nvSpPr>
        <p:spPr>
          <a:xfrm>
            <a:off x="169174" y="1028075"/>
            <a:ext cx="8835347" cy="4859015"/>
          </a:xfrm>
          <a:custGeom>
            <a:avLst/>
            <a:gdLst>
              <a:gd name="connsiteX0" fmla="*/ 0 w 8835347"/>
              <a:gd name="connsiteY0" fmla="*/ 0 h 6477000"/>
              <a:gd name="connsiteX1" fmla="*/ 591289 w 8835347"/>
              <a:gd name="connsiteY1" fmla="*/ 0 h 6477000"/>
              <a:gd name="connsiteX2" fmla="*/ 1005870 w 8835347"/>
              <a:gd name="connsiteY2" fmla="*/ 0 h 6477000"/>
              <a:gd name="connsiteX3" fmla="*/ 1862219 w 8835347"/>
              <a:gd name="connsiteY3" fmla="*/ 0 h 6477000"/>
              <a:gd name="connsiteX4" fmla="*/ 2453508 w 8835347"/>
              <a:gd name="connsiteY4" fmla="*/ 0 h 6477000"/>
              <a:gd name="connsiteX5" fmla="*/ 2956443 w 8835347"/>
              <a:gd name="connsiteY5" fmla="*/ 0 h 6477000"/>
              <a:gd name="connsiteX6" fmla="*/ 3371025 w 8835347"/>
              <a:gd name="connsiteY6" fmla="*/ 0 h 6477000"/>
              <a:gd name="connsiteX7" fmla="*/ 3962313 w 8835347"/>
              <a:gd name="connsiteY7" fmla="*/ 0 h 6477000"/>
              <a:gd name="connsiteX8" fmla="*/ 4641955 w 8835347"/>
              <a:gd name="connsiteY8" fmla="*/ 0 h 6477000"/>
              <a:gd name="connsiteX9" fmla="*/ 5144891 w 8835347"/>
              <a:gd name="connsiteY9" fmla="*/ 0 h 6477000"/>
              <a:gd name="connsiteX10" fmla="*/ 5647826 w 8835347"/>
              <a:gd name="connsiteY10" fmla="*/ 0 h 6477000"/>
              <a:gd name="connsiteX11" fmla="*/ 6062407 w 8835347"/>
              <a:gd name="connsiteY11" fmla="*/ 0 h 6477000"/>
              <a:gd name="connsiteX12" fmla="*/ 6830403 w 8835347"/>
              <a:gd name="connsiteY12" fmla="*/ 0 h 6477000"/>
              <a:gd name="connsiteX13" fmla="*/ 7598398 w 8835347"/>
              <a:gd name="connsiteY13" fmla="*/ 0 h 6477000"/>
              <a:gd name="connsiteX14" fmla="*/ 8835347 w 8835347"/>
              <a:gd name="connsiteY14" fmla="*/ 0 h 6477000"/>
              <a:gd name="connsiteX15" fmla="*/ 8835347 w 8835347"/>
              <a:gd name="connsiteY15" fmla="*/ 518160 h 6477000"/>
              <a:gd name="connsiteX16" fmla="*/ 8835347 w 8835347"/>
              <a:gd name="connsiteY16" fmla="*/ 1036320 h 6477000"/>
              <a:gd name="connsiteX17" fmla="*/ 8835347 w 8835347"/>
              <a:gd name="connsiteY17" fmla="*/ 1748790 h 6477000"/>
              <a:gd name="connsiteX18" fmla="*/ 8835347 w 8835347"/>
              <a:gd name="connsiteY18" fmla="*/ 2526030 h 6477000"/>
              <a:gd name="connsiteX19" fmla="*/ 8835347 w 8835347"/>
              <a:gd name="connsiteY19" fmla="*/ 3303270 h 6477000"/>
              <a:gd name="connsiteX20" fmla="*/ 8835347 w 8835347"/>
              <a:gd name="connsiteY20" fmla="*/ 3756660 h 6477000"/>
              <a:gd name="connsiteX21" fmla="*/ 8835347 w 8835347"/>
              <a:gd name="connsiteY21" fmla="*/ 4274820 h 6477000"/>
              <a:gd name="connsiteX22" fmla="*/ 8835347 w 8835347"/>
              <a:gd name="connsiteY22" fmla="*/ 4922520 h 6477000"/>
              <a:gd name="connsiteX23" fmla="*/ 8835347 w 8835347"/>
              <a:gd name="connsiteY23" fmla="*/ 5634990 h 6477000"/>
              <a:gd name="connsiteX24" fmla="*/ 8835347 w 8835347"/>
              <a:gd name="connsiteY24" fmla="*/ 6477000 h 6477000"/>
              <a:gd name="connsiteX25" fmla="*/ 7978998 w 8835347"/>
              <a:gd name="connsiteY25" fmla="*/ 6477000 h 6477000"/>
              <a:gd name="connsiteX26" fmla="*/ 7387709 w 8835347"/>
              <a:gd name="connsiteY26" fmla="*/ 6477000 h 6477000"/>
              <a:gd name="connsiteX27" fmla="*/ 6708067 w 8835347"/>
              <a:gd name="connsiteY27" fmla="*/ 6477000 h 6477000"/>
              <a:gd name="connsiteX28" fmla="*/ 6116779 w 8835347"/>
              <a:gd name="connsiteY28" fmla="*/ 6477000 h 6477000"/>
              <a:gd name="connsiteX29" fmla="*/ 5702197 w 8835347"/>
              <a:gd name="connsiteY29" fmla="*/ 6477000 h 6477000"/>
              <a:gd name="connsiteX30" fmla="*/ 4845848 w 8835347"/>
              <a:gd name="connsiteY30" fmla="*/ 6477000 h 6477000"/>
              <a:gd name="connsiteX31" fmla="*/ 4254559 w 8835347"/>
              <a:gd name="connsiteY31" fmla="*/ 6477000 h 6477000"/>
              <a:gd name="connsiteX32" fmla="*/ 3486564 w 8835347"/>
              <a:gd name="connsiteY32" fmla="*/ 6477000 h 6477000"/>
              <a:gd name="connsiteX33" fmla="*/ 2983629 w 8835347"/>
              <a:gd name="connsiteY33" fmla="*/ 6477000 h 6477000"/>
              <a:gd name="connsiteX34" fmla="*/ 2303987 w 8835347"/>
              <a:gd name="connsiteY34" fmla="*/ 6477000 h 6477000"/>
              <a:gd name="connsiteX35" fmla="*/ 1712698 w 8835347"/>
              <a:gd name="connsiteY35" fmla="*/ 6477000 h 6477000"/>
              <a:gd name="connsiteX36" fmla="*/ 1121409 w 8835347"/>
              <a:gd name="connsiteY36" fmla="*/ 6477000 h 6477000"/>
              <a:gd name="connsiteX37" fmla="*/ 0 w 8835347"/>
              <a:gd name="connsiteY37" fmla="*/ 6477000 h 6477000"/>
              <a:gd name="connsiteX38" fmla="*/ 0 w 8835347"/>
              <a:gd name="connsiteY38" fmla="*/ 6023610 h 6477000"/>
              <a:gd name="connsiteX39" fmla="*/ 0 w 8835347"/>
              <a:gd name="connsiteY39" fmla="*/ 5246370 h 6477000"/>
              <a:gd name="connsiteX40" fmla="*/ 0 w 8835347"/>
              <a:gd name="connsiteY40" fmla="*/ 4598670 h 6477000"/>
              <a:gd name="connsiteX41" fmla="*/ 0 w 8835347"/>
              <a:gd name="connsiteY41" fmla="*/ 3886200 h 6477000"/>
              <a:gd name="connsiteX42" fmla="*/ 0 w 8835347"/>
              <a:gd name="connsiteY42" fmla="*/ 3173730 h 6477000"/>
              <a:gd name="connsiteX43" fmla="*/ 0 w 8835347"/>
              <a:gd name="connsiteY43" fmla="*/ 2461260 h 6477000"/>
              <a:gd name="connsiteX44" fmla="*/ 0 w 8835347"/>
              <a:gd name="connsiteY44" fmla="*/ 1943100 h 6477000"/>
              <a:gd name="connsiteX45" fmla="*/ 0 w 8835347"/>
              <a:gd name="connsiteY45" fmla="*/ 1230630 h 6477000"/>
              <a:gd name="connsiteX46" fmla="*/ 0 w 8835347"/>
              <a:gd name="connsiteY46" fmla="*/ 777240 h 6477000"/>
              <a:gd name="connsiteX47" fmla="*/ 0 w 8835347"/>
              <a:gd name="connsiteY47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835347" h="6477000" extrusionOk="0">
                <a:moveTo>
                  <a:pt x="0" y="0"/>
                </a:moveTo>
                <a:cubicBezTo>
                  <a:pt x="274347" y="-22995"/>
                  <a:pt x="362842" y="7434"/>
                  <a:pt x="591289" y="0"/>
                </a:cubicBezTo>
                <a:cubicBezTo>
                  <a:pt x="819736" y="-7434"/>
                  <a:pt x="829494" y="15634"/>
                  <a:pt x="1005870" y="0"/>
                </a:cubicBezTo>
                <a:cubicBezTo>
                  <a:pt x="1182246" y="-15634"/>
                  <a:pt x="1525723" y="33055"/>
                  <a:pt x="1862219" y="0"/>
                </a:cubicBezTo>
                <a:cubicBezTo>
                  <a:pt x="2198715" y="-33055"/>
                  <a:pt x="2234797" y="-9701"/>
                  <a:pt x="2453508" y="0"/>
                </a:cubicBezTo>
                <a:cubicBezTo>
                  <a:pt x="2672219" y="9701"/>
                  <a:pt x="2734501" y="-6090"/>
                  <a:pt x="2956443" y="0"/>
                </a:cubicBezTo>
                <a:cubicBezTo>
                  <a:pt x="3178385" y="6090"/>
                  <a:pt x="3242113" y="-18959"/>
                  <a:pt x="3371025" y="0"/>
                </a:cubicBezTo>
                <a:cubicBezTo>
                  <a:pt x="3499937" y="18959"/>
                  <a:pt x="3782174" y="21482"/>
                  <a:pt x="3962313" y="0"/>
                </a:cubicBezTo>
                <a:cubicBezTo>
                  <a:pt x="4142452" y="-21482"/>
                  <a:pt x="4351448" y="-16430"/>
                  <a:pt x="4641955" y="0"/>
                </a:cubicBezTo>
                <a:cubicBezTo>
                  <a:pt x="4932462" y="16430"/>
                  <a:pt x="4895904" y="18537"/>
                  <a:pt x="5144891" y="0"/>
                </a:cubicBezTo>
                <a:cubicBezTo>
                  <a:pt x="5393878" y="-18537"/>
                  <a:pt x="5535771" y="-22306"/>
                  <a:pt x="5647826" y="0"/>
                </a:cubicBezTo>
                <a:cubicBezTo>
                  <a:pt x="5759881" y="22306"/>
                  <a:pt x="5874454" y="664"/>
                  <a:pt x="6062407" y="0"/>
                </a:cubicBezTo>
                <a:cubicBezTo>
                  <a:pt x="6250360" y="-664"/>
                  <a:pt x="6603635" y="19683"/>
                  <a:pt x="6830403" y="0"/>
                </a:cubicBezTo>
                <a:cubicBezTo>
                  <a:pt x="7057171" y="-19683"/>
                  <a:pt x="7401320" y="-18540"/>
                  <a:pt x="7598398" y="0"/>
                </a:cubicBezTo>
                <a:cubicBezTo>
                  <a:pt x="7795476" y="18540"/>
                  <a:pt x="8434450" y="7027"/>
                  <a:pt x="8835347" y="0"/>
                </a:cubicBezTo>
                <a:cubicBezTo>
                  <a:pt x="8822089" y="128948"/>
                  <a:pt x="8851693" y="318339"/>
                  <a:pt x="8835347" y="518160"/>
                </a:cubicBezTo>
                <a:cubicBezTo>
                  <a:pt x="8819001" y="717981"/>
                  <a:pt x="8859294" y="900119"/>
                  <a:pt x="8835347" y="1036320"/>
                </a:cubicBezTo>
                <a:cubicBezTo>
                  <a:pt x="8811400" y="1172521"/>
                  <a:pt x="8826607" y="1513339"/>
                  <a:pt x="8835347" y="1748790"/>
                </a:cubicBezTo>
                <a:cubicBezTo>
                  <a:pt x="8844088" y="1984241"/>
                  <a:pt x="8837209" y="2343966"/>
                  <a:pt x="8835347" y="2526030"/>
                </a:cubicBezTo>
                <a:cubicBezTo>
                  <a:pt x="8833485" y="2708094"/>
                  <a:pt x="8847571" y="3009595"/>
                  <a:pt x="8835347" y="3303270"/>
                </a:cubicBezTo>
                <a:cubicBezTo>
                  <a:pt x="8823123" y="3596945"/>
                  <a:pt x="8849470" y="3578484"/>
                  <a:pt x="8835347" y="3756660"/>
                </a:cubicBezTo>
                <a:cubicBezTo>
                  <a:pt x="8821225" y="3934836"/>
                  <a:pt x="8811876" y="4051524"/>
                  <a:pt x="8835347" y="4274820"/>
                </a:cubicBezTo>
                <a:cubicBezTo>
                  <a:pt x="8858818" y="4498116"/>
                  <a:pt x="8826856" y="4732158"/>
                  <a:pt x="8835347" y="4922520"/>
                </a:cubicBezTo>
                <a:cubicBezTo>
                  <a:pt x="8843838" y="5112882"/>
                  <a:pt x="8804832" y="5332825"/>
                  <a:pt x="8835347" y="5634990"/>
                </a:cubicBezTo>
                <a:cubicBezTo>
                  <a:pt x="8865863" y="5937155"/>
                  <a:pt x="8804761" y="6123891"/>
                  <a:pt x="8835347" y="6477000"/>
                </a:cubicBezTo>
                <a:cubicBezTo>
                  <a:pt x="8430770" y="6511294"/>
                  <a:pt x="8406047" y="6483429"/>
                  <a:pt x="7978998" y="6477000"/>
                </a:cubicBezTo>
                <a:cubicBezTo>
                  <a:pt x="7551949" y="6470571"/>
                  <a:pt x="7579053" y="6489034"/>
                  <a:pt x="7387709" y="6477000"/>
                </a:cubicBezTo>
                <a:cubicBezTo>
                  <a:pt x="7196365" y="6464966"/>
                  <a:pt x="6898004" y="6495132"/>
                  <a:pt x="6708067" y="6477000"/>
                </a:cubicBezTo>
                <a:cubicBezTo>
                  <a:pt x="6518130" y="6458868"/>
                  <a:pt x="6346455" y="6489587"/>
                  <a:pt x="6116779" y="6477000"/>
                </a:cubicBezTo>
                <a:cubicBezTo>
                  <a:pt x="5887103" y="6464413"/>
                  <a:pt x="5905442" y="6478234"/>
                  <a:pt x="5702197" y="6477000"/>
                </a:cubicBezTo>
                <a:cubicBezTo>
                  <a:pt x="5498952" y="6475766"/>
                  <a:pt x="5073654" y="6466379"/>
                  <a:pt x="4845848" y="6477000"/>
                </a:cubicBezTo>
                <a:cubicBezTo>
                  <a:pt x="4618042" y="6487621"/>
                  <a:pt x="4528768" y="6461031"/>
                  <a:pt x="4254559" y="6477000"/>
                </a:cubicBezTo>
                <a:cubicBezTo>
                  <a:pt x="3980350" y="6492969"/>
                  <a:pt x="3646697" y="6445845"/>
                  <a:pt x="3486564" y="6477000"/>
                </a:cubicBezTo>
                <a:cubicBezTo>
                  <a:pt x="3326431" y="6508155"/>
                  <a:pt x="3103641" y="6476409"/>
                  <a:pt x="2983629" y="6477000"/>
                </a:cubicBezTo>
                <a:cubicBezTo>
                  <a:pt x="2863617" y="6477591"/>
                  <a:pt x="2613396" y="6450899"/>
                  <a:pt x="2303987" y="6477000"/>
                </a:cubicBezTo>
                <a:cubicBezTo>
                  <a:pt x="1994578" y="6503101"/>
                  <a:pt x="1896186" y="6461671"/>
                  <a:pt x="1712698" y="6477000"/>
                </a:cubicBezTo>
                <a:cubicBezTo>
                  <a:pt x="1529210" y="6492329"/>
                  <a:pt x="1252890" y="6487686"/>
                  <a:pt x="1121409" y="6477000"/>
                </a:cubicBezTo>
                <a:cubicBezTo>
                  <a:pt x="989928" y="6466314"/>
                  <a:pt x="388067" y="6436299"/>
                  <a:pt x="0" y="6477000"/>
                </a:cubicBezTo>
                <a:cubicBezTo>
                  <a:pt x="19739" y="6355044"/>
                  <a:pt x="-168" y="6234723"/>
                  <a:pt x="0" y="6023610"/>
                </a:cubicBezTo>
                <a:cubicBezTo>
                  <a:pt x="168" y="5812497"/>
                  <a:pt x="19782" y="5624714"/>
                  <a:pt x="0" y="5246370"/>
                </a:cubicBezTo>
                <a:cubicBezTo>
                  <a:pt x="-19782" y="4868026"/>
                  <a:pt x="-28464" y="4918969"/>
                  <a:pt x="0" y="4598670"/>
                </a:cubicBezTo>
                <a:cubicBezTo>
                  <a:pt x="28464" y="4278371"/>
                  <a:pt x="-3037" y="4079990"/>
                  <a:pt x="0" y="3886200"/>
                </a:cubicBezTo>
                <a:cubicBezTo>
                  <a:pt x="3037" y="3692410"/>
                  <a:pt x="14761" y="3431011"/>
                  <a:pt x="0" y="3173730"/>
                </a:cubicBezTo>
                <a:cubicBezTo>
                  <a:pt x="-14761" y="2916449"/>
                  <a:pt x="-20811" y="2611669"/>
                  <a:pt x="0" y="2461260"/>
                </a:cubicBezTo>
                <a:cubicBezTo>
                  <a:pt x="20811" y="2310851"/>
                  <a:pt x="3509" y="2153866"/>
                  <a:pt x="0" y="1943100"/>
                </a:cubicBezTo>
                <a:cubicBezTo>
                  <a:pt x="-3509" y="1732334"/>
                  <a:pt x="4753" y="1578703"/>
                  <a:pt x="0" y="1230630"/>
                </a:cubicBezTo>
                <a:cubicBezTo>
                  <a:pt x="-4753" y="882557"/>
                  <a:pt x="-6315" y="884107"/>
                  <a:pt x="0" y="777240"/>
                </a:cubicBezTo>
                <a:cubicBezTo>
                  <a:pt x="6315" y="670373"/>
                  <a:pt x="-11494" y="23316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332844089">
                  <a:custGeom>
                    <a:avLst/>
                    <a:gdLst>
                      <a:gd name="connsiteX0" fmla="*/ 0 w 8835347"/>
                      <a:gd name="connsiteY0" fmla="*/ 0 h 4859015"/>
                      <a:gd name="connsiteX1" fmla="*/ 591289 w 8835347"/>
                      <a:gd name="connsiteY1" fmla="*/ 0 h 4859015"/>
                      <a:gd name="connsiteX2" fmla="*/ 1005870 w 8835347"/>
                      <a:gd name="connsiteY2" fmla="*/ 0 h 4859015"/>
                      <a:gd name="connsiteX3" fmla="*/ 1862219 w 8835347"/>
                      <a:gd name="connsiteY3" fmla="*/ 0 h 4859015"/>
                      <a:gd name="connsiteX4" fmla="*/ 2453508 w 8835347"/>
                      <a:gd name="connsiteY4" fmla="*/ 0 h 4859015"/>
                      <a:gd name="connsiteX5" fmla="*/ 2956443 w 8835347"/>
                      <a:gd name="connsiteY5" fmla="*/ 0 h 4859015"/>
                      <a:gd name="connsiteX6" fmla="*/ 3371025 w 8835347"/>
                      <a:gd name="connsiteY6" fmla="*/ 0 h 4859015"/>
                      <a:gd name="connsiteX7" fmla="*/ 3962313 w 8835347"/>
                      <a:gd name="connsiteY7" fmla="*/ 0 h 4859015"/>
                      <a:gd name="connsiteX8" fmla="*/ 4641955 w 8835347"/>
                      <a:gd name="connsiteY8" fmla="*/ 0 h 4859015"/>
                      <a:gd name="connsiteX9" fmla="*/ 5144891 w 8835347"/>
                      <a:gd name="connsiteY9" fmla="*/ 0 h 4859015"/>
                      <a:gd name="connsiteX10" fmla="*/ 5647826 w 8835347"/>
                      <a:gd name="connsiteY10" fmla="*/ 0 h 4859015"/>
                      <a:gd name="connsiteX11" fmla="*/ 6062407 w 8835347"/>
                      <a:gd name="connsiteY11" fmla="*/ 0 h 4859015"/>
                      <a:gd name="connsiteX12" fmla="*/ 6830403 w 8835347"/>
                      <a:gd name="connsiteY12" fmla="*/ 0 h 4859015"/>
                      <a:gd name="connsiteX13" fmla="*/ 7598398 w 8835347"/>
                      <a:gd name="connsiteY13" fmla="*/ 0 h 4859015"/>
                      <a:gd name="connsiteX14" fmla="*/ 8835347 w 8835347"/>
                      <a:gd name="connsiteY14" fmla="*/ 0 h 4859015"/>
                      <a:gd name="connsiteX15" fmla="*/ 8835347 w 8835347"/>
                      <a:gd name="connsiteY15" fmla="*/ 596965 h 4859015"/>
                      <a:gd name="connsiteX16" fmla="*/ 8835347 w 8835347"/>
                      <a:gd name="connsiteY16" fmla="*/ 1193929 h 4859015"/>
                      <a:gd name="connsiteX17" fmla="*/ 8835347 w 8835347"/>
                      <a:gd name="connsiteY17" fmla="*/ 1936665 h 4859015"/>
                      <a:gd name="connsiteX18" fmla="*/ 8835347 w 8835347"/>
                      <a:gd name="connsiteY18" fmla="*/ 2727990 h 4859015"/>
                      <a:gd name="connsiteX19" fmla="*/ 8835347 w 8835347"/>
                      <a:gd name="connsiteY19" fmla="*/ 3519315 h 4859015"/>
                      <a:gd name="connsiteX20" fmla="*/ 8835347 w 8835347"/>
                      <a:gd name="connsiteY20" fmla="*/ 4067690 h 4859015"/>
                      <a:gd name="connsiteX21" fmla="*/ 8835347 w 8835347"/>
                      <a:gd name="connsiteY21" fmla="*/ 4859015 h 4859015"/>
                      <a:gd name="connsiteX22" fmla="*/ 8155705 w 8835347"/>
                      <a:gd name="connsiteY22" fmla="*/ 4859015 h 4859015"/>
                      <a:gd name="connsiteX23" fmla="*/ 7652770 w 8835347"/>
                      <a:gd name="connsiteY23" fmla="*/ 4859015 h 4859015"/>
                      <a:gd name="connsiteX24" fmla="*/ 7238188 w 8835347"/>
                      <a:gd name="connsiteY24" fmla="*/ 4859015 h 4859015"/>
                      <a:gd name="connsiteX25" fmla="*/ 6823606 w 8835347"/>
                      <a:gd name="connsiteY25" fmla="*/ 4859015 h 4859015"/>
                      <a:gd name="connsiteX26" fmla="*/ 6232318 w 8835347"/>
                      <a:gd name="connsiteY26" fmla="*/ 4859015 h 4859015"/>
                      <a:gd name="connsiteX27" fmla="*/ 5552676 w 8835347"/>
                      <a:gd name="connsiteY27" fmla="*/ 4859015 h 4859015"/>
                      <a:gd name="connsiteX28" fmla="*/ 4961387 w 8835347"/>
                      <a:gd name="connsiteY28" fmla="*/ 4859015 h 4859015"/>
                      <a:gd name="connsiteX29" fmla="*/ 4546805 w 8835347"/>
                      <a:gd name="connsiteY29" fmla="*/ 4859015 h 4859015"/>
                      <a:gd name="connsiteX30" fmla="*/ 3690456 w 8835347"/>
                      <a:gd name="connsiteY30" fmla="*/ 4859015 h 4859015"/>
                      <a:gd name="connsiteX31" fmla="*/ 3099168 w 8835347"/>
                      <a:gd name="connsiteY31" fmla="*/ 4859015 h 4859015"/>
                      <a:gd name="connsiteX32" fmla="*/ 2331172 w 8835347"/>
                      <a:gd name="connsiteY32" fmla="*/ 4859015 h 4859015"/>
                      <a:gd name="connsiteX33" fmla="*/ 1828237 w 8835347"/>
                      <a:gd name="connsiteY33" fmla="*/ 4859015 h 4859015"/>
                      <a:gd name="connsiteX34" fmla="*/ 1148595 w 8835347"/>
                      <a:gd name="connsiteY34" fmla="*/ 4859015 h 4859015"/>
                      <a:gd name="connsiteX35" fmla="*/ 0 w 8835347"/>
                      <a:gd name="connsiteY35" fmla="*/ 4859015 h 4859015"/>
                      <a:gd name="connsiteX36" fmla="*/ 0 w 8835347"/>
                      <a:gd name="connsiteY36" fmla="*/ 4213460 h 4859015"/>
                      <a:gd name="connsiteX37" fmla="*/ 0 w 8835347"/>
                      <a:gd name="connsiteY37" fmla="*/ 3616495 h 4859015"/>
                      <a:gd name="connsiteX38" fmla="*/ 0 w 8835347"/>
                      <a:gd name="connsiteY38" fmla="*/ 3068121 h 4859015"/>
                      <a:gd name="connsiteX39" fmla="*/ 0 w 8835347"/>
                      <a:gd name="connsiteY39" fmla="*/ 2276796 h 4859015"/>
                      <a:gd name="connsiteX40" fmla="*/ 0 w 8835347"/>
                      <a:gd name="connsiteY40" fmla="*/ 1582651 h 4859015"/>
                      <a:gd name="connsiteX41" fmla="*/ 0 w 8835347"/>
                      <a:gd name="connsiteY41" fmla="*/ 839915 h 4859015"/>
                      <a:gd name="connsiteX42" fmla="*/ 0 w 8835347"/>
                      <a:gd name="connsiteY42" fmla="*/ 0 h 4859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8835347" h="4859015" extrusionOk="0">
                        <a:moveTo>
                          <a:pt x="0" y="0"/>
                        </a:moveTo>
                        <a:cubicBezTo>
                          <a:pt x="274347" y="-22995"/>
                          <a:pt x="362842" y="7434"/>
                          <a:pt x="591289" y="0"/>
                        </a:cubicBezTo>
                        <a:cubicBezTo>
                          <a:pt x="819736" y="-7434"/>
                          <a:pt x="829494" y="15634"/>
                          <a:pt x="1005870" y="0"/>
                        </a:cubicBezTo>
                        <a:cubicBezTo>
                          <a:pt x="1182246" y="-15634"/>
                          <a:pt x="1525723" y="33055"/>
                          <a:pt x="1862219" y="0"/>
                        </a:cubicBezTo>
                        <a:cubicBezTo>
                          <a:pt x="2198715" y="-33055"/>
                          <a:pt x="2234797" y="-9701"/>
                          <a:pt x="2453508" y="0"/>
                        </a:cubicBezTo>
                        <a:cubicBezTo>
                          <a:pt x="2672219" y="9701"/>
                          <a:pt x="2734501" y="-6090"/>
                          <a:pt x="2956443" y="0"/>
                        </a:cubicBezTo>
                        <a:cubicBezTo>
                          <a:pt x="3178385" y="6090"/>
                          <a:pt x="3242113" y="-18959"/>
                          <a:pt x="3371025" y="0"/>
                        </a:cubicBezTo>
                        <a:cubicBezTo>
                          <a:pt x="3499937" y="18959"/>
                          <a:pt x="3782174" y="21482"/>
                          <a:pt x="3962313" y="0"/>
                        </a:cubicBezTo>
                        <a:cubicBezTo>
                          <a:pt x="4142452" y="-21482"/>
                          <a:pt x="4351448" y="-16430"/>
                          <a:pt x="4641955" y="0"/>
                        </a:cubicBezTo>
                        <a:cubicBezTo>
                          <a:pt x="4932462" y="16430"/>
                          <a:pt x="4895904" y="18537"/>
                          <a:pt x="5144891" y="0"/>
                        </a:cubicBezTo>
                        <a:cubicBezTo>
                          <a:pt x="5393878" y="-18537"/>
                          <a:pt x="5535771" y="-22306"/>
                          <a:pt x="5647826" y="0"/>
                        </a:cubicBezTo>
                        <a:cubicBezTo>
                          <a:pt x="5759881" y="22306"/>
                          <a:pt x="5874454" y="664"/>
                          <a:pt x="6062407" y="0"/>
                        </a:cubicBezTo>
                        <a:cubicBezTo>
                          <a:pt x="6250360" y="-664"/>
                          <a:pt x="6603635" y="19683"/>
                          <a:pt x="6830403" y="0"/>
                        </a:cubicBezTo>
                        <a:cubicBezTo>
                          <a:pt x="7057171" y="-19683"/>
                          <a:pt x="7401320" y="-18540"/>
                          <a:pt x="7598398" y="0"/>
                        </a:cubicBezTo>
                        <a:cubicBezTo>
                          <a:pt x="7795476" y="18540"/>
                          <a:pt x="8434450" y="7027"/>
                          <a:pt x="8835347" y="0"/>
                        </a:cubicBezTo>
                        <a:cubicBezTo>
                          <a:pt x="8809524" y="289466"/>
                          <a:pt x="8822007" y="349443"/>
                          <a:pt x="8835347" y="596965"/>
                        </a:cubicBezTo>
                        <a:cubicBezTo>
                          <a:pt x="8848687" y="844488"/>
                          <a:pt x="8828891" y="1059476"/>
                          <a:pt x="8835347" y="1193929"/>
                        </a:cubicBezTo>
                        <a:cubicBezTo>
                          <a:pt x="8841803" y="1328382"/>
                          <a:pt x="8856933" y="1653800"/>
                          <a:pt x="8835347" y="1936665"/>
                        </a:cubicBezTo>
                        <a:cubicBezTo>
                          <a:pt x="8813761" y="2219530"/>
                          <a:pt x="8867177" y="2531968"/>
                          <a:pt x="8835347" y="2727990"/>
                        </a:cubicBezTo>
                        <a:cubicBezTo>
                          <a:pt x="8803517" y="2924012"/>
                          <a:pt x="8826923" y="3166266"/>
                          <a:pt x="8835347" y="3519315"/>
                        </a:cubicBezTo>
                        <a:cubicBezTo>
                          <a:pt x="8843771" y="3872364"/>
                          <a:pt x="8861506" y="3821547"/>
                          <a:pt x="8835347" y="4067690"/>
                        </a:cubicBezTo>
                        <a:cubicBezTo>
                          <a:pt x="8809188" y="4313833"/>
                          <a:pt x="8823317" y="4624060"/>
                          <a:pt x="8835347" y="4859015"/>
                        </a:cubicBezTo>
                        <a:cubicBezTo>
                          <a:pt x="8580534" y="4846780"/>
                          <a:pt x="8457473" y="4848671"/>
                          <a:pt x="8155705" y="4859015"/>
                        </a:cubicBezTo>
                        <a:cubicBezTo>
                          <a:pt x="7853937" y="4869359"/>
                          <a:pt x="7790997" y="4846077"/>
                          <a:pt x="7652770" y="4859015"/>
                        </a:cubicBezTo>
                        <a:cubicBezTo>
                          <a:pt x="7514544" y="4871953"/>
                          <a:pt x="7351119" y="4849793"/>
                          <a:pt x="7238188" y="4859015"/>
                        </a:cubicBezTo>
                        <a:cubicBezTo>
                          <a:pt x="7125257" y="4868237"/>
                          <a:pt x="7016735" y="4868401"/>
                          <a:pt x="6823606" y="4859015"/>
                        </a:cubicBezTo>
                        <a:cubicBezTo>
                          <a:pt x="6630477" y="4849629"/>
                          <a:pt x="6422416" y="4867056"/>
                          <a:pt x="6232318" y="4859015"/>
                        </a:cubicBezTo>
                        <a:cubicBezTo>
                          <a:pt x="6042220" y="4850974"/>
                          <a:pt x="5742613" y="4877147"/>
                          <a:pt x="5552676" y="4859015"/>
                        </a:cubicBezTo>
                        <a:cubicBezTo>
                          <a:pt x="5362739" y="4840883"/>
                          <a:pt x="5191175" y="4877650"/>
                          <a:pt x="4961387" y="4859015"/>
                        </a:cubicBezTo>
                        <a:cubicBezTo>
                          <a:pt x="4731599" y="4840380"/>
                          <a:pt x="4750050" y="4860249"/>
                          <a:pt x="4546805" y="4859015"/>
                        </a:cubicBezTo>
                        <a:cubicBezTo>
                          <a:pt x="4343560" y="4857781"/>
                          <a:pt x="3918262" y="4848394"/>
                          <a:pt x="3690456" y="4859015"/>
                        </a:cubicBezTo>
                        <a:cubicBezTo>
                          <a:pt x="3462650" y="4869636"/>
                          <a:pt x="3366325" y="4839964"/>
                          <a:pt x="3099168" y="4859015"/>
                        </a:cubicBezTo>
                        <a:cubicBezTo>
                          <a:pt x="2832011" y="4878066"/>
                          <a:pt x="2495187" y="4828611"/>
                          <a:pt x="2331172" y="4859015"/>
                        </a:cubicBezTo>
                        <a:cubicBezTo>
                          <a:pt x="2167157" y="4889419"/>
                          <a:pt x="1948249" y="4858424"/>
                          <a:pt x="1828237" y="4859015"/>
                        </a:cubicBezTo>
                        <a:cubicBezTo>
                          <a:pt x="1708225" y="4859606"/>
                          <a:pt x="1458004" y="4832914"/>
                          <a:pt x="1148595" y="4859015"/>
                        </a:cubicBezTo>
                        <a:cubicBezTo>
                          <a:pt x="839186" y="4885116"/>
                          <a:pt x="471934" y="4821209"/>
                          <a:pt x="0" y="4859015"/>
                        </a:cubicBezTo>
                        <a:cubicBezTo>
                          <a:pt x="-3579" y="4592945"/>
                          <a:pt x="-7392" y="4392176"/>
                          <a:pt x="0" y="4213460"/>
                        </a:cubicBezTo>
                        <a:cubicBezTo>
                          <a:pt x="7392" y="4034745"/>
                          <a:pt x="23128" y="3823067"/>
                          <a:pt x="0" y="3616495"/>
                        </a:cubicBezTo>
                        <a:cubicBezTo>
                          <a:pt x="-23128" y="3409923"/>
                          <a:pt x="-12617" y="3226357"/>
                          <a:pt x="0" y="3068121"/>
                        </a:cubicBezTo>
                        <a:cubicBezTo>
                          <a:pt x="12617" y="2909885"/>
                          <a:pt x="23078" y="2655725"/>
                          <a:pt x="0" y="2276796"/>
                        </a:cubicBezTo>
                        <a:cubicBezTo>
                          <a:pt x="-23078" y="1897868"/>
                          <a:pt x="8364" y="1876335"/>
                          <a:pt x="0" y="1582651"/>
                        </a:cubicBezTo>
                        <a:cubicBezTo>
                          <a:pt x="-8364" y="1288968"/>
                          <a:pt x="-22333" y="1134474"/>
                          <a:pt x="0" y="839915"/>
                        </a:cubicBezTo>
                        <a:cubicBezTo>
                          <a:pt x="22333" y="545356"/>
                          <a:pt x="32856" y="1821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726B14-AEE4-4970-837E-CE773B1E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المعلمة: مريم خميس الشامسي      مدرسة السمو ح1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8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081" y="2040183"/>
            <a:ext cx="2324399" cy="37396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9" name="Group 3"/>
          <p:cNvGrpSpPr/>
          <p:nvPr/>
        </p:nvGrpSpPr>
        <p:grpSpPr>
          <a:xfrm>
            <a:off x="519257" y="1371599"/>
            <a:ext cx="179072" cy="179072"/>
            <a:chOff x="0" y="0"/>
            <a:chExt cx="358143" cy="358143"/>
          </a:xfrm>
        </p:grpSpPr>
        <p:sp>
          <p:nvSpPr>
            <p:cNvPr id="126" name="Freeform 5"/>
            <p:cNvSpPr/>
            <p:nvPr/>
          </p:nvSpPr>
          <p:spPr>
            <a:xfrm>
              <a:off x="-1" y="-1"/>
              <a:ext cx="358144" cy="58197"/>
            </a:xfrm>
            <a:prstGeom prst="rect">
              <a:avLst/>
            </a:prstGeom>
            <a:solidFill>
              <a:srgbClr val="632B2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900"/>
            </a:p>
          </p:txBody>
        </p:sp>
        <p:sp>
          <p:nvSpPr>
            <p:cNvPr id="127" name="Freeform 7"/>
            <p:cNvSpPr/>
            <p:nvPr/>
          </p:nvSpPr>
          <p:spPr>
            <a:xfrm>
              <a:off x="-1" y="149973"/>
              <a:ext cx="358144" cy="58196"/>
            </a:xfrm>
            <a:prstGeom prst="rect">
              <a:avLst/>
            </a:prstGeom>
            <a:solidFill>
              <a:srgbClr val="632B2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900"/>
            </a:p>
          </p:txBody>
        </p:sp>
        <p:sp>
          <p:nvSpPr>
            <p:cNvPr id="128" name="Freeform 9"/>
            <p:cNvSpPr/>
            <p:nvPr/>
          </p:nvSpPr>
          <p:spPr>
            <a:xfrm>
              <a:off x="-1" y="299946"/>
              <a:ext cx="358144" cy="58197"/>
            </a:xfrm>
            <a:prstGeom prst="rect">
              <a:avLst/>
            </a:prstGeom>
            <a:solidFill>
              <a:srgbClr val="632B2B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sz="900"/>
            </a:p>
          </p:txBody>
        </p:sp>
      </p:grpSp>
      <p:sp>
        <p:nvSpPr>
          <p:cNvPr id="130" name="Freeform 11"/>
          <p:cNvSpPr/>
          <p:nvPr/>
        </p:nvSpPr>
        <p:spPr>
          <a:xfrm>
            <a:off x="8629846" y="2422955"/>
            <a:ext cx="87666" cy="88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FF3E2">
              <a:alpha val="49803"/>
            </a:srgbClr>
          </a:solidFill>
          <a:ln w="12700">
            <a:miter lim="400000"/>
          </a:ln>
        </p:spPr>
        <p:txBody>
          <a:bodyPr lIns="22859" tIns="22859" rIns="22859" bIns="22859"/>
          <a:lstStyle/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endParaRPr sz="900"/>
          </a:p>
        </p:txBody>
      </p:sp>
      <p:sp>
        <p:nvSpPr>
          <p:cNvPr id="131" name="Freeform 13"/>
          <p:cNvSpPr/>
          <p:nvPr/>
        </p:nvSpPr>
        <p:spPr>
          <a:xfrm>
            <a:off x="8629846" y="2663459"/>
            <a:ext cx="87666" cy="88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FF3E2">
              <a:alpha val="49803"/>
            </a:srgbClr>
          </a:solidFill>
          <a:ln w="12700">
            <a:miter lim="400000"/>
          </a:ln>
        </p:spPr>
        <p:txBody>
          <a:bodyPr lIns="22859" tIns="22859" rIns="22859" bIns="22859"/>
          <a:lstStyle/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endParaRPr sz="900"/>
          </a:p>
        </p:txBody>
      </p:sp>
      <p:sp>
        <p:nvSpPr>
          <p:cNvPr id="132" name="Freeform 15"/>
          <p:cNvSpPr/>
          <p:nvPr/>
        </p:nvSpPr>
        <p:spPr>
          <a:xfrm>
            <a:off x="8629846" y="2903963"/>
            <a:ext cx="87666" cy="88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FF3E2">
              <a:alpha val="49803"/>
            </a:srgbClr>
          </a:solidFill>
          <a:ln w="12700">
            <a:miter lim="400000"/>
          </a:ln>
        </p:spPr>
        <p:txBody>
          <a:bodyPr lIns="22859" tIns="22859" rIns="22859" bIns="22859"/>
          <a:lstStyle/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endParaRPr sz="900"/>
          </a:p>
        </p:txBody>
      </p:sp>
      <p:sp>
        <p:nvSpPr>
          <p:cNvPr id="133" name="Freeform 17"/>
          <p:cNvSpPr/>
          <p:nvPr/>
        </p:nvSpPr>
        <p:spPr>
          <a:xfrm>
            <a:off x="8629846" y="3144468"/>
            <a:ext cx="87666" cy="88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FF3E2">
              <a:alpha val="49803"/>
            </a:srgbClr>
          </a:solidFill>
          <a:ln w="12700">
            <a:miter lim="400000"/>
          </a:ln>
        </p:spPr>
        <p:txBody>
          <a:bodyPr lIns="22859" tIns="22859" rIns="22859" bIns="22859"/>
          <a:lstStyle/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endParaRPr sz="900"/>
          </a:p>
        </p:txBody>
      </p:sp>
      <p:sp>
        <p:nvSpPr>
          <p:cNvPr id="134" name="Freeform 19"/>
          <p:cNvSpPr/>
          <p:nvPr/>
        </p:nvSpPr>
        <p:spPr>
          <a:xfrm>
            <a:off x="8629846" y="3384971"/>
            <a:ext cx="87666" cy="88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FF3E2">
              <a:alpha val="49803"/>
            </a:srgbClr>
          </a:solidFill>
          <a:ln w="12700">
            <a:miter lim="400000"/>
          </a:ln>
        </p:spPr>
        <p:txBody>
          <a:bodyPr lIns="22859" tIns="22859" rIns="22859" bIns="22859"/>
          <a:lstStyle/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endParaRPr sz="900"/>
          </a:p>
        </p:txBody>
      </p:sp>
      <p:sp>
        <p:nvSpPr>
          <p:cNvPr id="135" name="Freeform 21"/>
          <p:cNvSpPr/>
          <p:nvPr/>
        </p:nvSpPr>
        <p:spPr>
          <a:xfrm>
            <a:off x="8629846" y="3625475"/>
            <a:ext cx="87666" cy="88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FF3E2">
              <a:alpha val="49803"/>
            </a:srgbClr>
          </a:solidFill>
          <a:ln w="12700">
            <a:miter lim="400000"/>
          </a:ln>
        </p:spPr>
        <p:txBody>
          <a:bodyPr lIns="22859" tIns="22859" rIns="22859" bIns="22859"/>
          <a:lstStyle/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endParaRPr sz="900"/>
          </a:p>
        </p:txBody>
      </p:sp>
      <p:sp>
        <p:nvSpPr>
          <p:cNvPr id="136" name="Freeform 23"/>
          <p:cNvSpPr/>
          <p:nvPr/>
        </p:nvSpPr>
        <p:spPr>
          <a:xfrm>
            <a:off x="8629846" y="3865980"/>
            <a:ext cx="87666" cy="88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632B2B"/>
          </a:solidFill>
          <a:ln w="12700">
            <a:miter lim="400000"/>
          </a:ln>
        </p:spPr>
        <p:txBody>
          <a:bodyPr lIns="22859" tIns="22859" rIns="22859" bIns="22859"/>
          <a:lstStyle/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endParaRPr sz="900"/>
          </a:p>
        </p:txBody>
      </p:sp>
      <p:sp>
        <p:nvSpPr>
          <p:cNvPr id="137" name="Freeform 25"/>
          <p:cNvSpPr/>
          <p:nvPr/>
        </p:nvSpPr>
        <p:spPr>
          <a:xfrm>
            <a:off x="8629846" y="4106483"/>
            <a:ext cx="87666" cy="88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FF3E2">
              <a:alpha val="49803"/>
            </a:srgbClr>
          </a:solidFill>
          <a:ln w="12700">
            <a:miter lim="400000"/>
          </a:ln>
        </p:spPr>
        <p:txBody>
          <a:bodyPr lIns="22859" tIns="22859" rIns="22859" bIns="22859"/>
          <a:lstStyle/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endParaRPr sz="900"/>
          </a:p>
        </p:txBody>
      </p:sp>
      <p:sp>
        <p:nvSpPr>
          <p:cNvPr id="138" name="Freeform 27"/>
          <p:cNvSpPr/>
          <p:nvPr/>
        </p:nvSpPr>
        <p:spPr>
          <a:xfrm>
            <a:off x="8629846" y="4346987"/>
            <a:ext cx="87666" cy="88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FFF3E2">
              <a:alpha val="49803"/>
            </a:srgbClr>
          </a:solidFill>
          <a:ln w="12700">
            <a:miter lim="400000"/>
          </a:ln>
        </p:spPr>
        <p:txBody>
          <a:bodyPr lIns="22859" tIns="22859" rIns="22859" bIns="22859"/>
          <a:lstStyle/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endParaRPr sz="900"/>
          </a:p>
        </p:txBody>
      </p:sp>
      <p:pic>
        <p:nvPicPr>
          <p:cNvPr id="139" name="Picture 28" descr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503883" y="5365796"/>
            <a:ext cx="339592" cy="15003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Freeform 30"/>
          <p:cNvSpPr/>
          <p:nvPr/>
        </p:nvSpPr>
        <p:spPr>
          <a:xfrm>
            <a:off x="-108520" y="476672"/>
            <a:ext cx="6984776" cy="6192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9" extrusionOk="0">
                <a:moveTo>
                  <a:pt x="20159" y="7828"/>
                </a:moveTo>
                <a:cubicBezTo>
                  <a:pt x="20015" y="6694"/>
                  <a:pt x="20236" y="5582"/>
                  <a:pt x="20797" y="4591"/>
                </a:cubicBezTo>
                <a:cubicBezTo>
                  <a:pt x="21303" y="3721"/>
                  <a:pt x="21314" y="2642"/>
                  <a:pt x="20808" y="1783"/>
                </a:cubicBezTo>
                <a:cubicBezTo>
                  <a:pt x="20037" y="451"/>
                  <a:pt x="18332" y="-11"/>
                  <a:pt x="17001" y="760"/>
                </a:cubicBezTo>
                <a:cubicBezTo>
                  <a:pt x="16021" y="1321"/>
                  <a:pt x="14910" y="1552"/>
                  <a:pt x="13787" y="1420"/>
                </a:cubicBezTo>
                <a:cubicBezTo>
                  <a:pt x="12665" y="1288"/>
                  <a:pt x="11631" y="804"/>
                  <a:pt x="10817" y="22"/>
                </a:cubicBezTo>
                <a:lnTo>
                  <a:pt x="10806" y="0"/>
                </a:lnTo>
                <a:lnTo>
                  <a:pt x="10761" y="0"/>
                </a:lnTo>
                <a:lnTo>
                  <a:pt x="10739" y="22"/>
                </a:lnTo>
                <a:cubicBezTo>
                  <a:pt x="9936" y="782"/>
                  <a:pt x="8880" y="1277"/>
                  <a:pt x="7769" y="1420"/>
                </a:cubicBezTo>
                <a:cubicBezTo>
                  <a:pt x="6646" y="1552"/>
                  <a:pt x="5513" y="1321"/>
                  <a:pt x="4555" y="760"/>
                </a:cubicBezTo>
                <a:cubicBezTo>
                  <a:pt x="3906" y="385"/>
                  <a:pt x="3158" y="286"/>
                  <a:pt x="2443" y="484"/>
                </a:cubicBezTo>
                <a:cubicBezTo>
                  <a:pt x="1728" y="672"/>
                  <a:pt x="1122" y="1134"/>
                  <a:pt x="748" y="1783"/>
                </a:cubicBezTo>
                <a:cubicBezTo>
                  <a:pt x="253" y="2642"/>
                  <a:pt x="253" y="3721"/>
                  <a:pt x="759" y="4580"/>
                </a:cubicBezTo>
                <a:cubicBezTo>
                  <a:pt x="1320" y="5571"/>
                  <a:pt x="1552" y="6694"/>
                  <a:pt x="1397" y="7817"/>
                </a:cubicBezTo>
                <a:cubicBezTo>
                  <a:pt x="1265" y="8917"/>
                  <a:pt x="770" y="9952"/>
                  <a:pt x="22" y="10745"/>
                </a:cubicBezTo>
                <a:lnTo>
                  <a:pt x="0" y="10767"/>
                </a:lnTo>
                <a:lnTo>
                  <a:pt x="0" y="10811"/>
                </a:lnTo>
                <a:lnTo>
                  <a:pt x="22" y="10833"/>
                </a:lnTo>
                <a:cubicBezTo>
                  <a:pt x="781" y="11637"/>
                  <a:pt x="1276" y="12694"/>
                  <a:pt x="1419" y="13806"/>
                </a:cubicBezTo>
                <a:cubicBezTo>
                  <a:pt x="1552" y="14928"/>
                  <a:pt x="1320" y="16062"/>
                  <a:pt x="759" y="17020"/>
                </a:cubicBezTo>
                <a:cubicBezTo>
                  <a:pt x="-11" y="18352"/>
                  <a:pt x="451" y="20059"/>
                  <a:pt x="1783" y="20829"/>
                </a:cubicBezTo>
                <a:cubicBezTo>
                  <a:pt x="2652" y="21325"/>
                  <a:pt x="3730" y="21325"/>
                  <a:pt x="4588" y="20818"/>
                </a:cubicBezTo>
                <a:cubicBezTo>
                  <a:pt x="5579" y="20257"/>
                  <a:pt x="6701" y="20026"/>
                  <a:pt x="7824" y="20180"/>
                </a:cubicBezTo>
                <a:cubicBezTo>
                  <a:pt x="8913" y="20323"/>
                  <a:pt x="9958" y="20818"/>
                  <a:pt x="10750" y="21567"/>
                </a:cubicBezTo>
                <a:lnTo>
                  <a:pt x="10772" y="21589"/>
                </a:lnTo>
                <a:lnTo>
                  <a:pt x="10817" y="21589"/>
                </a:lnTo>
                <a:lnTo>
                  <a:pt x="10839" y="21578"/>
                </a:lnTo>
                <a:cubicBezTo>
                  <a:pt x="11642" y="20818"/>
                  <a:pt x="12698" y="20323"/>
                  <a:pt x="13809" y="20180"/>
                </a:cubicBezTo>
                <a:cubicBezTo>
                  <a:pt x="14932" y="20048"/>
                  <a:pt x="16065" y="20279"/>
                  <a:pt x="17023" y="20840"/>
                </a:cubicBezTo>
                <a:cubicBezTo>
                  <a:pt x="17463" y="21094"/>
                  <a:pt x="17936" y="21215"/>
                  <a:pt x="18409" y="21215"/>
                </a:cubicBezTo>
                <a:cubicBezTo>
                  <a:pt x="19377" y="21215"/>
                  <a:pt x="20313" y="20719"/>
                  <a:pt x="20830" y="19817"/>
                </a:cubicBezTo>
                <a:cubicBezTo>
                  <a:pt x="21325" y="18947"/>
                  <a:pt x="21325" y="17868"/>
                  <a:pt x="20819" y="17009"/>
                </a:cubicBezTo>
                <a:cubicBezTo>
                  <a:pt x="20258" y="16018"/>
                  <a:pt x="20026" y="14895"/>
                  <a:pt x="20181" y="13772"/>
                </a:cubicBezTo>
                <a:cubicBezTo>
                  <a:pt x="20324" y="12683"/>
                  <a:pt x="20819" y="11637"/>
                  <a:pt x="21567" y="10844"/>
                </a:cubicBezTo>
                <a:lnTo>
                  <a:pt x="21589" y="10822"/>
                </a:lnTo>
                <a:lnTo>
                  <a:pt x="21589" y="10778"/>
                </a:lnTo>
                <a:lnTo>
                  <a:pt x="21567" y="10756"/>
                </a:lnTo>
                <a:cubicBezTo>
                  <a:pt x="20786" y="9952"/>
                  <a:pt x="20291" y="8917"/>
                  <a:pt x="20159" y="782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 rtl="0">
              <a:defRPr>
                <a:latin typeface="+mn-lt"/>
                <a:ea typeface="+mn-ea"/>
                <a:cs typeface="+mn-cs"/>
                <a:sym typeface="Calibri"/>
              </a:defRPr>
            </a:pPr>
            <a:endParaRPr sz="90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943F8C6F-2391-432A-8A3B-5BAB6A345A7C}"/>
              </a:ext>
            </a:extLst>
          </p:cNvPr>
          <p:cNvSpPr/>
          <p:nvPr/>
        </p:nvSpPr>
        <p:spPr>
          <a:xfrm>
            <a:off x="716497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1DF1924-1FCA-4F69-8251-839B1A063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5901" t="23893" r="50787" b="18466"/>
          <a:stretch/>
        </p:blipFill>
        <p:spPr bwMode="auto">
          <a:xfrm>
            <a:off x="426488" y="1011802"/>
            <a:ext cx="5801696" cy="522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332"/>
            <a:ext cx="9144000" cy="574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0"/>
            <a:ext cx="140364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12A0DC98-F427-48C4-B3A5-FA3726633485}"/>
              </a:ext>
            </a:extLst>
          </p:cNvPr>
          <p:cNvSpPr/>
          <p:nvPr/>
        </p:nvSpPr>
        <p:spPr>
          <a:xfrm>
            <a:off x="716497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5222" r="10625"/>
          <a:stretch/>
        </p:blipFill>
        <p:spPr bwMode="auto">
          <a:xfrm>
            <a:off x="-32963" y="0"/>
            <a:ext cx="9144000" cy="566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-391847" y="3429000"/>
            <a:ext cx="9482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سعة علمه - حبه لطلبة العلم - إخلاصه في عمله.</a:t>
            </a:r>
            <a:endParaRPr lang="ar-AE" sz="4400" dirty="0">
              <a:solidFill>
                <a:srgbClr val="0066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9552" y="2437276"/>
            <a:ext cx="53719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54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إخلاص العمل لله تعالى.</a:t>
            </a:r>
            <a:endParaRPr lang="ar-AE" sz="5400" dirty="0">
              <a:solidFill>
                <a:srgbClr val="660033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03648" y="1667835"/>
            <a:ext cx="7443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>
                <a:ln w="0"/>
                <a:solidFill>
                  <a:srgbClr val="0066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علم الحديث  - الفقه – الشعر  - التاريخ.</a:t>
            </a:r>
            <a:endParaRPr lang="ar-AE" sz="4400" dirty="0">
              <a:solidFill>
                <a:srgbClr val="006666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252535" y="4420345"/>
            <a:ext cx="9017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التفوق والتميز  - الإتقان - النجاح في العمل.</a:t>
            </a:r>
            <a:endParaRPr lang="ar-AE" sz="4400" dirty="0">
              <a:solidFill>
                <a:srgbClr val="FF0066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2A0DC98-F427-48C4-B3A5-FA3726633485}"/>
              </a:ext>
            </a:extLst>
          </p:cNvPr>
          <p:cNvSpPr/>
          <p:nvPr/>
        </p:nvSpPr>
        <p:spPr>
          <a:xfrm>
            <a:off x="716497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502171"/>
      </p:ext>
    </p:extLst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8F67F53-03B7-4D25-ABF5-4984904A1EEB}"/>
              </a:ext>
            </a:extLst>
          </p:cNvPr>
          <p:cNvSpPr/>
          <p:nvPr/>
        </p:nvSpPr>
        <p:spPr>
          <a:xfrm>
            <a:off x="716497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633106"/>
      </p:ext>
    </p:extLst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FD8D954-697A-4688-BC8A-89545FF6BC68}"/>
              </a:ext>
            </a:extLst>
          </p:cNvPr>
          <p:cNvSpPr/>
          <p:nvPr/>
        </p:nvSpPr>
        <p:spPr>
          <a:xfrm>
            <a:off x="3131840" y="0"/>
            <a:ext cx="3632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</a:t>
            </a:r>
            <a:r>
              <a:rPr lang="ar-AE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DBC2BF6-244F-4965-83FD-A7E8A4BCB10E}"/>
              </a:ext>
            </a:extLst>
          </p:cNvPr>
          <p:cNvSpPr/>
          <p:nvPr/>
        </p:nvSpPr>
        <p:spPr>
          <a:xfrm>
            <a:off x="2086263" y="769441"/>
            <a:ext cx="70551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البطاقة التعريفة </a:t>
            </a:r>
            <a:r>
              <a:rPr lang="ar-AE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  <a:r>
              <a:rPr lang="ar-SA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  <a:r>
              <a:rPr lang="ar-AE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</a:t>
            </a:r>
            <a:r>
              <a:rPr lang="ar-AE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(رحمة الله تعالى )</a:t>
            </a:r>
            <a:endParaRPr lang="ar-SA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3C8E8F8-D719-4EF7-BECA-F11D40862F6E}"/>
              </a:ext>
            </a:extLst>
          </p:cNvPr>
          <p:cNvSpPr/>
          <p:nvPr/>
        </p:nvSpPr>
        <p:spPr>
          <a:xfrm>
            <a:off x="4716016" y="1713002"/>
            <a:ext cx="43989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400" b="1" cap="none" spc="0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اسم ال</a:t>
            </a:r>
            <a:r>
              <a:rPr lang="ar-AE" sz="44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إمام الشافعي هو </a:t>
            </a:r>
            <a:endParaRPr lang="ar-SA" sz="4400" b="1" cap="none" spc="0" dirty="0">
              <a:ln w="0"/>
              <a:solidFill>
                <a:srgbClr val="66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3324F0B-5A90-4762-8AFC-B8A32119327A}"/>
              </a:ext>
            </a:extLst>
          </p:cNvPr>
          <p:cNvSpPr/>
          <p:nvPr/>
        </p:nvSpPr>
        <p:spPr>
          <a:xfrm>
            <a:off x="-312045" y="1456907"/>
            <a:ext cx="52661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محمد بن ادريس </a:t>
            </a:r>
            <a:endParaRPr lang="ar-SA" sz="7200" b="1" cap="none" spc="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072A1D5-B5DE-4E7E-BF58-27D71DE544C8}"/>
              </a:ext>
            </a:extLst>
          </p:cNvPr>
          <p:cNvSpPr/>
          <p:nvPr/>
        </p:nvSpPr>
        <p:spPr>
          <a:xfrm>
            <a:off x="-312046" y="1523781"/>
            <a:ext cx="52661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7200" b="1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محمد بن ادريس </a:t>
            </a:r>
            <a:endParaRPr lang="ar-SA" sz="7200" b="1" cap="none" spc="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B7F909C-0F01-4B55-B9EF-89F71E8EE14C}"/>
              </a:ext>
            </a:extLst>
          </p:cNvPr>
          <p:cNvSpPr/>
          <p:nvPr/>
        </p:nvSpPr>
        <p:spPr>
          <a:xfrm>
            <a:off x="526662" y="2627132"/>
            <a:ext cx="8090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هو أبو:</a:t>
            </a:r>
            <a:r>
              <a:rPr lang="ar-AE" sz="3600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---------------------------------------</a:t>
            </a:r>
            <a:r>
              <a:rPr lang="ar-AE" sz="5400" b="1" dirty="0">
                <a:ln w="0"/>
                <a:solidFill>
                  <a:srgbClr val="66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b="1" cap="none" spc="0" dirty="0">
              <a:ln w="0"/>
              <a:solidFill>
                <a:srgbClr val="66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D32C6E2-084D-4229-99EA-AB9B30E86FFF}"/>
              </a:ext>
            </a:extLst>
          </p:cNvPr>
          <p:cNvSpPr/>
          <p:nvPr/>
        </p:nvSpPr>
        <p:spPr>
          <a:xfrm>
            <a:off x="2453470" y="2348880"/>
            <a:ext cx="33393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9600" b="1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عبد الله </a:t>
            </a:r>
            <a:endParaRPr lang="ar-AE" sz="9600" b="1" cap="none" spc="0" dirty="0">
              <a:ln w="0"/>
              <a:solidFill>
                <a:srgbClr val="CC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CF55203-34D3-4BF9-988B-5AACC6A3E05B}"/>
              </a:ext>
            </a:extLst>
          </p:cNvPr>
          <p:cNvSpPr/>
          <p:nvPr/>
        </p:nvSpPr>
        <p:spPr>
          <a:xfrm>
            <a:off x="3076536" y="3918540"/>
            <a:ext cx="60356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أسم أمه :</a:t>
            </a:r>
            <a:r>
              <a:rPr lang="ar-AE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-----------------</a:t>
            </a:r>
            <a:r>
              <a:rPr lang="ar-AE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4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07F5178-C4A8-4A87-8AAB-FCFDFAAF8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9160"/>
            <a:ext cx="1947876" cy="198884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A3265F6-FE33-45E0-818F-DD62AA3A1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00" y="4869159"/>
            <a:ext cx="1763688" cy="19467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9B866B7-B11F-4906-8517-E338E4902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08" y="4911224"/>
            <a:ext cx="1776265" cy="1946776"/>
          </a:xfrm>
          <a:prstGeom prst="rect">
            <a:avLst/>
          </a:prstGeom>
        </p:spPr>
      </p:pic>
      <p:pic>
        <p:nvPicPr>
          <p:cNvPr id="17" name="Picture 3" descr="نتيجة بحث الصور عن اسماء بنات بحرف الفاء">
            <a:hlinkClick r:id="rId5"/>
            <a:extLst>
              <a:ext uri="{FF2B5EF4-FFF2-40B4-BE49-F238E27FC236}">
                <a16:creationId xmlns:a16="http://schemas.microsoft.com/office/drawing/2014/main" id="{54D29823-ED0F-44D7-8E31-6C00D2D7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73934"/>
            <a:ext cx="1763688" cy="180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6464FE5-1C41-4402-9D3E-06C17F022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4973934"/>
            <a:ext cx="1851019" cy="1833663"/>
          </a:xfrm>
          <a:prstGeom prst="rect">
            <a:avLst/>
          </a:prstGeom>
        </p:spPr>
      </p:pic>
      <p:pic>
        <p:nvPicPr>
          <p:cNvPr id="21" name="Picture 5" descr="نتيجة بحث الصور عن فاطمة">
            <a:hlinkClick r:id="rId8"/>
            <a:extLst>
              <a:ext uri="{FF2B5EF4-FFF2-40B4-BE49-F238E27FC236}">
                <a16:creationId xmlns:a16="http://schemas.microsoft.com/office/drawing/2014/main" id="{B0A1EC31-5252-4A4C-B5A7-7EB19B7B7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92" y="3638944"/>
            <a:ext cx="2143125" cy="1285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1233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922</Words>
  <Application>Microsoft Office PowerPoint</Application>
  <PresentationFormat>عرض على الشاشة (4:3)</PresentationFormat>
  <Paragraphs>216</Paragraphs>
  <Slides>36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3" baseType="lpstr">
      <vt:lpstr>Aldhabi</vt:lpstr>
      <vt:lpstr>Arabic Typesetting</vt:lpstr>
      <vt:lpstr>Arial</vt:lpstr>
      <vt:lpstr>Calibri</vt:lpstr>
      <vt:lpstr>Times New Roman</vt:lpstr>
      <vt:lpstr>سمة Office</vt:lpstr>
      <vt:lpstr>Document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MOE UAE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مريم عبدالرحيم</cp:lastModifiedBy>
  <cp:revision>83</cp:revision>
  <dcterms:created xsi:type="dcterms:W3CDTF">2017-02-16T06:06:18Z</dcterms:created>
  <dcterms:modified xsi:type="dcterms:W3CDTF">2021-04-08T13:44:21Z</dcterms:modified>
</cp:coreProperties>
</file>