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6" r:id="rId2"/>
    <p:sldId id="269" r:id="rId3"/>
    <p:sldId id="256" r:id="rId4"/>
    <p:sldId id="272" r:id="rId5"/>
    <p:sldId id="273" r:id="rId6"/>
    <p:sldId id="270" r:id="rId7"/>
    <p:sldId id="257" r:id="rId8"/>
    <p:sldId id="274" r:id="rId9"/>
    <p:sldId id="275" r:id="rId10"/>
    <p:sldId id="291" r:id="rId11"/>
    <p:sldId id="296" r:id="rId12"/>
    <p:sldId id="290" r:id="rId13"/>
    <p:sldId id="276" r:id="rId14"/>
    <p:sldId id="298" r:id="rId15"/>
    <p:sldId id="278" r:id="rId16"/>
    <p:sldId id="281" r:id="rId17"/>
    <p:sldId id="282" r:id="rId18"/>
    <p:sldId id="279" r:id="rId19"/>
    <p:sldId id="280" r:id="rId20"/>
    <p:sldId id="299" r:id="rId21"/>
    <p:sldId id="258" r:id="rId22"/>
    <p:sldId id="267" r:id="rId23"/>
    <p:sldId id="268" r:id="rId24"/>
    <p:sldId id="260" r:id="rId25"/>
    <p:sldId id="293" r:id="rId26"/>
    <p:sldId id="261" r:id="rId27"/>
    <p:sldId id="294" r:id="rId28"/>
    <p:sldId id="262" r:id="rId29"/>
    <p:sldId id="297" r:id="rId30"/>
    <p:sldId id="263" r:id="rId31"/>
    <p:sldId id="264" r:id="rId32"/>
    <p:sldId id="295" r:id="rId33"/>
    <p:sldId id="300" r:id="rId34"/>
    <p:sldId id="265" r:id="rId35"/>
    <p:sldId id="29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CC3399"/>
    <a:srgbClr val="009900"/>
    <a:srgbClr val="003399"/>
    <a:srgbClr val="D60093"/>
    <a:srgbClr val="800000"/>
    <a:srgbClr val="008000"/>
    <a:srgbClr val="996600"/>
    <a:srgbClr val="6633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3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8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5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3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3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5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2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5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8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6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02492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0" y="3450288"/>
            <a:ext cx="12136694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r-SA" sz="8800" b="1" dirty="0">
                <a:solidFill>
                  <a:srgbClr val="0070C0"/>
                </a:solidFill>
                <a:cs typeface="Akhbar MT" pitchFamily="2" charset="-78"/>
              </a:rPr>
              <a:t>اللهم</a:t>
            </a:r>
            <a:r>
              <a:rPr lang="ar-SA" sz="8800" b="1" dirty="0">
                <a:cs typeface="Akhbar MT" pitchFamily="2" charset="-78"/>
              </a:rPr>
              <a:t> </a:t>
            </a:r>
            <a:r>
              <a:rPr lang="ar-SA" sz="8800" b="1" dirty="0">
                <a:solidFill>
                  <a:srgbClr val="7030A0"/>
                </a:solidFill>
                <a:cs typeface="Akhbar MT" pitchFamily="2" charset="-78"/>
              </a:rPr>
              <a:t>انفعنا</a:t>
            </a:r>
            <a:r>
              <a:rPr lang="ar-SA" sz="8800" b="1" dirty="0">
                <a:cs typeface="Akhbar MT" pitchFamily="2" charset="-78"/>
              </a:rPr>
              <a:t> </a:t>
            </a:r>
            <a:r>
              <a:rPr lang="ar-SA" sz="8800" b="1" dirty="0">
                <a:solidFill>
                  <a:schemeClr val="accent4">
                    <a:lumMod val="50000"/>
                  </a:schemeClr>
                </a:solidFill>
                <a:cs typeface="Akhbar MT" pitchFamily="2" charset="-78"/>
              </a:rPr>
              <a:t>بما</a:t>
            </a:r>
            <a:r>
              <a:rPr lang="ar-SA" sz="8800" b="1" dirty="0">
                <a:cs typeface="Akhbar MT" pitchFamily="2" charset="-78"/>
              </a:rPr>
              <a:t> </a:t>
            </a:r>
            <a:r>
              <a:rPr lang="ar-SA" sz="8800" b="1" dirty="0">
                <a:solidFill>
                  <a:srgbClr val="00B050"/>
                </a:solidFill>
                <a:cs typeface="Akhbar MT" pitchFamily="2" charset="-78"/>
              </a:rPr>
              <a:t>علمتنا </a:t>
            </a:r>
            <a:r>
              <a:rPr lang="ar-SA" sz="8800" b="1" dirty="0">
                <a:solidFill>
                  <a:srgbClr val="FF0000"/>
                </a:solidFill>
                <a:cs typeface="Akhbar MT" pitchFamily="2" charset="-78"/>
              </a:rPr>
              <a:t>، </a:t>
            </a:r>
          </a:p>
          <a:p>
            <a:pPr lvl="0" algn="ctr"/>
            <a:r>
              <a:rPr lang="ar-SA" sz="8800" b="1" dirty="0">
                <a:solidFill>
                  <a:srgbClr val="CC0000"/>
                </a:solidFill>
                <a:cs typeface="Akhbar MT" pitchFamily="2" charset="-78"/>
              </a:rPr>
              <a:t>وعلّمنا</a:t>
            </a:r>
            <a:r>
              <a:rPr lang="ar-SA" sz="8800" b="1" dirty="0">
                <a:cs typeface="Akhbar MT" pitchFamily="2" charset="-78"/>
              </a:rPr>
              <a:t> </a:t>
            </a:r>
            <a:r>
              <a:rPr lang="ar-SA" sz="8800" b="1" dirty="0">
                <a:solidFill>
                  <a:srgbClr val="FF9900"/>
                </a:solidFill>
                <a:cs typeface="Akhbar MT" pitchFamily="2" charset="-78"/>
              </a:rPr>
              <a:t>ما</a:t>
            </a:r>
            <a:r>
              <a:rPr lang="ar-SA" sz="8800" b="1" dirty="0">
                <a:cs typeface="Akhbar MT" pitchFamily="2" charset="-78"/>
              </a:rPr>
              <a:t> </a:t>
            </a:r>
            <a:r>
              <a:rPr lang="ar-SA" sz="8800" b="1" dirty="0">
                <a:solidFill>
                  <a:srgbClr val="003366"/>
                </a:solidFill>
                <a:cs typeface="Akhbar MT" pitchFamily="2" charset="-78"/>
              </a:rPr>
              <a:t>ينفعنا</a:t>
            </a:r>
            <a:r>
              <a:rPr lang="ar-SA" sz="8800" b="1" dirty="0">
                <a:cs typeface="Akhbar MT" pitchFamily="2" charset="-78"/>
              </a:rPr>
              <a:t> </a:t>
            </a:r>
            <a:r>
              <a:rPr lang="ar-SA" sz="8800" b="1" dirty="0">
                <a:solidFill>
                  <a:srgbClr val="FF0000"/>
                </a:solidFill>
                <a:cs typeface="Akhbar MT" pitchFamily="2" charset="-78"/>
              </a:rPr>
              <a:t>،</a:t>
            </a:r>
            <a:r>
              <a:rPr lang="ar-SA" sz="8800" b="1" dirty="0">
                <a:cs typeface="Akhbar MT" pitchFamily="2" charset="-78"/>
              </a:rPr>
              <a:t> </a:t>
            </a:r>
            <a:r>
              <a:rPr lang="ar-SA" sz="8800" b="1" dirty="0">
                <a:solidFill>
                  <a:srgbClr val="660066"/>
                </a:solidFill>
                <a:cs typeface="Akhbar MT" pitchFamily="2" charset="-78"/>
              </a:rPr>
              <a:t>وزدني</a:t>
            </a:r>
            <a:r>
              <a:rPr lang="ar-SA" sz="8800" b="1" dirty="0">
                <a:cs typeface="Akhbar MT" pitchFamily="2" charset="-78"/>
              </a:rPr>
              <a:t> </a:t>
            </a:r>
            <a:r>
              <a:rPr lang="ar-SA" sz="8800" b="1" dirty="0">
                <a:solidFill>
                  <a:srgbClr val="3333CC"/>
                </a:solidFill>
                <a:cs typeface="Akhbar MT" pitchFamily="2" charset="-78"/>
              </a:rPr>
              <a:t>علماً</a:t>
            </a:r>
            <a:r>
              <a:rPr lang="ar-SA" sz="8800" b="1" dirty="0">
                <a:solidFill>
                  <a:srgbClr val="FF0000"/>
                </a:solidFill>
                <a:cs typeface="Akhbar MT" pitchFamily="2" charset="-78"/>
              </a:rPr>
              <a:t>.</a:t>
            </a:r>
            <a:endParaRPr lang="en-US" sz="8800" b="1" dirty="0">
              <a:solidFill>
                <a:srgbClr val="FF000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183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12" t="52008" r="41917" b="29793"/>
          <a:stretch/>
        </p:blipFill>
        <p:spPr>
          <a:xfrm>
            <a:off x="91440" y="0"/>
            <a:ext cx="12192000" cy="3997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3143" y="1872402"/>
            <a:ext cx="10547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تدريب المسلمين على ممارسة الشورى في </a:t>
            </a:r>
          </a:p>
          <a:p>
            <a:pPr algn="ctr" rtl="1"/>
            <a:r>
              <a:rPr lang="ar-AE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حياتهم ليتحمل الجميع المسؤولية 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1440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58960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12" t="69589" r="41917" b="7615"/>
          <a:stretch/>
        </p:blipFill>
        <p:spPr>
          <a:xfrm>
            <a:off x="0" y="571545"/>
            <a:ext cx="12192000" cy="4029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1311131"/>
            <a:ext cx="9855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 القيام بنزهة بحرية فاستشرت مركز الرصد الجوي فنصحني بعدم الخروج لتوقع حدوث تقلبات جوية .</a:t>
            </a:r>
            <a:endParaRPr lang="en-US" sz="4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665" y="3075057"/>
            <a:ext cx="943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المركز الرسمي للافتاء بدولة الامارات العربية المتحدة 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1440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48582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284962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667567" y="978232"/>
            <a:ext cx="7173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فخرجوا إليهم عند جبل -------</a:t>
            </a:r>
            <a:endParaRPr lang="ar-SA" sz="54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3035"/>
            <a:ext cx="3509815" cy="2711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ستطيل 5"/>
          <p:cNvSpPr/>
          <p:nvPr/>
        </p:nvSpPr>
        <p:spPr>
          <a:xfrm>
            <a:off x="3667567" y="229004"/>
            <a:ext cx="18004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أحد</a:t>
            </a:r>
            <a:endParaRPr lang="ar-SA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992942" y="2105997"/>
            <a:ext cx="787747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800" b="1" spc="50" dirty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وقعت غزوة أحد يوم ----------------</a:t>
            </a:r>
          </a:p>
          <a:p>
            <a:pPr algn="ctr"/>
            <a:endParaRPr lang="ar-AE" sz="4800" b="1" spc="50" dirty="0">
              <a:ln w="11430"/>
              <a:solidFill>
                <a:srgbClr val="00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ar-AE" sz="4800" b="1" spc="50" dirty="0">
              <a:ln w="11430"/>
              <a:solidFill>
                <a:srgbClr val="00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AE" sz="4800" b="1" spc="50" dirty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تاريخ ------------------ من شهر ؟</a:t>
            </a:r>
            <a:endParaRPr lang="ar-SA" sz="4800" b="1" cap="none" spc="50" dirty="0">
              <a:ln w="11430"/>
              <a:solidFill>
                <a:srgbClr val="00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8869E548-1F70-4369-ACB4-5CEDCDEB3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22" y="3491300"/>
            <a:ext cx="3550946" cy="2743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E411F43-DF5C-40C7-B657-F45C0F0AE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22" y="3491300"/>
            <a:ext cx="3550946" cy="2743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10E241A8-3A49-4EFE-926A-7CBA62056BE7}"/>
              </a:ext>
            </a:extLst>
          </p:cNvPr>
          <p:cNvSpPr/>
          <p:nvPr/>
        </p:nvSpPr>
        <p:spPr>
          <a:xfrm>
            <a:off x="4709102" y="1911258"/>
            <a:ext cx="20441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7200" b="1" spc="50" dirty="0">
                <a:ln w="11430"/>
                <a:solidFill>
                  <a:srgbClr val="CC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السبت</a:t>
            </a:r>
            <a:endParaRPr lang="ar-SA" sz="7200" b="1" cap="none" spc="50" dirty="0">
              <a:ln w="11430"/>
              <a:solidFill>
                <a:srgbClr val="CC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6EA790E-3E98-4F17-9420-D41EB6DDEB36}"/>
              </a:ext>
            </a:extLst>
          </p:cNvPr>
          <p:cNvSpPr/>
          <p:nvPr/>
        </p:nvSpPr>
        <p:spPr>
          <a:xfrm>
            <a:off x="5284962" y="5371936"/>
            <a:ext cx="52934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عدد إمارات الدولة ؟</a:t>
            </a:r>
            <a:endParaRPr lang="ar-SA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9BAD6E4-87DA-42DC-B7E0-93DC3E499730}"/>
              </a:ext>
            </a:extLst>
          </p:cNvPr>
          <p:cNvSpPr/>
          <p:nvPr/>
        </p:nvSpPr>
        <p:spPr>
          <a:xfrm>
            <a:off x="7586357" y="3499452"/>
            <a:ext cx="93807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ar-SA" sz="11500" b="1" cap="none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3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284962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961862" y="581806"/>
            <a:ext cx="82301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6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وكان ذلك في اليوم من شهر؟</a:t>
            </a:r>
            <a:endParaRPr lang="ar-SA" sz="6600" b="1" cap="none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94" y="4169149"/>
            <a:ext cx="2571750" cy="1781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09" y="4029635"/>
            <a:ext cx="2390775" cy="1914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85435" y="3914872"/>
            <a:ext cx="2596613" cy="19938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325137" y="3989952"/>
            <a:ext cx="2596613" cy="19938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مستطيل 11"/>
          <p:cNvSpPr/>
          <p:nvPr/>
        </p:nvSpPr>
        <p:spPr>
          <a:xfrm>
            <a:off x="564117" y="1906341"/>
            <a:ext cx="115531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600" b="1" spc="50" dirty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كانت غزوة أحد في اليوم       من شهر؟</a:t>
            </a:r>
            <a:endParaRPr lang="ar-SA" sz="6600" b="1" cap="none" spc="50" dirty="0">
              <a:ln w="11430"/>
              <a:solidFill>
                <a:srgbClr val="00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611BFE0-1700-4244-8CD1-6ED0C89DE339}"/>
              </a:ext>
            </a:extLst>
          </p:cNvPr>
          <p:cNvSpPr/>
          <p:nvPr/>
        </p:nvSpPr>
        <p:spPr>
          <a:xfrm>
            <a:off x="3566160" y="1675509"/>
            <a:ext cx="1478257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>
                <a:ln w="50800"/>
                <a:solidFill>
                  <a:srgbClr val="C00000"/>
                </a:solidFill>
              </a:rPr>
              <a:t>7</a:t>
            </a:r>
            <a:endParaRPr lang="ar-SA" sz="66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467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284962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667567" y="978232"/>
            <a:ext cx="7173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فخرجوا إليهم عند جبل -------</a:t>
            </a:r>
            <a:endParaRPr lang="ar-SA" sz="54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3035"/>
            <a:ext cx="3509815" cy="2711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ستطيل 5"/>
          <p:cNvSpPr/>
          <p:nvPr/>
        </p:nvSpPr>
        <p:spPr>
          <a:xfrm>
            <a:off x="3667567" y="229004"/>
            <a:ext cx="18004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أحد</a:t>
            </a:r>
            <a:endParaRPr lang="ar-SA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667567" y="2006184"/>
            <a:ext cx="81163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8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وكان ذلك في السنة-------هـ من شهر؟</a:t>
            </a:r>
            <a:endParaRPr lang="ar-SA" sz="4800" b="1" cap="none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18" y="4281968"/>
            <a:ext cx="2705100" cy="1661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781" y="4281968"/>
            <a:ext cx="2809875" cy="1628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76" y="4224818"/>
            <a:ext cx="2705100" cy="168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5" y="4281967"/>
            <a:ext cx="2830440" cy="1628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18" y="4292695"/>
            <a:ext cx="2705100" cy="1661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781" y="4292695"/>
            <a:ext cx="2809875" cy="1628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76" y="4235545"/>
            <a:ext cx="2705100" cy="168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5" y="4292694"/>
            <a:ext cx="2830440" cy="1628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6" y="3888868"/>
            <a:ext cx="4713668" cy="2969131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892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284962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45376" y="558305"/>
            <a:ext cx="70134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6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** كان عدد المسلمين ؟؟</a:t>
            </a:r>
            <a:endParaRPr lang="ar-SA" sz="6600" b="1" cap="none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825150" y="2998325"/>
            <a:ext cx="7133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6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** كان عدد المشركين ؟؟</a:t>
            </a:r>
            <a:endParaRPr lang="ar-SA" sz="6600" b="1" cap="none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230832" y="1715175"/>
            <a:ext cx="114153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7200" b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         مقاتل</a:t>
            </a:r>
            <a:r>
              <a:rPr lang="en-US" sz="7200" b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7200" b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500+ 300-500</a:t>
            </a:r>
            <a:endParaRPr lang="ar-SA" sz="7200" b="1" cap="none" spc="50" dirty="0">
              <a:ln w="11430"/>
              <a:solidFill>
                <a:srgbClr val="99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23200" y="3871673"/>
            <a:ext cx="22878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solidFill>
                  <a:srgbClr val="CC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3000</a:t>
            </a:r>
            <a:endParaRPr lang="ar-SA" sz="8000" b="1" cap="none" spc="50" dirty="0">
              <a:ln w="11430"/>
              <a:solidFill>
                <a:srgbClr val="CC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87540" y="4046827"/>
            <a:ext cx="109215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6000" b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6000" b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     </a:t>
            </a:r>
            <a:r>
              <a:rPr lang="en-US" sz="6000" b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200</a:t>
            </a:r>
            <a:r>
              <a:rPr lang="ar-AE" sz="6000" b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en-US" sz="6000" b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1000+500+700+1000</a:t>
            </a:r>
            <a:endParaRPr lang="ar-SA" sz="6000" b="1" cap="none" spc="50" dirty="0">
              <a:ln w="11430"/>
              <a:solidFill>
                <a:srgbClr val="99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024657" y="1502901"/>
            <a:ext cx="19207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>
                <a:ln w="11430"/>
                <a:solidFill>
                  <a:srgbClr val="CC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700</a:t>
            </a:r>
            <a:endParaRPr lang="ar-SA" sz="8800" b="1" cap="none" spc="50" dirty="0">
              <a:ln w="11430"/>
              <a:solidFill>
                <a:srgbClr val="CC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624092" y="5180532"/>
            <a:ext cx="24513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8800" b="1" spc="50" dirty="0">
                <a:ln w="11430"/>
                <a:solidFill>
                  <a:srgbClr val="CC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مقاتل </a:t>
            </a:r>
            <a:endParaRPr lang="ar-SA" sz="8800" b="1" cap="none" spc="50" dirty="0">
              <a:ln w="11430"/>
              <a:solidFill>
                <a:srgbClr val="CC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6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284962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" y="2441884"/>
            <a:ext cx="5706036" cy="4282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/>
          <a:srcRect l="27332" t="55912" r="57704" b="25874"/>
          <a:stretch/>
        </p:blipFill>
        <p:spPr>
          <a:xfrm>
            <a:off x="6340699" y="2493874"/>
            <a:ext cx="5147387" cy="4282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1229542" y="776465"/>
            <a:ext cx="104038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4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** بدأت المعركة وأوصى الرسول </a:t>
            </a:r>
            <a:r>
              <a:rPr lang="ar-AE" sz="20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عليه السلام  </a:t>
            </a:r>
            <a:r>
              <a:rPr lang="ar-AE" sz="44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الرماة بالثبات </a:t>
            </a:r>
          </a:p>
          <a:p>
            <a:pPr algn="ctr"/>
            <a:r>
              <a:rPr lang="ar-AE" sz="44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فوق الجبل مهما كانت الأحوال </a:t>
            </a:r>
            <a:r>
              <a:rPr lang="ar-AE" sz="28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2000" b="1" cap="none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614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284962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-324732" y="733984"/>
            <a:ext cx="1218341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36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** في بداية المعركة أنتصر المسلمون فظن الرماة أن الحرب قد </a:t>
            </a:r>
            <a:r>
              <a:rPr lang="ar-AE" sz="3600" b="1" spc="50" dirty="0" err="1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أنتهت</a:t>
            </a:r>
            <a:r>
              <a:rPr lang="ar-AE" sz="36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وأن المشركين قد فروا فعصوا أمر الرسول عليه السلام ونزلوا من على</a:t>
            </a:r>
          </a:p>
          <a:p>
            <a:pPr algn="ctr"/>
            <a:endParaRPr lang="ar-AE" sz="3600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AE" sz="36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-------------- لجمع الغنائم . </a:t>
            </a:r>
            <a:r>
              <a:rPr lang="ar-AE" sz="20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1600" b="1" cap="none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820681" y="1657358"/>
            <a:ext cx="33522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9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الجبل </a:t>
            </a:r>
            <a:endParaRPr lang="en-US" sz="9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/>
          <a:srcRect l="27332" t="55912" r="57704" b="25874"/>
          <a:stretch/>
        </p:blipFill>
        <p:spPr>
          <a:xfrm>
            <a:off x="1" y="3236672"/>
            <a:ext cx="4303058" cy="3621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4400283" y="3597806"/>
            <a:ext cx="73565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** فالتفت ---------------------</a:t>
            </a:r>
            <a:r>
              <a:rPr lang="ar-AE" sz="48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</a:t>
            </a:r>
          </a:p>
          <a:p>
            <a:pPr algn="ctr"/>
            <a:r>
              <a:rPr lang="ar-AE" sz="48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خلف المسلمين وهزم المسلمين .</a:t>
            </a:r>
            <a:endParaRPr lang="ar-SA" sz="4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407825" y="3180735"/>
            <a:ext cx="56236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88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الوليد بن خالد </a:t>
            </a:r>
            <a:endParaRPr lang="en-US" sz="88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641864" y="3180735"/>
            <a:ext cx="5428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80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خالد بن الوليد </a:t>
            </a:r>
            <a:endParaRPr lang="en-US" sz="8000" b="1" cap="none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6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284962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11043" y="684837"/>
            <a:ext cx="111972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800" b="1" spc="50" dirty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** من بين النساء اللائي الصحابية الجليلة </a:t>
            </a:r>
            <a:r>
              <a:rPr lang="ar-AE" sz="48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أم عمارة   </a:t>
            </a:r>
            <a:endParaRPr lang="ar-SA" sz="4800" b="1" cap="none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859034" y="4008260"/>
            <a:ext cx="66756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7200" b="1" spc="50" dirty="0">
                <a:ln w="11430"/>
                <a:solidFill>
                  <a:srgbClr val="CC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 تسقي الجنود </a:t>
            </a:r>
            <a:endParaRPr lang="ar-SA" sz="7200" b="1" cap="none" spc="50" dirty="0">
              <a:ln w="11430"/>
              <a:solidFill>
                <a:srgbClr val="00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284962" y="2918468"/>
            <a:ext cx="5747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** وكان دورها هو :-   </a:t>
            </a:r>
            <a:endParaRPr lang="ar-SA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88009" y="1538625"/>
            <a:ext cx="89691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8800" b="1" spc="50" dirty="0">
                <a:ln w="11430"/>
                <a:solidFill>
                  <a:srgbClr val="CC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نسيبة بنت كعب </a:t>
            </a:r>
            <a:r>
              <a:rPr lang="ar-AE" sz="4000" b="1" spc="50" dirty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رضي الله عنها  </a:t>
            </a:r>
            <a:endParaRPr lang="ar-SA" sz="8800" b="1" cap="none" spc="50" dirty="0">
              <a:ln w="11430"/>
              <a:solidFill>
                <a:srgbClr val="00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316622" y="5270750"/>
            <a:ext cx="61273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7200" b="1" spc="50" dirty="0">
                <a:ln w="11430"/>
                <a:solidFill>
                  <a:srgbClr val="CC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 تداوي الجرحى  </a:t>
            </a:r>
            <a:endParaRPr lang="ar-SA" sz="7200" b="1" cap="none" spc="50" dirty="0">
              <a:ln w="11430"/>
              <a:solidFill>
                <a:srgbClr val="00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" y="3345934"/>
            <a:ext cx="3081617" cy="1642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8859"/>
            <a:ext cx="3079376" cy="1737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934"/>
            <a:ext cx="3081617" cy="1642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" y="4988859"/>
            <a:ext cx="3079376" cy="1737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04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284962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77169" y="887707"/>
            <a:ext cx="1100814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2800" b="1" spc="50" dirty="0">
                <a:ln w="11430"/>
                <a:solidFill>
                  <a:srgbClr val="19080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** الصحابية الجليلة أم عمارة  نسيبة بنت كعب الأنصارية </a:t>
            </a:r>
            <a:r>
              <a:rPr lang="ar-AE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رضي الله عنها </a:t>
            </a:r>
            <a:r>
              <a:rPr lang="ar-AE" sz="2800" b="1" spc="50" dirty="0">
                <a:ln w="11430"/>
                <a:solidFill>
                  <a:srgbClr val="19080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في بداية </a:t>
            </a:r>
          </a:p>
          <a:p>
            <a:pPr algn="ctr"/>
            <a:r>
              <a:rPr lang="ar-AE" sz="2800" b="1" spc="50" dirty="0">
                <a:ln w="11430"/>
                <a:solidFill>
                  <a:srgbClr val="19080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AGA Arabesque"/>
              </a:rPr>
              <a:t> </a:t>
            </a:r>
            <a:r>
              <a:rPr lang="ar-AE" sz="2800" b="1" spc="50" dirty="0">
                <a:ln w="11430"/>
                <a:solidFill>
                  <a:srgbClr val="19080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المعركة كانت تسقي الجنود وتداوي الجرحى فلما أنهزم المسلمون </a:t>
            </a:r>
            <a:r>
              <a:rPr lang="ar-AE" sz="2800" b="1" spc="50" dirty="0" err="1">
                <a:ln w="11430"/>
                <a:solidFill>
                  <a:srgbClr val="19080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انحزت</a:t>
            </a:r>
            <a:r>
              <a:rPr lang="ar-AE" sz="2800" b="1" spc="50" dirty="0">
                <a:ln w="11430"/>
                <a:solidFill>
                  <a:srgbClr val="19080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إلى رسول الله </a:t>
            </a:r>
          </a:p>
          <a:p>
            <a:pPr algn="ctr"/>
            <a:r>
              <a:rPr lang="ar-AE" sz="28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صلى الله عليه وسل</a:t>
            </a:r>
            <a:r>
              <a:rPr lang="ar-AE" sz="2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 </a:t>
            </a:r>
            <a:endParaRPr lang="ar-SA" sz="2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944121" y="2229918"/>
            <a:ext cx="107281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AE" sz="3600" b="1" spc="50" dirty="0">
                <a:ln w="11430"/>
                <a:solidFill>
                  <a:srgbClr val="19080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AGA Arabesque"/>
              </a:rPr>
              <a:t>فجعلت تباشر </a:t>
            </a:r>
            <a:r>
              <a:rPr lang="ar-AE" sz="3600" b="1" spc="50" dirty="0">
                <a:ln w="11430"/>
                <a:solidFill>
                  <a:srgbClr val="19080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القتال وتدافع عن رسول الله </a:t>
            </a:r>
            <a:endParaRPr lang="ar-SA" sz="3600" b="1" cap="none" spc="50" dirty="0">
              <a:ln w="11430"/>
              <a:solidFill>
                <a:srgbClr val="19080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981240" y="3110581"/>
            <a:ext cx="56909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b="1" spc="50" dirty="0" err="1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با</a:t>
            </a:r>
            <a:r>
              <a:rPr lang="ar-AE" sz="4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------------------------- </a:t>
            </a:r>
            <a:endParaRPr lang="en-US" sz="4400" dirty="0">
              <a:solidFill>
                <a:srgbClr val="008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981240" y="4537989"/>
            <a:ext cx="6019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والرمي </a:t>
            </a:r>
            <a:r>
              <a:rPr lang="ar-AE" sz="4400" b="1" spc="50" dirty="0" err="1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با</a:t>
            </a:r>
            <a:r>
              <a:rPr lang="ar-AE" sz="44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------------------- </a:t>
            </a:r>
            <a:endParaRPr lang="en-US" sz="4400" dirty="0">
              <a:solidFill>
                <a:srgbClr val="66330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" y="2332014"/>
            <a:ext cx="4783894" cy="1957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3" y="4415265"/>
            <a:ext cx="4783894" cy="1784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مستطيل 8"/>
          <p:cNvSpPr/>
          <p:nvPr/>
        </p:nvSpPr>
        <p:spPr>
          <a:xfrm>
            <a:off x="7617638" y="2562355"/>
            <a:ext cx="28632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9600" b="1" spc="50" dirty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لسيف </a:t>
            </a:r>
            <a:endParaRPr lang="ar-SA" sz="9600" b="1" cap="none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388922" y="3721813"/>
            <a:ext cx="344196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لقوس </a:t>
            </a:r>
            <a:endParaRPr lang="ar-SA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740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68749" y="288529"/>
            <a:ext cx="123674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أجمعي الكلمتين من الاسفل إلى الاعلى لمعرفة عنوان الدرس</a:t>
            </a:r>
            <a:endParaRPr lang="ar-SA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0561983" y="4366592"/>
            <a:ext cx="1378226" cy="8083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غـ</a:t>
            </a:r>
            <a:endParaRPr lang="ar-S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0561983" y="3432314"/>
            <a:ext cx="1378226" cy="8083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</a:t>
            </a:r>
            <a:endParaRPr lang="ar-S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0528853" y="2531166"/>
            <a:ext cx="1378226" cy="8083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endParaRPr lang="ar-S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0561983" y="1630018"/>
            <a:ext cx="1378226" cy="8083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endParaRPr lang="ar-S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64435" y="3558210"/>
            <a:ext cx="1378226" cy="8083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</a:t>
            </a:r>
            <a:endParaRPr lang="ar-S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64435" y="2643810"/>
            <a:ext cx="1378226" cy="8083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حـ</a:t>
            </a:r>
            <a:endParaRPr lang="ar-S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64437" y="1722784"/>
            <a:ext cx="1378226" cy="8083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ar-SA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-68749" y="5311817"/>
            <a:ext cx="12436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عنوان الدرس هو :</a:t>
            </a:r>
            <a:r>
              <a:rPr lang="ar-AE" sz="5400" spc="50" dirty="0">
                <a:ln w="11430"/>
                <a:solidFill>
                  <a:srgbClr val="002060"/>
                </a:solidFill>
              </a:rPr>
              <a:t>---------------------------------</a:t>
            </a:r>
            <a:endParaRPr lang="ar-SA" sz="5400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916948" y="5034675"/>
            <a:ext cx="31245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7200" b="1" spc="50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غزوة أحد</a:t>
            </a:r>
            <a:endParaRPr lang="ar-SA" sz="7200" b="1" cap="none" spc="50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723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F49204B-9605-4C6F-ABC3-20FADA453576}"/>
              </a:ext>
            </a:extLst>
          </p:cNvPr>
          <p:cNvSpPr/>
          <p:nvPr/>
        </p:nvSpPr>
        <p:spPr>
          <a:xfrm>
            <a:off x="5284962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EF8B9EA-3319-4556-9C03-58AEE99A1E08}"/>
              </a:ext>
            </a:extLst>
          </p:cNvPr>
          <p:cNvSpPr/>
          <p:nvPr/>
        </p:nvSpPr>
        <p:spPr>
          <a:xfrm>
            <a:off x="69350" y="887707"/>
            <a:ext cx="120533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من الصحابة رضوان الله عليهم  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أستشهد في غزوة أحد 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1B28C06-97AB-4DBD-9C64-D580942A732B}"/>
              </a:ext>
            </a:extLst>
          </p:cNvPr>
          <p:cNvSpPr/>
          <p:nvPr/>
        </p:nvSpPr>
        <p:spPr>
          <a:xfrm>
            <a:off x="2212004" y="1845325"/>
            <a:ext cx="82573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ضمنهم سيد الشهداء أسد الله تعالى  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19D95B5-549C-4037-8A51-F79B47E4773F}"/>
              </a:ext>
            </a:extLst>
          </p:cNvPr>
          <p:cNvSpPr/>
          <p:nvPr/>
        </p:nvSpPr>
        <p:spPr>
          <a:xfrm>
            <a:off x="1181034" y="2802943"/>
            <a:ext cx="98299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solidFill>
                  <a:srgbClr val="9933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عم الرسول صلى الله عليه وسلم </a:t>
            </a:r>
          </a:p>
          <a:p>
            <a:pPr algn="ctr"/>
            <a:r>
              <a:rPr lang="ar-AE" sz="6000" b="1" dirty="0">
                <a:ln w="0"/>
                <a:solidFill>
                  <a:srgbClr val="9933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حمزة بن عبد المطلب رضي الله عنه  </a:t>
            </a:r>
            <a:r>
              <a:rPr lang="en-US" sz="6000" b="1" dirty="0">
                <a:ln w="0"/>
                <a:solidFill>
                  <a:srgbClr val="9933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6000" b="1" cap="none" spc="0" dirty="0">
              <a:ln w="0"/>
              <a:solidFill>
                <a:srgbClr val="9933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5520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914" t="18970" r="41520" b="8670"/>
          <a:stretch/>
        </p:blipFill>
        <p:spPr>
          <a:xfrm>
            <a:off x="0" y="190284"/>
            <a:ext cx="12192000" cy="66677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3714" y="3513102"/>
            <a:ext cx="8055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تفوق المشركين عددا وعتادا 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284962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0564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310" t="18618" r="41718" b="47598"/>
          <a:stretch/>
        </p:blipFill>
        <p:spPr>
          <a:xfrm>
            <a:off x="1" y="-75532"/>
            <a:ext cx="12191999" cy="665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7734" y="1972982"/>
            <a:ext cx="6894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القيام بالواجبات الاسرية / العناية بالاولاد 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0152" y="2893794"/>
            <a:ext cx="83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طلب العلم النافع في شتى مجالات الحياة والمساهمة بتعليم الناس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5077" y="3777123"/>
            <a:ext cx="824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دراسة العلوم الصحية أوالتمريض لتساهم في علاج المرضى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78323" y="4821504"/>
            <a:ext cx="859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تعلم فنون القيادة وممارستها لتحفيز العمل والمساهمة في التطوير  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19" y="5804330"/>
            <a:ext cx="801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الانخراط في دورات الخدمة الوطنية للتدرب على فنون الدفاع عن النفس والوطن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08459" y="135087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3592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310" t="51084" r="41718" b="9727"/>
          <a:stretch/>
        </p:blipFill>
        <p:spPr>
          <a:xfrm>
            <a:off x="0" y="1048872"/>
            <a:ext cx="12192000" cy="580912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5284962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857991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310" t="18442" r="42015" b="53696"/>
          <a:stretch/>
        </p:blipFill>
        <p:spPr>
          <a:xfrm>
            <a:off x="0" y="25680"/>
            <a:ext cx="12192000" cy="58405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9317" y="2698058"/>
            <a:ext cx="2873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هزيمة الجيش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011" y="2728836"/>
            <a:ext cx="437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dirty="0">
                <a:solidFill>
                  <a:srgbClr val="002060"/>
                </a:solidFill>
              </a:rPr>
              <a:t> </a:t>
            </a:r>
            <a:r>
              <a:rPr lang="ar-A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الوقاية من الحوادث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1111" y="4317109"/>
            <a:ext cx="40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تطور المرض</a:t>
            </a:r>
            <a:endParaRPr lang="en-US" sz="4400" b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886" y="4701830"/>
            <a:ext cx="612247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اشاعة النظام وحسن سير النظام في الدرس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515412" y="186456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3998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310" t="44694" r="42015" b="9904"/>
          <a:stretch/>
        </p:blipFill>
        <p:spPr>
          <a:xfrm>
            <a:off x="0" y="-2558"/>
            <a:ext cx="12283869" cy="5510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8229" y="3584564"/>
            <a:ext cx="4862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قتل فيها 23 مقاتلا </a:t>
            </a:r>
          </a:p>
          <a:p>
            <a:pPr algn="r" rtl="1"/>
            <a:r>
              <a:rPr lang="ar-AE" sz="4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خسائر كبيرة في العتاد</a:t>
            </a:r>
            <a:endParaRPr lang="en-US" sz="4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022" y="3707675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-استشهد 70 من المسلمين </a:t>
            </a:r>
          </a:p>
          <a:p>
            <a:pPr algn="r" rtl="1"/>
            <a:r>
              <a:rPr lang="ar-AE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-تمثيل القريشيين بشهداء المسلمين</a:t>
            </a:r>
            <a:endParaRPr lang="en-US" sz="3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830528" y="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2383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12" t="20378" r="42114" b="8142"/>
          <a:stretch/>
        </p:blipFill>
        <p:spPr>
          <a:xfrm>
            <a:off x="0" y="233826"/>
            <a:ext cx="12192000" cy="6567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287" y="1640114"/>
            <a:ext cx="10329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لما للحروب من آثار سلبية على المجتمعات فهي سبب للفقر</a:t>
            </a:r>
          </a:p>
          <a:p>
            <a:pPr algn="r" rtl="1"/>
            <a:r>
              <a:rPr lang="ar-AE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والتخلف الحضاري والاسلام يحث على التسامح والبناء وينبذ العنف والهدم</a:t>
            </a:r>
            <a:endParaRPr lang="en-US" sz="3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284962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8309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12" t="52950" r="42114" b="8142"/>
          <a:stretch/>
        </p:blipFill>
        <p:spPr>
          <a:xfrm>
            <a:off x="0" y="0"/>
            <a:ext cx="12192000" cy="4714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1666" y="1633950"/>
            <a:ext cx="8809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تكريم الذات البشرية وصيانة الانفس والحرص على الامن والاستقرار واشاعة السلم</a:t>
            </a:r>
            <a:endParaRPr lang="en-US" sz="4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284962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6843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201" t="18442" r="41520" b="8319"/>
          <a:stretch/>
        </p:blipFill>
        <p:spPr>
          <a:xfrm>
            <a:off x="0" y="0"/>
            <a:ext cx="12192000" cy="6332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5223" y="1908628"/>
            <a:ext cx="517289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-أرادت قريش الثأر لقتلاها في بدر</a:t>
            </a:r>
          </a:p>
          <a:p>
            <a:pPr algn="r" rtl="1"/>
            <a:r>
              <a:rPr lang="ar-A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-تأمين طرق قوافلها التجارية </a:t>
            </a:r>
          </a:p>
          <a:p>
            <a:pPr algn="r" rtl="1"/>
            <a:r>
              <a:rPr lang="ar-A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استرجاع مكانتهم بين القبائل العربية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88456"/>
            <a:ext cx="4223657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تؤدي الى توحيد القلوب وتجعل كل نفس تحس بأنها مسؤولة </a:t>
            </a:r>
            <a:endParaRPr lang="en-US" sz="36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284962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5403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201" t="52282" r="41520" b="8319"/>
          <a:stretch/>
        </p:blipFill>
        <p:spPr>
          <a:xfrm>
            <a:off x="0" y="757646"/>
            <a:ext cx="12192000" cy="340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07040" y="2839953"/>
            <a:ext cx="4104949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سقي العطشى وتداوي الجرحى وشاركن في القتال.</a:t>
            </a:r>
            <a:endParaRPr lang="en-US" sz="4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39953"/>
            <a:ext cx="528496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طاعة ولي الامر والقائد من اهم اسباب النصر/ الصبر والثبات في ارض المعركة /المشورة . </a:t>
            </a:r>
            <a:endParaRPr lang="en-US" sz="3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284962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6955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112" t="11400" r="41817" b="10607"/>
          <a:stretch/>
        </p:blipFill>
        <p:spPr>
          <a:xfrm>
            <a:off x="0" y="695458"/>
            <a:ext cx="12129036" cy="6162541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5284962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251815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211" t="19146" r="42609" b="9551"/>
          <a:stretch/>
        </p:blipFill>
        <p:spPr>
          <a:xfrm>
            <a:off x="1" y="541080"/>
            <a:ext cx="12192000" cy="648788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284962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6443857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399" t="16506" r="42114" b="55849"/>
          <a:stretch/>
        </p:blipFill>
        <p:spPr>
          <a:xfrm>
            <a:off x="0" y="0"/>
            <a:ext cx="12192000" cy="4337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466" y="1790282"/>
            <a:ext cx="7082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الثأر وحماية طرق القوافل التجارية ورفع مكانتهم بين العرب والقضاء على الاسلام</a:t>
            </a:r>
            <a:endParaRPr 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28469" y="3248525"/>
            <a:ext cx="7547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الدفاع عن النفس والوطن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13466" y="154415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7204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399" t="44742" r="42114" b="11840"/>
          <a:stretch/>
        </p:blipFill>
        <p:spPr>
          <a:xfrm>
            <a:off x="98654" y="64407"/>
            <a:ext cx="12096206" cy="5065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25685" y="1520762"/>
            <a:ext cx="1229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الحاجة الى خبرة الصحابة واخذ رأيهم في مواجهة العدو وتدريبهم على المشورة </a:t>
            </a:r>
            <a:endParaRPr lang="en-US" sz="36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3738" y="2730895"/>
            <a:ext cx="9231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القيام بشؤون الاسرة .</a:t>
            </a:r>
          </a:p>
          <a:p>
            <a:pPr algn="r" rtl="1"/>
            <a:r>
              <a:rPr lang="ar-AE" sz="4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رعاية الاطفال .</a:t>
            </a:r>
          </a:p>
          <a:p>
            <a:pPr algn="r" rtl="1"/>
            <a:r>
              <a:rPr lang="ar-AE" sz="4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تولي مسؤوليات في المجتمع.</a:t>
            </a:r>
            <a:endParaRPr lang="en-US" sz="4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080525" y="64407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3482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3D81361-F049-4DD5-95C1-F908C7748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5" y="117565"/>
            <a:ext cx="9670870" cy="70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39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12" t="19675" r="41817" b="8671"/>
          <a:stretch/>
        </p:blipFill>
        <p:spPr>
          <a:xfrm>
            <a:off x="1" y="626530"/>
            <a:ext cx="12192000" cy="645885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284962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3183579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37"/>
            <a:ext cx="12192000" cy="667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4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284962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6721105" y="615133"/>
            <a:ext cx="4336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** سبب الغزوة:- </a:t>
            </a:r>
            <a:endParaRPr lang="ar-SA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859742" y="1565805"/>
            <a:ext cx="6191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رغبة قريش في الثأر... </a:t>
            </a:r>
            <a:endParaRPr lang="ar-SA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295098" y="2793683"/>
            <a:ext cx="9676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استرجاع قريش لمكانتها بين العرب ... </a:t>
            </a:r>
            <a:endParaRPr lang="ar-SA" sz="54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488925" y="3722535"/>
            <a:ext cx="888576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ar-AE" sz="48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تأمين طرق القوافل التجارية القادمة من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ar-AE" sz="48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ar-AE" sz="48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............................ </a:t>
            </a:r>
            <a:endParaRPr lang="ar-SA" sz="4800" b="1" cap="none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190306" y="162697"/>
            <a:ext cx="3601765" cy="2456175"/>
          </a:xfrm>
          <a:prstGeom prst="ellipse">
            <a:avLst/>
          </a:prstGeom>
          <a:pattFill prst="shingle">
            <a:fgClr>
              <a:srgbClr val="FFCC99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>
                <a:solidFill>
                  <a:srgbClr val="FF0000"/>
                </a:solidFill>
                <a:cs typeface="PT Bold Stars" pitchFamily="2" charset="-78"/>
              </a:rPr>
              <a:t>دوافع قريش </a:t>
            </a:r>
            <a:endParaRPr lang="en-US" sz="6000" b="1" dirty="0">
              <a:solidFill>
                <a:srgbClr val="FF0000"/>
              </a:solidFill>
              <a:cs typeface="PT Bold Stars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DE419D1-367F-441A-8A8F-BB0253584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4784364"/>
            <a:ext cx="3615554" cy="1969722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38D05057-E52E-4F19-B0DC-2FB8651305D2}"/>
              </a:ext>
            </a:extLst>
          </p:cNvPr>
          <p:cNvSpPr/>
          <p:nvPr/>
        </p:nvSpPr>
        <p:spPr>
          <a:xfrm>
            <a:off x="5718734" y="4728620"/>
            <a:ext cx="33554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7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بلاد الشام </a:t>
            </a:r>
            <a:endParaRPr lang="ar-AE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284962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8037687" y="130011"/>
            <a:ext cx="3601765" cy="2456175"/>
          </a:xfrm>
          <a:prstGeom prst="ellipse">
            <a:avLst/>
          </a:prstGeom>
          <a:pattFill prst="shingle">
            <a:fgClr>
              <a:srgbClr val="FFCC99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b="1" dirty="0">
                <a:solidFill>
                  <a:srgbClr val="FF0000"/>
                </a:solidFill>
                <a:cs typeface="PT Bold Stars" pitchFamily="2" charset="-78"/>
              </a:rPr>
              <a:t>دوافع المسلمين </a:t>
            </a:r>
            <a:endParaRPr lang="en-US" sz="5400" b="1" dirty="0">
              <a:solidFill>
                <a:srgbClr val="FF0000"/>
              </a:solidFill>
              <a:cs typeface="PT Bold Stars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390864" y="2515796"/>
            <a:ext cx="5537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الدفاع عن أنفسهم... </a:t>
            </a:r>
            <a:endParaRPr lang="ar-SA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707"/>
            <a:ext cx="8037687" cy="15462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" y="2451474"/>
            <a:ext cx="4420306" cy="442402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مستطيل 7"/>
          <p:cNvSpPr/>
          <p:nvPr/>
        </p:nvSpPr>
        <p:spPr>
          <a:xfrm>
            <a:off x="5968297" y="3684718"/>
            <a:ext cx="4713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حماية المدينة ... </a:t>
            </a:r>
            <a:endParaRPr lang="ar-SA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383376" y="4853640"/>
            <a:ext cx="7552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دفع الأذى عن أهل المدينة ... </a:t>
            </a:r>
            <a:endParaRPr lang="ar-SA" sz="5400" b="1" cap="none" spc="50" dirty="0">
              <a:ln w="11430"/>
              <a:solidFill>
                <a:srgbClr val="00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6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112" t="54267" r="41817" b="10607"/>
          <a:stretch/>
        </p:blipFill>
        <p:spPr>
          <a:xfrm>
            <a:off x="62964" y="-12980"/>
            <a:ext cx="12129036" cy="55255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1256" y="2176015"/>
            <a:ext cx="4875778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36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استرجاع مكانتهم بين العرب</a:t>
            </a:r>
          </a:p>
          <a:p>
            <a:pPr algn="r" rtl="1"/>
            <a:r>
              <a:rPr lang="ar-AE" sz="36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الثأر لما اصابهم في غزوة بدر </a:t>
            </a:r>
          </a:p>
          <a:p>
            <a:pPr algn="r" rtl="1"/>
            <a:r>
              <a:rPr lang="ar-AE" sz="36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تأمين طرق القوافل التجارية </a:t>
            </a:r>
            <a:endParaRPr lang="en-US" sz="36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915" y="2176015"/>
            <a:ext cx="565239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الدفاع عن النفس / حماية المدينة من الخطر </a:t>
            </a:r>
          </a:p>
          <a:p>
            <a:pPr algn="r" rtl="1"/>
            <a:r>
              <a:rPr lang="ar-AE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دفعا للاذى عن اهلهم </a:t>
            </a:r>
            <a:endParaRPr lang="en-US" sz="3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72646"/>
            <a:ext cx="1100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dirty="0">
                <a:solidFill>
                  <a:schemeClr val="bg1"/>
                </a:solidFill>
              </a:rPr>
              <a:t>الدفاع عن النفس والوطن و جعل كلمة الله هي العليا وحماية الامة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345819" y="82105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51CCC06-0A6A-460B-BAD5-A9CD1C3CC4FA}"/>
              </a:ext>
            </a:extLst>
          </p:cNvPr>
          <p:cNvSpPr/>
          <p:nvPr/>
        </p:nvSpPr>
        <p:spPr>
          <a:xfrm>
            <a:off x="-49131" y="4362257"/>
            <a:ext cx="106105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</a:t>
            </a:r>
            <a:r>
              <a:rPr lang="ar-AE" sz="4800" b="1" cap="none" spc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لدفاع عن الدين  والنفس و الوطن والشرف والأهل .</a:t>
            </a:r>
            <a:endParaRPr lang="ar-SA" sz="4800" b="1" cap="none" spc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71719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12" t="20730" r="41917" b="7615"/>
          <a:stretch/>
        </p:blipFill>
        <p:spPr>
          <a:xfrm>
            <a:off x="0" y="721217"/>
            <a:ext cx="12192000" cy="6136783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5284962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808764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284962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73117" y="753545"/>
            <a:ext cx="105833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** ما فعله الرسول </a:t>
            </a:r>
            <a:r>
              <a:rPr lang="ar-AE" sz="2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صلى الله عليه وسلم </a:t>
            </a:r>
            <a:r>
              <a:rPr lang="ar-AE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AGA Arabesque"/>
              </a:rPr>
              <a:t>عندما علم بخروج قريش</a:t>
            </a:r>
            <a:endParaRPr lang="ar-SA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60650" y="1574224"/>
            <a:ext cx="1066670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استشارة الصحابة بين البقاء في المدينة وبين </a:t>
            </a:r>
          </a:p>
          <a:p>
            <a:pPr algn="ctr"/>
            <a:r>
              <a:rPr lang="ar-AE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الخروج لقتال المشركين عند </a:t>
            </a:r>
            <a:r>
              <a:rPr lang="ar-AE" sz="54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جبل</a:t>
            </a:r>
          </a:p>
          <a:p>
            <a:pPr algn="ctr"/>
            <a:r>
              <a:rPr lang="ar-AE" sz="54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---------------- </a:t>
            </a:r>
            <a:r>
              <a:rPr lang="ar-AE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</a:p>
          <a:p>
            <a:pPr algn="ctr"/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19" y="4464424"/>
            <a:ext cx="3846698" cy="2393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96" y="4464424"/>
            <a:ext cx="3846698" cy="2393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4424"/>
            <a:ext cx="3846698" cy="2393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ستطيل 7"/>
          <p:cNvSpPr/>
          <p:nvPr/>
        </p:nvSpPr>
        <p:spPr>
          <a:xfrm>
            <a:off x="9270212" y="4737882"/>
            <a:ext cx="18004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115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أحد</a:t>
            </a:r>
            <a:endParaRPr lang="ar-SA" sz="115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881663" y="4737882"/>
            <a:ext cx="21964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9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النور</a:t>
            </a:r>
            <a:endParaRPr lang="ar-SA" sz="9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73117" y="4787223"/>
            <a:ext cx="25058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96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الطور</a:t>
            </a:r>
            <a:endParaRPr lang="ar-SA" sz="96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343127" y="2739105"/>
            <a:ext cx="18004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115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أحد</a:t>
            </a:r>
            <a:endParaRPr lang="ar-SA" sz="115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6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284962" y="56710"/>
            <a:ext cx="2111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>
                <a:ln w="50800"/>
                <a:solidFill>
                  <a:srgbClr val="C00000"/>
                </a:solidFill>
              </a:rPr>
              <a:t>غَزْوَةُ أحُدِ</a:t>
            </a:r>
            <a:endParaRPr lang="ar-SA" sz="48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15352" y="737096"/>
            <a:ext cx="1066670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استشارة الصحابة بين البقاء في المدينة وبين </a:t>
            </a:r>
          </a:p>
          <a:p>
            <a:pPr algn="ctr"/>
            <a:r>
              <a:rPr lang="ar-AE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الخروج لقتال المشركين عند جبل أحد ... أخذ</a:t>
            </a:r>
          </a:p>
          <a:p>
            <a:pPr algn="ctr"/>
            <a:r>
              <a:rPr lang="ar-AE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AGA Arabesque"/>
              </a:rPr>
              <a:t>  النبي </a:t>
            </a:r>
            <a:r>
              <a:rPr lang="ar-AE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AGA Arabesque"/>
              </a:rPr>
              <a:t>صلى الله عليه وسلم </a:t>
            </a:r>
            <a:r>
              <a:rPr lang="ar-AE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AGA Arabesque"/>
              </a:rPr>
              <a:t>برأي القائلين </a:t>
            </a:r>
            <a:r>
              <a:rPr lang="ar-AE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AGA Arabesque"/>
              </a:rPr>
              <a:t>با</a:t>
            </a:r>
            <a:r>
              <a:rPr lang="ar-AE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386038" y="4065529"/>
            <a:ext cx="10148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------------------------------------------</a:t>
            </a:r>
            <a:endParaRPr lang="ar-SA" sz="5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180598" y="3079488"/>
            <a:ext cx="65598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عكس الدخول إليهم</a:t>
            </a:r>
            <a:endParaRPr lang="ar-SA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883936" y="3784663"/>
            <a:ext cx="49135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80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الخروج إليهم </a:t>
            </a:r>
            <a:endParaRPr lang="ar-SA" sz="8000" b="1" cap="none" spc="50" dirty="0">
              <a:ln w="11430"/>
              <a:solidFill>
                <a:srgbClr val="CC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6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736</Words>
  <Application>Microsoft Office PowerPoint</Application>
  <PresentationFormat>شاشة عريضة</PresentationFormat>
  <Paragraphs>158</Paragraphs>
  <Slides>35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9" baseType="lpstr">
      <vt:lpstr>Andalus</vt:lpstr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basheer hasan</dc:creator>
  <cp:lastModifiedBy>TOSHIBA</cp:lastModifiedBy>
  <cp:revision>45</cp:revision>
  <dcterms:created xsi:type="dcterms:W3CDTF">2017-03-25T02:50:14Z</dcterms:created>
  <dcterms:modified xsi:type="dcterms:W3CDTF">2019-05-08T19:07:52Z</dcterms:modified>
</cp:coreProperties>
</file>