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39"/>
  </p:notesMasterIdLst>
  <p:handoutMasterIdLst>
    <p:handoutMasterId r:id="rId40"/>
  </p:handoutMasterIdLst>
  <p:sldIdLst>
    <p:sldId id="346" r:id="rId2"/>
    <p:sldId id="303" r:id="rId3"/>
    <p:sldId id="284" r:id="rId4"/>
    <p:sldId id="282" r:id="rId5"/>
    <p:sldId id="350" r:id="rId6"/>
    <p:sldId id="320" r:id="rId7"/>
    <p:sldId id="380" r:id="rId8"/>
    <p:sldId id="359" r:id="rId9"/>
    <p:sldId id="373" r:id="rId10"/>
    <p:sldId id="374" r:id="rId11"/>
    <p:sldId id="375" r:id="rId12"/>
    <p:sldId id="362" r:id="rId13"/>
    <p:sldId id="366" r:id="rId14"/>
    <p:sldId id="365" r:id="rId15"/>
    <p:sldId id="369" r:id="rId16"/>
    <p:sldId id="370" r:id="rId17"/>
    <p:sldId id="371" r:id="rId18"/>
    <p:sldId id="372" r:id="rId19"/>
    <p:sldId id="360" r:id="rId20"/>
    <p:sldId id="328" r:id="rId21"/>
    <p:sldId id="342" r:id="rId22"/>
    <p:sldId id="353" r:id="rId23"/>
    <p:sldId id="354" r:id="rId24"/>
    <p:sldId id="356" r:id="rId25"/>
    <p:sldId id="364" r:id="rId26"/>
    <p:sldId id="358" r:id="rId27"/>
    <p:sldId id="352" r:id="rId28"/>
    <p:sldId id="339" r:id="rId29"/>
    <p:sldId id="376" r:id="rId30"/>
    <p:sldId id="357" r:id="rId31"/>
    <p:sldId id="361" r:id="rId32"/>
    <p:sldId id="355" r:id="rId33"/>
    <p:sldId id="377" r:id="rId34"/>
    <p:sldId id="378" r:id="rId35"/>
    <p:sldId id="379" r:id="rId36"/>
    <p:sldId id="381" r:id="rId37"/>
    <p:sldId id="344"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5" autoAdjust="0"/>
    <p:restoredTop sz="94624" autoAdjust="0"/>
  </p:normalViewPr>
  <p:slideViewPr>
    <p:cSldViewPr snapToGrid="0">
      <p:cViewPr>
        <p:scale>
          <a:sx n="65" d="100"/>
          <a:sy n="65" d="100"/>
        </p:scale>
        <p:origin x="1356"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9825C5C-D362-4F2D-BB11-0C38CF6137B7}" type="datetimeFigureOut">
              <a:rPr lang="en-GB" smtClean="0"/>
              <a:pPr/>
              <a:t>25/04/2020</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4024D42-EA81-42A9-82EB-CA51BC2FD00B}" type="slidenum">
              <a:rPr lang="en-GB" smtClean="0"/>
              <a:pPr/>
              <a:t>‹#›</a:t>
            </a:fld>
            <a:endParaRPr lang="en-GB"/>
          </a:p>
        </p:txBody>
      </p:sp>
    </p:spTree>
    <p:extLst>
      <p:ext uri="{BB962C8B-B14F-4D97-AF65-F5344CB8AC3E}">
        <p14:creationId xmlns:p14="http://schemas.microsoft.com/office/powerpoint/2010/main" val="2311319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F99580-688A-45D6-8AB8-5932E7981D28}" type="datetimeFigureOut">
              <a:rPr lang="en-GB" smtClean="0"/>
              <a:pPr/>
              <a:t>25/04/2020</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831C36-9A7B-41A4-8217-1EADDA74EAC2}" type="slidenum">
              <a:rPr lang="en-GB" smtClean="0"/>
              <a:pPr/>
              <a:t>‹#›</a:t>
            </a:fld>
            <a:endParaRPr lang="en-GB"/>
          </a:p>
        </p:txBody>
      </p:sp>
    </p:spTree>
    <p:extLst>
      <p:ext uri="{BB962C8B-B14F-4D97-AF65-F5344CB8AC3E}">
        <p14:creationId xmlns:p14="http://schemas.microsoft.com/office/powerpoint/2010/main" val="2527469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31C36-9A7B-41A4-8217-1EADDA74EAC2}" type="slidenum">
              <a:rPr lang="en-GB" smtClean="0"/>
              <a:pPr/>
              <a:t>3</a:t>
            </a:fld>
            <a:endParaRPr lang="en-GB"/>
          </a:p>
        </p:txBody>
      </p:sp>
    </p:spTree>
    <p:extLst>
      <p:ext uri="{BB962C8B-B14F-4D97-AF65-F5344CB8AC3E}">
        <p14:creationId xmlns:p14="http://schemas.microsoft.com/office/powerpoint/2010/main" val="4034923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A64BA08-2632-44B8-A671-BD7B1D9C720A}" type="datetimeFigureOut">
              <a:rPr lang="en-US" smtClean="0"/>
              <a:pPr/>
              <a:t>25/04/2020</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18169AA5-0855-493E-B10B-447E1950B015}" type="slidenum">
              <a:rPr lang="en-US" smtClean="0"/>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6063763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4BA08-2632-44B8-A671-BD7B1D9C720A}" type="datetimeFigureOut">
              <a:rPr lang="en-US" smtClean="0"/>
              <a:pPr/>
              <a:t>25/04/2020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69AA5-0855-493E-B10B-447E1950B015}" type="slidenum">
              <a:rPr lang="en-US" smtClean="0"/>
              <a:pPr/>
              <a:t>‹#›</a:t>
            </a:fld>
            <a:endParaRPr lang="en-US"/>
          </a:p>
        </p:txBody>
      </p:sp>
    </p:spTree>
    <p:extLst>
      <p:ext uri="{BB962C8B-B14F-4D97-AF65-F5344CB8AC3E}">
        <p14:creationId xmlns:p14="http://schemas.microsoft.com/office/powerpoint/2010/main" val="95233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4BA08-2632-44B8-A671-BD7B1D9C720A}" type="datetimeFigureOut">
              <a:rPr lang="en-US" smtClean="0"/>
              <a:pPr/>
              <a:t>25/04/2020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69AA5-0855-493E-B10B-447E1950B015}" type="slidenum">
              <a:rPr lang="en-US" smtClean="0"/>
              <a:pPr/>
              <a:t>‹#›</a:t>
            </a:fld>
            <a:endParaRPr lang="en-US"/>
          </a:p>
        </p:txBody>
      </p:sp>
    </p:spTree>
    <p:extLst>
      <p:ext uri="{BB962C8B-B14F-4D97-AF65-F5344CB8AC3E}">
        <p14:creationId xmlns:p14="http://schemas.microsoft.com/office/powerpoint/2010/main" val="748869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4BA08-2632-44B8-A671-BD7B1D9C720A}" type="datetimeFigureOut">
              <a:rPr lang="en-US" smtClean="0"/>
              <a:pPr/>
              <a:t>25/04/2020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69AA5-0855-493E-B10B-447E1950B015}" type="slidenum">
              <a:rPr lang="en-US" smtClean="0"/>
              <a:pPr/>
              <a:t>‹#›</a:t>
            </a:fld>
            <a:endParaRPr lang="en-US"/>
          </a:p>
        </p:txBody>
      </p:sp>
    </p:spTree>
    <p:extLst>
      <p:ext uri="{BB962C8B-B14F-4D97-AF65-F5344CB8AC3E}">
        <p14:creationId xmlns:p14="http://schemas.microsoft.com/office/powerpoint/2010/main" val="314796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A64BA08-2632-44B8-A671-BD7B1D9C720A}" type="datetimeFigureOut">
              <a:rPr lang="en-US" smtClean="0"/>
              <a:pPr/>
              <a:t>25/04/2020</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18169AA5-0855-493E-B10B-447E1950B015}" type="slidenum">
              <a:rPr lang="en-US" smtClean="0"/>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556552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64BA08-2632-44B8-A671-BD7B1D9C720A}" type="datetimeFigureOut">
              <a:rPr lang="en-US" smtClean="0"/>
              <a:pPr/>
              <a:t>25/04/2020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69AA5-0855-493E-B10B-447E1950B015}" type="slidenum">
              <a:rPr lang="en-US" smtClean="0"/>
              <a:pPr/>
              <a:t>‹#›</a:t>
            </a:fld>
            <a:endParaRPr lang="en-US"/>
          </a:p>
        </p:txBody>
      </p:sp>
    </p:spTree>
    <p:extLst>
      <p:ext uri="{BB962C8B-B14F-4D97-AF65-F5344CB8AC3E}">
        <p14:creationId xmlns:p14="http://schemas.microsoft.com/office/powerpoint/2010/main" val="27454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64BA08-2632-44B8-A671-BD7B1D9C720A}" type="datetimeFigureOut">
              <a:rPr lang="en-US" smtClean="0"/>
              <a:pPr/>
              <a:t>25/04/2020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69AA5-0855-493E-B10B-447E1950B015}" type="slidenum">
              <a:rPr lang="en-US" smtClean="0"/>
              <a:pPr/>
              <a:t>‹#›</a:t>
            </a:fld>
            <a:endParaRPr lang="en-US"/>
          </a:p>
        </p:txBody>
      </p:sp>
    </p:spTree>
    <p:extLst>
      <p:ext uri="{BB962C8B-B14F-4D97-AF65-F5344CB8AC3E}">
        <p14:creationId xmlns:p14="http://schemas.microsoft.com/office/powerpoint/2010/main" val="346604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64BA08-2632-44B8-A671-BD7B1D9C720A}" type="datetimeFigureOut">
              <a:rPr lang="en-US" smtClean="0"/>
              <a:pPr/>
              <a:t>25/04/2020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69AA5-0855-493E-B10B-447E1950B015}" type="slidenum">
              <a:rPr lang="en-US" smtClean="0"/>
              <a:pPr/>
              <a:t>‹#›</a:t>
            </a:fld>
            <a:endParaRPr lang="en-US"/>
          </a:p>
        </p:txBody>
      </p:sp>
    </p:spTree>
    <p:extLst>
      <p:ext uri="{BB962C8B-B14F-4D97-AF65-F5344CB8AC3E}">
        <p14:creationId xmlns:p14="http://schemas.microsoft.com/office/powerpoint/2010/main" val="357116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4BA08-2632-44B8-A671-BD7B1D9C720A}" type="datetimeFigureOut">
              <a:rPr lang="en-US" smtClean="0"/>
              <a:pPr/>
              <a:t>25/04/2020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69AA5-0855-493E-B10B-447E1950B015}" type="slidenum">
              <a:rPr lang="en-US" smtClean="0"/>
              <a:pPr/>
              <a:t>‹#›</a:t>
            </a:fld>
            <a:endParaRPr lang="en-US"/>
          </a:p>
        </p:txBody>
      </p:sp>
    </p:spTree>
    <p:extLst>
      <p:ext uri="{BB962C8B-B14F-4D97-AF65-F5344CB8AC3E}">
        <p14:creationId xmlns:p14="http://schemas.microsoft.com/office/powerpoint/2010/main" val="10936511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64BA08-2632-44B8-A671-BD7B1D9C720A}" type="datetimeFigureOut">
              <a:rPr lang="en-US" smtClean="0"/>
              <a:pPr/>
              <a:t>25/04/2020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8169AA5-0855-493E-B10B-447E1950B015}"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05744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64BA08-2632-44B8-A671-BD7B1D9C720A}" type="datetimeFigureOut">
              <a:rPr lang="en-US" smtClean="0"/>
              <a:pPr/>
              <a:t>25/04/2020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8169AA5-0855-493E-B10B-447E1950B015}"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983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A64BA08-2632-44B8-A671-BD7B1D9C720A}" type="datetimeFigureOut">
              <a:rPr lang="en-US" smtClean="0"/>
              <a:pPr/>
              <a:t>25/04/2020</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18169AA5-0855-493E-B10B-447E1950B015}" type="slidenum">
              <a:rPr lang="en-US" smtClean="0"/>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855265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v=9j1JHshJKF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ordwall.net/play/1636/270/532" TargetMode="External"/><Relationship Id="rId2" Type="http://schemas.openxmlformats.org/officeDocument/2006/relationships/hyperlink" Target="https://wordwall.net/ar/resource/1636270/%d8%af%d9%88%d8%a7%d9%81%d8%b9-%d8%a7%d9%84%d9%83%d8%b4%d9%88%d9%81-%d8%a7%d9%84%d8%ac%d8%ba%d8%b1%d8%a7%d9%81%d9%8a%d8%a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1252"/>
            <a:ext cx="8229600" cy="4379685"/>
          </a:xfrm>
          <a:solidFill>
            <a:schemeClr val="accent1">
              <a:lumMod val="60000"/>
              <a:lumOff val="40000"/>
            </a:schemeClr>
          </a:solidFill>
        </p:spPr>
        <p:txBody>
          <a:bodyPr rtlCol="0">
            <a:normAutofit fontScale="90000"/>
          </a:bodyPr>
          <a:lstStyle/>
          <a:p>
            <a:pPr rtl="1" eaLnBrk="1" fontAlgn="auto" hangingPunct="1">
              <a:spcAft>
                <a:spcPts val="0"/>
              </a:spcAft>
              <a:defRPr/>
            </a:pPr>
            <a:br>
              <a:rPr lang="ar-SA" sz="5400" b="1" dirty="0">
                <a:solidFill>
                  <a:srgbClr val="FFFF00"/>
                </a:solidFill>
              </a:rPr>
            </a:br>
            <a:br>
              <a:rPr lang="ar-SA" sz="5400" b="1" dirty="0">
                <a:solidFill>
                  <a:srgbClr val="FFFF00"/>
                </a:solidFill>
              </a:rPr>
            </a:br>
            <a:br>
              <a:rPr lang="ar-SA" sz="5400" b="1" dirty="0">
                <a:solidFill>
                  <a:srgbClr val="FFFF00"/>
                </a:solidFill>
              </a:rPr>
            </a:br>
            <a:br>
              <a:rPr lang="ar-SA" sz="5400" b="1" dirty="0">
                <a:solidFill>
                  <a:srgbClr val="FFFF00"/>
                </a:solidFill>
              </a:rPr>
            </a:br>
            <a:br>
              <a:rPr lang="ar-SA" sz="5400" b="1" dirty="0">
                <a:solidFill>
                  <a:srgbClr val="FFFF00"/>
                </a:solidFill>
              </a:rPr>
            </a:br>
            <a:br>
              <a:rPr lang="ar-SA" sz="5400" b="1" dirty="0">
                <a:solidFill>
                  <a:srgbClr val="FFFF00"/>
                </a:solidFill>
              </a:rPr>
            </a:br>
            <a:br>
              <a:rPr lang="ar-SA" sz="5400" b="1" dirty="0">
                <a:solidFill>
                  <a:schemeClr val="tx1">
                    <a:lumMod val="85000"/>
                    <a:lumOff val="15000"/>
                  </a:schemeClr>
                </a:solidFill>
              </a:rPr>
            </a:br>
            <a:br>
              <a:rPr lang="ar-SA" sz="5400" b="1" dirty="0">
                <a:solidFill>
                  <a:schemeClr val="tx1">
                    <a:lumMod val="85000"/>
                    <a:lumOff val="15000"/>
                  </a:schemeClr>
                </a:solidFill>
              </a:rPr>
            </a:br>
            <a:br>
              <a:rPr lang="ar-AE" sz="5400" b="1" dirty="0">
                <a:solidFill>
                  <a:schemeClr val="tx1">
                    <a:lumMod val="85000"/>
                    <a:lumOff val="15000"/>
                  </a:schemeClr>
                </a:solidFill>
              </a:rPr>
            </a:br>
            <a:br>
              <a:rPr lang="ar-AE" sz="5400" b="1" dirty="0">
                <a:solidFill>
                  <a:schemeClr val="tx1">
                    <a:lumMod val="85000"/>
                    <a:lumOff val="15000"/>
                  </a:schemeClr>
                </a:solidFill>
              </a:rPr>
            </a:br>
            <a:br>
              <a:rPr lang="ar-AE" sz="5400" b="1" dirty="0">
                <a:solidFill>
                  <a:schemeClr val="tx1">
                    <a:lumMod val="85000"/>
                    <a:lumOff val="15000"/>
                  </a:schemeClr>
                </a:solidFill>
              </a:rPr>
            </a:br>
            <a:br>
              <a:rPr lang="ar-AE" sz="5400" b="1" dirty="0">
                <a:solidFill>
                  <a:schemeClr val="tx1">
                    <a:lumMod val="85000"/>
                    <a:lumOff val="15000"/>
                  </a:schemeClr>
                </a:solidFill>
              </a:rPr>
            </a:br>
            <a:r>
              <a:rPr lang="ar-SA" sz="5300" b="1" u="sng" dirty="0">
                <a:solidFill>
                  <a:srgbClr val="FFFF00"/>
                </a:solidFill>
              </a:rPr>
              <a:t>(النّهضة الأوربيّة والثّورة الصّناعيّة </a:t>
            </a:r>
            <a:r>
              <a:rPr lang="ar-SA" sz="5300" b="1" dirty="0">
                <a:solidFill>
                  <a:srgbClr val="FFFF00"/>
                </a:solidFill>
              </a:rPr>
              <a:t>) </a:t>
            </a:r>
            <a:r>
              <a:rPr lang="ar-AE" sz="5300" b="1" dirty="0">
                <a:solidFill>
                  <a:srgbClr val="FFFF00"/>
                </a:solidFill>
              </a:rPr>
              <a:t>         </a:t>
            </a:r>
            <a:br>
              <a:rPr lang="ar-SA" sz="5300" b="1" dirty="0">
                <a:solidFill>
                  <a:srgbClr val="FFFF00"/>
                </a:solidFill>
              </a:rPr>
            </a:br>
            <a:r>
              <a:rPr lang="ar-AE" sz="5300" b="1" dirty="0">
                <a:solidFill>
                  <a:srgbClr val="FFFF00"/>
                </a:solidFill>
              </a:rPr>
              <a:t>    ( الحصة </a:t>
            </a:r>
            <a:r>
              <a:rPr lang="ar-SA" sz="5300" b="1" dirty="0">
                <a:solidFill>
                  <a:srgbClr val="FFFF00"/>
                </a:solidFill>
              </a:rPr>
              <a:t>1</a:t>
            </a:r>
            <a:r>
              <a:rPr lang="ar-AE" sz="5300" b="1" dirty="0">
                <a:solidFill>
                  <a:srgbClr val="FFFF00"/>
                </a:solidFill>
              </a:rPr>
              <a:t> )</a:t>
            </a:r>
            <a:br>
              <a:rPr lang="ar-SA" sz="5300" b="1" u="sng" dirty="0">
                <a:solidFill>
                  <a:srgbClr val="FFFF00"/>
                </a:solidFill>
              </a:rPr>
            </a:br>
            <a:r>
              <a:rPr lang="ar-AE" sz="5300" b="1" i="1" u="sng" dirty="0">
                <a:solidFill>
                  <a:schemeClr val="accent1">
                    <a:lumMod val="50000"/>
                  </a:schemeClr>
                </a:solidFill>
              </a:rPr>
              <a:t>الص</a:t>
            </a:r>
            <a:r>
              <a:rPr lang="ar-SA" sz="5300" b="1" i="1" u="sng" dirty="0">
                <a:solidFill>
                  <a:schemeClr val="accent1">
                    <a:lumMod val="50000"/>
                  </a:schemeClr>
                </a:solidFill>
              </a:rPr>
              <a:t>ّ</a:t>
            </a:r>
            <a:r>
              <a:rPr lang="ar-AE" sz="5300" b="1" i="1" u="sng" dirty="0">
                <a:solidFill>
                  <a:schemeClr val="accent1">
                    <a:lumMod val="50000"/>
                  </a:schemeClr>
                </a:solidFill>
              </a:rPr>
              <a:t>ف</a:t>
            </a:r>
            <a:r>
              <a:rPr lang="ar-SA" sz="5300" b="1" i="1" u="sng" dirty="0">
                <a:solidFill>
                  <a:schemeClr val="accent1">
                    <a:lumMod val="50000"/>
                  </a:schemeClr>
                </a:solidFill>
              </a:rPr>
              <a:t> الثّامن </a:t>
            </a:r>
            <a:r>
              <a:rPr lang="ar-AE" sz="5300" b="1" i="1" u="sng" dirty="0">
                <a:solidFill>
                  <a:schemeClr val="accent1">
                    <a:lumMod val="50000"/>
                  </a:schemeClr>
                </a:solidFill>
              </a:rPr>
              <a:t>: </a:t>
            </a:r>
            <a:r>
              <a:rPr lang="ar-SA" sz="5300" b="1" i="1" u="sng" dirty="0">
                <a:solidFill>
                  <a:schemeClr val="accent1">
                    <a:lumMod val="50000"/>
                  </a:schemeClr>
                </a:solidFill>
              </a:rPr>
              <a:t>  </a:t>
            </a:r>
            <a:br>
              <a:rPr lang="ar-SA" sz="5300" b="1" dirty="0">
                <a:solidFill>
                  <a:srgbClr val="FFFF00"/>
                </a:solidFill>
              </a:rPr>
            </a:br>
            <a:r>
              <a:rPr lang="ar-SA" sz="5300" b="1" dirty="0">
                <a:solidFill>
                  <a:srgbClr val="FF0000"/>
                </a:solidFill>
              </a:rPr>
              <a:t>عنوان الدّرس </a:t>
            </a:r>
            <a:r>
              <a:rPr lang="ar-SA" sz="5300" b="1" dirty="0">
                <a:solidFill>
                  <a:srgbClr val="FFFF00"/>
                </a:solidFill>
              </a:rPr>
              <a:t>:استكشاف البحار صفحة 37</a:t>
            </a:r>
            <a:endParaRPr lang="en-GB" sz="5300" b="1" dirty="0">
              <a:solidFill>
                <a:srgbClr val="FFFF00"/>
              </a:solidFill>
            </a:endParaRPr>
          </a:p>
        </p:txBody>
      </p:sp>
      <p:pic>
        <p:nvPicPr>
          <p:cNvPr id="5" name="Picture 4">
            <a:extLst>
              <a:ext uri="{FF2B5EF4-FFF2-40B4-BE49-F238E27FC236}">
                <a16:creationId xmlns:a16="http://schemas.microsoft.com/office/drawing/2014/main" id="{2156B2B6-0709-4CAB-B47B-A62C9797F53E}"/>
              </a:ext>
            </a:extLst>
          </p:cNvPr>
          <p:cNvPicPr>
            <a:picLocks noChangeAspect="1"/>
          </p:cNvPicPr>
          <p:nvPr/>
        </p:nvPicPr>
        <p:blipFill>
          <a:blip r:embed="rId2"/>
          <a:stretch>
            <a:fillRect/>
          </a:stretch>
        </p:blipFill>
        <p:spPr>
          <a:xfrm>
            <a:off x="191729" y="207062"/>
            <a:ext cx="8700492" cy="2285415"/>
          </a:xfrm>
          <a:prstGeom prst="rect">
            <a:avLst/>
          </a:prstGeom>
        </p:spPr>
      </p:pic>
    </p:spTree>
    <p:extLst>
      <p:ext uri="{BB962C8B-B14F-4D97-AF65-F5344CB8AC3E}">
        <p14:creationId xmlns:p14="http://schemas.microsoft.com/office/powerpoint/2010/main" val="231290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43210A-B3C8-454D-825B-5F1325C93ADC}"/>
              </a:ext>
            </a:extLst>
          </p:cNvPr>
          <p:cNvPicPr>
            <a:picLocks noChangeAspect="1"/>
          </p:cNvPicPr>
          <p:nvPr/>
        </p:nvPicPr>
        <p:blipFill rotWithShape="1">
          <a:blip r:embed="rId2"/>
          <a:srcRect b="36536"/>
          <a:stretch/>
        </p:blipFill>
        <p:spPr>
          <a:xfrm>
            <a:off x="6056211" y="0"/>
            <a:ext cx="3087789" cy="2148699"/>
          </a:xfrm>
          <a:prstGeom prst="rect">
            <a:avLst/>
          </a:prstGeom>
        </p:spPr>
      </p:pic>
      <p:pic>
        <p:nvPicPr>
          <p:cNvPr id="3" name="Picture 2">
            <a:extLst>
              <a:ext uri="{FF2B5EF4-FFF2-40B4-BE49-F238E27FC236}">
                <a16:creationId xmlns:a16="http://schemas.microsoft.com/office/drawing/2014/main" id="{41F04E87-9AC7-4DE6-B628-6A7DCE2E8BAE}"/>
              </a:ext>
            </a:extLst>
          </p:cNvPr>
          <p:cNvPicPr>
            <a:picLocks noChangeAspect="1"/>
          </p:cNvPicPr>
          <p:nvPr/>
        </p:nvPicPr>
        <p:blipFill>
          <a:blip r:embed="rId3"/>
          <a:stretch>
            <a:fillRect/>
          </a:stretch>
        </p:blipFill>
        <p:spPr>
          <a:xfrm>
            <a:off x="932733" y="2148699"/>
            <a:ext cx="7547589" cy="4269105"/>
          </a:xfrm>
          <a:prstGeom prst="rect">
            <a:avLst/>
          </a:prstGeom>
        </p:spPr>
      </p:pic>
    </p:spTree>
    <p:extLst>
      <p:ext uri="{BB962C8B-B14F-4D97-AF65-F5344CB8AC3E}">
        <p14:creationId xmlns:p14="http://schemas.microsoft.com/office/powerpoint/2010/main" val="172173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B0150-18AF-4C82-9360-042C21E02F87}"/>
              </a:ext>
            </a:extLst>
          </p:cNvPr>
          <p:cNvPicPr>
            <a:picLocks noChangeAspect="1"/>
          </p:cNvPicPr>
          <p:nvPr/>
        </p:nvPicPr>
        <p:blipFill>
          <a:blip r:embed="rId2"/>
          <a:stretch>
            <a:fillRect/>
          </a:stretch>
        </p:blipFill>
        <p:spPr>
          <a:xfrm>
            <a:off x="235974" y="287132"/>
            <a:ext cx="8465727" cy="6417072"/>
          </a:xfrm>
          <a:prstGeom prst="rect">
            <a:avLst/>
          </a:prstGeom>
        </p:spPr>
      </p:pic>
    </p:spTree>
    <p:extLst>
      <p:ext uri="{BB962C8B-B14F-4D97-AF65-F5344CB8AC3E}">
        <p14:creationId xmlns:p14="http://schemas.microsoft.com/office/powerpoint/2010/main" val="23625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09F5A6-C765-4148-A426-9679F3035D5E}"/>
              </a:ext>
            </a:extLst>
          </p:cNvPr>
          <p:cNvPicPr>
            <a:picLocks noChangeAspect="1"/>
          </p:cNvPicPr>
          <p:nvPr/>
        </p:nvPicPr>
        <p:blipFill>
          <a:blip r:embed="rId2"/>
          <a:stretch>
            <a:fillRect/>
          </a:stretch>
        </p:blipFill>
        <p:spPr>
          <a:xfrm>
            <a:off x="762000" y="3551443"/>
            <a:ext cx="8382000" cy="3363400"/>
          </a:xfrm>
          <a:prstGeom prst="rect">
            <a:avLst/>
          </a:prstGeom>
        </p:spPr>
      </p:pic>
      <p:sp>
        <p:nvSpPr>
          <p:cNvPr id="3" name="Oval 2">
            <a:extLst>
              <a:ext uri="{FF2B5EF4-FFF2-40B4-BE49-F238E27FC236}">
                <a16:creationId xmlns:a16="http://schemas.microsoft.com/office/drawing/2014/main" id="{8B3607F0-5E0A-439D-9490-2271CCD592FB}"/>
              </a:ext>
            </a:extLst>
          </p:cNvPr>
          <p:cNvSpPr/>
          <p:nvPr/>
        </p:nvSpPr>
        <p:spPr>
          <a:xfrm>
            <a:off x="3291348" y="1929120"/>
            <a:ext cx="6430297" cy="1710813"/>
          </a:xfrm>
          <a:prstGeom prst="ellipse">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t>شخصية إماراتية ساهمت في الكشوفات الجغرافية:</a:t>
            </a:r>
            <a:endParaRPr lang="en-US" sz="3200" b="1" dirty="0"/>
          </a:p>
        </p:txBody>
      </p:sp>
      <p:pic>
        <p:nvPicPr>
          <p:cNvPr id="4" name="Picture 3">
            <a:extLst>
              <a:ext uri="{FF2B5EF4-FFF2-40B4-BE49-F238E27FC236}">
                <a16:creationId xmlns:a16="http://schemas.microsoft.com/office/drawing/2014/main" id="{BAD3B6E6-FEAD-41E5-891A-2A39EBFBD999}"/>
              </a:ext>
            </a:extLst>
          </p:cNvPr>
          <p:cNvPicPr>
            <a:picLocks noChangeAspect="1"/>
          </p:cNvPicPr>
          <p:nvPr/>
        </p:nvPicPr>
        <p:blipFill>
          <a:blip r:embed="rId3"/>
          <a:stretch>
            <a:fillRect/>
          </a:stretch>
        </p:blipFill>
        <p:spPr>
          <a:xfrm>
            <a:off x="616974" y="193881"/>
            <a:ext cx="3955026" cy="3876675"/>
          </a:xfrm>
          <a:prstGeom prst="rect">
            <a:avLst/>
          </a:prstGeom>
        </p:spPr>
      </p:pic>
    </p:spTree>
    <p:extLst>
      <p:ext uri="{BB962C8B-B14F-4D97-AF65-F5344CB8AC3E}">
        <p14:creationId xmlns:p14="http://schemas.microsoft.com/office/powerpoint/2010/main" val="25776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27928D-03DD-4FFA-8227-A3AD829FD655}"/>
              </a:ext>
            </a:extLst>
          </p:cNvPr>
          <p:cNvPicPr>
            <a:picLocks noChangeAspect="1"/>
          </p:cNvPicPr>
          <p:nvPr/>
        </p:nvPicPr>
        <p:blipFill>
          <a:blip r:embed="rId2"/>
          <a:stretch>
            <a:fillRect/>
          </a:stretch>
        </p:blipFill>
        <p:spPr>
          <a:xfrm>
            <a:off x="419100" y="0"/>
            <a:ext cx="8648166" cy="6754761"/>
          </a:xfrm>
          <a:prstGeom prst="rect">
            <a:avLst/>
          </a:prstGeom>
        </p:spPr>
      </p:pic>
    </p:spTree>
    <p:extLst>
      <p:ext uri="{BB962C8B-B14F-4D97-AF65-F5344CB8AC3E}">
        <p14:creationId xmlns:p14="http://schemas.microsoft.com/office/powerpoint/2010/main" val="396781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9209FE-CF9A-43B0-9419-798EDD9B2913}"/>
              </a:ext>
            </a:extLst>
          </p:cNvPr>
          <p:cNvPicPr>
            <a:picLocks noChangeAspect="1"/>
          </p:cNvPicPr>
          <p:nvPr/>
        </p:nvPicPr>
        <p:blipFill>
          <a:blip r:embed="rId2"/>
          <a:stretch>
            <a:fillRect/>
          </a:stretch>
        </p:blipFill>
        <p:spPr>
          <a:xfrm>
            <a:off x="2238784" y="2246517"/>
            <a:ext cx="5223899" cy="821148"/>
          </a:xfrm>
          <a:prstGeom prst="rect">
            <a:avLst/>
          </a:prstGeom>
        </p:spPr>
      </p:pic>
      <p:pic>
        <p:nvPicPr>
          <p:cNvPr id="5" name="Picture 4">
            <a:extLst>
              <a:ext uri="{FF2B5EF4-FFF2-40B4-BE49-F238E27FC236}">
                <a16:creationId xmlns:a16="http://schemas.microsoft.com/office/drawing/2014/main" id="{8E6B4CF6-C781-4D43-AED2-7F05B0B0E9C1}"/>
              </a:ext>
            </a:extLst>
          </p:cNvPr>
          <p:cNvPicPr>
            <a:picLocks noChangeAspect="1"/>
          </p:cNvPicPr>
          <p:nvPr/>
        </p:nvPicPr>
        <p:blipFill>
          <a:blip r:embed="rId3"/>
          <a:stretch>
            <a:fillRect/>
          </a:stretch>
        </p:blipFill>
        <p:spPr>
          <a:xfrm>
            <a:off x="1312607" y="0"/>
            <a:ext cx="6652444" cy="2418735"/>
          </a:xfrm>
          <a:prstGeom prst="rect">
            <a:avLst/>
          </a:prstGeom>
        </p:spPr>
      </p:pic>
      <p:sp>
        <p:nvSpPr>
          <p:cNvPr id="6" name="Rectangle 5">
            <a:extLst>
              <a:ext uri="{FF2B5EF4-FFF2-40B4-BE49-F238E27FC236}">
                <a16:creationId xmlns:a16="http://schemas.microsoft.com/office/drawing/2014/main" id="{5252AE28-8DDA-4569-9ABB-0F34181960C4}"/>
              </a:ext>
            </a:extLst>
          </p:cNvPr>
          <p:cNvSpPr/>
          <p:nvPr/>
        </p:nvSpPr>
        <p:spPr>
          <a:xfrm>
            <a:off x="840658" y="3067665"/>
            <a:ext cx="8082116" cy="943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t>استغرق رسم الادريسي لخريطة العالم 15 سنة.</a:t>
            </a:r>
            <a:endParaRPr lang="en-US" sz="2800" b="1" dirty="0"/>
          </a:p>
        </p:txBody>
      </p:sp>
      <p:sp>
        <p:nvSpPr>
          <p:cNvPr id="8" name="TextBox 7">
            <a:extLst>
              <a:ext uri="{FF2B5EF4-FFF2-40B4-BE49-F238E27FC236}">
                <a16:creationId xmlns:a16="http://schemas.microsoft.com/office/drawing/2014/main" id="{B0E15C7F-1824-475E-983C-4BBC23041AB6}"/>
              </a:ext>
            </a:extLst>
          </p:cNvPr>
          <p:cNvSpPr txBox="1"/>
          <p:nvPr/>
        </p:nvSpPr>
        <p:spPr>
          <a:xfrm>
            <a:off x="634181" y="4165175"/>
            <a:ext cx="8288593" cy="92333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r"/>
            <a:r>
              <a:rPr lang="ar-AE" dirty="0"/>
              <a:t>كان الادريسي يمضي الكثير من وقته على شواطئ سبتة إذ كانت تجذبه السفن التجارية الراسية في ميناء سبتة، وكان يعتمل في داخله شوق كبير لاستكشاف الدُّول التي كانت تُبحر منها هذه السفن، اهتم بعلم الجغرافية.</a:t>
            </a:r>
            <a:endParaRPr lang="en-US" dirty="0"/>
          </a:p>
        </p:txBody>
      </p:sp>
    </p:spTree>
    <p:extLst>
      <p:ext uri="{BB962C8B-B14F-4D97-AF65-F5344CB8AC3E}">
        <p14:creationId xmlns:p14="http://schemas.microsoft.com/office/powerpoint/2010/main" val="54082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4DE539-457B-4451-AC79-13E0B3E0AE70}"/>
              </a:ext>
            </a:extLst>
          </p:cNvPr>
          <p:cNvPicPr>
            <a:picLocks noChangeAspect="1"/>
          </p:cNvPicPr>
          <p:nvPr/>
        </p:nvPicPr>
        <p:blipFill>
          <a:blip r:embed="rId2"/>
          <a:stretch>
            <a:fillRect/>
          </a:stretch>
        </p:blipFill>
        <p:spPr>
          <a:xfrm>
            <a:off x="1186631" y="1275121"/>
            <a:ext cx="7124700" cy="3924300"/>
          </a:xfrm>
          <a:prstGeom prst="rect">
            <a:avLst/>
          </a:prstGeom>
        </p:spPr>
      </p:pic>
    </p:spTree>
    <p:extLst>
      <p:ext uri="{BB962C8B-B14F-4D97-AF65-F5344CB8AC3E}">
        <p14:creationId xmlns:p14="http://schemas.microsoft.com/office/powerpoint/2010/main" val="25848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5CB07D-575E-4505-B3CA-77063C27E63D}"/>
              </a:ext>
            </a:extLst>
          </p:cNvPr>
          <p:cNvPicPr>
            <a:picLocks noChangeAspect="1"/>
          </p:cNvPicPr>
          <p:nvPr/>
        </p:nvPicPr>
        <p:blipFill>
          <a:blip r:embed="rId2"/>
          <a:stretch>
            <a:fillRect/>
          </a:stretch>
        </p:blipFill>
        <p:spPr>
          <a:xfrm>
            <a:off x="881062" y="1538287"/>
            <a:ext cx="7381875" cy="3781425"/>
          </a:xfrm>
          <a:prstGeom prst="rect">
            <a:avLst/>
          </a:prstGeom>
        </p:spPr>
      </p:pic>
    </p:spTree>
    <p:extLst>
      <p:ext uri="{BB962C8B-B14F-4D97-AF65-F5344CB8AC3E}">
        <p14:creationId xmlns:p14="http://schemas.microsoft.com/office/powerpoint/2010/main" val="226425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6B2E69-F054-4355-A45F-8012817D654A}"/>
              </a:ext>
            </a:extLst>
          </p:cNvPr>
          <p:cNvPicPr>
            <a:picLocks noChangeAspect="1"/>
          </p:cNvPicPr>
          <p:nvPr/>
        </p:nvPicPr>
        <p:blipFill>
          <a:blip r:embed="rId2"/>
          <a:stretch>
            <a:fillRect/>
          </a:stretch>
        </p:blipFill>
        <p:spPr>
          <a:xfrm>
            <a:off x="814387" y="1352550"/>
            <a:ext cx="7515225" cy="4152900"/>
          </a:xfrm>
          <a:prstGeom prst="rect">
            <a:avLst/>
          </a:prstGeom>
        </p:spPr>
      </p:pic>
    </p:spTree>
    <p:extLst>
      <p:ext uri="{BB962C8B-B14F-4D97-AF65-F5344CB8AC3E}">
        <p14:creationId xmlns:p14="http://schemas.microsoft.com/office/powerpoint/2010/main" val="3859777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45E54F-CB42-4A91-B08C-87227299AD8E}"/>
              </a:ext>
            </a:extLst>
          </p:cNvPr>
          <p:cNvPicPr>
            <a:picLocks noChangeAspect="1"/>
          </p:cNvPicPr>
          <p:nvPr/>
        </p:nvPicPr>
        <p:blipFill>
          <a:blip r:embed="rId2"/>
          <a:stretch>
            <a:fillRect/>
          </a:stretch>
        </p:blipFill>
        <p:spPr>
          <a:xfrm>
            <a:off x="122502" y="294969"/>
            <a:ext cx="9079975" cy="5574890"/>
          </a:xfrm>
          <a:prstGeom prst="rect">
            <a:avLst/>
          </a:prstGeom>
        </p:spPr>
      </p:pic>
    </p:spTree>
    <p:extLst>
      <p:ext uri="{BB962C8B-B14F-4D97-AF65-F5344CB8AC3E}">
        <p14:creationId xmlns:p14="http://schemas.microsoft.com/office/powerpoint/2010/main" val="73876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473C47-B9A4-4EC9-AB07-312B9D91C5AD}"/>
              </a:ext>
            </a:extLst>
          </p:cNvPr>
          <p:cNvPicPr>
            <a:picLocks noChangeAspect="1"/>
          </p:cNvPicPr>
          <p:nvPr/>
        </p:nvPicPr>
        <p:blipFill>
          <a:blip r:embed="rId2"/>
          <a:stretch>
            <a:fillRect/>
          </a:stretch>
        </p:blipFill>
        <p:spPr>
          <a:xfrm>
            <a:off x="637561" y="1681316"/>
            <a:ext cx="8134350" cy="3970235"/>
          </a:xfrm>
          <a:prstGeom prst="rect">
            <a:avLst/>
          </a:prstGeom>
        </p:spPr>
      </p:pic>
    </p:spTree>
    <p:extLst>
      <p:ext uri="{BB962C8B-B14F-4D97-AF65-F5344CB8AC3E}">
        <p14:creationId xmlns:p14="http://schemas.microsoft.com/office/powerpoint/2010/main" val="139725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3999" cy="73409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000" dirty="0"/>
              <a:t> عنوان الدرس </a:t>
            </a:r>
            <a:endParaRPr lang="en-US" sz="4000" dirty="0"/>
          </a:p>
        </p:txBody>
      </p:sp>
      <p:sp>
        <p:nvSpPr>
          <p:cNvPr id="3" name="Rectangle 2"/>
          <p:cNvSpPr/>
          <p:nvPr/>
        </p:nvSpPr>
        <p:spPr>
          <a:xfrm>
            <a:off x="-1" y="734096"/>
            <a:ext cx="9144000" cy="18770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800" dirty="0"/>
              <a:t>اسْتكشافُ البِحار </a:t>
            </a:r>
            <a:endParaRPr lang="en-US" sz="4800" dirty="0"/>
          </a:p>
        </p:txBody>
      </p:sp>
      <p:pic>
        <p:nvPicPr>
          <p:cNvPr id="1026" name="Picture 2" descr="https://lh5.googleusercontent.com/3KsODHYMMUCd_1Ar8Ik-O0vI5jFsLo3WLSa-P7yNQY3_-tknQhCwhQM2oUzpdUL-kLwm_6DIKKLv5yskEN3CJjijSUVf2la3Evbd80jl_0EGHdHcoGRlmb1Jiv6A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45" y="2757637"/>
            <a:ext cx="5025993" cy="41003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609538" y="2466007"/>
            <a:ext cx="3169354" cy="1780875"/>
          </a:xfrm>
          <a:prstGeom prst="rect">
            <a:avLst/>
          </a:prstGeom>
        </p:spPr>
      </p:pic>
      <p:pic>
        <p:nvPicPr>
          <p:cNvPr id="8" name="Picture 7"/>
          <p:cNvPicPr>
            <a:picLocks noChangeAspect="1"/>
          </p:cNvPicPr>
          <p:nvPr/>
        </p:nvPicPr>
        <p:blipFill>
          <a:blip r:embed="rId4"/>
          <a:stretch>
            <a:fillRect/>
          </a:stretch>
        </p:blipFill>
        <p:spPr>
          <a:xfrm>
            <a:off x="5630779" y="4538512"/>
            <a:ext cx="3148113" cy="2319487"/>
          </a:xfrm>
          <a:prstGeom prst="rect">
            <a:avLst/>
          </a:prstGeom>
        </p:spPr>
      </p:pic>
    </p:spTree>
    <p:extLst>
      <p:ext uri="{BB962C8B-B14F-4D97-AF65-F5344CB8AC3E}">
        <p14:creationId xmlns:p14="http://schemas.microsoft.com/office/powerpoint/2010/main" val="366871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rved Up Ribbon 9"/>
          <p:cNvSpPr/>
          <p:nvPr/>
        </p:nvSpPr>
        <p:spPr>
          <a:xfrm>
            <a:off x="604685" y="163630"/>
            <a:ext cx="8346810" cy="2029644"/>
          </a:xfrm>
          <a:prstGeom prst="ellipseRibbon2">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2">
                    <a:lumMod val="60000"/>
                    <a:lumOff val="40000"/>
                  </a:schemeClr>
                </a:solidFill>
              </a:rPr>
              <a:t>العرب المسلمون والكشوفات الجغرافيّة </a:t>
            </a:r>
            <a:endParaRPr lang="en-GB" sz="2400" b="1" dirty="0">
              <a:solidFill>
                <a:schemeClr val="accent2">
                  <a:lumMod val="60000"/>
                  <a:lumOff val="40000"/>
                </a:schemeClr>
              </a:solidFill>
            </a:endParaRPr>
          </a:p>
        </p:txBody>
      </p:sp>
      <p:pic>
        <p:nvPicPr>
          <p:cNvPr id="2" name="Picture 1"/>
          <p:cNvPicPr>
            <a:picLocks noChangeAspect="1"/>
          </p:cNvPicPr>
          <p:nvPr/>
        </p:nvPicPr>
        <p:blipFill>
          <a:blip r:embed="rId2"/>
          <a:stretch>
            <a:fillRect/>
          </a:stretch>
        </p:blipFill>
        <p:spPr>
          <a:xfrm>
            <a:off x="737420" y="2342867"/>
            <a:ext cx="2686288" cy="1677886"/>
          </a:xfrm>
          <a:prstGeom prst="rect">
            <a:avLst/>
          </a:prstGeom>
        </p:spPr>
      </p:pic>
      <p:pic>
        <p:nvPicPr>
          <p:cNvPr id="3" name="Picture 2"/>
          <p:cNvPicPr>
            <a:picLocks noChangeAspect="1"/>
          </p:cNvPicPr>
          <p:nvPr/>
        </p:nvPicPr>
        <p:blipFill>
          <a:blip r:embed="rId3"/>
          <a:stretch>
            <a:fillRect/>
          </a:stretch>
        </p:blipFill>
        <p:spPr>
          <a:xfrm>
            <a:off x="4008521" y="2555107"/>
            <a:ext cx="1708885" cy="1708885"/>
          </a:xfrm>
          <a:prstGeom prst="rect">
            <a:avLst/>
          </a:prstGeom>
        </p:spPr>
      </p:pic>
      <p:sp>
        <p:nvSpPr>
          <p:cNvPr id="5" name="Rectangle 4"/>
          <p:cNvSpPr/>
          <p:nvPr/>
        </p:nvSpPr>
        <p:spPr>
          <a:xfrm>
            <a:off x="856648" y="4023360"/>
            <a:ext cx="248314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 اختراع الإسطرلاب </a:t>
            </a:r>
            <a:endParaRPr lang="en-GB" dirty="0"/>
          </a:p>
        </p:txBody>
      </p:sp>
      <p:sp>
        <p:nvSpPr>
          <p:cNvPr id="6" name="Rectangle 5"/>
          <p:cNvSpPr/>
          <p:nvPr/>
        </p:nvSpPr>
        <p:spPr>
          <a:xfrm>
            <a:off x="4008521" y="4297680"/>
            <a:ext cx="1708885" cy="995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 اكتشاف خطوط الطول ودوائر العرض </a:t>
            </a:r>
            <a:endParaRPr lang="en-GB" dirty="0"/>
          </a:p>
        </p:txBody>
      </p:sp>
      <p:sp>
        <p:nvSpPr>
          <p:cNvPr id="7" name="Rectangle 6"/>
          <p:cNvSpPr/>
          <p:nvPr/>
        </p:nvSpPr>
        <p:spPr>
          <a:xfrm>
            <a:off x="6055894" y="4200123"/>
            <a:ext cx="2895600" cy="1242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رسم الخرائط وخاصة خريطة العالم للشريف الإدريسي  </a:t>
            </a:r>
            <a:endParaRPr lang="en-GB" dirty="0"/>
          </a:p>
        </p:txBody>
      </p:sp>
      <p:pic>
        <p:nvPicPr>
          <p:cNvPr id="8" name="Picture 7"/>
          <p:cNvPicPr>
            <a:picLocks noChangeAspect="1"/>
          </p:cNvPicPr>
          <p:nvPr/>
        </p:nvPicPr>
        <p:blipFill rotWithShape="1">
          <a:blip r:embed="rId4"/>
          <a:srcRect l="15169" r="15251"/>
          <a:stretch/>
        </p:blipFill>
        <p:spPr>
          <a:xfrm>
            <a:off x="604685" y="4933833"/>
            <a:ext cx="2483423" cy="1847850"/>
          </a:xfrm>
          <a:prstGeom prst="rect">
            <a:avLst/>
          </a:prstGeom>
        </p:spPr>
      </p:pic>
      <p:sp>
        <p:nvSpPr>
          <p:cNvPr id="9" name="Rectangle 8"/>
          <p:cNvSpPr/>
          <p:nvPr/>
        </p:nvSpPr>
        <p:spPr>
          <a:xfrm>
            <a:off x="3339788" y="5443087"/>
            <a:ext cx="1164657" cy="1034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نظريات كرويّة الأرض </a:t>
            </a:r>
            <a:endParaRPr lang="en-GB" dirty="0"/>
          </a:p>
        </p:txBody>
      </p:sp>
      <p:pic>
        <p:nvPicPr>
          <p:cNvPr id="14" name="Picture 13"/>
          <p:cNvPicPr>
            <a:picLocks noChangeAspect="1"/>
          </p:cNvPicPr>
          <p:nvPr/>
        </p:nvPicPr>
        <p:blipFill>
          <a:blip r:embed="rId5"/>
          <a:stretch>
            <a:fillRect/>
          </a:stretch>
        </p:blipFill>
        <p:spPr>
          <a:xfrm>
            <a:off x="6263379" y="2391034"/>
            <a:ext cx="2480629" cy="17088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86400" y="693020"/>
            <a:ext cx="3657600" cy="1512916"/>
          </a:xfrm>
          <a:solidFill>
            <a:schemeClr val="accent1"/>
          </a:solidFill>
        </p:spPr>
        <p:txBody>
          <a:bodyPr/>
          <a:lstStyle/>
          <a:p>
            <a:pPr algn="ctr"/>
            <a:r>
              <a:rPr lang="ar-SA" dirty="0"/>
              <a:t>أَقْرأ النّص التاليّ: </a:t>
            </a:r>
          </a:p>
        </p:txBody>
      </p:sp>
      <p:sp>
        <p:nvSpPr>
          <p:cNvPr id="7" name="Rectangle 6"/>
          <p:cNvSpPr/>
          <p:nvPr/>
        </p:nvSpPr>
        <p:spPr>
          <a:xfrm>
            <a:off x="5351646" y="3539613"/>
            <a:ext cx="3422219" cy="26350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t>أوضحُ أهداف إنشاء الجمعيّة الجغرافيّة الإماراتيّة </a:t>
            </a:r>
            <a:endParaRPr lang="en-GB" sz="3600" b="1" dirty="0"/>
          </a:p>
        </p:txBody>
      </p:sp>
      <p:pic>
        <p:nvPicPr>
          <p:cNvPr id="4" name="Picture 3"/>
          <p:cNvPicPr>
            <a:picLocks noChangeAspect="1"/>
          </p:cNvPicPr>
          <p:nvPr/>
        </p:nvPicPr>
        <p:blipFill>
          <a:blip r:embed="rId2"/>
          <a:stretch>
            <a:fillRect/>
          </a:stretch>
        </p:blipFill>
        <p:spPr>
          <a:xfrm>
            <a:off x="486697" y="310466"/>
            <a:ext cx="4682069" cy="5338165"/>
          </a:xfrm>
          <a:prstGeom prst="rect">
            <a:avLst/>
          </a:prstGeom>
        </p:spPr>
      </p:pic>
    </p:spTree>
    <p:extLst>
      <p:ext uri="{BB962C8B-B14F-4D97-AF65-F5344CB8AC3E}">
        <p14:creationId xmlns:p14="http://schemas.microsoft.com/office/powerpoint/2010/main" val="3540651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303196"/>
            <a:ext cx="7200900" cy="1768642"/>
          </a:xfrm>
        </p:spPr>
        <p:txBody>
          <a:bodyPr>
            <a:normAutofit fontScale="90000"/>
          </a:bodyPr>
          <a:lstStyle/>
          <a:p>
            <a:pPr algn="ctr"/>
            <a:r>
              <a:rPr lang="ar-SA" dirty="0"/>
              <a:t>أ</a:t>
            </a:r>
            <a:r>
              <a:rPr lang="ar-SA" b="1" dirty="0"/>
              <a:t>رْبطُ </a:t>
            </a:r>
            <a:r>
              <a:rPr lang="ar-AE" b="1" dirty="0"/>
              <a:t>بي</a:t>
            </a:r>
            <a:r>
              <a:rPr lang="ar-SA" b="1" dirty="0"/>
              <a:t>ن الصورتين ثمّ أستخلصُ حقيقة تاريخيّة وأكتبها في الفراغ </a:t>
            </a:r>
            <a:endParaRPr lang="en-GB" b="1" dirty="0"/>
          </a:p>
        </p:txBody>
      </p:sp>
      <p:pic>
        <p:nvPicPr>
          <p:cNvPr id="7" name="Content Placeholder 6"/>
          <p:cNvPicPr>
            <a:picLocks noGrp="1" noChangeAspect="1"/>
          </p:cNvPicPr>
          <p:nvPr>
            <p:ph sz="quarter" idx="4"/>
          </p:nvPr>
        </p:nvPicPr>
        <p:blipFill>
          <a:blip r:embed="rId2"/>
          <a:stretch>
            <a:fillRect/>
          </a:stretch>
        </p:blipFill>
        <p:spPr>
          <a:xfrm>
            <a:off x="6826116" y="2178593"/>
            <a:ext cx="1943100" cy="2362200"/>
          </a:xfrm>
          <a:prstGeom prst="rect">
            <a:avLst/>
          </a:prstGeom>
        </p:spPr>
      </p:pic>
      <p:pic>
        <p:nvPicPr>
          <p:cNvPr id="10" name="Content Placeholder 9"/>
          <p:cNvPicPr>
            <a:picLocks noGrp="1" noChangeAspect="1"/>
          </p:cNvPicPr>
          <p:nvPr>
            <p:ph sz="half" idx="2"/>
          </p:nvPr>
        </p:nvPicPr>
        <p:blipFill>
          <a:blip r:embed="rId3"/>
          <a:stretch>
            <a:fillRect/>
          </a:stretch>
        </p:blipFill>
        <p:spPr>
          <a:xfrm>
            <a:off x="1346334" y="2238569"/>
            <a:ext cx="3335338" cy="2362200"/>
          </a:xfrm>
          <a:prstGeom prst="rect">
            <a:avLst/>
          </a:prstGeom>
        </p:spPr>
      </p:pic>
      <p:sp>
        <p:nvSpPr>
          <p:cNvPr id="11" name="Flowchart: Alternate Process 10"/>
          <p:cNvSpPr/>
          <p:nvPr/>
        </p:nvSpPr>
        <p:spPr>
          <a:xfrm>
            <a:off x="1992429" y="5534526"/>
            <a:ext cx="5159142" cy="102027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a:t>
            </a:r>
            <a:endParaRPr lang="en-GB" dirty="0"/>
          </a:p>
        </p:txBody>
      </p:sp>
      <p:sp>
        <p:nvSpPr>
          <p:cNvPr id="12" name="Flowchart: Alternate Process 11"/>
          <p:cNvSpPr/>
          <p:nvPr/>
        </p:nvSpPr>
        <p:spPr>
          <a:xfrm flipH="1">
            <a:off x="4950397" y="4575359"/>
            <a:ext cx="1606994" cy="7491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الحقيقة التّاريخيّة </a:t>
            </a:r>
            <a:endParaRPr lang="en-GB" dirty="0"/>
          </a:p>
        </p:txBody>
      </p:sp>
    </p:spTree>
    <p:extLst>
      <p:ext uri="{BB962C8B-B14F-4D97-AF65-F5344CB8AC3E}">
        <p14:creationId xmlns:p14="http://schemas.microsoft.com/office/powerpoint/2010/main" val="3972630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837" y="281539"/>
            <a:ext cx="7200900" cy="1768642"/>
          </a:xfrm>
        </p:spPr>
        <p:txBody>
          <a:bodyPr>
            <a:normAutofit fontScale="90000"/>
          </a:bodyPr>
          <a:lstStyle/>
          <a:p>
            <a:pPr algn="ctr"/>
            <a:r>
              <a:rPr lang="ar-SA" dirty="0"/>
              <a:t>أ</a:t>
            </a:r>
            <a:r>
              <a:rPr lang="ar-SA" b="1" dirty="0"/>
              <a:t>رْبطُ ن الصورتين ثمّ أستخلصُ حقيقة تاريخيّة وأكتبها في الفراغ </a:t>
            </a:r>
            <a:endParaRPr lang="en-GB" b="1" dirty="0"/>
          </a:p>
        </p:txBody>
      </p:sp>
      <p:sp>
        <p:nvSpPr>
          <p:cNvPr id="11" name="Flowchart: Alternate Process 10"/>
          <p:cNvSpPr/>
          <p:nvPr/>
        </p:nvSpPr>
        <p:spPr>
          <a:xfrm>
            <a:off x="1992428" y="5534526"/>
            <a:ext cx="6074939" cy="102027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prstClr val="white"/>
                </a:solidFill>
              </a:rPr>
              <a:t>.............................</a:t>
            </a:r>
            <a:r>
              <a:rPr lang="ar-AE" dirty="0">
                <a:solidFill>
                  <a:prstClr val="white"/>
                </a:solidFill>
              </a:rPr>
              <a:t>.............</a:t>
            </a:r>
            <a:r>
              <a:rPr lang="ar-SA" dirty="0">
                <a:solidFill>
                  <a:prstClr val="white"/>
                </a:solidFill>
              </a:rPr>
              <a:t>...............................</a:t>
            </a:r>
            <a:endParaRPr lang="en-GB" dirty="0">
              <a:solidFill>
                <a:prstClr val="white"/>
              </a:solidFill>
            </a:endParaRPr>
          </a:p>
        </p:txBody>
      </p:sp>
      <p:sp>
        <p:nvSpPr>
          <p:cNvPr id="12" name="Flowchart: Alternate Process 11"/>
          <p:cNvSpPr/>
          <p:nvPr/>
        </p:nvSpPr>
        <p:spPr>
          <a:xfrm flipH="1">
            <a:off x="6561931" y="4746010"/>
            <a:ext cx="1606994" cy="7491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prstClr val="white"/>
                </a:solidFill>
              </a:rPr>
              <a:t>الحقيقة التّاريخيّة </a:t>
            </a:r>
            <a:endParaRPr lang="en-GB" dirty="0">
              <a:solidFill>
                <a:prstClr val="white"/>
              </a:solidFill>
            </a:endParaRPr>
          </a:p>
        </p:txBody>
      </p:sp>
      <p:pic>
        <p:nvPicPr>
          <p:cNvPr id="5" name="Content Placeholder 4"/>
          <p:cNvPicPr>
            <a:picLocks noGrp="1" noChangeAspect="1"/>
          </p:cNvPicPr>
          <p:nvPr>
            <p:ph sz="quarter" idx="4"/>
          </p:nvPr>
        </p:nvPicPr>
        <p:blipFill>
          <a:blip r:embed="rId2"/>
          <a:stretch>
            <a:fillRect/>
          </a:stretch>
        </p:blipFill>
        <p:spPr>
          <a:xfrm>
            <a:off x="5922070" y="1488578"/>
            <a:ext cx="2886715" cy="2886715"/>
          </a:xfrm>
          <a:prstGeom prst="rect">
            <a:avLst/>
          </a:prstGeom>
        </p:spPr>
      </p:pic>
      <p:pic>
        <p:nvPicPr>
          <p:cNvPr id="6" name="Content Placeholder 5"/>
          <p:cNvPicPr>
            <a:picLocks noGrp="1" noChangeAspect="1"/>
          </p:cNvPicPr>
          <p:nvPr>
            <p:ph sz="half" idx="2"/>
          </p:nvPr>
        </p:nvPicPr>
        <p:blipFill>
          <a:blip r:embed="rId3"/>
          <a:stretch>
            <a:fillRect/>
          </a:stretch>
        </p:blipFill>
        <p:spPr>
          <a:xfrm>
            <a:off x="1265502" y="2208213"/>
            <a:ext cx="3131608" cy="2562225"/>
          </a:xfrm>
          <a:prstGeom prst="rect">
            <a:avLst/>
          </a:prstGeom>
        </p:spPr>
      </p:pic>
    </p:spTree>
    <p:extLst>
      <p:ext uri="{BB962C8B-B14F-4D97-AF65-F5344CB8AC3E}">
        <p14:creationId xmlns:p14="http://schemas.microsoft.com/office/powerpoint/2010/main" val="3406888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4294" t="26035" r="5789"/>
          <a:stretch/>
        </p:blipFill>
        <p:spPr>
          <a:xfrm>
            <a:off x="497336" y="1533832"/>
            <a:ext cx="8528678" cy="4240705"/>
          </a:xfrm>
          <a:prstGeom prst="rect">
            <a:avLst/>
          </a:prstGeom>
        </p:spPr>
      </p:pic>
    </p:spTree>
    <p:extLst>
      <p:ext uri="{BB962C8B-B14F-4D97-AF65-F5344CB8AC3E}">
        <p14:creationId xmlns:p14="http://schemas.microsoft.com/office/powerpoint/2010/main" val="4012084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D98B-DD1A-42B6-AACE-C8E2EB17B3F9}"/>
              </a:ext>
            </a:extLst>
          </p:cNvPr>
          <p:cNvSpPr>
            <a:spLocks noGrp="1"/>
          </p:cNvSpPr>
          <p:nvPr>
            <p:ph type="title"/>
          </p:nvPr>
        </p:nvSpPr>
        <p:spPr>
          <a:xfrm>
            <a:off x="1028700" y="685799"/>
            <a:ext cx="7658100" cy="3635477"/>
          </a:xfrm>
        </p:spPr>
        <p:txBody>
          <a:bodyPr>
            <a:normAutofit fontScale="90000"/>
          </a:bodyPr>
          <a:lstStyle/>
          <a:p>
            <a:pPr fontAlgn="base"/>
            <a:r>
              <a:rPr lang="en-US" b="1" dirty="0">
                <a:effectLst/>
                <a:latin typeface="inherit"/>
              </a:rPr>
              <a:t>https://kahoot.it/challenge/06338772?challenge-id=dd0d2704-5180-4fb4-a11e-078ebfba4581_1587736361988</a:t>
            </a:r>
            <a:br>
              <a:rPr lang="en-US" b="1" dirty="0">
                <a:effectLst/>
                <a:latin typeface="inherit"/>
              </a:rPr>
            </a:br>
            <a:r>
              <a:rPr lang="en-US" b="1" i="0" dirty="0">
                <a:solidFill>
                  <a:srgbClr val="000000"/>
                </a:solidFill>
                <a:effectLst/>
                <a:latin typeface="inherit"/>
              </a:rPr>
              <a:t>Z</a:t>
            </a:r>
            <a:br>
              <a:rPr lang="en-US" b="1" i="0" dirty="0">
                <a:solidFill>
                  <a:srgbClr val="000000"/>
                </a:solidFill>
                <a:effectLst/>
                <a:latin typeface="inherit"/>
              </a:rPr>
            </a:br>
            <a:r>
              <a:rPr lang="en-US" b="0" i="0" dirty="0">
                <a:solidFill>
                  <a:srgbClr val="000000"/>
                </a:solidFill>
                <a:effectLst/>
                <a:latin typeface="FabricMDL2Icons"/>
              </a:rPr>
              <a:t></a:t>
            </a:r>
            <a:br>
              <a:rPr lang="ar-AE" b="0" i="0">
                <a:solidFill>
                  <a:srgbClr val="000000"/>
                </a:solidFill>
                <a:effectLst/>
                <a:latin typeface="FabricMDL2Icons"/>
              </a:rPr>
            </a:br>
            <a:br>
              <a:rPr lang="ar-AE" b="0" i="0">
                <a:solidFill>
                  <a:srgbClr val="000000"/>
                </a:solidFill>
                <a:effectLst/>
                <a:latin typeface="FabricMDL2Icons"/>
              </a:rPr>
            </a:br>
            <a:r>
              <a:rPr lang="ar-AE" b="0" i="0">
                <a:solidFill>
                  <a:srgbClr val="000000"/>
                </a:solidFill>
                <a:effectLst/>
                <a:latin typeface="FabricMDL2Icons"/>
              </a:rPr>
              <a:t>هذا الرابط للطلاب</a:t>
            </a:r>
            <a:br>
              <a:rPr lang="en-US"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2167053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37208"/>
            <a:ext cx="8939943" cy="6720792"/>
          </a:xfrm>
          <a:prstGeom prst="rect">
            <a:avLst/>
          </a:prstGeom>
        </p:spPr>
      </p:pic>
    </p:spTree>
    <p:extLst>
      <p:ext uri="{BB962C8B-B14F-4D97-AF65-F5344CB8AC3E}">
        <p14:creationId xmlns:p14="http://schemas.microsoft.com/office/powerpoint/2010/main" val="2737488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10441713"/>
              </p:ext>
            </p:extLst>
          </p:nvPr>
        </p:nvGraphicFramePr>
        <p:xfrm>
          <a:off x="1424540" y="2210335"/>
          <a:ext cx="7180444" cy="4647665"/>
        </p:xfrm>
        <a:graphic>
          <a:graphicData uri="http://schemas.openxmlformats.org/drawingml/2006/table">
            <a:tbl>
              <a:tblPr firstRow="1" bandRow="1">
                <a:tableStyleId>{5C22544A-7EE6-4342-B048-85BDC9FD1C3A}</a:tableStyleId>
              </a:tblPr>
              <a:tblGrid>
                <a:gridCol w="1795111">
                  <a:extLst>
                    <a:ext uri="{9D8B030D-6E8A-4147-A177-3AD203B41FA5}">
                      <a16:colId xmlns:a16="http://schemas.microsoft.com/office/drawing/2014/main" val="20000"/>
                    </a:ext>
                  </a:extLst>
                </a:gridCol>
                <a:gridCol w="1795111">
                  <a:extLst>
                    <a:ext uri="{9D8B030D-6E8A-4147-A177-3AD203B41FA5}">
                      <a16:colId xmlns:a16="http://schemas.microsoft.com/office/drawing/2014/main" val="20001"/>
                    </a:ext>
                  </a:extLst>
                </a:gridCol>
                <a:gridCol w="1795111">
                  <a:extLst>
                    <a:ext uri="{9D8B030D-6E8A-4147-A177-3AD203B41FA5}">
                      <a16:colId xmlns:a16="http://schemas.microsoft.com/office/drawing/2014/main" val="20002"/>
                    </a:ext>
                  </a:extLst>
                </a:gridCol>
                <a:gridCol w="1795111">
                  <a:extLst>
                    <a:ext uri="{9D8B030D-6E8A-4147-A177-3AD203B41FA5}">
                      <a16:colId xmlns:a16="http://schemas.microsoft.com/office/drawing/2014/main" val="20003"/>
                    </a:ext>
                  </a:extLst>
                </a:gridCol>
              </a:tblGrid>
              <a:tr h="1091456">
                <a:tc>
                  <a:txBody>
                    <a:bodyPr/>
                    <a:lstStyle/>
                    <a:p>
                      <a:pPr algn="ctr"/>
                      <a:r>
                        <a:rPr lang="ar-SA" sz="2800" dirty="0">
                          <a:solidFill>
                            <a:srgbClr val="FF0000"/>
                          </a:solidFill>
                        </a:rPr>
                        <a:t>دوافع </a:t>
                      </a:r>
                      <a:r>
                        <a:rPr lang="ar-AE" sz="2800" dirty="0">
                          <a:solidFill>
                            <a:srgbClr val="FF0000"/>
                          </a:solidFill>
                        </a:rPr>
                        <a:t>علمية</a:t>
                      </a:r>
                      <a:r>
                        <a:rPr lang="ar-SA" sz="2800" dirty="0">
                          <a:solidFill>
                            <a:srgbClr val="FF0000"/>
                          </a:solidFill>
                        </a:rPr>
                        <a:t> </a:t>
                      </a:r>
                      <a:endParaRPr lang="en-GB" sz="2800" dirty="0">
                        <a:solidFill>
                          <a:srgbClr val="FF0000"/>
                        </a:solidFill>
                      </a:endParaRPr>
                    </a:p>
                  </a:txBody>
                  <a:tcPr/>
                </a:tc>
                <a:tc>
                  <a:txBody>
                    <a:bodyPr/>
                    <a:lstStyle/>
                    <a:p>
                      <a:pPr algn="ctr"/>
                      <a:r>
                        <a:rPr lang="ar-SA" sz="2800" dirty="0">
                          <a:solidFill>
                            <a:srgbClr val="FF0000"/>
                          </a:solidFill>
                        </a:rPr>
                        <a:t>دوافع اقتصاديّة </a:t>
                      </a:r>
                      <a:endParaRPr lang="en-GB" sz="2800" dirty="0">
                        <a:solidFill>
                          <a:srgbClr val="FF0000"/>
                        </a:solidFill>
                      </a:endParaRPr>
                    </a:p>
                  </a:txBody>
                  <a:tcPr/>
                </a:tc>
                <a:tc>
                  <a:txBody>
                    <a:bodyPr/>
                    <a:lstStyle/>
                    <a:p>
                      <a:pPr algn="ctr"/>
                      <a:r>
                        <a:rPr lang="ar-SA" sz="2800" dirty="0">
                          <a:solidFill>
                            <a:srgbClr val="FF0000"/>
                          </a:solidFill>
                        </a:rPr>
                        <a:t>دوافع دينيّة </a:t>
                      </a:r>
                      <a:endParaRPr lang="en-GB" sz="2800" dirty="0">
                        <a:solidFill>
                          <a:srgbClr val="FF0000"/>
                        </a:solidFill>
                      </a:endParaRPr>
                    </a:p>
                  </a:txBody>
                  <a:tcPr/>
                </a:tc>
                <a:tc>
                  <a:txBody>
                    <a:bodyPr/>
                    <a:lstStyle/>
                    <a:p>
                      <a:pPr algn="ctr"/>
                      <a:r>
                        <a:rPr lang="ar-SA" sz="2400" dirty="0">
                          <a:solidFill>
                            <a:srgbClr val="FF0000"/>
                          </a:solidFill>
                        </a:rPr>
                        <a:t>دوافع سياسيّة  </a:t>
                      </a:r>
                      <a:endParaRPr lang="en-GB" sz="2400" dirty="0">
                        <a:solidFill>
                          <a:srgbClr val="FF0000"/>
                        </a:solidFill>
                      </a:endParaRPr>
                    </a:p>
                  </a:txBody>
                  <a:tcPr/>
                </a:tc>
                <a:extLst>
                  <a:ext uri="{0D108BD9-81ED-4DB2-BD59-A6C34878D82A}">
                    <a16:rowId xmlns:a16="http://schemas.microsoft.com/office/drawing/2014/main" val="10000"/>
                  </a:ext>
                </a:extLst>
              </a:tr>
              <a:tr h="3556209">
                <a:tc>
                  <a:txBody>
                    <a:bodyPr/>
                    <a:lstStyle/>
                    <a:p>
                      <a:r>
                        <a:rPr lang="ar-SA" dirty="0"/>
                        <a:t>.........................</a:t>
                      </a:r>
                    </a:p>
                    <a:p>
                      <a:endParaRPr lang="ar-SA" dirty="0"/>
                    </a:p>
                    <a:p>
                      <a:endParaRPr lang="ar-SA" dirty="0"/>
                    </a:p>
                    <a:p>
                      <a:endParaRPr lang="ar-SA" dirty="0"/>
                    </a:p>
                    <a:p>
                      <a:endParaRPr lang="ar-SA" dirty="0"/>
                    </a:p>
                    <a:p>
                      <a:endParaRPr lang="ar-SA" dirty="0"/>
                    </a:p>
                    <a:p>
                      <a:endParaRPr lang="ar-SA" dirty="0"/>
                    </a:p>
                    <a:p>
                      <a:endParaRPr lang="ar-SA" dirty="0"/>
                    </a:p>
                    <a:p>
                      <a:r>
                        <a:rPr lang="ar-SA" dirty="0"/>
                        <a:t>...........................</a:t>
                      </a:r>
                    </a:p>
                    <a:p>
                      <a:endParaRPr lang="ar-SA" dirty="0"/>
                    </a:p>
                    <a:p>
                      <a:endParaRPr lang="ar-SA" dirty="0"/>
                    </a:p>
                    <a:p>
                      <a:endParaRPr lang="ar-SA" dirty="0"/>
                    </a:p>
                    <a:p>
                      <a:endParaRPr lang="ar-SA" dirty="0"/>
                    </a:p>
                    <a:p>
                      <a:endParaRPr lang="ar-SA" dirty="0"/>
                    </a:p>
                    <a:p>
                      <a:r>
                        <a:rPr lang="ar-SA" dirty="0"/>
                        <a:t>..................................</a:t>
                      </a:r>
                    </a:p>
                  </a:txBody>
                  <a:tcPr/>
                </a:tc>
                <a:tc>
                  <a:txBody>
                    <a:bodyPr/>
                    <a:lstStyle/>
                    <a:p>
                      <a:r>
                        <a:rPr lang="ar-SA" dirty="0"/>
                        <a:t>.............................</a:t>
                      </a:r>
                    </a:p>
                    <a:p>
                      <a:endParaRPr lang="ar-SA" dirty="0"/>
                    </a:p>
                    <a:p>
                      <a:endParaRPr lang="ar-SA" dirty="0"/>
                    </a:p>
                    <a:p>
                      <a:endParaRPr lang="ar-SA" dirty="0"/>
                    </a:p>
                    <a:p>
                      <a:endParaRPr lang="ar-SA" dirty="0"/>
                    </a:p>
                    <a:p>
                      <a:endParaRPr lang="ar-SA" dirty="0"/>
                    </a:p>
                    <a:p>
                      <a:endParaRPr lang="ar-SA" dirty="0"/>
                    </a:p>
                    <a:p>
                      <a:r>
                        <a:rPr lang="ar-SA" dirty="0"/>
                        <a:t>.............................</a:t>
                      </a:r>
                    </a:p>
                    <a:p>
                      <a:endParaRPr lang="ar-SA" dirty="0"/>
                    </a:p>
                    <a:p>
                      <a:endParaRPr lang="ar-SA" dirty="0"/>
                    </a:p>
                    <a:p>
                      <a:endParaRPr lang="ar-SA" dirty="0"/>
                    </a:p>
                    <a:p>
                      <a:endParaRPr lang="ar-SA" dirty="0"/>
                    </a:p>
                    <a:p>
                      <a:endParaRPr lang="ar-SA" dirty="0"/>
                    </a:p>
                    <a:p>
                      <a:endParaRPr lang="ar-SA" dirty="0"/>
                    </a:p>
                    <a:p>
                      <a:r>
                        <a:rPr lang="ar-SA" dirty="0"/>
                        <a:t>.............................</a:t>
                      </a:r>
                    </a:p>
                  </a:txBody>
                  <a:tcPr/>
                </a:tc>
                <a:tc>
                  <a:txBody>
                    <a:bodyPr/>
                    <a:lstStyle/>
                    <a:p>
                      <a:r>
                        <a:rPr lang="ar-SA" dirty="0"/>
                        <a:t>.............................</a:t>
                      </a:r>
                    </a:p>
                    <a:p>
                      <a:endParaRPr lang="ar-SA" dirty="0"/>
                    </a:p>
                    <a:p>
                      <a:endParaRPr lang="ar-SA" dirty="0"/>
                    </a:p>
                    <a:p>
                      <a:endParaRPr lang="ar-SA" dirty="0"/>
                    </a:p>
                    <a:p>
                      <a:endParaRPr lang="ar-SA" dirty="0"/>
                    </a:p>
                    <a:p>
                      <a:endParaRPr lang="ar-SA" dirty="0"/>
                    </a:p>
                    <a:p>
                      <a:endParaRPr lang="ar-SA" dirty="0"/>
                    </a:p>
                    <a:p>
                      <a:r>
                        <a:rPr lang="ar-SA" dirty="0"/>
                        <a:t>..............................</a:t>
                      </a:r>
                    </a:p>
                    <a:p>
                      <a:endParaRPr lang="ar-SA" dirty="0"/>
                    </a:p>
                    <a:p>
                      <a:endParaRPr lang="ar-SA" dirty="0"/>
                    </a:p>
                    <a:p>
                      <a:endParaRPr lang="ar-SA" dirty="0"/>
                    </a:p>
                    <a:p>
                      <a:endParaRPr lang="ar-SA" dirty="0"/>
                    </a:p>
                    <a:p>
                      <a:endParaRPr lang="ar-SA" dirty="0"/>
                    </a:p>
                    <a:p>
                      <a:endParaRPr lang="ar-SA" dirty="0"/>
                    </a:p>
                    <a:p>
                      <a:r>
                        <a:rPr lang="ar-SA" dirty="0"/>
                        <a:t>................................</a:t>
                      </a:r>
                    </a:p>
                  </a:txBody>
                  <a:tcPr/>
                </a:tc>
                <a:tc>
                  <a:txBody>
                    <a:bodyPr/>
                    <a:lstStyle/>
                    <a:p>
                      <a:r>
                        <a:rPr lang="ar-SA" dirty="0"/>
                        <a:t>.............................</a:t>
                      </a:r>
                    </a:p>
                    <a:p>
                      <a:endParaRPr lang="ar-SA" dirty="0"/>
                    </a:p>
                    <a:p>
                      <a:endParaRPr lang="ar-SA" dirty="0"/>
                    </a:p>
                    <a:p>
                      <a:endParaRPr lang="ar-SA" dirty="0"/>
                    </a:p>
                    <a:p>
                      <a:endParaRPr lang="ar-SA" dirty="0"/>
                    </a:p>
                    <a:p>
                      <a:endParaRPr lang="ar-SA" dirty="0"/>
                    </a:p>
                    <a:p>
                      <a:endParaRPr lang="ar-SA" dirty="0"/>
                    </a:p>
                    <a:p>
                      <a:r>
                        <a:rPr lang="ar-SA" dirty="0"/>
                        <a:t>...............................</a:t>
                      </a:r>
                    </a:p>
                    <a:p>
                      <a:endParaRPr lang="ar-SA" dirty="0"/>
                    </a:p>
                    <a:p>
                      <a:endParaRPr lang="ar-SA" dirty="0"/>
                    </a:p>
                    <a:p>
                      <a:endParaRPr lang="ar-SA" dirty="0"/>
                    </a:p>
                    <a:p>
                      <a:endParaRPr lang="ar-SA" dirty="0"/>
                    </a:p>
                    <a:p>
                      <a:endParaRPr lang="ar-SA" dirty="0"/>
                    </a:p>
                    <a:p>
                      <a:r>
                        <a:rPr lang="ar-SA" dirty="0"/>
                        <a:t>...............................</a:t>
                      </a:r>
                      <a:endParaRPr lang="en-GB" dirty="0"/>
                    </a:p>
                  </a:txBody>
                  <a:tcPr/>
                </a:tc>
                <a:extLst>
                  <a:ext uri="{0D108BD9-81ED-4DB2-BD59-A6C34878D82A}">
                    <a16:rowId xmlns:a16="http://schemas.microsoft.com/office/drawing/2014/main" val="10001"/>
                  </a:ext>
                </a:extLst>
              </a:tr>
            </a:tbl>
          </a:graphicData>
        </a:graphic>
      </p:graphicFrame>
      <p:sp>
        <p:nvSpPr>
          <p:cNvPr id="9" name="عنوان 1"/>
          <p:cNvSpPr>
            <a:spLocks noGrp="1"/>
          </p:cNvSpPr>
          <p:nvPr>
            <p:ph type="title"/>
          </p:nvPr>
        </p:nvSpPr>
        <p:spPr>
          <a:xfrm>
            <a:off x="1376413" y="481264"/>
            <a:ext cx="7421078" cy="1512916"/>
          </a:xfrm>
          <a:solidFill>
            <a:schemeClr val="accent1"/>
          </a:solidFill>
        </p:spPr>
        <p:txBody>
          <a:bodyPr/>
          <a:lstStyle/>
          <a:p>
            <a:pPr algn="ctr"/>
            <a:r>
              <a:rPr lang="ar-SA" dirty="0"/>
              <a:t>أصَّنفُ دوافع حركة الكشوف الجغرافيّة وفقاً للجدول التّالي: </a:t>
            </a:r>
          </a:p>
        </p:txBody>
      </p:sp>
    </p:spTree>
    <p:extLst>
      <p:ext uri="{BB962C8B-B14F-4D97-AF65-F5344CB8AC3E}">
        <p14:creationId xmlns:p14="http://schemas.microsoft.com/office/powerpoint/2010/main" val="1704034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4118"/>
            <a:ext cx="9144000" cy="1382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solidFill>
                  <a:prstClr val="white"/>
                </a:solidFill>
              </a:rPr>
              <a:t>الكشوف الجغرافيّة البرتغاليّة </a:t>
            </a:r>
            <a:endParaRPr lang="en-US" sz="4800" dirty="0">
              <a:solidFill>
                <a:prstClr val="white"/>
              </a:solidFill>
            </a:endParaRPr>
          </a:p>
        </p:txBody>
      </p:sp>
      <p:sp>
        <p:nvSpPr>
          <p:cNvPr id="2" name="Rectangle 1"/>
          <p:cNvSpPr/>
          <p:nvPr/>
        </p:nvSpPr>
        <p:spPr>
          <a:xfrm>
            <a:off x="3580598" y="2110739"/>
            <a:ext cx="5159141" cy="127053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tx1"/>
                </a:solidFill>
              </a:rPr>
              <a:t>البرتغال أول دولة بدأت حركة الكشوف الجغرافيّة </a:t>
            </a:r>
            <a:endParaRPr lang="en-GB" sz="3200" b="1" dirty="0">
              <a:solidFill>
                <a:schemeClr val="tx1"/>
              </a:solidFill>
            </a:endParaRPr>
          </a:p>
        </p:txBody>
      </p:sp>
      <p:sp>
        <p:nvSpPr>
          <p:cNvPr id="5" name="Rectangle 4"/>
          <p:cNvSpPr/>
          <p:nvPr/>
        </p:nvSpPr>
        <p:spPr>
          <a:xfrm>
            <a:off x="3282215" y="3609301"/>
            <a:ext cx="5159141" cy="296458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rPr>
              <a:t>أيد حركة الكشوف الأمير البرتغالي هنري الملاح:</a:t>
            </a:r>
          </a:p>
          <a:p>
            <a:pPr algn="ctr"/>
            <a:r>
              <a:rPr lang="ar-SA" sz="2000" b="1" dirty="0">
                <a:solidFill>
                  <a:schemeClr val="tx1"/>
                </a:solidFill>
              </a:rPr>
              <a:t>1-نشر المسيحيّة في أفريقيا </a:t>
            </a:r>
          </a:p>
          <a:p>
            <a:pPr algn="ctr"/>
            <a:r>
              <a:rPr lang="ar-SA" sz="2000" b="1" dirty="0">
                <a:solidFill>
                  <a:schemeClr val="tx1"/>
                </a:solidFill>
              </a:rPr>
              <a:t>2-أسس أكاد</a:t>
            </a:r>
            <a:r>
              <a:rPr lang="ar-AE" sz="2000" b="1" dirty="0">
                <a:solidFill>
                  <a:schemeClr val="tx1"/>
                </a:solidFill>
              </a:rPr>
              <a:t>ي</a:t>
            </a:r>
            <a:r>
              <a:rPr lang="ar-SA" sz="2000" b="1" dirty="0">
                <a:solidFill>
                  <a:schemeClr val="tx1"/>
                </a:solidFill>
              </a:rPr>
              <a:t>ميّة بحريّة ومرصد بحريّ</a:t>
            </a:r>
          </a:p>
          <a:p>
            <a:pPr algn="ctr"/>
            <a:r>
              <a:rPr lang="ar-SA" sz="2000" b="1" dirty="0">
                <a:solidFill>
                  <a:schemeClr val="tx1"/>
                </a:solidFill>
              </a:rPr>
              <a:t>3-تمكن الملاحون البرتغاليين من اكتشاف سواحل أفريقيا وحققو أرباحاً طائلة من نقل الأفريقيين إلى أوروبا وبيعهم  في الأسواق </a:t>
            </a:r>
            <a:endParaRPr lang="en-GB" sz="2000" b="1" dirty="0">
              <a:solidFill>
                <a:schemeClr val="tx1"/>
              </a:solidFill>
            </a:endParaRPr>
          </a:p>
        </p:txBody>
      </p:sp>
      <p:pic>
        <p:nvPicPr>
          <p:cNvPr id="3" name="Picture 2"/>
          <p:cNvPicPr>
            <a:picLocks noChangeAspect="1"/>
          </p:cNvPicPr>
          <p:nvPr/>
        </p:nvPicPr>
        <p:blipFill>
          <a:blip r:embed="rId2"/>
          <a:stretch>
            <a:fillRect/>
          </a:stretch>
        </p:blipFill>
        <p:spPr>
          <a:xfrm>
            <a:off x="298384" y="1876926"/>
            <a:ext cx="2591474" cy="3008696"/>
          </a:xfrm>
          <a:prstGeom prst="rect">
            <a:avLst/>
          </a:prstGeom>
        </p:spPr>
      </p:pic>
      <p:sp>
        <p:nvSpPr>
          <p:cNvPr id="7" name="Rounded Rectangle 6"/>
          <p:cNvSpPr/>
          <p:nvPr/>
        </p:nvSpPr>
        <p:spPr>
          <a:xfrm>
            <a:off x="702644" y="5062888"/>
            <a:ext cx="1848051" cy="625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هنري الملاح</a:t>
            </a:r>
            <a:endParaRPr lang="en-GB" dirty="0"/>
          </a:p>
        </p:txBody>
      </p:sp>
    </p:spTree>
    <p:extLst>
      <p:ext uri="{BB962C8B-B14F-4D97-AF65-F5344CB8AC3E}">
        <p14:creationId xmlns:p14="http://schemas.microsoft.com/office/powerpoint/2010/main" val="728268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5128" y="1522794"/>
            <a:ext cx="9144000" cy="341934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ar-SA" sz="3200" u="sng" dirty="0">
              <a:solidFill>
                <a:prstClr val="white"/>
              </a:solidFill>
            </a:endParaRPr>
          </a:p>
          <a:p>
            <a:pPr algn="r"/>
            <a:endParaRPr lang="ar-SA" sz="3200" u="sng" dirty="0">
              <a:solidFill>
                <a:prstClr val="white"/>
              </a:solidFill>
            </a:endParaRPr>
          </a:p>
          <a:p>
            <a:pPr algn="r"/>
            <a:r>
              <a:rPr lang="ar-SA" sz="3200" u="sng" dirty="0">
                <a:solidFill>
                  <a:prstClr val="white"/>
                </a:solidFill>
              </a:rPr>
              <a:t>أشاهد الفيديو التّالي بعنوان الكشوف الجغرافيّة </a:t>
            </a:r>
            <a:r>
              <a:rPr lang="ar-AE" sz="3200" u="sng" dirty="0">
                <a:solidFill>
                  <a:prstClr val="white"/>
                </a:solidFill>
              </a:rPr>
              <a:t>؟ </a:t>
            </a:r>
          </a:p>
          <a:p>
            <a:pPr algn="r"/>
            <a:endParaRPr lang="ar-AE" sz="3200" u="sng" dirty="0">
              <a:solidFill>
                <a:prstClr val="white"/>
              </a:solidFill>
            </a:endParaRPr>
          </a:p>
          <a:p>
            <a:pPr algn="r"/>
            <a:endParaRPr lang="ar-AE" sz="3200" u="sng" dirty="0">
              <a:solidFill>
                <a:prstClr val="white"/>
              </a:solidFill>
            </a:endParaRPr>
          </a:p>
          <a:p>
            <a:r>
              <a:rPr lang="en-GB" sz="3600" b="1" u="sng" dirty="0">
                <a:hlinkClick r:id="rId2"/>
              </a:rPr>
              <a:t>https://www.youtube.com/watch?v=9j1JHshJKFs</a:t>
            </a:r>
            <a:endParaRPr lang="en-GB" sz="3600" dirty="0"/>
          </a:p>
          <a:p>
            <a:br>
              <a:rPr lang="en-GB" sz="3600" dirty="0"/>
            </a:br>
            <a:endParaRPr lang="ar-AE" sz="3600" dirty="0">
              <a:solidFill>
                <a:prstClr val="white"/>
              </a:solidFill>
            </a:endParaRPr>
          </a:p>
        </p:txBody>
      </p:sp>
      <p:sp>
        <p:nvSpPr>
          <p:cNvPr id="7" name="مستطيل مستدير الزوايا 6"/>
          <p:cNvSpPr/>
          <p:nvPr/>
        </p:nvSpPr>
        <p:spPr>
          <a:xfrm>
            <a:off x="3296945" y="105878"/>
            <a:ext cx="5694219" cy="1274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prstClr val="white"/>
                </a:solidFill>
              </a:rPr>
              <a:t>مقطعٌ صوتيّ</a:t>
            </a:r>
          </a:p>
        </p:txBody>
      </p:sp>
      <p:pic>
        <p:nvPicPr>
          <p:cNvPr id="2" name="Picture 1"/>
          <p:cNvPicPr>
            <a:picLocks noChangeAspect="1"/>
          </p:cNvPicPr>
          <p:nvPr/>
        </p:nvPicPr>
        <p:blipFill>
          <a:blip r:embed="rId3"/>
          <a:stretch>
            <a:fillRect/>
          </a:stretch>
        </p:blipFill>
        <p:spPr>
          <a:xfrm>
            <a:off x="3146157" y="335704"/>
            <a:ext cx="1550971" cy="814965"/>
          </a:xfrm>
          <a:prstGeom prst="rect">
            <a:avLst/>
          </a:prstGeom>
        </p:spPr>
      </p:pic>
    </p:spTree>
    <p:extLst>
      <p:ext uri="{BB962C8B-B14F-4D97-AF65-F5344CB8AC3E}">
        <p14:creationId xmlns:p14="http://schemas.microsoft.com/office/powerpoint/2010/main" val="330818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443811"/>
            <a:ext cx="9144000" cy="87576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800" dirty="0">
                <a:solidFill>
                  <a:prstClr val="white"/>
                </a:solidFill>
              </a:rPr>
              <a:t>  </a:t>
            </a:r>
            <a:r>
              <a:rPr lang="en-US" sz="4800" dirty="0">
                <a:solidFill>
                  <a:prstClr val="white"/>
                </a:solidFill>
              </a:rPr>
              <a:t> </a:t>
            </a:r>
            <a:r>
              <a:rPr lang="ar-SA" sz="4800" b="1" dirty="0">
                <a:solidFill>
                  <a:schemeClr val="tx1"/>
                </a:solidFill>
              </a:rPr>
              <a:t>نواتجُ التعلّم :  </a:t>
            </a:r>
            <a:r>
              <a:rPr lang="ar-AE" sz="4800" b="1" dirty="0">
                <a:solidFill>
                  <a:schemeClr val="tx1"/>
                </a:solidFill>
              </a:rPr>
              <a:t> </a:t>
            </a:r>
            <a:endParaRPr lang="en-US" sz="4800" b="1" dirty="0">
              <a:solidFill>
                <a:schemeClr val="tx1"/>
              </a:solidFill>
            </a:endParaRPr>
          </a:p>
        </p:txBody>
      </p:sp>
      <p:sp>
        <p:nvSpPr>
          <p:cNvPr id="8" name="Rectangle 7"/>
          <p:cNvSpPr/>
          <p:nvPr/>
        </p:nvSpPr>
        <p:spPr>
          <a:xfrm>
            <a:off x="0" y="3323076"/>
            <a:ext cx="9144000" cy="1101144"/>
          </a:xfrm>
          <a:prstGeom prst="rect">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a:solidFill>
                  <a:schemeClr val="tx1"/>
                </a:solidFill>
              </a:rPr>
              <a:t>2-</a:t>
            </a:r>
            <a:r>
              <a:rPr lang="ar-SA" sz="3200" b="1" dirty="0">
                <a:solidFill>
                  <a:srgbClr val="FF0000"/>
                </a:solidFill>
              </a:rPr>
              <a:t>يتتبعُ التّاريخ الجغرافي لحركة الكشوف الجغرافيّة</a:t>
            </a:r>
            <a:endParaRPr lang="ar-AE" sz="3200" dirty="0">
              <a:solidFill>
                <a:srgbClr val="FF0000"/>
              </a:solidFill>
            </a:endParaRPr>
          </a:p>
        </p:txBody>
      </p:sp>
      <p:sp>
        <p:nvSpPr>
          <p:cNvPr id="6" name="Rectangle 5"/>
          <p:cNvSpPr/>
          <p:nvPr/>
        </p:nvSpPr>
        <p:spPr>
          <a:xfrm>
            <a:off x="0" y="1319573"/>
            <a:ext cx="9144000" cy="139160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a:solidFill>
                  <a:schemeClr val="tx1"/>
                </a:solidFill>
              </a:rPr>
              <a:t>1- </a:t>
            </a:r>
            <a:r>
              <a:rPr lang="ar-AE" sz="2800" b="1" dirty="0">
                <a:solidFill>
                  <a:srgbClr val="FF0000"/>
                </a:solidFill>
              </a:rPr>
              <a:t>أن </a:t>
            </a:r>
            <a:r>
              <a:rPr lang="ar-SA" sz="2800" b="1" dirty="0">
                <a:solidFill>
                  <a:srgbClr val="FF0000"/>
                </a:solidFill>
              </a:rPr>
              <a:t>يُ</a:t>
            </a:r>
            <a:r>
              <a:rPr lang="ar-AE" sz="2800" b="1" dirty="0">
                <a:solidFill>
                  <a:srgbClr val="FF0000"/>
                </a:solidFill>
              </a:rPr>
              <a:t>فسر </a:t>
            </a:r>
            <a:r>
              <a:rPr lang="ar-SA" sz="2800" b="1" dirty="0">
                <a:solidFill>
                  <a:srgbClr val="FF0000"/>
                </a:solidFill>
              </a:rPr>
              <a:t>المفاهيم والمصّطلحات الواردة في الدّرس(الكشوف الجغرافيّة – رأس الرّجاء الصّالح – البارود)</a:t>
            </a:r>
            <a:endParaRPr lang="ar-AE" sz="2800" b="1" dirty="0">
              <a:solidFill>
                <a:srgbClr val="FF0000"/>
              </a:solidFill>
            </a:endParaRPr>
          </a:p>
        </p:txBody>
      </p:sp>
      <p:sp>
        <p:nvSpPr>
          <p:cNvPr id="9" name="Rectangle 8"/>
          <p:cNvSpPr/>
          <p:nvPr/>
        </p:nvSpPr>
        <p:spPr>
          <a:xfrm>
            <a:off x="1" y="4839806"/>
            <a:ext cx="9143999" cy="134830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a:solidFill>
                  <a:schemeClr val="tx1"/>
                </a:solidFill>
              </a:rPr>
              <a:t>3-</a:t>
            </a:r>
            <a:r>
              <a:rPr lang="ar-SA" sz="3200" b="1" dirty="0">
                <a:solidFill>
                  <a:srgbClr val="FF0000"/>
                </a:solidFill>
              </a:rPr>
              <a:t>يوضحُ الطّالب دوافعُ حركة الكشوف الجغرافيّة.</a:t>
            </a:r>
            <a:endParaRPr lang="ar-AE" sz="3200" dirty="0">
              <a:solidFill>
                <a:srgbClr val="FF0000"/>
              </a:solidFill>
            </a:endParaRPr>
          </a:p>
        </p:txBody>
      </p:sp>
    </p:spTree>
    <p:extLst>
      <p:ext uri="{BB962C8B-B14F-4D97-AF65-F5344CB8AC3E}">
        <p14:creationId xmlns:p14="http://schemas.microsoft.com/office/powerpoint/2010/main" val="1180853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3961" y="789272"/>
            <a:ext cx="8657304" cy="5117499"/>
          </a:xfrm>
          <a:prstGeom prst="rect">
            <a:avLst/>
          </a:prstGeom>
        </p:spPr>
      </p:pic>
    </p:spTree>
    <p:extLst>
      <p:ext uri="{BB962C8B-B14F-4D97-AF65-F5344CB8AC3E}">
        <p14:creationId xmlns:p14="http://schemas.microsoft.com/office/powerpoint/2010/main" val="4183350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12EA81-5467-4A83-A53A-2F757FE9E0C8}"/>
              </a:ext>
            </a:extLst>
          </p:cNvPr>
          <p:cNvPicPr>
            <a:picLocks noChangeAspect="1"/>
          </p:cNvPicPr>
          <p:nvPr/>
        </p:nvPicPr>
        <p:blipFill>
          <a:blip r:embed="rId2"/>
          <a:stretch>
            <a:fillRect/>
          </a:stretch>
        </p:blipFill>
        <p:spPr>
          <a:xfrm>
            <a:off x="132997" y="211624"/>
            <a:ext cx="8878006" cy="2588727"/>
          </a:xfrm>
          <a:prstGeom prst="rect">
            <a:avLst/>
          </a:prstGeom>
        </p:spPr>
      </p:pic>
      <p:sp>
        <p:nvSpPr>
          <p:cNvPr id="3" name="Rectangle 2">
            <a:extLst>
              <a:ext uri="{FF2B5EF4-FFF2-40B4-BE49-F238E27FC236}">
                <a16:creationId xmlns:a16="http://schemas.microsoft.com/office/drawing/2014/main" id="{931EA557-F99E-48F0-B610-6185256A60DA}"/>
              </a:ext>
            </a:extLst>
          </p:cNvPr>
          <p:cNvSpPr/>
          <p:nvPr/>
        </p:nvSpPr>
        <p:spPr>
          <a:xfrm>
            <a:off x="191729" y="2403987"/>
            <a:ext cx="4380271" cy="3963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2C733A57-CF2E-44E3-8281-B4693AF8156E}"/>
              </a:ext>
            </a:extLst>
          </p:cNvPr>
          <p:cNvPicPr>
            <a:picLocks noChangeAspect="1"/>
          </p:cNvPicPr>
          <p:nvPr/>
        </p:nvPicPr>
        <p:blipFill>
          <a:blip r:embed="rId3"/>
          <a:stretch>
            <a:fillRect/>
          </a:stretch>
        </p:blipFill>
        <p:spPr>
          <a:xfrm>
            <a:off x="0" y="2800350"/>
            <a:ext cx="9144000" cy="4057649"/>
          </a:xfrm>
          <a:prstGeom prst="rect">
            <a:avLst/>
          </a:prstGeom>
        </p:spPr>
      </p:pic>
    </p:spTree>
    <p:extLst>
      <p:ext uri="{BB962C8B-B14F-4D97-AF65-F5344CB8AC3E}">
        <p14:creationId xmlns:p14="http://schemas.microsoft.com/office/powerpoint/2010/main" val="2512885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9993" r="9684"/>
          <a:stretch/>
        </p:blipFill>
        <p:spPr>
          <a:xfrm>
            <a:off x="149818" y="205106"/>
            <a:ext cx="5277587" cy="6652894"/>
          </a:xfrm>
          <a:prstGeom prst="rect">
            <a:avLst/>
          </a:prstGeom>
        </p:spPr>
      </p:pic>
      <p:sp>
        <p:nvSpPr>
          <p:cNvPr id="5" name="Flowchart: Alternate Process 4"/>
          <p:cNvSpPr/>
          <p:nvPr/>
        </p:nvSpPr>
        <p:spPr>
          <a:xfrm>
            <a:off x="5197642" y="341954"/>
            <a:ext cx="3859730" cy="1578543"/>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ar-SA" sz="3200" b="1" dirty="0"/>
              <a:t>رأس الرّجاء الصالح </a:t>
            </a:r>
            <a:endParaRPr lang="en-GB" sz="3200" b="1" dirty="0"/>
          </a:p>
        </p:txBody>
      </p:sp>
      <p:sp>
        <p:nvSpPr>
          <p:cNvPr id="6" name="Rounded Rectangle 5"/>
          <p:cNvSpPr/>
          <p:nvPr/>
        </p:nvSpPr>
        <p:spPr>
          <a:xfrm>
            <a:off x="5534526" y="2165684"/>
            <a:ext cx="3185962" cy="1251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من أول الرّحاليين الذين  كشفوا طريق رأس الرّجاء الصّالح</a:t>
            </a:r>
            <a:endParaRPr lang="ar-AE" dirty="0"/>
          </a:p>
          <a:p>
            <a:pPr algn="ctr"/>
            <a:endParaRPr lang="en-GB" dirty="0"/>
          </a:p>
        </p:txBody>
      </p:sp>
      <p:sp>
        <p:nvSpPr>
          <p:cNvPr id="7" name="Rounded Rectangle 6"/>
          <p:cNvSpPr/>
          <p:nvPr/>
        </p:nvSpPr>
        <p:spPr>
          <a:xfrm>
            <a:off x="5534526" y="3627119"/>
            <a:ext cx="3185962" cy="1251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أطلق على رأس الرّجاء الصّالح اسم </a:t>
            </a:r>
            <a:endParaRPr lang="ar-AE" dirty="0"/>
          </a:p>
          <a:p>
            <a:pPr algn="ctr"/>
            <a:r>
              <a:rPr lang="ar-AE" b="1" dirty="0">
                <a:solidFill>
                  <a:srgbClr val="FFFF00"/>
                </a:solidFill>
              </a:rPr>
              <a:t>رأس العواصف</a:t>
            </a:r>
            <a:endParaRPr lang="en-GB" b="1" dirty="0">
              <a:solidFill>
                <a:srgbClr val="FFFF00"/>
              </a:solidFill>
            </a:endParaRPr>
          </a:p>
        </p:txBody>
      </p:sp>
      <p:sp>
        <p:nvSpPr>
          <p:cNvPr id="8" name="Flowchart: Alternate Process 7"/>
          <p:cNvSpPr/>
          <p:nvPr/>
        </p:nvSpPr>
        <p:spPr>
          <a:xfrm>
            <a:off x="5534526" y="5120640"/>
            <a:ext cx="3339967" cy="113578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ما اسمُ الملك الذي أطلق على رأس الرّجاء الصّالح هذا المسمى </a:t>
            </a:r>
            <a:r>
              <a:rPr lang="ar-AE" b="1" dirty="0">
                <a:solidFill>
                  <a:srgbClr val="FFFF00"/>
                </a:solidFill>
              </a:rPr>
              <a:t>الملك جون الثاني</a:t>
            </a:r>
            <a:endParaRPr lang="en-GB" b="1" dirty="0">
              <a:solidFill>
                <a:srgbClr val="FFFF00"/>
              </a:solidFill>
            </a:endParaRPr>
          </a:p>
        </p:txBody>
      </p:sp>
      <p:pic>
        <p:nvPicPr>
          <p:cNvPr id="2" name="Picture 1">
            <a:extLst>
              <a:ext uri="{FF2B5EF4-FFF2-40B4-BE49-F238E27FC236}">
                <a16:creationId xmlns:a16="http://schemas.microsoft.com/office/drawing/2014/main" id="{A17D93C7-593D-4D9B-A2F1-BE7EB822784F}"/>
              </a:ext>
            </a:extLst>
          </p:cNvPr>
          <p:cNvPicPr>
            <a:picLocks noChangeAspect="1"/>
          </p:cNvPicPr>
          <p:nvPr/>
        </p:nvPicPr>
        <p:blipFill>
          <a:blip r:embed="rId3"/>
          <a:stretch>
            <a:fillRect/>
          </a:stretch>
        </p:blipFill>
        <p:spPr>
          <a:xfrm>
            <a:off x="6575859" y="2988343"/>
            <a:ext cx="1257300" cy="428625"/>
          </a:xfrm>
          <a:prstGeom prst="rect">
            <a:avLst/>
          </a:prstGeom>
        </p:spPr>
      </p:pic>
    </p:spTree>
    <p:extLst>
      <p:ext uri="{BB962C8B-B14F-4D97-AF65-F5344CB8AC3E}">
        <p14:creationId xmlns:p14="http://schemas.microsoft.com/office/powerpoint/2010/main" val="1048349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2760B0-53B2-415E-B457-15FD2750572E}"/>
              </a:ext>
            </a:extLst>
          </p:cNvPr>
          <p:cNvSpPr txBox="1"/>
          <p:nvPr/>
        </p:nvSpPr>
        <p:spPr>
          <a:xfrm>
            <a:off x="663678" y="288893"/>
            <a:ext cx="831809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r"/>
            <a:r>
              <a:rPr lang="ar-AE" sz="2800" b="1" dirty="0"/>
              <a:t>من انواع الكشوف الجغرافية: برتغالية، إسبانية</a:t>
            </a:r>
            <a:endParaRPr lang="en-US" sz="2800" b="1" dirty="0"/>
          </a:p>
          <a:p>
            <a:pPr algn="r"/>
            <a:r>
              <a:rPr lang="ar-AE" sz="2800" b="1" dirty="0"/>
              <a:t>، فرنسية.</a:t>
            </a:r>
          </a:p>
        </p:txBody>
      </p:sp>
      <p:sp>
        <p:nvSpPr>
          <p:cNvPr id="4" name="TextBox 3">
            <a:extLst>
              <a:ext uri="{FF2B5EF4-FFF2-40B4-BE49-F238E27FC236}">
                <a16:creationId xmlns:a16="http://schemas.microsoft.com/office/drawing/2014/main" id="{0C1CB6A6-D954-4D6E-9E44-0E08D035D19E}"/>
              </a:ext>
            </a:extLst>
          </p:cNvPr>
          <p:cNvSpPr txBox="1"/>
          <p:nvPr/>
        </p:nvSpPr>
        <p:spPr>
          <a:xfrm>
            <a:off x="339213" y="1441132"/>
            <a:ext cx="8981768" cy="54168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ar-AE" sz="4000" b="1" dirty="0">
                <a:solidFill>
                  <a:schemeClr val="tx1"/>
                </a:solidFill>
              </a:rPr>
              <a:t>كشوف برتغالية</a:t>
            </a:r>
          </a:p>
          <a:p>
            <a:pPr algn="r"/>
            <a:r>
              <a:rPr lang="ar-AE" b="1" dirty="0">
                <a:solidFill>
                  <a:schemeClr val="tx1"/>
                </a:solidFill>
              </a:rPr>
              <a:t>في مطلع القرن الخامس عشر، تمكن الملاحون في البرتغال من اكتشاف سواحل أفريقيا الغربية، وتم بناء مراكز وقلاع حربية وتجارية، كما حققت البرتغال أرباحا طائلة من خلال نقل الأفريقيين إلى أوروبا، وبيعهم في أسواق العبيد، وتتابعت الرحلات سنة بعد أخرى، إلى أن تمكن الملاح "دياز" من بلوغ "رأس الرجاء الصالح" في أقصى جنوب أفريقيا عام 1488م، وبعد ذلك بأعوام قلائل، وبالتحديد في 1497م اجتاز الملاح البرتغالي "فاسكو دا غاما" رأس الرجاء الصالح، حيث التقى بالملاح العُماني "أحمد بن ماجد" الذي أرشده إلى جنوب غرب الهند.وفي العام ذاته، حقق البرتغاليون كشفا جديدا، حين تمكن الملاح "فيسبوتشي" من الوصول إلى البرازيل، وكانت هذه الكشوف فاتحة استعمار جشع، وقبل أن يكتشف البرتغاليون أمريكا الجنوبية بخمس سنوات.</a:t>
            </a:r>
          </a:p>
          <a:p>
            <a:pPr algn="r"/>
            <a:endParaRPr lang="ar-AE" b="1" dirty="0">
              <a:solidFill>
                <a:schemeClr val="tx1"/>
              </a:solidFill>
            </a:endParaRPr>
          </a:p>
          <a:p>
            <a:pPr algn="r"/>
            <a:r>
              <a:rPr lang="ar-AE" b="1" dirty="0">
                <a:solidFill>
                  <a:srgbClr val="FF0000"/>
                </a:solidFill>
              </a:rPr>
              <a:t>رحلات الملاح الأمير هنري البرتغالي المولع بالبحر: وقد اتجهت جنوباً نحو إفريقيا قاصدة الهند والصين ووصلت إلى السنغال في منتصف القرن الخامس عشر.</a:t>
            </a:r>
          </a:p>
          <a:p>
            <a:pPr algn="r"/>
            <a:r>
              <a:rPr lang="ar-AE" b="1" dirty="0">
                <a:solidFill>
                  <a:srgbClr val="00B050"/>
                </a:solidFill>
              </a:rPr>
              <a:t>رحلة بارثولوميو دياز: وقد اتجهت جنوباً نحو أفريقيا بهدف الوصول إلى الهند والصين.</a:t>
            </a:r>
          </a:p>
          <a:p>
            <a:pPr algn="r"/>
            <a:r>
              <a:rPr lang="ar-AE" b="1" dirty="0">
                <a:solidFill>
                  <a:srgbClr val="0070C0"/>
                </a:solidFill>
              </a:rPr>
              <a:t>رحلة فاسكو دا غاما: وقد اتجهت جنوباً نحو افريقياثم شرقاً قاصدة الهند والصين.</a:t>
            </a:r>
          </a:p>
          <a:p>
            <a:pPr algn="r"/>
            <a:r>
              <a:rPr lang="ar-AE" b="1" dirty="0">
                <a:solidFill>
                  <a:schemeClr val="tx1">
                    <a:lumMod val="85000"/>
                    <a:lumOff val="15000"/>
                  </a:schemeClr>
                </a:solidFill>
              </a:rPr>
              <a:t>رحلة أمريكو فسبوتشي: وقد اتجهت غربًا قاصدة الهند والصين عن طريق الدوران حول الأرض.</a:t>
            </a:r>
            <a:endParaRPr lang="en-US" b="1" dirty="0">
              <a:solidFill>
                <a:schemeClr val="tx1">
                  <a:lumMod val="85000"/>
                  <a:lumOff val="15000"/>
                </a:schemeClr>
              </a:solidFill>
            </a:endParaRPr>
          </a:p>
        </p:txBody>
      </p:sp>
    </p:spTree>
    <p:extLst>
      <p:ext uri="{BB962C8B-B14F-4D97-AF65-F5344CB8AC3E}">
        <p14:creationId xmlns:p14="http://schemas.microsoft.com/office/powerpoint/2010/main" val="4112589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1B7828-14D9-4DCC-80AF-32C2DD0C2C81}"/>
              </a:ext>
            </a:extLst>
          </p:cNvPr>
          <p:cNvSpPr txBox="1"/>
          <p:nvPr/>
        </p:nvSpPr>
        <p:spPr>
          <a:xfrm>
            <a:off x="442452" y="1252112"/>
            <a:ext cx="8701548" cy="3970318"/>
          </a:xfrm>
          <a:prstGeom prst="rect">
            <a:avLst/>
          </a:prstGeom>
          <a:solidFill>
            <a:srgbClr val="00B0F0"/>
          </a:solidFill>
        </p:spPr>
        <p:txBody>
          <a:bodyPr wrap="square">
            <a:spAutoFit/>
          </a:bodyPr>
          <a:lstStyle/>
          <a:p>
            <a:pPr algn="ctr"/>
            <a:r>
              <a:rPr lang="ar-AE" sz="6000" b="1" i="1" dirty="0"/>
              <a:t>كشوف أسبانية</a:t>
            </a:r>
          </a:p>
          <a:p>
            <a:pPr algn="r"/>
            <a:r>
              <a:rPr lang="ar-AE" sz="2400" dirty="0"/>
              <a:t>*تمكن الإسبانيون بواسطة القبطان "كريستوفر كولمبس" من الوصول إلى إحدى جزر البهاما في البحر الكاريبي، حيث أطلق عليها اسم "سان سلفادور"، وغادر الجزيرة ليمر على كوبا وهايتي، حاملا معه أنواعا من الطيور والحيوانات والحاصلات الزراعية وعديدا من الهنود من سكان أمريكا الوسطى. وتمكن امريكو فسبوتشي من الوصول إلى سواحل أمريكا الجنوبية وسميت باسمه (أمريكا) وتمكن الإسبان أيضا، بواسطة الملاح ماجلان، اجتياز الطرف الجنوبي من أمريكا الجنوبية، ليصل من هناك إلى المحيط الهادي، ومن ثم إلى جزر الفلبين..</a:t>
            </a:r>
            <a:endParaRPr lang="en-US" sz="2400" dirty="0"/>
          </a:p>
        </p:txBody>
      </p:sp>
    </p:spTree>
    <p:extLst>
      <p:ext uri="{BB962C8B-B14F-4D97-AF65-F5344CB8AC3E}">
        <p14:creationId xmlns:p14="http://schemas.microsoft.com/office/powerpoint/2010/main" val="4094472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3518B9-7D13-4E71-8F30-BFE7826991EE}"/>
              </a:ext>
            </a:extLst>
          </p:cNvPr>
          <p:cNvSpPr txBox="1"/>
          <p:nvPr/>
        </p:nvSpPr>
        <p:spPr>
          <a:xfrm>
            <a:off x="294969" y="861536"/>
            <a:ext cx="8583560" cy="2985433"/>
          </a:xfrm>
          <a:prstGeom prst="rect">
            <a:avLst/>
          </a:prstGeom>
          <a:noFill/>
        </p:spPr>
        <p:txBody>
          <a:bodyPr wrap="square">
            <a:spAutoFit/>
          </a:bodyPr>
          <a:lstStyle/>
          <a:p>
            <a:pPr algn="r"/>
            <a:r>
              <a:rPr lang="ar-AE" sz="6000" b="1" dirty="0"/>
              <a:t>كشوف فرنسية</a:t>
            </a:r>
          </a:p>
          <a:p>
            <a:pPr algn="r"/>
            <a:r>
              <a:rPr lang="ar-AE" sz="3200" dirty="0"/>
              <a:t>كما قام الفرنسيون بعد ذلك، باللحاق بمركب الكشوف الجغرافية، فاتجه ملاحوها إلى أمريكا الشمالية، حيث أسسوا في كندا مدينتي "كويبك" و"مونتريال"</a:t>
            </a:r>
            <a:endParaRPr lang="en-US" sz="3200" dirty="0"/>
          </a:p>
        </p:txBody>
      </p:sp>
    </p:spTree>
    <p:extLst>
      <p:ext uri="{BB962C8B-B14F-4D97-AF65-F5344CB8AC3E}">
        <p14:creationId xmlns:p14="http://schemas.microsoft.com/office/powerpoint/2010/main" val="2483428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BF95F-F260-4D58-B602-DD757AB951CE}"/>
              </a:ext>
            </a:extLst>
          </p:cNvPr>
          <p:cNvPicPr>
            <a:picLocks noChangeAspect="1"/>
          </p:cNvPicPr>
          <p:nvPr/>
        </p:nvPicPr>
        <p:blipFill>
          <a:blip r:embed="rId2"/>
          <a:stretch>
            <a:fillRect/>
          </a:stretch>
        </p:blipFill>
        <p:spPr>
          <a:xfrm>
            <a:off x="318624" y="191729"/>
            <a:ext cx="8825376" cy="6474542"/>
          </a:xfrm>
          <a:prstGeom prst="rect">
            <a:avLst/>
          </a:prstGeom>
        </p:spPr>
      </p:pic>
    </p:spTree>
    <p:extLst>
      <p:ext uri="{BB962C8B-B14F-4D97-AF65-F5344CB8AC3E}">
        <p14:creationId xmlns:p14="http://schemas.microsoft.com/office/powerpoint/2010/main" val="4067279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28700" y="2286000"/>
            <a:ext cx="7200900" cy="1755058"/>
          </a:xfrm>
        </p:spPr>
        <p:txBody>
          <a:bodyPr/>
          <a:lstStyle/>
          <a:p>
            <a:pPr marL="0" indent="0">
              <a:buNone/>
            </a:pPr>
            <a:r>
              <a:rPr lang="en-GB" dirty="0">
                <a:hlinkClick r:id="rId2"/>
              </a:rPr>
              <a:t>https://wordwall.net/ar/resource/1636270/%d8%af%d9%88%d8%a7%d9%81%d8%b9-%d8%a7%d9%84%d9%83%d8%b4%d9%88%d9%81-%d8%a7%d9%84%d8%ac%d8%ba%d8%b1%d8%a7%d9%81%d9%8a%d8%a9</a:t>
            </a:r>
            <a:endParaRPr lang="en-GB" dirty="0"/>
          </a:p>
        </p:txBody>
      </p:sp>
      <p:sp>
        <p:nvSpPr>
          <p:cNvPr id="7" name="Rectangle 6"/>
          <p:cNvSpPr/>
          <p:nvPr/>
        </p:nvSpPr>
        <p:spPr>
          <a:xfrm>
            <a:off x="2637322" y="279134"/>
            <a:ext cx="5804034" cy="1896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t>أتتبعُ الرّابط وألعب اللعبة  (درس الكشوف الجغرافيّة )</a:t>
            </a:r>
            <a:endParaRPr lang="en-GB" sz="4000" b="1" dirty="0"/>
          </a:p>
        </p:txBody>
      </p:sp>
      <p:sp>
        <p:nvSpPr>
          <p:cNvPr id="5" name="TextBox 4">
            <a:extLst>
              <a:ext uri="{FF2B5EF4-FFF2-40B4-BE49-F238E27FC236}">
                <a16:creationId xmlns:a16="http://schemas.microsoft.com/office/drawing/2014/main" id="{7030EEAD-A7C5-446A-90D3-4D7BFFABA79D}"/>
              </a:ext>
            </a:extLst>
          </p:cNvPr>
          <p:cNvSpPr txBox="1"/>
          <p:nvPr/>
        </p:nvSpPr>
        <p:spPr>
          <a:xfrm>
            <a:off x="1976284" y="4851908"/>
            <a:ext cx="4572000" cy="369332"/>
          </a:xfrm>
          <a:prstGeom prst="rect">
            <a:avLst/>
          </a:prstGeom>
          <a:noFill/>
        </p:spPr>
        <p:txBody>
          <a:bodyPr wrap="square">
            <a:spAutoFit/>
          </a:bodyPr>
          <a:lstStyle/>
          <a:p>
            <a:r>
              <a:rPr lang="en-US" dirty="0"/>
              <a:t>https://wordwall.net/play/1636/270/156</a:t>
            </a:r>
          </a:p>
        </p:txBody>
      </p:sp>
      <p:sp>
        <p:nvSpPr>
          <p:cNvPr id="8" name="TextBox 7">
            <a:extLst>
              <a:ext uri="{FF2B5EF4-FFF2-40B4-BE49-F238E27FC236}">
                <a16:creationId xmlns:a16="http://schemas.microsoft.com/office/drawing/2014/main" id="{B1C09EC3-4662-4CF1-BD3F-3A015991ADB4}"/>
              </a:ext>
            </a:extLst>
          </p:cNvPr>
          <p:cNvSpPr txBox="1"/>
          <p:nvPr/>
        </p:nvSpPr>
        <p:spPr>
          <a:xfrm>
            <a:off x="1976284" y="4151748"/>
            <a:ext cx="4572000" cy="369332"/>
          </a:xfrm>
          <a:prstGeom prst="rect">
            <a:avLst/>
          </a:prstGeom>
          <a:noFill/>
        </p:spPr>
        <p:txBody>
          <a:bodyPr wrap="square">
            <a:spAutoFit/>
          </a:bodyPr>
          <a:lstStyle/>
          <a:p>
            <a:r>
              <a:rPr lang="en-US" dirty="0">
                <a:hlinkClick r:id="rId3"/>
              </a:rPr>
              <a:t>https://wordwall.net/play/1636/270/532</a:t>
            </a:r>
            <a:endParaRPr lang="en-US" dirty="0"/>
          </a:p>
        </p:txBody>
      </p:sp>
    </p:spTree>
    <p:extLst>
      <p:ext uri="{BB962C8B-B14F-4D97-AF65-F5344CB8AC3E}">
        <p14:creationId xmlns:p14="http://schemas.microsoft.com/office/powerpoint/2010/main" val="176484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6"/>
          <p:cNvSpPr/>
          <p:nvPr/>
        </p:nvSpPr>
        <p:spPr>
          <a:xfrm>
            <a:off x="3200692" y="125128"/>
            <a:ext cx="5694219" cy="1274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التهيئة الحافزة</a:t>
            </a:r>
          </a:p>
        </p:txBody>
      </p:sp>
      <p:sp>
        <p:nvSpPr>
          <p:cNvPr id="2" name="Rectangle 1"/>
          <p:cNvSpPr/>
          <p:nvPr/>
        </p:nvSpPr>
        <p:spPr>
          <a:xfrm>
            <a:off x="207235" y="1048423"/>
            <a:ext cx="2993457" cy="4567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chemeClr val="tx2"/>
                </a:solidFill>
              </a:rPr>
              <a:t>أ</a:t>
            </a:r>
            <a:r>
              <a:rPr lang="ar-SA" sz="2000" b="1" dirty="0">
                <a:solidFill>
                  <a:schemeClr val="tx2"/>
                </a:solidFill>
              </a:rPr>
              <a:t>عيُن كل من : قارة آسيا – قارة أفريقيا – قارة أوروبا)</a:t>
            </a:r>
          </a:p>
          <a:p>
            <a:pPr algn="ctr"/>
            <a:r>
              <a:rPr lang="ar-SA" sz="2000" b="1" dirty="0">
                <a:solidFill>
                  <a:srgbClr val="FFFF00"/>
                </a:solidFill>
              </a:rPr>
              <a:t>(قارات العالم القديم )</a:t>
            </a:r>
          </a:p>
          <a:p>
            <a:pPr algn="ctr"/>
            <a:r>
              <a:rPr lang="ar-SA" sz="2000" b="1" dirty="0">
                <a:solidFill>
                  <a:schemeClr val="tx2"/>
                </a:solidFill>
              </a:rPr>
              <a:t>أعين </a:t>
            </a:r>
            <a:r>
              <a:rPr lang="ar-SA" sz="2000" b="1" u="sng" dirty="0">
                <a:solidFill>
                  <a:srgbClr val="FFFF00"/>
                </a:solidFill>
              </a:rPr>
              <a:t>قارات العالم الجديد </a:t>
            </a:r>
          </a:p>
          <a:p>
            <a:pPr algn="ctr"/>
            <a:r>
              <a:rPr lang="ar-SA" sz="2000" b="1" dirty="0">
                <a:solidFill>
                  <a:schemeClr val="tx2"/>
                </a:solidFill>
              </a:rPr>
              <a:t>(أمريكا الشّماليّة –أمريكا الجنوبيّة – استراليا )</a:t>
            </a:r>
          </a:p>
          <a:p>
            <a:pPr algn="ctr"/>
            <a:r>
              <a:rPr lang="ar-SA" sz="2000" b="1" dirty="0">
                <a:solidFill>
                  <a:schemeClr val="tx2"/>
                </a:solidFill>
              </a:rPr>
              <a:t>-أعين المحيطات الخمسة </a:t>
            </a:r>
          </a:p>
          <a:p>
            <a:pPr algn="ctr"/>
            <a:endParaRPr lang="en-GB" dirty="0"/>
          </a:p>
        </p:txBody>
      </p:sp>
      <p:sp>
        <p:nvSpPr>
          <p:cNvPr id="3" name="Rectangle 2"/>
          <p:cNvSpPr/>
          <p:nvPr/>
        </p:nvSpPr>
        <p:spPr>
          <a:xfrm>
            <a:off x="346800" y="0"/>
            <a:ext cx="2714325" cy="102990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مهارة دراسة الخريطة </a:t>
            </a:r>
            <a:endParaRPr lang="en-GB" dirty="0"/>
          </a:p>
        </p:txBody>
      </p:sp>
      <p:pic>
        <p:nvPicPr>
          <p:cNvPr id="4" name="Picture 3"/>
          <p:cNvPicPr>
            <a:picLocks noChangeAspect="1"/>
          </p:cNvPicPr>
          <p:nvPr/>
        </p:nvPicPr>
        <p:blipFill>
          <a:blip r:embed="rId2"/>
          <a:stretch>
            <a:fillRect/>
          </a:stretch>
        </p:blipFill>
        <p:spPr>
          <a:xfrm>
            <a:off x="3312628" y="1520687"/>
            <a:ext cx="5375367" cy="4403035"/>
          </a:xfrm>
          <a:prstGeom prst="rect">
            <a:avLst/>
          </a:prstGeom>
        </p:spPr>
      </p:pic>
      <p:sp>
        <p:nvSpPr>
          <p:cNvPr id="5" name="Oval 4"/>
          <p:cNvSpPr/>
          <p:nvPr/>
        </p:nvSpPr>
        <p:spPr>
          <a:xfrm>
            <a:off x="3312628" y="5476461"/>
            <a:ext cx="2474844" cy="894521"/>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ar-SA" dirty="0"/>
              <a:t>خريطة العالم </a:t>
            </a:r>
            <a:endParaRPr lang="en-GB" dirty="0"/>
          </a:p>
        </p:txBody>
      </p:sp>
    </p:spTree>
    <p:extLst>
      <p:ext uri="{BB962C8B-B14F-4D97-AF65-F5344CB8AC3E}">
        <p14:creationId xmlns:p14="http://schemas.microsoft.com/office/powerpoint/2010/main" val="423504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2449" y="258416"/>
            <a:ext cx="8512038" cy="5844209"/>
          </a:xfrm>
          <a:prstGeom prst="rect">
            <a:avLst/>
          </a:prstGeom>
        </p:spPr>
      </p:pic>
    </p:spTree>
    <p:extLst>
      <p:ext uri="{BB962C8B-B14F-4D97-AF65-F5344CB8AC3E}">
        <p14:creationId xmlns:p14="http://schemas.microsoft.com/office/powerpoint/2010/main" val="59524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30779" y="140710"/>
            <a:ext cx="3313840" cy="27245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solidFill>
                  <a:schemeClr val="tx1"/>
                </a:solidFill>
              </a:rPr>
              <a:t>الكشوف الجغرافيّة</a:t>
            </a:r>
            <a:endParaRPr lang="en-US" sz="4800" dirty="0">
              <a:solidFill>
                <a:schemeClr val="tx1"/>
              </a:solidFill>
            </a:endParaRPr>
          </a:p>
        </p:txBody>
      </p:sp>
      <p:sp>
        <p:nvSpPr>
          <p:cNvPr id="2" name="Rounded Rectangular Callout 1"/>
          <p:cNvSpPr/>
          <p:nvPr/>
        </p:nvSpPr>
        <p:spPr>
          <a:xfrm>
            <a:off x="683395" y="481263"/>
            <a:ext cx="4408370" cy="60350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t>هي محاولات </a:t>
            </a:r>
            <a:r>
              <a:rPr lang="ar-SA" sz="3600" b="1" dirty="0">
                <a:solidFill>
                  <a:schemeClr val="bg2">
                    <a:lumMod val="25000"/>
                  </a:schemeClr>
                </a:solidFill>
              </a:rPr>
              <a:t>الدول الأوربيّة </a:t>
            </a:r>
            <a:r>
              <a:rPr lang="ar-SA" sz="3600" b="1" dirty="0"/>
              <a:t>للكشف عن مناطق جديدة عن طريق البحر مما أدى إلى زيادة التنافس الاستعماريّ بين هذه الدول على استيطان البلدان المكتشفة  </a:t>
            </a:r>
            <a:endParaRPr lang="en-GB" sz="3600" b="1" dirty="0"/>
          </a:p>
        </p:txBody>
      </p:sp>
      <p:sp>
        <p:nvSpPr>
          <p:cNvPr id="3" name="Left Arrow 2"/>
          <p:cNvSpPr/>
          <p:nvPr/>
        </p:nvSpPr>
        <p:spPr>
          <a:xfrm rot="2986461">
            <a:off x="3657223" y="2503430"/>
            <a:ext cx="3947112" cy="877718"/>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630779" y="4533499"/>
            <a:ext cx="3003082" cy="1540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tx2"/>
                </a:solidFill>
              </a:rPr>
              <a:t>البرتغال وإسبانيا </a:t>
            </a:r>
            <a:endParaRPr lang="en-GB" sz="2400" dirty="0">
              <a:solidFill>
                <a:schemeClr val="tx2"/>
              </a:solidFill>
            </a:endParaRPr>
          </a:p>
        </p:txBody>
      </p:sp>
    </p:spTree>
    <p:extLst>
      <p:ext uri="{BB962C8B-B14F-4D97-AF65-F5344CB8AC3E}">
        <p14:creationId xmlns:p14="http://schemas.microsoft.com/office/powerpoint/2010/main" val="352840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5A1E6A-3EB9-4034-BEDC-202337CA7937}"/>
              </a:ext>
            </a:extLst>
          </p:cNvPr>
          <p:cNvSpPr txBox="1"/>
          <p:nvPr/>
        </p:nvSpPr>
        <p:spPr>
          <a:xfrm>
            <a:off x="663678" y="288893"/>
            <a:ext cx="831809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r"/>
            <a:r>
              <a:rPr lang="ar-AE" sz="2800" b="1" dirty="0"/>
              <a:t>من انواع الكشوف الجغرافية: برتغالية، إسبانية</a:t>
            </a:r>
            <a:endParaRPr lang="en-US" sz="2800" b="1" dirty="0"/>
          </a:p>
          <a:p>
            <a:pPr algn="r"/>
            <a:r>
              <a:rPr lang="ar-AE" sz="2800" b="1" dirty="0"/>
              <a:t>، فرنسية.</a:t>
            </a:r>
          </a:p>
        </p:txBody>
      </p:sp>
    </p:spTree>
    <p:extLst>
      <p:ext uri="{BB962C8B-B14F-4D97-AF65-F5344CB8AC3E}">
        <p14:creationId xmlns:p14="http://schemas.microsoft.com/office/powerpoint/2010/main" val="358703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08F1-BC89-4AE2-8AAD-39D9913A1DCA}"/>
              </a:ext>
            </a:extLst>
          </p:cNvPr>
          <p:cNvSpPr>
            <a:spLocks noGrp="1"/>
          </p:cNvSpPr>
          <p:nvPr>
            <p:ph type="title"/>
          </p:nvPr>
        </p:nvSpPr>
        <p:spPr>
          <a:xfrm>
            <a:off x="-132735" y="228600"/>
            <a:ext cx="9276735" cy="1364226"/>
          </a:xfrm>
        </p:spPr>
        <p:style>
          <a:lnRef idx="2">
            <a:schemeClr val="accent3">
              <a:shade val="50000"/>
            </a:schemeClr>
          </a:lnRef>
          <a:fillRef idx="1">
            <a:schemeClr val="accent3"/>
          </a:fillRef>
          <a:effectRef idx="0">
            <a:schemeClr val="accent3"/>
          </a:effectRef>
          <a:fontRef idx="minor">
            <a:schemeClr val="lt1"/>
          </a:fontRef>
        </p:style>
        <p:txBody>
          <a:bodyPr/>
          <a:lstStyle/>
          <a:p>
            <a:pPr algn="r"/>
            <a:r>
              <a:rPr lang="ar-AE" dirty="0"/>
              <a:t>دور العرب المسلمون في مجال الكشف الجغرافي:</a:t>
            </a:r>
            <a:endParaRPr lang="en-US" dirty="0"/>
          </a:p>
        </p:txBody>
      </p:sp>
      <p:pic>
        <p:nvPicPr>
          <p:cNvPr id="3" name="Picture 2">
            <a:extLst>
              <a:ext uri="{FF2B5EF4-FFF2-40B4-BE49-F238E27FC236}">
                <a16:creationId xmlns:a16="http://schemas.microsoft.com/office/drawing/2014/main" id="{437623BB-58EC-4288-93B1-50B5D9E79061}"/>
              </a:ext>
            </a:extLst>
          </p:cNvPr>
          <p:cNvPicPr>
            <a:picLocks noChangeAspect="1"/>
          </p:cNvPicPr>
          <p:nvPr/>
        </p:nvPicPr>
        <p:blipFill>
          <a:blip r:embed="rId2"/>
          <a:stretch>
            <a:fillRect/>
          </a:stretch>
        </p:blipFill>
        <p:spPr>
          <a:xfrm>
            <a:off x="7167717" y="1572883"/>
            <a:ext cx="1865517" cy="645018"/>
          </a:xfrm>
          <a:prstGeom prst="rect">
            <a:avLst/>
          </a:prstGeom>
        </p:spPr>
      </p:pic>
      <p:pic>
        <p:nvPicPr>
          <p:cNvPr id="4" name="Picture 3">
            <a:extLst>
              <a:ext uri="{FF2B5EF4-FFF2-40B4-BE49-F238E27FC236}">
                <a16:creationId xmlns:a16="http://schemas.microsoft.com/office/drawing/2014/main" id="{E59F9686-9F87-42D4-B8ED-BC1D2F4FD5FE}"/>
              </a:ext>
            </a:extLst>
          </p:cNvPr>
          <p:cNvPicPr>
            <a:picLocks noChangeAspect="1"/>
          </p:cNvPicPr>
          <p:nvPr/>
        </p:nvPicPr>
        <p:blipFill>
          <a:blip r:embed="rId3"/>
          <a:stretch>
            <a:fillRect/>
          </a:stretch>
        </p:blipFill>
        <p:spPr>
          <a:xfrm>
            <a:off x="110766" y="1648357"/>
            <a:ext cx="7056949" cy="1139088"/>
          </a:xfrm>
          <a:prstGeom prst="rect">
            <a:avLst/>
          </a:prstGeom>
        </p:spPr>
      </p:pic>
      <p:pic>
        <p:nvPicPr>
          <p:cNvPr id="5" name="Picture 4">
            <a:extLst>
              <a:ext uri="{FF2B5EF4-FFF2-40B4-BE49-F238E27FC236}">
                <a16:creationId xmlns:a16="http://schemas.microsoft.com/office/drawing/2014/main" id="{E52E51BA-DE60-4356-AA28-3ECDF62B7489}"/>
              </a:ext>
            </a:extLst>
          </p:cNvPr>
          <p:cNvPicPr>
            <a:picLocks noChangeAspect="1"/>
          </p:cNvPicPr>
          <p:nvPr/>
        </p:nvPicPr>
        <p:blipFill>
          <a:blip r:embed="rId4">
            <a:duotone>
              <a:prstClr val="black"/>
              <a:schemeClr val="accent2">
                <a:tint val="45000"/>
                <a:satMod val="400000"/>
              </a:schemeClr>
            </a:duotone>
          </a:blip>
          <a:stretch>
            <a:fillRect/>
          </a:stretch>
        </p:blipFill>
        <p:spPr>
          <a:xfrm>
            <a:off x="4085303" y="2787445"/>
            <a:ext cx="4693060" cy="4070556"/>
          </a:xfrm>
          <a:prstGeom prst="rect">
            <a:avLst/>
          </a:prstGeom>
        </p:spPr>
      </p:pic>
      <p:pic>
        <p:nvPicPr>
          <p:cNvPr id="6" name="Picture 5">
            <a:extLst>
              <a:ext uri="{FF2B5EF4-FFF2-40B4-BE49-F238E27FC236}">
                <a16:creationId xmlns:a16="http://schemas.microsoft.com/office/drawing/2014/main" id="{A7037E17-75BD-4CC4-B699-1EC6D8D0869F}"/>
              </a:ext>
            </a:extLst>
          </p:cNvPr>
          <p:cNvPicPr>
            <a:picLocks noChangeAspect="1"/>
          </p:cNvPicPr>
          <p:nvPr/>
        </p:nvPicPr>
        <p:blipFill>
          <a:blip r:embed="rId5">
            <a:duotone>
              <a:prstClr val="black"/>
              <a:schemeClr val="accent5">
                <a:tint val="45000"/>
                <a:satMod val="400000"/>
              </a:schemeClr>
            </a:duotone>
          </a:blip>
          <a:stretch>
            <a:fillRect/>
          </a:stretch>
        </p:blipFill>
        <p:spPr>
          <a:xfrm>
            <a:off x="110764" y="2790825"/>
            <a:ext cx="3785114" cy="4067175"/>
          </a:xfrm>
          <a:prstGeom prst="rect">
            <a:avLst/>
          </a:prstGeom>
        </p:spPr>
      </p:pic>
    </p:spTree>
    <p:extLst>
      <p:ext uri="{BB962C8B-B14F-4D97-AF65-F5344CB8AC3E}">
        <p14:creationId xmlns:p14="http://schemas.microsoft.com/office/powerpoint/2010/main" val="123132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2EC4F0-A6B1-4262-9697-0509BA83A809}"/>
              </a:ext>
            </a:extLst>
          </p:cNvPr>
          <p:cNvPicPr>
            <a:picLocks noChangeAspect="1"/>
          </p:cNvPicPr>
          <p:nvPr/>
        </p:nvPicPr>
        <p:blipFill>
          <a:blip r:embed="rId2"/>
          <a:stretch>
            <a:fillRect/>
          </a:stretch>
        </p:blipFill>
        <p:spPr>
          <a:xfrm>
            <a:off x="5678129" y="140570"/>
            <a:ext cx="3025878" cy="2160177"/>
          </a:xfrm>
          <a:prstGeom prst="rect">
            <a:avLst/>
          </a:prstGeom>
        </p:spPr>
      </p:pic>
      <p:pic>
        <p:nvPicPr>
          <p:cNvPr id="3" name="Picture 2">
            <a:extLst>
              <a:ext uri="{FF2B5EF4-FFF2-40B4-BE49-F238E27FC236}">
                <a16:creationId xmlns:a16="http://schemas.microsoft.com/office/drawing/2014/main" id="{FF6613AE-2F8B-468B-BEC0-F1D3672CF533}"/>
              </a:ext>
            </a:extLst>
          </p:cNvPr>
          <p:cNvPicPr>
            <a:picLocks noChangeAspect="1"/>
          </p:cNvPicPr>
          <p:nvPr/>
        </p:nvPicPr>
        <p:blipFill>
          <a:blip r:embed="rId3"/>
          <a:stretch>
            <a:fillRect/>
          </a:stretch>
        </p:blipFill>
        <p:spPr>
          <a:xfrm>
            <a:off x="126898" y="140570"/>
            <a:ext cx="5610225" cy="4905375"/>
          </a:xfrm>
          <a:prstGeom prst="rect">
            <a:avLst/>
          </a:prstGeom>
        </p:spPr>
      </p:pic>
      <p:pic>
        <p:nvPicPr>
          <p:cNvPr id="4" name="Picture 3">
            <a:extLst>
              <a:ext uri="{FF2B5EF4-FFF2-40B4-BE49-F238E27FC236}">
                <a16:creationId xmlns:a16="http://schemas.microsoft.com/office/drawing/2014/main" id="{06B8B1D5-F743-49C9-8064-3E19D79DC7CE}"/>
              </a:ext>
            </a:extLst>
          </p:cNvPr>
          <p:cNvPicPr>
            <a:picLocks noChangeAspect="1"/>
          </p:cNvPicPr>
          <p:nvPr/>
        </p:nvPicPr>
        <p:blipFill>
          <a:blip r:embed="rId4"/>
          <a:stretch>
            <a:fillRect/>
          </a:stretch>
        </p:blipFill>
        <p:spPr>
          <a:xfrm>
            <a:off x="0" y="4949786"/>
            <a:ext cx="8332992" cy="1908214"/>
          </a:xfrm>
          <a:prstGeom prst="rect">
            <a:avLst/>
          </a:prstGeom>
        </p:spPr>
      </p:pic>
    </p:spTree>
    <p:extLst>
      <p:ext uri="{BB962C8B-B14F-4D97-AF65-F5344CB8AC3E}">
        <p14:creationId xmlns:p14="http://schemas.microsoft.com/office/powerpoint/2010/main" val="338726774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2451</TotalTime>
  <Words>891</Words>
  <Application>Microsoft Office PowerPoint</Application>
  <PresentationFormat>On-screen Show (4:3)</PresentationFormat>
  <Paragraphs>140</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FabricMDL2Icons</vt:lpstr>
      <vt:lpstr>Franklin Gothic Book</vt:lpstr>
      <vt:lpstr>inherit</vt:lpstr>
      <vt:lpstr>Segoe UI</vt:lpstr>
      <vt:lpstr>Crop</vt:lpstr>
      <vt:lpstr>            (النّهضة الأوربيّة والثّورة الصّناعيّة )               ( الحصة 1 ) الصّف الثّامن :    عنوان الدّرس :استكشاف البحار صفحة 37</vt:lpstr>
      <vt:lpstr>PowerPoint Presentation</vt:lpstr>
      <vt:lpstr>PowerPoint Presentation</vt:lpstr>
      <vt:lpstr>PowerPoint Presentation</vt:lpstr>
      <vt:lpstr>PowerPoint Presentation</vt:lpstr>
      <vt:lpstr>PowerPoint Presentation</vt:lpstr>
      <vt:lpstr>PowerPoint Presentation</vt:lpstr>
      <vt:lpstr>دور العرب المسلمون في مجال الكشف الجغرافي: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أَقْرأ النّص التاليّ: </vt:lpstr>
      <vt:lpstr>أرْبطُ بين الصورتين ثمّ أستخلصُ حقيقة تاريخيّة وأكتبها في الفراغ </vt:lpstr>
      <vt:lpstr>أرْبطُ ن الصورتين ثمّ أستخلصُ حقيقة تاريخيّة وأكتبها في الفراغ </vt:lpstr>
      <vt:lpstr>PowerPoint Presentation</vt:lpstr>
      <vt:lpstr>https://kahoot.it/challenge/06338772?challenge-id=dd0d2704-5180-4fb4-a11e-078ebfba4581_1587736361988 Z   هذا الرابط للطلاب  </vt:lpstr>
      <vt:lpstr>PowerPoint Presentation</vt:lpstr>
      <vt:lpstr>أصَّنفُ دوافع حركة الكشوف الجغرافيّة وفقاً للجدول التّالي: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Amani Mohammed</dc:creator>
  <cp:lastModifiedBy>Zainab Abdul Salam Mahmood</cp:lastModifiedBy>
  <cp:revision>197</cp:revision>
  <cp:lastPrinted>2018-03-11T10:20:02Z</cp:lastPrinted>
  <dcterms:created xsi:type="dcterms:W3CDTF">2017-11-30T14:10:17Z</dcterms:created>
  <dcterms:modified xsi:type="dcterms:W3CDTF">2020-04-25T06:57:55Z</dcterms:modified>
</cp:coreProperties>
</file>