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4" r:id="rId3"/>
    <p:sldId id="263" r:id="rId4"/>
    <p:sldId id="272" r:id="rId5"/>
    <p:sldId id="258" r:id="rId6"/>
    <p:sldId id="266" r:id="rId7"/>
    <p:sldId id="267" r:id="rId8"/>
    <p:sldId id="268" r:id="rId9"/>
    <p:sldId id="270" r:id="rId10"/>
    <p:sldId id="27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>
      <p:cViewPr varScale="1">
        <p:scale>
          <a:sx n="70" d="100"/>
          <a:sy n="70" d="100"/>
        </p:scale>
        <p:origin x="1216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AF7-B097-471D-AAE0-C720B75C5E5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DEEC-8903-4952-9903-96AE38BBE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1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AF7-B097-471D-AAE0-C720B75C5E5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DEEC-8903-4952-9903-96AE38BBE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46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AF7-B097-471D-AAE0-C720B75C5E5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DEEC-8903-4952-9903-96AE38BBE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8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AF7-B097-471D-AAE0-C720B75C5E5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DEEC-8903-4952-9903-96AE38BBE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9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AF7-B097-471D-AAE0-C720B75C5E5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DEEC-8903-4952-9903-96AE38BBE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45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AF7-B097-471D-AAE0-C720B75C5E5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DEEC-8903-4952-9903-96AE38BBE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2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AF7-B097-471D-AAE0-C720B75C5E5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DEEC-8903-4952-9903-96AE38BBE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AF7-B097-471D-AAE0-C720B75C5E5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DEEC-8903-4952-9903-96AE38BBE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AF7-B097-471D-AAE0-C720B75C5E5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DEEC-8903-4952-9903-96AE38BBE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2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AF7-B097-471D-AAE0-C720B75C5E5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DEEC-8903-4952-9903-96AE38BBE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5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AF7-B097-471D-AAE0-C720B75C5E5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DEEC-8903-4952-9903-96AE38BBE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8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13AF7-B097-471D-AAE0-C720B75C5E58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DEEC-8903-4952-9903-96AE38BBE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0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1520" y="188640"/>
            <a:ext cx="8712968" cy="64807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Rounded Rectangle 4"/>
          <p:cNvSpPr/>
          <p:nvPr/>
        </p:nvSpPr>
        <p:spPr>
          <a:xfrm>
            <a:off x="2298252" y="506013"/>
            <a:ext cx="5184576" cy="59740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D59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Unit 10: </a:t>
            </a:r>
            <a:r>
              <a:rPr lang="en-US" sz="3200" dirty="0" smtClean="0">
                <a:solidFill>
                  <a:srgbClr val="8451C8"/>
                </a:solidFill>
              </a:rPr>
              <a:t>People and numbers</a:t>
            </a:r>
            <a:endParaRPr lang="ar-AE" sz="3200" dirty="0">
              <a:solidFill>
                <a:srgbClr val="8451C8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27584" y="1346078"/>
            <a:ext cx="3679344" cy="92926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D5B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Lessons 7-10-11:</a:t>
            </a:r>
          </a:p>
          <a:p>
            <a:pPr algn="ctr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7: For a good cause</a:t>
            </a:r>
          </a:p>
          <a:p>
            <a:pPr algn="ctr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10-11: The </a:t>
            </a:r>
            <a:r>
              <a:rPr lang="en-US" sz="2000" b="1" smtClean="0">
                <a:solidFill>
                  <a:schemeClr val="accent3">
                    <a:lumMod val="50000"/>
                  </a:schemeClr>
                </a:solidFill>
              </a:rPr>
              <a:t>kindness </a:t>
            </a:r>
            <a:r>
              <a:rPr lang="en-US" sz="2000" b="1" smtClean="0">
                <a:solidFill>
                  <a:schemeClr val="accent3">
                    <a:lumMod val="50000"/>
                  </a:schemeClr>
                </a:solidFill>
              </a:rPr>
              <a:t>challenge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4621" y="2518000"/>
            <a:ext cx="4673013" cy="335927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845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b="1" u="sng" dirty="0" smtClean="0">
                <a:solidFill>
                  <a:schemeClr val="tx1"/>
                </a:solidFill>
              </a:rPr>
              <a:t>Learning Objectives:</a:t>
            </a:r>
          </a:p>
          <a:p>
            <a:r>
              <a:rPr lang="en-US" sz="1600" b="1" u="sng" dirty="0">
                <a:solidFill>
                  <a:schemeClr val="tx1"/>
                </a:solidFill>
              </a:rPr>
              <a:t>Listening</a:t>
            </a:r>
            <a:r>
              <a:rPr lang="en-US" sz="1600" dirty="0">
                <a:solidFill>
                  <a:schemeClr val="tx1"/>
                </a:solidFill>
              </a:rPr>
              <a:t>: To listen to suggestions for raising money for a good cause. 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b="1" u="sng" dirty="0" smtClean="0">
                <a:solidFill>
                  <a:schemeClr val="tx1"/>
                </a:solidFill>
              </a:rPr>
              <a:t>Speaking</a:t>
            </a:r>
            <a:r>
              <a:rPr lang="en-US" sz="1600" dirty="0">
                <a:solidFill>
                  <a:schemeClr val="tx1"/>
                </a:solidFill>
              </a:rPr>
              <a:t>: To take part in a discussion about raising money for a good cause. 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b="1" u="sng" dirty="0" smtClean="0">
                <a:solidFill>
                  <a:schemeClr val="tx1"/>
                </a:solidFill>
              </a:rPr>
              <a:t>Reading</a:t>
            </a:r>
            <a:r>
              <a:rPr lang="en-US" sz="1600" dirty="0">
                <a:solidFill>
                  <a:schemeClr val="tx1"/>
                </a:solidFill>
              </a:rPr>
              <a:t>: To read news articles about raising money for a good cause. 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b="1" u="sng" dirty="0" smtClean="0">
                <a:solidFill>
                  <a:schemeClr val="tx1"/>
                </a:solidFill>
              </a:rPr>
              <a:t>Writing</a:t>
            </a:r>
            <a:r>
              <a:rPr lang="en-US" sz="1600" dirty="0" smtClean="0">
                <a:solidFill>
                  <a:schemeClr val="tx1"/>
                </a:solidFill>
              </a:rPr>
              <a:t>: To write a news article about raising money for a good cause.</a:t>
            </a:r>
          </a:p>
          <a:p>
            <a:endParaRPr lang="ar-AE" sz="16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13524" y="1354475"/>
            <a:ext cx="1569304" cy="926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D5B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13</a:t>
            </a:r>
            <a:r>
              <a:rPr lang="en-US" sz="1400" baseline="30000" dirty="0" smtClean="0">
                <a:solidFill>
                  <a:schemeClr val="tx1"/>
                </a:solidFill>
              </a:rPr>
              <a:t>th</a:t>
            </a:r>
            <a:r>
              <a:rPr lang="en-US" sz="1400" dirty="0" smtClean="0">
                <a:solidFill>
                  <a:schemeClr val="tx1"/>
                </a:solidFill>
              </a:rPr>
              <a:t> April, 2021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Grade 7-1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23 students</a:t>
            </a:r>
            <a:endParaRPr lang="ar-AE" sz="1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84106" y="2636912"/>
            <a:ext cx="1428140" cy="98245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D59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 smtClean="0">
                <a:solidFill>
                  <a:srgbClr val="8451C8"/>
                </a:solidFill>
              </a:rPr>
              <a:t>Recourses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video</a:t>
            </a:r>
          </a:p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liveworksheets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endParaRPr lang="en-US" sz="1400" dirty="0" smtClean="0">
              <a:solidFill>
                <a:schemeClr val="tx1"/>
              </a:solidFill>
            </a:endParaRPr>
          </a:p>
        </p:txBody>
      </p:sp>
      <p:pic>
        <p:nvPicPr>
          <p:cNvPr id="10" name="Picture 10" descr="ØµÙØ±Ø© Ø°Ø§Øª ØµÙØ©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735" y="3975228"/>
            <a:ext cx="288031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96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60648"/>
            <a:ext cx="8496944" cy="63367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" name="TextBox 3"/>
          <p:cNvSpPr txBox="1"/>
          <p:nvPr/>
        </p:nvSpPr>
        <p:spPr>
          <a:xfrm>
            <a:off x="395536" y="548680"/>
            <a:ext cx="220598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en-US" sz="4000" dirty="0" smtClean="0"/>
              <a:t>Exit ticket</a:t>
            </a:r>
            <a:endParaRPr lang="ar-AE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900096" y="2132856"/>
            <a:ext cx="719979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en-US" sz="2800" dirty="0" smtClean="0"/>
              <a:t>Will you help in raising money for a good cause?</a:t>
            </a:r>
            <a:endParaRPr lang="ar-AE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5" y="2996952"/>
            <a:ext cx="6984120" cy="2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60648"/>
            <a:ext cx="8496944" cy="63367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" name="TextBox 1"/>
          <p:cNvSpPr txBox="1"/>
          <p:nvPr/>
        </p:nvSpPr>
        <p:spPr>
          <a:xfrm>
            <a:off x="539552" y="476672"/>
            <a:ext cx="5832648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u="sng" dirty="0">
                <a:solidFill>
                  <a:schemeClr val="tx2"/>
                </a:solidFill>
              </a:rPr>
              <a:t>Key vocabulary: </a:t>
            </a:r>
            <a:endParaRPr lang="en-US" sz="2400" b="1" u="sng" dirty="0" smtClean="0">
              <a:solidFill>
                <a:schemeClr val="tx2"/>
              </a:solidFill>
            </a:endParaRPr>
          </a:p>
          <a:p>
            <a:r>
              <a:rPr lang="en-US" sz="2400" dirty="0" smtClean="0"/>
              <a:t>raise funds</a:t>
            </a:r>
          </a:p>
          <a:p>
            <a:r>
              <a:rPr lang="en-US" sz="2400" dirty="0" smtClean="0"/>
              <a:t>Fundraiser</a:t>
            </a:r>
          </a:p>
          <a:p>
            <a:r>
              <a:rPr lang="en-US" sz="2400" dirty="0" smtClean="0"/>
              <a:t>Collect</a:t>
            </a:r>
          </a:p>
          <a:p>
            <a:r>
              <a:rPr lang="en-US" sz="2400" dirty="0" smtClean="0"/>
              <a:t>Donate</a:t>
            </a:r>
          </a:p>
          <a:p>
            <a:r>
              <a:rPr lang="en-US" sz="2400" dirty="0" smtClean="0"/>
              <a:t>Donation</a:t>
            </a:r>
          </a:p>
          <a:p>
            <a:r>
              <a:rPr lang="en-US" sz="2400" dirty="0" smtClean="0"/>
              <a:t>volunteer </a:t>
            </a:r>
          </a:p>
          <a:p>
            <a:r>
              <a:rPr lang="en-US" sz="2400" dirty="0" smtClean="0"/>
              <a:t>Generous</a:t>
            </a:r>
          </a:p>
          <a:p>
            <a:r>
              <a:rPr lang="en-US" sz="2400" dirty="0" smtClean="0"/>
              <a:t>double </a:t>
            </a:r>
            <a:r>
              <a:rPr lang="en-US" sz="2400" dirty="0"/>
              <a:t>(</a:t>
            </a:r>
            <a:r>
              <a:rPr lang="en-US" sz="2400" dirty="0" smtClean="0"/>
              <a:t>verb)</a:t>
            </a:r>
          </a:p>
          <a:p>
            <a:r>
              <a:rPr lang="en-US" sz="2400" dirty="0" smtClean="0"/>
              <a:t>fun run</a:t>
            </a:r>
          </a:p>
          <a:p>
            <a:r>
              <a:rPr lang="en-US" sz="2400" dirty="0" smtClean="0"/>
              <a:t>cake </a:t>
            </a:r>
            <a:r>
              <a:rPr lang="en-US" sz="2400" dirty="0"/>
              <a:t>sale </a:t>
            </a:r>
            <a:endParaRPr lang="ar-AE" sz="2400" dirty="0"/>
          </a:p>
        </p:txBody>
      </p:sp>
      <p:pic>
        <p:nvPicPr>
          <p:cNvPr id="1026" name="Picture 2" descr="ÙØªÙØ¬Ø© Ø¨Ø­Ø« Ø§ÙØµÙØ± Ø¹Ù âªraise fundsâ¬â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626" y="348343"/>
            <a:ext cx="3177009" cy="147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ÙØªÙØ¬Ø© Ø¨Ø­Ø« Ø§ÙØµÙØ± Ø¹Ù âªFundraiserâ¬â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33" y="760734"/>
            <a:ext cx="2942399" cy="172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ÙØªÙØ¬Ø© Ø¨Ø­Ø« Ø§ÙØµÙØ± Ø¹Ù âªvolunteerâ¬â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150" y="2090607"/>
            <a:ext cx="2967240" cy="193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752" y="2732907"/>
            <a:ext cx="2714680" cy="1839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6150" y="4217884"/>
            <a:ext cx="2908298" cy="1939812"/>
          </a:xfrm>
          <a:prstGeom prst="rect">
            <a:avLst/>
          </a:prstGeom>
        </p:spPr>
      </p:pic>
      <p:pic>
        <p:nvPicPr>
          <p:cNvPr id="1034" name="Picture 10" descr="ØµÙØ±Ø© Ø°Ø§Øª ØµÙØ©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055" y="4613747"/>
            <a:ext cx="2446074" cy="183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30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60648"/>
            <a:ext cx="8496944" cy="63367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t="12690" r="30824" b="72535"/>
          <a:stretch/>
        </p:blipFill>
        <p:spPr bwMode="auto">
          <a:xfrm>
            <a:off x="395536" y="476672"/>
            <a:ext cx="5660961" cy="115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ÙØªÙØ¬Ø© Ø¨Ø­Ø« Ø§ÙØµÙØ± Ø¹Ù âªfundraiserâ¬â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5" y="1670466"/>
            <a:ext cx="5033257" cy="335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ØµÙØ±Ø© Ø°Ø§Øª ØµÙØ©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0" y="4596058"/>
            <a:ext cx="2571044" cy="192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ÙØªÙØ¬Ø© Ø¨Ø­Ø« Ø§ÙØµÙØ± Ø¹Ù âªvolunteerâ¬â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96752"/>
            <a:ext cx="2571042" cy="167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1" y="2871825"/>
            <a:ext cx="2585087" cy="172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06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756" y="620688"/>
            <a:ext cx="855015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5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60648"/>
            <a:ext cx="8496944" cy="63367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13732" r="6250" b="23415"/>
          <a:stretch/>
        </p:blipFill>
        <p:spPr bwMode="auto">
          <a:xfrm>
            <a:off x="422984" y="188640"/>
            <a:ext cx="8154015" cy="558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7892416" y="47208"/>
            <a:ext cx="1251584" cy="5878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CB:174</a:t>
            </a:r>
            <a:endParaRPr lang="ar-AE" b="1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0" t="67210" r="5766" b="17826"/>
          <a:stretch/>
        </p:blipFill>
        <p:spPr bwMode="auto">
          <a:xfrm>
            <a:off x="1345363" y="5820785"/>
            <a:ext cx="6309255" cy="109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83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260648"/>
            <a:ext cx="8640960" cy="62646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t="1408" r="34507" b="75981"/>
          <a:stretch/>
        </p:blipFill>
        <p:spPr bwMode="auto">
          <a:xfrm>
            <a:off x="611560" y="637529"/>
            <a:ext cx="4451558" cy="214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B Track 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332656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1628800"/>
            <a:ext cx="3045659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Schoolchildren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All over the country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The kindness challenge: </a:t>
            </a:r>
            <a:r>
              <a:rPr lang="ar-AE" sz="2400" dirty="0" err="1">
                <a:solidFill>
                  <a:srgbClr val="7030A0"/>
                </a:solidFill>
              </a:rPr>
              <a:t>doing</a:t>
            </a:r>
            <a:r>
              <a:rPr lang="ar-AE" sz="2400" dirty="0">
                <a:solidFill>
                  <a:srgbClr val="7030A0"/>
                </a:solidFill>
              </a:rPr>
              <a:t> </a:t>
            </a:r>
            <a:r>
              <a:rPr lang="ar-AE" sz="2400" dirty="0" err="1">
                <a:solidFill>
                  <a:srgbClr val="7030A0"/>
                </a:solidFill>
              </a:rPr>
              <a:t>acts</a:t>
            </a:r>
            <a:r>
              <a:rPr lang="ar-AE" sz="2400" dirty="0">
                <a:solidFill>
                  <a:srgbClr val="7030A0"/>
                </a:solidFill>
              </a:rPr>
              <a:t> </a:t>
            </a:r>
            <a:r>
              <a:rPr lang="ar-AE" sz="2400" dirty="0" err="1">
                <a:solidFill>
                  <a:srgbClr val="7030A0"/>
                </a:solidFill>
              </a:rPr>
              <a:t>of</a:t>
            </a:r>
            <a:r>
              <a:rPr lang="ar-AE" sz="2400" dirty="0">
                <a:solidFill>
                  <a:srgbClr val="7030A0"/>
                </a:solidFill>
              </a:rPr>
              <a:t> </a:t>
            </a:r>
            <a:r>
              <a:rPr lang="ar-AE" sz="2400" dirty="0" err="1">
                <a:solidFill>
                  <a:srgbClr val="7030A0"/>
                </a:solidFill>
              </a:rPr>
              <a:t>kindness</a:t>
            </a:r>
            <a:r>
              <a:rPr lang="ar-AE" sz="2400" dirty="0">
                <a:solidFill>
                  <a:srgbClr val="7030A0"/>
                </a:solidFill>
              </a:rPr>
              <a:t> </a:t>
            </a:r>
            <a:r>
              <a:rPr lang="ar-AE" sz="2400" dirty="0" err="1">
                <a:solidFill>
                  <a:srgbClr val="7030A0"/>
                </a:solidFill>
              </a:rPr>
              <a:t>for</a:t>
            </a:r>
            <a:r>
              <a:rPr lang="ar-AE" sz="2400" dirty="0">
                <a:solidFill>
                  <a:srgbClr val="7030A0"/>
                </a:solidFill>
              </a:rPr>
              <a:t> a </a:t>
            </a:r>
            <a:r>
              <a:rPr lang="ar-AE" sz="2400" dirty="0" err="1">
                <a:solidFill>
                  <a:srgbClr val="7030A0"/>
                </a:solidFill>
              </a:rPr>
              <a:t>competition</a:t>
            </a:r>
            <a:r>
              <a:rPr lang="ar-AE" sz="2400" dirty="0">
                <a:solidFill>
                  <a:srgbClr val="7030A0"/>
                </a:solidFill>
              </a:rPr>
              <a:t> </a:t>
            </a:r>
            <a:r>
              <a:rPr lang="ar-AE" sz="2400" dirty="0" err="1">
                <a:solidFill>
                  <a:srgbClr val="7030A0"/>
                </a:solidFill>
              </a:rPr>
              <a:t>to</a:t>
            </a:r>
            <a:r>
              <a:rPr lang="ar-AE" sz="2400" dirty="0">
                <a:solidFill>
                  <a:srgbClr val="7030A0"/>
                </a:solidFill>
              </a:rPr>
              <a:t> </a:t>
            </a:r>
            <a:r>
              <a:rPr lang="ar-AE" sz="2400" dirty="0" err="1">
                <a:solidFill>
                  <a:srgbClr val="7030A0"/>
                </a:solidFill>
              </a:rPr>
              <a:t>find</a:t>
            </a:r>
            <a:r>
              <a:rPr lang="ar-AE" sz="2400" dirty="0">
                <a:solidFill>
                  <a:srgbClr val="7030A0"/>
                </a:solidFill>
              </a:rPr>
              <a:t> </a:t>
            </a:r>
            <a:r>
              <a:rPr lang="ar-AE" sz="2400" dirty="0" err="1">
                <a:solidFill>
                  <a:srgbClr val="7030A0"/>
                </a:solidFill>
              </a:rPr>
              <a:t>out</a:t>
            </a:r>
            <a:r>
              <a:rPr lang="ar-AE" sz="2400" dirty="0">
                <a:solidFill>
                  <a:srgbClr val="7030A0"/>
                </a:solidFill>
              </a:rPr>
              <a:t> </a:t>
            </a:r>
            <a:r>
              <a:rPr lang="ar-AE" sz="2400" dirty="0" err="1">
                <a:solidFill>
                  <a:srgbClr val="7030A0"/>
                </a:solidFill>
              </a:rPr>
              <a:t>which</a:t>
            </a:r>
            <a:r>
              <a:rPr lang="ar-AE" sz="2400" dirty="0">
                <a:solidFill>
                  <a:srgbClr val="7030A0"/>
                </a:solidFill>
              </a:rPr>
              <a:t> </a:t>
            </a:r>
            <a:r>
              <a:rPr lang="ar-AE" sz="2400" dirty="0" err="1">
                <a:solidFill>
                  <a:srgbClr val="7030A0"/>
                </a:solidFill>
              </a:rPr>
              <a:t>school</a:t>
            </a:r>
            <a:r>
              <a:rPr lang="ar-AE" sz="2400" dirty="0">
                <a:solidFill>
                  <a:srgbClr val="7030A0"/>
                </a:solidFill>
              </a:rPr>
              <a:t> </a:t>
            </a:r>
            <a:r>
              <a:rPr lang="ar-AE" sz="2400" dirty="0" err="1">
                <a:solidFill>
                  <a:srgbClr val="7030A0"/>
                </a:solidFill>
              </a:rPr>
              <a:t>is</a:t>
            </a:r>
            <a:r>
              <a:rPr lang="ar-AE" sz="2400" dirty="0">
                <a:solidFill>
                  <a:srgbClr val="7030A0"/>
                </a:solidFill>
              </a:rPr>
              <a:t> </a:t>
            </a:r>
            <a:r>
              <a:rPr lang="ar-AE" sz="2400" dirty="0" err="1">
                <a:solidFill>
                  <a:srgbClr val="7030A0"/>
                </a:solidFill>
              </a:rPr>
              <a:t>the</a:t>
            </a:r>
            <a:r>
              <a:rPr lang="ar-AE" sz="2400" dirty="0">
                <a:solidFill>
                  <a:srgbClr val="7030A0"/>
                </a:solidFill>
              </a:rPr>
              <a:t> </a:t>
            </a:r>
            <a:r>
              <a:rPr lang="ar-AE" sz="2400" dirty="0" err="1">
                <a:solidFill>
                  <a:srgbClr val="7030A0"/>
                </a:solidFill>
              </a:rPr>
              <a:t>kindest</a:t>
            </a:r>
            <a:r>
              <a:rPr lang="ar-AE" sz="24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t="25017" r="34507" b="44444"/>
          <a:stretch/>
        </p:blipFill>
        <p:spPr bwMode="auto">
          <a:xfrm>
            <a:off x="4458115" y="4293096"/>
            <a:ext cx="4451558" cy="194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t="56554" r="34507" b="8451"/>
          <a:stretch/>
        </p:blipFill>
        <p:spPr bwMode="auto">
          <a:xfrm>
            <a:off x="4880675" y="1584125"/>
            <a:ext cx="4115973" cy="206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9" t="13826" r="8522" b="79369"/>
          <a:stretch/>
        </p:blipFill>
        <p:spPr bwMode="auto">
          <a:xfrm>
            <a:off x="2483768" y="373848"/>
            <a:ext cx="4601553" cy="60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7892416" y="47208"/>
            <a:ext cx="1251584" cy="5878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CB:177</a:t>
            </a:r>
            <a:endParaRPr lang="ar-A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260648"/>
            <a:ext cx="8640960" cy="62646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1" t="14085" r="15889" b="60563"/>
          <a:stretch/>
        </p:blipFill>
        <p:spPr bwMode="auto">
          <a:xfrm>
            <a:off x="611560" y="476672"/>
            <a:ext cx="669674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195736" y="1628800"/>
            <a:ext cx="576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67744" y="2060848"/>
            <a:ext cx="576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63888" y="2492896"/>
            <a:ext cx="576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16288" y="2924944"/>
            <a:ext cx="576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4" t="15273" r="11444" b="42364"/>
          <a:stretch/>
        </p:blipFill>
        <p:spPr bwMode="auto">
          <a:xfrm>
            <a:off x="4760525" y="2557490"/>
            <a:ext cx="4109284" cy="359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7892416" y="47208"/>
            <a:ext cx="1251584" cy="5878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CB:178</a:t>
            </a:r>
            <a:endParaRPr lang="ar-A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5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260648"/>
            <a:ext cx="8640960" cy="62646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8" t="1365" r="11840" b="23988"/>
          <a:stretch/>
        </p:blipFill>
        <p:spPr bwMode="auto">
          <a:xfrm>
            <a:off x="1475656" y="2207149"/>
            <a:ext cx="6291675" cy="431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t="56074" r="23019" b="30193"/>
          <a:stretch/>
        </p:blipFill>
        <p:spPr bwMode="auto">
          <a:xfrm>
            <a:off x="2483768" y="1310826"/>
            <a:ext cx="4809736" cy="89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892416" y="47208"/>
            <a:ext cx="1251584" cy="5878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CB:178</a:t>
            </a:r>
            <a:endParaRPr lang="ar-AE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302" y="467961"/>
            <a:ext cx="7644017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dirty="0" smtClean="0"/>
              <a:t>Can you make sentences about the following pictures using: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 looks/seems+ adjective</a:t>
            </a:r>
            <a:endParaRPr lang="ar-AE" sz="2400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75656" y="2348880"/>
            <a:ext cx="604656" cy="410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1</a:t>
            </a:r>
            <a:endParaRPr lang="ar-AE" dirty="0"/>
          </a:p>
        </p:txBody>
      </p:sp>
      <p:sp>
        <p:nvSpPr>
          <p:cNvPr id="8" name="Oval 7"/>
          <p:cNvSpPr/>
          <p:nvPr/>
        </p:nvSpPr>
        <p:spPr>
          <a:xfrm>
            <a:off x="7162675" y="2216732"/>
            <a:ext cx="604656" cy="410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2</a:t>
            </a:r>
            <a:endParaRPr lang="ar-AE" dirty="0"/>
          </a:p>
        </p:txBody>
      </p:sp>
      <p:sp>
        <p:nvSpPr>
          <p:cNvPr id="9" name="Oval 8"/>
          <p:cNvSpPr/>
          <p:nvPr/>
        </p:nvSpPr>
        <p:spPr>
          <a:xfrm>
            <a:off x="1475656" y="4437112"/>
            <a:ext cx="604656" cy="410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3</a:t>
            </a:r>
            <a:endParaRPr lang="ar-AE" dirty="0"/>
          </a:p>
        </p:txBody>
      </p:sp>
      <p:sp>
        <p:nvSpPr>
          <p:cNvPr id="10" name="Oval 9"/>
          <p:cNvSpPr/>
          <p:nvPr/>
        </p:nvSpPr>
        <p:spPr>
          <a:xfrm>
            <a:off x="7252431" y="4366246"/>
            <a:ext cx="604656" cy="410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4</a:t>
            </a:r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76621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60648"/>
            <a:ext cx="8496944" cy="63367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17724" r="43072" b="9937"/>
          <a:stretch/>
        </p:blipFill>
        <p:spPr bwMode="auto">
          <a:xfrm>
            <a:off x="4461144" y="980727"/>
            <a:ext cx="4270324" cy="550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2173" y="681585"/>
            <a:ext cx="4636526" cy="369332"/>
          </a:xfrm>
          <a:prstGeom prst="rect">
            <a:avLst/>
          </a:prstGeom>
          <a:solidFill>
            <a:srgbClr val="F5DADD"/>
          </a:solidFill>
        </p:spPr>
        <p:txBody>
          <a:bodyPr wrap="none" rtlCol="1">
            <a:spAutoFit/>
          </a:bodyPr>
          <a:lstStyle/>
          <a:p>
            <a:r>
              <a:rPr lang="en-US" dirty="0" smtClean="0"/>
              <a:t>Use the following words to complete the article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0" t="17723" r="8600" b="17621"/>
          <a:stretch/>
        </p:blipFill>
        <p:spPr bwMode="auto">
          <a:xfrm>
            <a:off x="1324016" y="2004408"/>
            <a:ext cx="2587474" cy="3593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827584" y="1433312"/>
            <a:ext cx="3580339" cy="369332"/>
          </a:xfrm>
          <a:prstGeom prst="rect">
            <a:avLst/>
          </a:prstGeom>
          <a:solidFill>
            <a:srgbClr val="BED9EB"/>
          </a:solidFill>
        </p:spPr>
        <p:txBody>
          <a:bodyPr wrap="none" rtlCol="1">
            <a:spAutoFit/>
          </a:bodyPr>
          <a:lstStyle/>
          <a:p>
            <a:r>
              <a:rPr lang="en-US" dirty="0" smtClean="0"/>
              <a:t>Donation – volunteer – collect- raise</a:t>
            </a:r>
            <a:endParaRPr lang="ar-A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75982"/>
            <a:ext cx="235032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en-US" dirty="0" smtClean="0"/>
              <a:t>Name:………………………..</a:t>
            </a:r>
            <a:endParaRPr lang="ar-AE" dirty="0"/>
          </a:p>
        </p:txBody>
      </p:sp>
      <p:sp>
        <p:nvSpPr>
          <p:cNvPr id="5" name="Rectangle 4"/>
          <p:cNvSpPr/>
          <p:nvPr/>
        </p:nvSpPr>
        <p:spPr>
          <a:xfrm>
            <a:off x="683568" y="5893783"/>
            <a:ext cx="352839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ar-AE" sz="1200" dirty="0"/>
              <a:t>https://www.liveworksheets.com/1-lx1854012pu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6231" y="6355448"/>
            <a:ext cx="1944216" cy="1538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" b="1" dirty="0" smtClean="0">
                <a:solidFill>
                  <a:srgbClr val="FF0000"/>
                </a:solidFill>
              </a:rPr>
              <a:t> raise</a:t>
            </a:r>
          </a:p>
          <a:p>
            <a:r>
              <a:rPr lang="en-US" sz="100" b="1" dirty="0" smtClean="0">
                <a:solidFill>
                  <a:srgbClr val="FF0000"/>
                </a:solidFill>
              </a:rPr>
              <a:t>collect/raise</a:t>
            </a:r>
          </a:p>
          <a:p>
            <a:r>
              <a:rPr lang="en-US" sz="100" b="1" dirty="0" smtClean="0">
                <a:solidFill>
                  <a:srgbClr val="FF0000"/>
                </a:solidFill>
              </a:rPr>
              <a:t>Volunteer</a:t>
            </a:r>
          </a:p>
          <a:p>
            <a:r>
              <a:rPr lang="en-US" sz="100" b="1" dirty="0" smtClean="0">
                <a:solidFill>
                  <a:srgbClr val="FF0000"/>
                </a:solidFill>
              </a:rPr>
              <a:t>donation</a:t>
            </a:r>
            <a:endParaRPr lang="en-US" sz="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5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195</Words>
  <Application>Microsoft Office PowerPoint</Application>
  <PresentationFormat>On-screen Show (4:3)</PresentationFormat>
  <Paragraphs>49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شمة الطنيجي</cp:lastModifiedBy>
  <cp:revision>20</cp:revision>
  <dcterms:created xsi:type="dcterms:W3CDTF">2019-04-09T19:33:57Z</dcterms:created>
  <dcterms:modified xsi:type="dcterms:W3CDTF">2021-03-28T16:23:18Z</dcterms:modified>
</cp:coreProperties>
</file>