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  <p:sldMasterId id="2147483708" r:id="rId5"/>
    <p:sldMasterId id="2147483726" r:id="rId6"/>
    <p:sldMasterId id="2147483744" r:id="rId7"/>
    <p:sldMasterId id="2147483762" r:id="rId8"/>
    <p:sldMasterId id="2147483780" r:id="rId9"/>
    <p:sldMasterId id="2147483798" r:id="rId10"/>
  </p:sldMasterIdLst>
  <p:sldIdLst>
    <p:sldId id="272" r:id="rId11"/>
    <p:sldId id="260" r:id="rId12"/>
    <p:sldId id="262" r:id="rId13"/>
    <p:sldId id="274" r:id="rId14"/>
    <p:sldId id="275" r:id="rId15"/>
    <p:sldId id="276" r:id="rId16"/>
    <p:sldId id="277" r:id="rId17"/>
    <p:sldId id="267" r:id="rId18"/>
    <p:sldId id="271" r:id="rId19"/>
    <p:sldId id="259" r:id="rId20"/>
    <p:sldId id="279" r:id="rId21"/>
    <p:sldId id="278" r:id="rId22"/>
    <p:sldId id="266" r:id="rId23"/>
    <p:sldId id="280" r:id="rId24"/>
    <p:sldId id="282" r:id="rId25"/>
    <p:sldId id="281" r:id="rId26"/>
    <p:sldId id="257" r:id="rId27"/>
    <p:sldId id="261" r:id="rId28"/>
    <p:sldId id="265" r:id="rId29"/>
    <p:sldId id="273" r:id="rId30"/>
    <p:sldId id="270" r:id="rId31"/>
    <p:sldId id="284" r:id="rId32"/>
    <p:sldId id="283" r:id="rId33"/>
    <p:sldId id="268" r:id="rId34"/>
    <p:sldId id="2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03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75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536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553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971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9867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18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40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899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53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4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935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939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679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45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273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857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440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801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36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72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393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101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368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39432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13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092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809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70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373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885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00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5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041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702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583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25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459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259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39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9349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809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9735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26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917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853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959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62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640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002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37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95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15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659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0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597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255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355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360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43288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338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7634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733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151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65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9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71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8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7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37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82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3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75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6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24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95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4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94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3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59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61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7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38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0100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42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130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3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45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4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5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88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3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26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18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55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65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16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15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64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94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77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92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69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0274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18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32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7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51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594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3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5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11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72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3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25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78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46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29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9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320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93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5994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99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26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58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60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22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07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96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30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2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73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5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36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42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26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01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2624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46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rtl="1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25674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71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7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485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545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16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27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62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423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40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62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68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986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8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76118-5932-4492-A272-74836BDA2DE4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CB53-8987-4AE1-82B3-9B3AC6956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94859-061F-45D2-8B99-881FCA1EF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30B37-F21F-426B-BB40-7E9E488B6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8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79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32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90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76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04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86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01C5E36E-84A5-4760-B98D-171A137DEC3A}" type="datetimeFigureOut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13/09/1442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1"/>
            <a:fld id="{21D0E795-740F-4E02-814A-0F9890EFE95C}" type="slidenum">
              <a:rPr lang="ar-AE" smtClean="0">
                <a:solidFill>
                  <a:srgbClr val="000000">
                    <a:lumMod val="50000"/>
                  </a:srgbClr>
                </a:solidFill>
              </a:rPr>
              <a:pPr rtl="1"/>
              <a:t>‹#›</a:t>
            </a:fld>
            <a:endParaRPr lang="ar-AE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57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اقتدا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30" y="0"/>
            <a:ext cx="11994776" cy="60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ÙØªÙØ¬Ø© Ø¨Ø­Ø« Ø§ÙØµÙØ± Ø¹Ù Ø§ÙØ¥ÙØªØ¯Ø§Ø¡ ÙÙ Ø§ÙØ®ÙØ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70"/>
            <a:ext cx="12192000" cy="67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ÙØªÙØ¬Ø© Ø¨Ø­Ø« Ø§ÙØµÙØ± Ø¹Ù Ø§ÙØ¥ÙØªØ¯Ø§Ø¡ ÙÙ Ø§ÙØ®ÙØ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4" t="2768" r="3328" b="68416"/>
          <a:stretch/>
        </p:blipFill>
        <p:spPr bwMode="auto">
          <a:xfrm>
            <a:off x="8139447" y="4913290"/>
            <a:ext cx="3606084" cy="19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ÙØªÙØ¬Ø© Ø¨Ø­Ø« Ø§ÙØµÙØ± Ø¹Ù Ø§ÙØ¥ÙØªØ¯Ø§Ø¡ ÙÙ Ø§ÙØ®ÙØ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4" t="2768" r="3328" b="68416"/>
          <a:stretch/>
        </p:blipFill>
        <p:spPr bwMode="auto">
          <a:xfrm>
            <a:off x="0" y="4913290"/>
            <a:ext cx="3606084" cy="19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ÙØªÙØ¬Ø© Ø¨Ø­Ø« Ø§ÙØµÙØ± Ø¹Ù Ø§ÙØ¥ÙØªØ¯Ø§Ø¡ ÙÙ Ø§ÙØ®ÙØ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4" t="2768" r="3328" b="68416"/>
          <a:stretch/>
        </p:blipFill>
        <p:spPr bwMode="auto">
          <a:xfrm>
            <a:off x="0" y="0"/>
            <a:ext cx="3606084" cy="19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2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انفجار 2 2"/>
          <p:cNvSpPr/>
          <p:nvPr/>
        </p:nvSpPr>
        <p:spPr>
          <a:xfrm>
            <a:off x="3971498" y="3121925"/>
            <a:ext cx="697173" cy="590266"/>
          </a:xfrm>
          <a:prstGeom prst="irregularSeal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4" name="انفجار 2 3"/>
          <p:cNvSpPr/>
          <p:nvPr/>
        </p:nvSpPr>
        <p:spPr>
          <a:xfrm>
            <a:off x="3971498" y="3985147"/>
            <a:ext cx="724469" cy="750627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5" name="انفجار 2 4"/>
          <p:cNvSpPr/>
          <p:nvPr/>
        </p:nvSpPr>
        <p:spPr>
          <a:xfrm>
            <a:off x="3971498" y="5281684"/>
            <a:ext cx="642582" cy="736979"/>
          </a:xfrm>
          <a:prstGeom prst="irregularSeal2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36728" y="3121926"/>
            <a:ext cx="3100409" cy="590266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لأنه يعطل عقله</a:t>
            </a:r>
            <a:endParaRPr lang="ar-AE" sz="3600" b="1" dirty="0">
              <a:solidFill>
                <a:sysClr val="window" lastClr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35544" y="4426993"/>
            <a:ext cx="3100409" cy="617561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2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لأنها تقلد في معصية</a:t>
            </a:r>
            <a:endParaRPr lang="ar-AE" sz="3200" b="1" dirty="0">
              <a:solidFill>
                <a:sysClr val="window" lastClr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544" y="5431809"/>
            <a:ext cx="3100409" cy="1066231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لأنها تنافي العرف والأخلاق</a:t>
            </a:r>
            <a:endParaRPr lang="ar-AE" sz="3600" b="1" dirty="0">
              <a:solidFill>
                <a:sysClr val="window" lastClr="FFFFFF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620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3" t="6450" r="72727" b="77233"/>
          <a:stretch/>
        </p:blipFill>
        <p:spPr>
          <a:xfrm>
            <a:off x="2930769" y="468098"/>
            <a:ext cx="6705599" cy="1243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543" t="6450" r="72727" b="77233"/>
          <a:stretch/>
        </p:blipFill>
        <p:spPr>
          <a:xfrm>
            <a:off x="9401908" y="1089833"/>
            <a:ext cx="1137137" cy="1243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0543" t="6450" r="72727" b="77233"/>
          <a:stretch/>
        </p:blipFill>
        <p:spPr>
          <a:xfrm>
            <a:off x="10539045" y="157230"/>
            <a:ext cx="1137137" cy="124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0543" t="6450" r="72727" b="77233"/>
          <a:stretch/>
        </p:blipFill>
        <p:spPr>
          <a:xfrm>
            <a:off x="1869830" y="778965"/>
            <a:ext cx="1137137" cy="1243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543" t="6450" r="72727" b="77233"/>
          <a:stretch/>
        </p:blipFill>
        <p:spPr>
          <a:xfrm>
            <a:off x="914400" y="157230"/>
            <a:ext cx="1137137" cy="1243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8149" y="468098"/>
            <a:ext cx="5833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ابتكري طرقًا للقضاء على مشكلات التقليد الأعمى في </a:t>
            </a:r>
            <a:r>
              <a:rPr lang="ar-AE" sz="4000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مجتمع الإمارات </a:t>
            </a:r>
            <a:endParaRPr lang="en-US" sz="4000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96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6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/>
          <p:cNvSpPr/>
          <p:nvPr/>
        </p:nvSpPr>
        <p:spPr>
          <a:xfrm>
            <a:off x="4790362" y="1907274"/>
            <a:ext cx="1305635" cy="12863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ضبط</a:t>
            </a:r>
          </a:p>
          <a:p>
            <a:pPr algn="ctr">
              <a:defRPr/>
            </a:pPr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النفس</a:t>
            </a:r>
            <a:endParaRPr lang="ar-AE" sz="2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67534" y="3319816"/>
            <a:ext cx="1428463" cy="1705971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2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الاحسان </a:t>
            </a:r>
          </a:p>
          <a:p>
            <a:pPr algn="ctr">
              <a:defRPr/>
            </a:pPr>
            <a:r>
              <a:rPr lang="ar-AE" sz="32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لغير</a:t>
            </a:r>
          </a:p>
          <a:p>
            <a:pPr algn="ctr">
              <a:defRPr/>
            </a:pPr>
            <a:r>
              <a:rPr lang="ar-AE" sz="32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المسلمين</a:t>
            </a:r>
            <a:endParaRPr lang="ar-AE" sz="3200" b="1" dirty="0">
              <a:solidFill>
                <a:sysClr val="window" lastClr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84727" y="5336275"/>
            <a:ext cx="1414819" cy="1451779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2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عن الحسد والبغضاء</a:t>
            </a:r>
            <a:endParaRPr lang="ar-AE" sz="32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5534" y="1969335"/>
            <a:ext cx="3389193" cy="62203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الحد من الخلافات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5534" y="3247546"/>
            <a:ext cx="3258448" cy="165199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40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التعايش السلمي</a:t>
            </a:r>
          </a:p>
          <a:p>
            <a:pPr algn="ctr">
              <a:defRPr/>
            </a:pPr>
            <a:r>
              <a:rPr lang="ar-AE" sz="4000" b="1" dirty="0" smtClean="0">
                <a:solidFill>
                  <a:sysClr val="window" lastClr="FFFFFF"/>
                </a:solidFill>
                <a:latin typeface="Calibri"/>
                <a:cs typeface="Arial" panose="020B0604020202020204" pitchFamily="34" charset="0"/>
              </a:rPr>
              <a:t>استقرار المجتمع</a:t>
            </a:r>
            <a:endParaRPr lang="ar-AE" sz="4000" b="1" dirty="0">
              <a:solidFill>
                <a:sysClr val="window" lastClr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95534" y="5336275"/>
            <a:ext cx="3258448" cy="145177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انتشار المحبة</a:t>
            </a:r>
          </a:p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تماسك المجتمع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Ø­Ù ÙØ´ÙÙØ© Ø§ÙØªÙÙÙØ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0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ØµÙØ±Ø© Ø°Ø§Øª ØµÙØ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1"/>
          <a:stretch/>
        </p:blipFill>
        <p:spPr bwMode="auto">
          <a:xfrm>
            <a:off x="8345509" y="1"/>
            <a:ext cx="2884866" cy="33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ØµÙØ±Ø© Ø°Ø§Øª ØµÙØ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9" b="16987"/>
          <a:stretch/>
        </p:blipFill>
        <p:spPr bwMode="auto">
          <a:xfrm>
            <a:off x="5061397" y="0"/>
            <a:ext cx="2472743" cy="33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ÙØªÙØ¬Ø© Ø¨Ø­Ø« Ø§ÙØµÙØ± Ø¹Ù Ø§ÙØ­Ø¬Ø§Ø¨ Ø§ÙØ®Ø§Ø·Ø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3490175"/>
            <a:ext cx="6967471" cy="33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ÙØªÙØ¬Ø© Ø¨Ø­Ø« Ø§ÙØµÙØ± Ø¹Ù Ø­Ù ÙØ´ÙÙØ§Ø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285" y="0"/>
            <a:ext cx="1520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8279" y="3220047"/>
            <a:ext cx="5795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 smtClean="0"/>
              <a:t>حل</a:t>
            </a:r>
            <a:r>
              <a:rPr lang="ar-AE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2879" y="3296992"/>
            <a:ext cx="94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 smtClean="0"/>
              <a:t>المشكلات  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-1094751" y="897835"/>
            <a:ext cx="5155096" cy="2531165"/>
          </a:xfrm>
          <a:prstGeom prst="cloudCallout">
            <a:avLst>
              <a:gd name="adj1" fmla="val 50118"/>
              <a:gd name="adj2" fmla="val 562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dirty="0" smtClean="0"/>
              <a:t>المشكلة:</a:t>
            </a:r>
          </a:p>
          <a:p>
            <a:pPr algn="r"/>
            <a:r>
              <a:rPr lang="ar-AE" dirty="0" smtClean="0"/>
              <a:t>الحل: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7938051" y="3811913"/>
            <a:ext cx="5155096" cy="2531165"/>
          </a:xfrm>
          <a:prstGeom prst="cloudCallout">
            <a:avLst>
              <a:gd name="adj1" fmla="val -62478"/>
              <a:gd name="adj2" fmla="val -3907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dirty="0" smtClean="0"/>
              <a:t>المشكلة:</a:t>
            </a:r>
          </a:p>
          <a:p>
            <a:pPr algn="r"/>
            <a:r>
              <a:rPr lang="ar-AE" dirty="0" smtClean="0"/>
              <a:t>الحل: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332" y="381514"/>
            <a:ext cx="5645815" cy="30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2"/>
            <a:ext cx="12191999" cy="684890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529590" y="1455313"/>
            <a:ext cx="5512156" cy="2305317"/>
          </a:xfrm>
          <a:prstGeom prst="cloudCallout">
            <a:avLst>
              <a:gd name="adj1" fmla="val -21530"/>
              <a:gd name="adj2" fmla="val 6063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قلد طلاب المرحلة الابتدائية طلاب المرحلة الثانية من الناحية السلبية من رمي الأوساخ والمخالفات...............................................................................................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126643" y="1710744"/>
            <a:ext cx="5512156" cy="2305317"/>
          </a:xfrm>
          <a:prstGeom prst="cloudCallout">
            <a:avLst>
              <a:gd name="adj1" fmla="val -21530"/>
              <a:gd name="adj2" fmla="val 6063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اقتدى طلاب المرحلة الابتدائية بطلاب المرحلة الثانية من الناحية الإيجابية ( النظافة والنظام) 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866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ÙØªÙØ¬Ø© Ø¨Ø­Ø« Ø§ÙØµÙØ± Ø¹Ù Ø§ÙØ¥ÙØªØ¯Ø§Ø¡ ÙÙ Ø§ÙØ®ÙØ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2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579" y="1120463"/>
            <a:ext cx="7753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الاقتداء في الخير </a:t>
            </a:r>
            <a:endParaRPr lang="en-US" sz="9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0661" y="5575410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الخير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8808" y="2913220"/>
            <a:ext cx="460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4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الخير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3853" y="3810586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الخير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63828" y="1535961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 smtClean="0">
                <a:solidFill>
                  <a:schemeClr val="bg1"/>
                </a:solidFill>
              </a:rPr>
              <a:t>الجنة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 أكون قدو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549" y="1714499"/>
            <a:ext cx="11050074" cy="4441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3804" y="399245"/>
            <a:ext cx="66454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600" b="1" dirty="0" smtClean="0"/>
              <a:t>كيف أكون </a:t>
            </a:r>
            <a:r>
              <a:rPr lang="ar-AE" sz="6600" b="1" dirty="0" smtClean="0">
                <a:solidFill>
                  <a:srgbClr val="FF0000"/>
                </a:solidFill>
              </a:rPr>
              <a:t>قدوة حسنة</a:t>
            </a:r>
            <a:r>
              <a:rPr lang="ar-AE" sz="6600" b="1" dirty="0" smtClean="0"/>
              <a:t>؟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2214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انفجار 2 2"/>
          <p:cNvSpPr/>
          <p:nvPr/>
        </p:nvSpPr>
        <p:spPr>
          <a:xfrm>
            <a:off x="3111689" y="2621587"/>
            <a:ext cx="754039" cy="640228"/>
          </a:xfrm>
          <a:prstGeom prst="irregularSeal2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4" name="انفجار 2 3"/>
          <p:cNvSpPr/>
          <p:nvPr/>
        </p:nvSpPr>
        <p:spPr>
          <a:xfrm>
            <a:off x="984345" y="3401704"/>
            <a:ext cx="767687" cy="665328"/>
          </a:xfrm>
          <a:prstGeom prst="irregularSeal2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5" name="انفجار 2 4"/>
          <p:cNvSpPr/>
          <p:nvPr/>
        </p:nvSpPr>
        <p:spPr>
          <a:xfrm>
            <a:off x="984345" y="4259317"/>
            <a:ext cx="767688" cy="708467"/>
          </a:xfrm>
          <a:prstGeom prst="irregularSeal2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6" name="انفجار 2 5"/>
          <p:cNvSpPr/>
          <p:nvPr/>
        </p:nvSpPr>
        <p:spPr>
          <a:xfrm>
            <a:off x="3111688" y="4967784"/>
            <a:ext cx="834219" cy="614150"/>
          </a:xfrm>
          <a:prstGeom prst="irregularSeal2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  <p:sp>
        <p:nvSpPr>
          <p:cNvPr id="7" name="انفجار 2 6"/>
          <p:cNvSpPr/>
          <p:nvPr/>
        </p:nvSpPr>
        <p:spPr>
          <a:xfrm>
            <a:off x="3111688" y="5678685"/>
            <a:ext cx="754040" cy="735763"/>
          </a:xfrm>
          <a:prstGeom prst="irregularSeal2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8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6605517" y="3197634"/>
            <a:ext cx="4808560" cy="6919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انتشار الأخلاق الفاضلة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605517" y="4018775"/>
            <a:ext cx="4808560" cy="691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صلاح المجتمع وتماسكه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435290" y="3277402"/>
            <a:ext cx="4808560" cy="6919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انتشار الرذائل 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435290" y="4141604"/>
            <a:ext cx="4808560" cy="691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36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فساد المجتمع وتفككه</a:t>
            </a:r>
            <a:endParaRPr lang="ar-AE" sz="36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1665026" y="4367283"/>
            <a:ext cx="2147247" cy="51861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2800" b="1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لا يقتدي بها</a:t>
            </a:r>
            <a:endParaRPr lang="ar-AE" sz="2800" b="1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861110" y="5763413"/>
            <a:ext cx="3725839" cy="691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نشر الأخلاق – تماسك المجتمع</a:t>
            </a:r>
            <a:endParaRPr lang="ar-AE" sz="2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41445" y="5763413"/>
            <a:ext cx="3675796" cy="691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نشر الرذائل</a:t>
            </a:r>
            <a:r>
              <a:rPr lang="ar-AE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– تفكك المجتمع</a:t>
            </a:r>
          </a:p>
        </p:txBody>
      </p:sp>
    </p:spTree>
    <p:extLst>
      <p:ext uri="{BB962C8B-B14F-4D97-AF65-F5344CB8AC3E}">
        <p14:creationId xmlns:p14="http://schemas.microsoft.com/office/powerpoint/2010/main" val="16471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1942"/>
          <a:stretch/>
        </p:blipFill>
        <p:spPr>
          <a:xfrm>
            <a:off x="0" y="0"/>
            <a:ext cx="12193057" cy="69619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31332" y="365761"/>
            <a:ext cx="4239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أتعلم من هذا الدرس؟ </a:t>
            </a:r>
            <a:endParaRPr lang="en-US" sz="4800" b="1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81082" y="1889724"/>
            <a:ext cx="47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 smtClean="0">
                <a:solidFill>
                  <a:srgbClr val="7030A0"/>
                </a:solidFill>
              </a:rPr>
              <a:t>أحذر من خطورة التقليد والتطرف.</a:t>
            </a:r>
            <a:endParaRPr lang="ar-AE" sz="24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4522" y="3251336"/>
            <a:ext cx="4738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 smtClean="0">
                <a:solidFill>
                  <a:prstClr val="black"/>
                </a:solidFill>
              </a:rPr>
              <a:t>أعبر عن أهمية استقلالية شخصية المؤمن</a:t>
            </a:r>
            <a:r>
              <a:rPr lang="ar-AE" sz="3200" b="1" dirty="0" smtClean="0">
                <a:solidFill>
                  <a:prstClr val="black"/>
                </a:solidFill>
              </a:rPr>
              <a:t> 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65612" y="4793359"/>
            <a:ext cx="378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prstClr val="black"/>
                </a:solidFill>
              </a:rPr>
              <a:t>أوضح</a:t>
            </a:r>
            <a:r>
              <a:rPr lang="ar-AE" sz="3200" u="sng" dirty="0">
                <a:solidFill>
                  <a:prstClr val="black"/>
                </a:solidFill>
              </a:rPr>
              <a:t> </a:t>
            </a:r>
            <a:r>
              <a:rPr lang="ar-AE" sz="3200" b="1" u="sng" dirty="0">
                <a:solidFill>
                  <a:prstClr val="black"/>
                </a:solidFill>
              </a:rPr>
              <a:t>فوائد</a:t>
            </a:r>
            <a:r>
              <a:rPr lang="ar-AE" sz="3200" u="sng" dirty="0">
                <a:solidFill>
                  <a:prstClr val="black"/>
                </a:solidFill>
              </a:rPr>
              <a:t> </a:t>
            </a:r>
            <a:r>
              <a:rPr lang="ar-AE" sz="3200" dirty="0">
                <a:solidFill>
                  <a:prstClr val="black"/>
                </a:solidFill>
              </a:rPr>
              <a:t>إعمال العقل.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4406" y="5555142"/>
            <a:ext cx="433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 smtClean="0">
                <a:solidFill>
                  <a:prstClr val="black"/>
                </a:solidFill>
              </a:rPr>
              <a:t>أحل بعض مشكلات التقليد الأعمى </a:t>
            </a:r>
            <a:r>
              <a:rPr lang="ar-AE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84726" y="6277402"/>
            <a:ext cx="422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 smtClean="0">
                <a:solidFill>
                  <a:prstClr val="black"/>
                </a:solidFill>
              </a:rPr>
              <a:t>أحدد </a:t>
            </a:r>
            <a:r>
              <a:rPr lang="ar-AE" sz="2800" b="1" u="sng" dirty="0" smtClean="0">
                <a:solidFill>
                  <a:prstClr val="black"/>
                </a:solidFill>
              </a:rPr>
              <a:t>شخصيات</a:t>
            </a:r>
            <a:r>
              <a:rPr lang="ar-AE" sz="2800" dirty="0" smtClean="0">
                <a:solidFill>
                  <a:prstClr val="black"/>
                </a:solidFill>
              </a:rPr>
              <a:t> نقتدي بها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66742" y="2523074"/>
            <a:ext cx="3377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3200" dirty="0" smtClean="0">
                <a:solidFill>
                  <a:srgbClr val="002060"/>
                </a:solidFill>
              </a:rPr>
              <a:t>أميز بين التقليد والإتباع </a:t>
            </a:r>
            <a:r>
              <a:rPr lang="ar-AE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93077" y="1218654"/>
            <a:ext cx="194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 smtClean="0">
                <a:solidFill>
                  <a:prstClr val="black"/>
                </a:solidFill>
              </a:rPr>
              <a:t>الاقتداء في الخير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2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806" t="76207" r="18715" b="13598"/>
          <a:stretch/>
        </p:blipFill>
        <p:spPr>
          <a:xfrm>
            <a:off x="484095" y="1956534"/>
            <a:ext cx="5311588" cy="1136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09683" y="147918"/>
            <a:ext cx="4679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ar-AE" sz="3600" dirty="0" smtClean="0"/>
              <a:t>صلِ المفردات ودلالاتها</a:t>
            </a:r>
            <a:endParaRPr lang="en-US" sz="3600" dirty="0"/>
          </a:p>
        </p:txBody>
      </p:sp>
      <p:sp>
        <p:nvSpPr>
          <p:cNvPr id="4" name="7-Point Star 3"/>
          <p:cNvSpPr/>
          <p:nvPr/>
        </p:nvSpPr>
        <p:spPr>
          <a:xfrm>
            <a:off x="8585947" y="1196763"/>
            <a:ext cx="2501154" cy="200363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 smtClean="0">
                <a:solidFill>
                  <a:srgbClr val="FF0000"/>
                </a:solidFill>
              </a:rPr>
              <a:t>إمِّعَة</a:t>
            </a:r>
            <a:r>
              <a:rPr lang="ar-AE" dirty="0" smtClean="0"/>
              <a:t> </a:t>
            </a:r>
            <a:endParaRPr lang="en-US" dirty="0"/>
          </a:p>
        </p:txBody>
      </p:sp>
      <p:sp>
        <p:nvSpPr>
          <p:cNvPr id="5" name="7-Point Star 4"/>
          <p:cNvSpPr/>
          <p:nvPr/>
        </p:nvSpPr>
        <p:spPr>
          <a:xfrm>
            <a:off x="8585947" y="3487245"/>
            <a:ext cx="2763371" cy="207983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 smtClean="0">
                <a:solidFill>
                  <a:srgbClr val="FF0000"/>
                </a:solidFill>
              </a:rPr>
              <a:t>وَطِنوا أنفسكم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530" t="89980" r="27080" b="1574"/>
          <a:stretch/>
        </p:blipFill>
        <p:spPr>
          <a:xfrm>
            <a:off x="484096" y="4195481"/>
            <a:ext cx="5338482" cy="941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865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1332" y="365761"/>
            <a:ext cx="4239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أتعلم من هذا الدرس؟ </a:t>
            </a:r>
            <a:endParaRPr lang="en-US" sz="4800" b="1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1082" y="1889724"/>
            <a:ext cx="47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 smtClean="0">
                <a:solidFill>
                  <a:srgbClr val="7030A0"/>
                </a:solidFill>
              </a:rPr>
              <a:t>أحذر من خطورة التقليد والتطرف.</a:t>
            </a:r>
            <a:endParaRPr lang="ar-AE" sz="2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4522" y="3251336"/>
            <a:ext cx="4738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 smtClean="0">
                <a:solidFill>
                  <a:prstClr val="black"/>
                </a:solidFill>
              </a:rPr>
              <a:t>أعبر عن أهمية استقلالية شخصية المؤمن</a:t>
            </a:r>
            <a:r>
              <a:rPr lang="ar-AE" sz="3200" b="1" dirty="0" smtClean="0">
                <a:solidFill>
                  <a:prstClr val="black"/>
                </a:solidFill>
              </a:rPr>
              <a:t> 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6742" y="2523074"/>
            <a:ext cx="3377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3200" dirty="0" smtClean="0">
                <a:solidFill>
                  <a:srgbClr val="002060"/>
                </a:solidFill>
              </a:rPr>
              <a:t>أميز بين التقليد والإتباع </a:t>
            </a:r>
            <a:r>
              <a:rPr lang="ar-AE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3077" y="1218654"/>
            <a:ext cx="194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 smtClean="0">
                <a:solidFill>
                  <a:prstClr val="black"/>
                </a:solidFill>
              </a:rPr>
              <a:t>الاقتداء في الخير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صورة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3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ÙØªÙØ¬Ø© Ø¨Ø­Ø« Ø§ÙØµÙØ± Ø¹Ù Ø§ÙØ¹ÙÙ Ø§ÙØªØ·ÙØ¹Ù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66" y="3425803"/>
            <a:ext cx="1291466" cy="41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2"/>
          <p:cNvSpPr/>
          <p:nvPr/>
        </p:nvSpPr>
        <p:spPr>
          <a:xfrm>
            <a:off x="6626055" y="2406166"/>
            <a:ext cx="2745566" cy="6489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اتباع الآخرين فيما يضر دون تفكير</a:t>
            </a:r>
            <a:endParaRPr kumimoji="0" lang="ar-AE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20" name="مستطيل 3"/>
          <p:cNvSpPr/>
          <p:nvPr/>
        </p:nvSpPr>
        <p:spPr>
          <a:xfrm>
            <a:off x="3684349" y="2385115"/>
            <a:ext cx="2745566" cy="6489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تشبه الرجال بالنساء والعكس</a:t>
            </a:r>
            <a:endParaRPr kumimoji="0" lang="ar-AE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21" name="مستطيل 4"/>
          <p:cNvSpPr/>
          <p:nvPr/>
        </p:nvSpPr>
        <p:spPr>
          <a:xfrm>
            <a:off x="6834108" y="3186948"/>
            <a:ext cx="2329459" cy="649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اتباع الآخرين فيما يعود بالنفع </a:t>
            </a:r>
            <a:endParaRPr kumimoji="0" lang="ar-AE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22" name="مستطيل 5"/>
          <p:cNvSpPr/>
          <p:nvPr/>
        </p:nvSpPr>
        <p:spPr>
          <a:xfrm>
            <a:off x="4276132" y="3172039"/>
            <a:ext cx="2041172" cy="6921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العمل التطوعي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23" name="انفجار 2 7"/>
          <p:cNvSpPr/>
          <p:nvPr/>
        </p:nvSpPr>
        <p:spPr>
          <a:xfrm>
            <a:off x="257075" y="2165374"/>
            <a:ext cx="2147618" cy="914400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لا يجوز</a:t>
            </a: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24" name="انفجار 2 8"/>
          <p:cNvSpPr/>
          <p:nvPr/>
        </p:nvSpPr>
        <p:spPr>
          <a:xfrm>
            <a:off x="2116823" y="2985158"/>
            <a:ext cx="1567526" cy="914400"/>
          </a:xfrm>
          <a:prstGeom prst="irregularSeal2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Tahoma" panose="020B0604030504040204" pitchFamily="34" charset="0"/>
              </a:rPr>
              <a:t>يجوز </a:t>
            </a: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Tahoma" panose="020B060403050404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4703299"/>
            <a:ext cx="12192000" cy="0"/>
          </a:xfrm>
          <a:prstGeom prst="line">
            <a:avLst/>
          </a:prstGeom>
          <a:ln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68" name="Picture 4" descr="ØµÙØ±Ø© Ø°Ø§Øª ØµÙØ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6" y="4187346"/>
            <a:ext cx="988821" cy="12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4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اقتداء بم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1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2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3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4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8.xml><?xml version="1.0" encoding="utf-8"?>
<a:theme xmlns:a="http://schemas.openxmlformats.org/drawingml/2006/main" name="5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6_شريحة">
  <a:themeElements>
    <a:clrScheme name="تدرج الرمادي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207</Words>
  <Application>Microsoft Office PowerPoint</Application>
  <PresentationFormat>Widescreen</PresentationFormat>
  <Paragraphs>59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Andalus</vt:lpstr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Office Theme</vt:lpstr>
      <vt:lpstr>1_سمة Office</vt:lpstr>
      <vt:lpstr>شريحة</vt:lpstr>
      <vt:lpstr>1_شريحة</vt:lpstr>
      <vt:lpstr>2_شريحة</vt:lpstr>
      <vt:lpstr>3_شريحة</vt:lpstr>
      <vt:lpstr>4_شريحة</vt:lpstr>
      <vt:lpstr>5_شريحة</vt:lpstr>
      <vt:lpstr>6_شريحة</vt:lpstr>
      <vt:lpstr>7_شريحة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24</cp:revision>
  <dcterms:created xsi:type="dcterms:W3CDTF">2019-04-20T04:00:33Z</dcterms:created>
  <dcterms:modified xsi:type="dcterms:W3CDTF">2021-04-24T13:02:28Z</dcterms:modified>
</cp:coreProperties>
</file>