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12224" r:id="rId3"/>
    <p:sldId id="258" r:id="rId4"/>
    <p:sldId id="259" r:id="rId5"/>
    <p:sldId id="260" r:id="rId6"/>
    <p:sldId id="2132" r:id="rId7"/>
    <p:sldId id="12225" r:id="rId8"/>
    <p:sldId id="12226" r:id="rId9"/>
    <p:sldId id="632" r:id="rId10"/>
    <p:sldId id="1569" r:id="rId11"/>
    <p:sldId id="388" r:id="rId12"/>
    <p:sldId id="12227" r:id="rId13"/>
    <p:sldId id="12229" r:id="rId14"/>
    <p:sldId id="1678" r:id="rId15"/>
    <p:sldId id="1680" r:id="rId16"/>
    <p:sldId id="1682" r:id="rId17"/>
    <p:sldId id="1684" r:id="rId18"/>
    <p:sldId id="1693" r:id="rId19"/>
    <p:sldId id="4035" r:id="rId20"/>
    <p:sldId id="12231" r:id="rId21"/>
    <p:sldId id="12239" r:id="rId22"/>
    <p:sldId id="12240" r:id="rId23"/>
    <p:sldId id="1823" r:id="rId24"/>
    <p:sldId id="12235" r:id="rId25"/>
    <p:sldId id="12238" r:id="rId26"/>
    <p:sldId id="12241" r:id="rId27"/>
    <p:sldId id="12242" r:id="rId28"/>
    <p:sldId id="12237" r:id="rId29"/>
    <p:sldId id="12243" r:id="rId30"/>
    <p:sldId id="12236" r:id="rId31"/>
    <p:sldId id="12233" r:id="rId32"/>
    <p:sldId id="257" r:id="rId33"/>
    <p:sldId id="4034" r:id="rId34"/>
    <p:sldId id="12234" r:id="rId35"/>
    <p:sldId id="1649" r:id="rId36"/>
    <p:sldId id="1223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250C-F094-49F2-8F7F-CA17EA245F18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0F56C-665F-4AC8-9261-5A381E30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9D61-1CA4-488E-9CA3-140CECBCE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F0C68-B6A7-476B-9736-8E2DDDCA5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ED8CE-7D1C-4335-83D5-D5E47F7F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B872-D618-4DB5-A8CD-B49D4FB8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FCA08-7E6E-481C-8B48-8FC3B6F2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28FA-3AD9-4AEA-98B7-280B2D07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F579D-775A-44B2-9AFC-F0CE9EF97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52DEF-E22C-4B80-8B0F-68D8F63C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E7027-510E-4AF8-950F-FDBE33B7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17B7-5F1E-4582-AB3B-610E4000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4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4C1EB-DA34-4C98-84C9-2413C6512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4F85-FB62-484D-BB74-5434D6F97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41130-3EE3-4EA6-9D24-FAE52280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9A20-C17F-4A35-9DEE-55C4513D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CE9EF-0191-49EE-B344-A3285932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5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038DBCF-1BFB-4C2F-9137-63F8EC4C35E9}"/>
              </a:ext>
            </a:extLst>
          </p:cNvPr>
          <p:cNvSpPr>
            <a:spLocks noGrp="1"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B61020-7297-44B5-8065-EC94BBE578A5}"/>
              </a:ext>
            </a:extLst>
          </p:cNvPr>
          <p:cNvSpPr>
            <a:spLocks noGrp="1"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A52E68-990F-475D-9733-6873C7634B54}"/>
              </a:ext>
            </a:extLst>
          </p:cNvPr>
          <p:cNvSpPr>
            <a:spLocks noGrp="1"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328E9-815B-4161-9D89-C301A1A1A24E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BAF5935-34BE-4DCD-8661-A2F815E989A7}"/>
              </a:ext>
            </a:extLst>
          </p:cNvPr>
          <p:cNvSpPr>
            <a:spLocks noGrp="1"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55DB89-339C-4FE8-A7BC-077CB4B63C21}"/>
              </a:ext>
            </a:extLst>
          </p:cNvPr>
          <p:cNvSpPr>
            <a:spLocks noGrp="1"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9C48F-B6FE-434F-9521-7ECD6D76C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8BE4B90-BE3E-4DA5-A4F5-37E3B33C943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508B06-0649-4E34-A569-B78AD33A088D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30CCAF7-650F-4756-B64C-9ECC895E1FC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F1242FC-2204-4D5E-87C5-4FE87DB14B53}"/>
              </a:ext>
            </a:extLst>
          </p:cNvPr>
          <p:cNvSpPr>
            <a:spLocks noGrp="1"/>
          </p:cNvSpPr>
          <p:nvPr userDrawn="1"/>
        </p:nvSpPr>
        <p:spPr>
          <a:xfrm>
            <a:off x="847436" y="37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Click to edit Master title style</a:t>
            </a:r>
            <a:endParaRPr lang="en-US" sz="44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77017FD-7930-4A00-89BA-D01DA3760754}"/>
              </a:ext>
            </a:extLst>
          </p:cNvPr>
          <p:cNvSpPr>
            <a:spLocks noGrp="1"/>
          </p:cNvSpPr>
          <p:nvPr userDrawn="1"/>
        </p:nvSpPr>
        <p:spPr>
          <a:xfrm>
            <a:off x="847436" y="183186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/>
              <a:t>Click to edit Master text styles</a:t>
            </a:r>
          </a:p>
          <a:p>
            <a:pPr lvl="1"/>
            <a:r>
              <a:rPr lang="en-US" sz="2400"/>
              <a:t>Second level</a:t>
            </a:r>
          </a:p>
          <a:p>
            <a:pPr lvl="2"/>
            <a:r>
              <a:rPr lang="en-US" sz="20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11EE7F-C90C-4A5E-9295-E64BDF8B2AAB}"/>
              </a:ext>
            </a:extLst>
          </p:cNvPr>
          <p:cNvSpPr>
            <a:spLocks noGrp="1"/>
          </p:cNvSpPr>
          <p:nvPr userDrawn="1"/>
        </p:nvSpPr>
        <p:spPr>
          <a:xfrm>
            <a:off x="8619836" y="63625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879BEA-EEE6-48A7-B741-4576673BFF20}" type="slidenum">
              <a:rPr lang="en-US" sz="1800" smtClean="0"/>
              <a:pPr/>
              <a:t>‹#›</a:t>
            </a:fld>
            <a:endParaRPr lang="en-US" sz="180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E1A6A6D2-A56E-4D56-BA9F-871D891E51B1}"/>
              </a:ext>
            </a:extLst>
          </p:cNvPr>
          <p:cNvSpPr txBox="1">
            <a:spLocks/>
          </p:cNvSpPr>
          <p:nvPr userDrawn="1"/>
        </p:nvSpPr>
        <p:spPr>
          <a:xfrm>
            <a:off x="1108363" y="385216"/>
            <a:ext cx="10531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C8A8137-320D-4730-8FD5-BC2DF289C4F0}"/>
              </a:ext>
            </a:extLst>
          </p:cNvPr>
          <p:cNvSpPr txBox="1">
            <a:spLocks/>
          </p:cNvSpPr>
          <p:nvPr userDrawn="1"/>
        </p:nvSpPr>
        <p:spPr>
          <a:xfrm>
            <a:off x="1108363" y="1845716"/>
            <a:ext cx="105315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text styles</a:t>
            </a:r>
          </a:p>
          <a:p>
            <a:pPr lvl="1"/>
            <a:r>
              <a:rPr lang="en-US" sz="1800"/>
              <a:t>Second level</a:t>
            </a:r>
          </a:p>
          <a:p>
            <a:pPr lvl="2"/>
            <a:r>
              <a:rPr lang="en-US" sz="18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96DE08-7055-419C-9246-7E4883F7F84B}"/>
              </a:ext>
            </a:extLst>
          </p:cNvPr>
          <p:cNvGrpSpPr/>
          <p:nvPr userDrawn="1"/>
        </p:nvGrpSpPr>
        <p:grpSpPr>
          <a:xfrm>
            <a:off x="50633" y="0"/>
            <a:ext cx="12192001" cy="6864236"/>
            <a:chOff x="1" y="0"/>
            <a:chExt cx="9144000" cy="6858000"/>
          </a:xfrm>
        </p:grpSpPr>
        <p:pic>
          <p:nvPicPr>
            <p:cNvPr id="21" name="Google Shape;138;p18">
              <a:extLst>
                <a:ext uri="{FF2B5EF4-FFF2-40B4-BE49-F238E27FC236}">
                  <a16:creationId xmlns:a16="http://schemas.microsoft.com/office/drawing/2014/main" id="{54E6ABF2-A10B-4E96-A63F-9583DED93EB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4725"/>
            <a:stretch/>
          </p:blipFill>
          <p:spPr>
            <a:xfrm>
              <a:off x="1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270836-975D-44EE-8819-B1E218C10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/>
          </p:blipFill>
          <p:spPr>
            <a:xfrm>
              <a:off x="145474" y="98690"/>
              <a:ext cx="8925794" cy="675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706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BB03A-2E44-45C7-AEEB-80CB96DC4B0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FB3B3-86D1-43A2-978C-DB999194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89A54-8265-4C04-A3BF-4D89A3AF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B9A8E-E982-45A7-A0BA-17B8C770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B8F5A15-D960-4DCD-83FE-E70816D0E677}" type="slidenum">
              <a:rPr lang="ar-AE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24410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5961-50E1-4105-80EB-9DF3F59C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AE63-150B-4DE2-9CFF-846788AA5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2A0A7-F3BC-464A-8782-000520FD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99D7-9ECF-453A-9FB7-B31E2471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4524-807A-4C5A-B4F1-B9232AFA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2FD3-8970-4BF5-ABB3-2D0978FC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5E77A-29BF-4032-81BE-218A64E05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BD0A8-CF2B-42ED-95AB-C4A0C2A5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D9A0B-FB4C-49DD-A7BC-FB4487A4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0580A-F7E0-48CD-857F-55BBC34C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60B2-6C82-4588-B289-EF4560F9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7A529-6315-42A6-9955-A97CE596F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67E5E-006C-4020-B74C-1512C8C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D6AF5-C2E8-4ED2-8DA1-11FC6F41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052C4-56F2-4D47-849D-435DA931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1AB4-7803-4F79-8D2B-0A9775C0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9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A9AF-31B6-4AD1-B785-1AAB2581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9FEC9-078D-4F4E-AE53-7E74B1E6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97CD1-BB48-44CF-B642-D69A5241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2C3BEA-6D2C-46F0-86F2-2967746E0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52905-190D-4791-94C2-28DC8C5E9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5BDE9-6B60-4575-8043-27430AA1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F2834-36C7-4901-9757-D2A729DE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CEB6B-F30D-4B67-971A-C42968A8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2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3F35-C429-4613-B162-6C4FAEDF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C958E-EC1C-4E48-9F04-78390DC4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B62A2-CEAD-48F6-802F-3C9ACE4E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8FCDA-10DA-487B-B559-0A9F27D8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320C5-1633-490C-993D-312C627E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01C17-787F-4044-B25D-49D9FBDC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62537-53BC-4F5E-AE8D-00B9F021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8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FB54-BEB4-425B-A90F-2763A510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1AADD-6210-4ABE-8E9D-D0BCB0C8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CE88-F7B0-48C1-A406-A66FFABCE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20A36-0B36-4872-857A-366B7FE9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19238-E053-4524-975E-69E904CF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97C0C-BDF3-446F-808A-EA596644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6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A55D-09F1-4F15-9E02-3C196722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CA5A7-449C-47C7-9537-764560385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64011-BB52-4F4E-906D-880F0E0F2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DA6B8-7DAF-43D7-A8E5-88376542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F1932B-D8AF-4467-932C-266AA3C5145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EA884-FD99-418F-8DA2-04E68AE5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8CC4D-C4C0-4811-B7B4-E7A12E0F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CEBC6-7E3D-4785-B8A2-EF29B4A3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7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A5CA2-8D96-46BF-A843-F5DF3500FA67}"/>
              </a:ext>
            </a:extLst>
          </p:cNvPr>
          <p:cNvGrpSpPr/>
          <p:nvPr userDrawn="1"/>
        </p:nvGrpSpPr>
        <p:grpSpPr>
          <a:xfrm>
            <a:off x="-8907" y="0"/>
            <a:ext cx="12192001" cy="6864236"/>
            <a:chOff x="1" y="0"/>
            <a:chExt cx="9144000" cy="6858000"/>
          </a:xfrm>
        </p:grpSpPr>
        <p:pic>
          <p:nvPicPr>
            <p:cNvPr id="13" name="Google Shape;138;p18">
              <a:extLst>
                <a:ext uri="{FF2B5EF4-FFF2-40B4-BE49-F238E27FC236}">
                  <a16:creationId xmlns:a16="http://schemas.microsoft.com/office/drawing/2014/main" id="{ADBAD3DD-2453-4695-B611-FDFA771BB47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b="4725"/>
            <a:stretch/>
          </p:blipFill>
          <p:spPr>
            <a:xfrm>
              <a:off x="1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C01C55-5335-4D8F-BC38-779CFF672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/>
          </p:blipFill>
          <p:spPr>
            <a:xfrm>
              <a:off x="145474" y="98690"/>
              <a:ext cx="8925794" cy="6753079"/>
            </a:xfrm>
            <a:prstGeom prst="rect">
              <a:avLst/>
            </a:prstGeom>
          </p:spPr>
        </p:pic>
      </p:grpSp>
      <p:pic>
        <p:nvPicPr>
          <p:cNvPr id="15" name="Picture 6" descr="أجمل خلفيات رمضان كريم 2022 - عالم الصور">
            <a:extLst>
              <a:ext uri="{FF2B5EF4-FFF2-40B4-BE49-F238E27FC236}">
                <a16:creationId xmlns:a16="http://schemas.microsoft.com/office/drawing/2014/main" id="{4A38CB54-C6ED-4535-BD08-E68A9C48D8B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3"/>
          <a:stretch/>
        </p:blipFill>
        <p:spPr bwMode="auto">
          <a:xfrm>
            <a:off x="10229530" y="870154"/>
            <a:ext cx="1592827" cy="28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صور مكتوب عليها رمضان كريم 2022 أفضل صور وخلفيات وبطاقات تهنئة رمضان - موقع  محتويات">
            <a:extLst>
              <a:ext uri="{FF2B5EF4-FFF2-40B4-BE49-F238E27FC236}">
                <a16:creationId xmlns:a16="http://schemas.microsoft.com/office/drawing/2014/main" id="{5B5DD28F-8F8B-477B-97F2-D8A4A164D8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8">
            <a:clrChange>
              <a:clrFrom>
                <a:srgbClr val="FBF7EC"/>
              </a:clrFrom>
              <a:clrTo>
                <a:srgbClr val="FBF7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12804" b="8624"/>
          <a:stretch/>
        </p:blipFill>
        <p:spPr bwMode="auto">
          <a:xfrm>
            <a:off x="453806" y="4866968"/>
            <a:ext cx="1693610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4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mart.com/image/tag/sign" TargetMode="External"/><Relationship Id="rId3" Type="http://schemas.openxmlformats.org/officeDocument/2006/relationships/hyperlink" Target="http://clipart-library.com/black-and-white-borders.htm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structureofintellect.com/2015/08/10/i-can-hear-the-drum-roll-of-education/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hyperlink" Target="../&#1605;&#1588;&#1585;&#1608;&#1593;%20&#1575;&#1604;&#1605;&#1582;&#1578;&#1576;&#1585;%20&#1575;&#1604;&#1587;&#1605;&#1593;&#1610;%20&#1604;&#1578;&#1583;&#1585;&#1610;&#1587;%20&#1605;&#1607;&#1575;&#1585;&#1575;&#1578;%20&#1575;&#1604;&#1604;&#1594;&#1577;%20&#1575;&#1604;&#1593;&#1585;&#1576;&#1610;&#1577;.pps#-1,30,&#1575;&#1604;&#1588;&#1585;&#1610;&#1581;&#1577; 30" TargetMode="External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4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" Target="slide16.xml"/><Relationship Id="rId5" Type="http://schemas.microsoft.com/office/2007/relationships/media" Target="../media/media5.WAV"/><Relationship Id="rId15" Type="http://schemas.openxmlformats.org/officeDocument/2006/relationships/image" Target="../media/image50.gif"/><Relationship Id="rId10" Type="http://schemas.openxmlformats.org/officeDocument/2006/relationships/slide" Target="slide9.xm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24" Type="http://schemas.openxmlformats.org/officeDocument/2006/relationships/audio" Target="../media/audio1.wav"/><Relationship Id="rId5" Type="http://schemas.openxmlformats.org/officeDocument/2006/relationships/image" Target="../media/image54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24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24" Type="http://schemas.openxmlformats.org/officeDocument/2006/relationships/audio" Target="../media/audio1.wav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24" Type="http://schemas.openxmlformats.org/officeDocument/2006/relationships/audio" Target="../media/audio1.wav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8.WAV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4" Type="http://schemas.openxmlformats.org/officeDocument/2006/relationships/audio" Target="../media/media8.WAV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1.WAV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5" Type="http://schemas.microsoft.com/office/2007/relationships/media" Target="../media/media12.WAV"/><Relationship Id="rId4" Type="http://schemas.openxmlformats.org/officeDocument/2006/relationships/audio" Target="../media/media11.WAV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6F181-1A9A-4784-9E85-DCFF69BF9753}"/>
              </a:ext>
            </a:extLst>
          </p:cNvPr>
          <p:cNvSpPr txBox="1"/>
          <p:nvPr/>
        </p:nvSpPr>
        <p:spPr>
          <a:xfrm>
            <a:off x="942078" y="710574"/>
            <a:ext cx="96012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اليوم:</a:t>
            </a:r>
            <a:r>
              <a:rPr lang="ar-AE" sz="6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الخميس</a:t>
            </a:r>
          </a:p>
          <a:p>
            <a:pPr algn="r" rtl="1"/>
            <a:r>
              <a:rPr lang="ar-AE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الهجري: 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27 – رمضان -1443 ه</a:t>
            </a:r>
            <a:endParaRPr lang="ar-AE" sz="6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rtl="1"/>
            <a:r>
              <a:rPr lang="ar-AE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الميلادي: </a:t>
            </a:r>
            <a:r>
              <a:rPr lang="ar-AE" sz="6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28 –  4 – 2022م</a:t>
            </a:r>
          </a:p>
          <a:p>
            <a:pPr algn="r" rtl="1"/>
            <a:r>
              <a:rPr lang="ar-AE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المادة: </a:t>
            </a:r>
            <a:r>
              <a:rPr lang="ar-AE" sz="6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</a:p>
          <a:p>
            <a:pPr algn="r" rtl="1"/>
            <a:r>
              <a:rPr lang="ar-AE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عنوان الدرس </a:t>
            </a:r>
            <a:r>
              <a:rPr lang="ar-AE" sz="4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ar-AE" sz="60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المحبة في رمضان</a:t>
            </a:r>
          </a:p>
          <a:p>
            <a:pPr algn="ctr" rtl="1"/>
            <a:r>
              <a:rPr lang="ar-AE" sz="6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(مهارة التنوين )</a:t>
            </a:r>
            <a:endParaRPr lang="ar-AE" sz="48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157F8-7C58-40D7-B0FE-00054C29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367" y="5254862"/>
            <a:ext cx="945950" cy="1457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AFB3F5-B2FB-41E9-AD94-61B34B3A2145}"/>
              </a:ext>
            </a:extLst>
          </p:cNvPr>
          <p:cNvSpPr/>
          <p:nvPr/>
        </p:nvSpPr>
        <p:spPr>
          <a:xfrm>
            <a:off x="4208504" y="6453425"/>
            <a:ext cx="23006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</a:rPr>
              <a:t>المعلمة : سميرة الحميري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10A11-76C2-462A-9DAF-2B512D14C101}"/>
              </a:ext>
            </a:extLst>
          </p:cNvPr>
          <p:cNvSpPr/>
          <p:nvPr/>
        </p:nvSpPr>
        <p:spPr>
          <a:xfrm>
            <a:off x="2188130" y="6457890"/>
            <a:ext cx="13147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</a:rPr>
              <a:t>مدرسة السمو</a:t>
            </a:r>
          </a:p>
        </p:txBody>
      </p:sp>
    </p:spTree>
    <p:extLst>
      <p:ext uri="{BB962C8B-B14F-4D97-AF65-F5344CB8AC3E}">
        <p14:creationId xmlns:p14="http://schemas.microsoft.com/office/powerpoint/2010/main" val="317291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rawing, fruit&#10;&#10;Description automatically generated">
            <a:extLst>
              <a:ext uri="{FF2B5EF4-FFF2-40B4-BE49-F238E27FC236}">
                <a16:creationId xmlns:a16="http://schemas.microsoft.com/office/drawing/2014/main" id="{EF7050CD-19B0-409D-9B87-0C4238FA6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16544" y="1217979"/>
            <a:ext cx="6516215" cy="3869830"/>
          </a:xfrm>
          <a:prstGeom prst="rect">
            <a:avLst/>
          </a:prstGeom>
        </p:spPr>
      </p:pic>
      <p:pic>
        <p:nvPicPr>
          <p:cNvPr id="31" name="Picture 30" descr="A wooden table&#10;&#10;Description automatically generated">
            <a:extLst>
              <a:ext uri="{FF2B5EF4-FFF2-40B4-BE49-F238E27FC236}">
                <a16:creationId xmlns:a16="http://schemas.microsoft.com/office/drawing/2014/main" id="{03E01BB2-27FA-4CB7-BC6E-74DF4D14A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8" y="5419010"/>
            <a:ext cx="2543333" cy="1438990"/>
          </a:xfrm>
          <a:prstGeom prst="rect">
            <a:avLst/>
          </a:prstGeom>
        </p:spPr>
      </p:pic>
      <p:pic>
        <p:nvPicPr>
          <p:cNvPr id="32" name="Picture 31" descr="A picture containing implement, pencil, stationary, colorful&#10;&#10;Description automatically generated">
            <a:extLst>
              <a:ext uri="{FF2B5EF4-FFF2-40B4-BE49-F238E27FC236}">
                <a16:creationId xmlns:a16="http://schemas.microsoft.com/office/drawing/2014/main" id="{E3493C85-BE99-4FC0-9BA1-0B729A723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03173" y="5129214"/>
            <a:ext cx="427942" cy="579591"/>
          </a:xfrm>
          <a:prstGeom prst="rect">
            <a:avLst/>
          </a:prstGeom>
        </p:spPr>
      </p:pic>
      <p:pic>
        <p:nvPicPr>
          <p:cNvPr id="33" name="Picture 32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88D64DDA-B94A-4A7A-812A-3E015FA3DA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598684" y="299819"/>
            <a:ext cx="2421038" cy="15642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5F60E7F-B689-49C9-8104-570135BAC1C9}"/>
              </a:ext>
            </a:extLst>
          </p:cNvPr>
          <p:cNvSpPr/>
          <p:nvPr/>
        </p:nvSpPr>
        <p:spPr>
          <a:xfrm>
            <a:off x="9598684" y="863145"/>
            <a:ext cx="2078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عنوان الدرس</a:t>
            </a:r>
            <a:endParaRPr lang="en-US" sz="280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680CE6-A189-483C-9994-A03289E7B6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985" t="10640" r="24545" b="22020"/>
          <a:stretch/>
        </p:blipFill>
        <p:spPr>
          <a:xfrm>
            <a:off x="2684206" y="1386365"/>
            <a:ext cx="6057715" cy="3532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A285E2-40F8-436F-8620-39188E5128B8}"/>
              </a:ext>
            </a:extLst>
          </p:cNvPr>
          <p:cNvSpPr/>
          <p:nvPr/>
        </p:nvSpPr>
        <p:spPr>
          <a:xfrm>
            <a:off x="2249232" y="5087593"/>
            <a:ext cx="7349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AE" sz="3200" b="1" dirty="0">
                <a:latin typeface="Calibri"/>
                <a:cs typeface="Arial" panose="020B0604020202020204" pitchFamily="34" charset="0"/>
              </a:rPr>
              <a:t>الْوَحْدَةُ الثّالثَةُ : رَمَضانُ شَهْرُ الْخَيْرِ</a:t>
            </a:r>
          </a:p>
          <a:p>
            <a:pPr algn="ctr" rtl="1">
              <a:defRPr/>
            </a:pPr>
            <a:r>
              <a:rPr lang="ar-AE" sz="3600" b="1" dirty="0">
                <a:latin typeface="Calibri"/>
                <a:cs typeface="Arial" panose="020B0604020202020204" pitchFamily="34" charset="0"/>
              </a:rPr>
              <a:t>قـصّةُ الْمَحَـبَةُ في رَمَضان </a:t>
            </a:r>
          </a:p>
        </p:txBody>
      </p:sp>
      <p:pic>
        <p:nvPicPr>
          <p:cNvPr id="6152" name="Picture 8" descr="شرح مهارة التنوين اللغة العربية الصف الأول - ملفاتي">
            <a:extLst>
              <a:ext uri="{FF2B5EF4-FFF2-40B4-BE49-F238E27FC236}">
                <a16:creationId xmlns:a16="http://schemas.microsoft.com/office/drawing/2014/main" id="{F8F54A9A-F425-4651-A198-E777A2149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5620" r="4503" b="20214"/>
          <a:stretch/>
        </p:blipFill>
        <p:spPr bwMode="auto">
          <a:xfrm>
            <a:off x="9038811" y="3025339"/>
            <a:ext cx="2655266" cy="35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9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BDF-7060-4DCE-A342-432785CBA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184" y="473747"/>
            <a:ext cx="2912392" cy="142167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8BBFE3-D824-4A67-880B-99532D8111BE}"/>
              </a:ext>
            </a:extLst>
          </p:cNvPr>
          <p:cNvSpPr/>
          <p:nvPr/>
        </p:nvSpPr>
        <p:spPr>
          <a:xfrm>
            <a:off x="7577001" y="854586"/>
            <a:ext cx="2829262" cy="782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950" b="1" dirty="0">
                <a:latin typeface="+mj-lt"/>
                <a:ea typeface="+mj-ea"/>
                <a:cs typeface="(AH) Manal Black" pitchFamily="2" charset="-78"/>
              </a:rPr>
              <a:t>سأتعلم اليوم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20828-103B-4502-BFFE-D45BE7935CAC}"/>
              </a:ext>
            </a:extLst>
          </p:cNvPr>
          <p:cNvSpPr/>
          <p:nvPr/>
        </p:nvSpPr>
        <p:spPr>
          <a:xfrm>
            <a:off x="2124989" y="1121129"/>
            <a:ext cx="5888126" cy="545665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BDDCDE-AB19-487C-AB14-52C70C15B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1" b="97231" l="156" r="98755">
                        <a14:foregroundMark x1="35409" y1="3231" x2="37821" y2="28846"/>
                        <a14:foregroundMark x1="5837" y1="42154" x2="15953" y2="41923"/>
                        <a14:foregroundMark x1="15953" y1="41923" x2="26070" y2="41923"/>
                        <a14:foregroundMark x1="98755" y1="49923" x2="97432" y2="52077"/>
                        <a14:foregroundMark x1="78755" y1="91846" x2="26304" y2="91615"/>
                        <a14:foregroundMark x1="77821" y1="92692" x2="60078" y2="92692"/>
                        <a14:foregroundMark x1="60078" y1="92692" x2="42257" y2="97231"/>
                        <a14:foregroundMark x1="42257" y1="97231" x2="22335" y2="96538"/>
                        <a14:foregroundMark x1="50895" y1="94846" x2="28482" y2="90308"/>
                        <a14:foregroundMark x1="5214" y1="51154" x2="4514" y2="55231"/>
                        <a14:foregroundMark x1="8482" y1="61923" x2="1323" y2="63154"/>
                        <a14:foregroundMark x1="1323" y1="63154" x2="1245" y2="63231"/>
                        <a14:foregroundMark x1="18054" y1="49000" x2="46381" y2="43769"/>
                        <a14:foregroundMark x1="46381" y1="43769" x2="51751" y2="47769"/>
                        <a14:foregroundMark x1="50428" y1="47769" x2="43658" y2="48154"/>
                        <a14:foregroundMark x1="82412" y1="45154" x2="76342" y2="50077"/>
                        <a14:foregroundMark x1="76342" y1="50077" x2="75253" y2="52077"/>
                        <a14:foregroundMark x1="65447" y1="24769" x2="57198" y2="33308"/>
                        <a14:foregroundMark x1="34553" y1="19385" x2="37821" y2="32231"/>
                        <a14:foregroundMark x1="86770" y1="11000" x2="88716" y2="14231"/>
                        <a14:foregroundMark x1="87860" y1="21692" x2="82646" y2="27923"/>
                        <a14:foregroundMark x1="87860" y1="17846" x2="87860" y2="17846"/>
                        <a14:foregroundMark x1="87626" y1="14615" x2="87626" y2="18692"/>
                        <a14:foregroundMark x1="87860" y1="17846" x2="87626" y2="20615"/>
                        <a14:foregroundMark x1="97432" y1="52462" x2="88482" y2="57000"/>
                        <a14:foregroundMark x1="7160" y1="15692" x2="10506" y2="22846"/>
                        <a14:foregroundMark x1="10506" y1="22846" x2="15175" y2="27538"/>
                        <a14:foregroundMark x1="7160" y1="16154" x2="10739" y2="22308"/>
                        <a14:foregroundMark x1="10739" y1="22308" x2="16498" y2="26692"/>
                        <a14:foregroundMark x1="16498" y1="26692" x2="16498" y2="26692"/>
                        <a14:foregroundMark x1="4280" y1="54000" x2="156" y2="61923"/>
                        <a14:foregroundMark x1="156" y1="61538" x2="3346" y2="55000"/>
                        <a14:foregroundMark x1="3346" y1="55000" x2="4280" y2="54231"/>
                        <a14:foregroundMark x1="53230" y1="94000" x2="32374" y2="89692"/>
                        <a14:foregroundMark x1="38677" y1="95692" x2="24981" y2="95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3115" y="3014027"/>
            <a:ext cx="3331339" cy="33702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865031-32D2-4137-A33D-B87BDB2257D6}"/>
              </a:ext>
            </a:extLst>
          </p:cNvPr>
          <p:cNvSpPr/>
          <p:nvPr/>
        </p:nvSpPr>
        <p:spPr>
          <a:xfrm>
            <a:off x="2203526" y="1121129"/>
            <a:ext cx="5748092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 defTabSz="914400" rtl="1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ar-AE" sz="3600" b="1" dirty="0">
                <a:latin typeface="Calibri"/>
                <a:cs typeface="(AH) Manal Black" pitchFamily="2" charset="-78"/>
              </a:rPr>
              <a:t>أَقْـرأُ قـراءةً صَحيحةً في حدودِ 20 كلمة في الدّقيقةِ الْواحدةِ .</a:t>
            </a:r>
            <a:endParaRPr lang="ar-AE" sz="3200" b="1" dirty="0">
              <a:latin typeface="Calibri"/>
              <a:cs typeface="(AH) Manal Black" pitchFamily="2" charset="-78"/>
            </a:endParaRP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3600" b="1" dirty="0">
                <a:latin typeface="Calibri"/>
                <a:cs typeface="(AH) Manal Black" pitchFamily="2" charset="-78"/>
              </a:rPr>
              <a:t>أقْـرأُ الْكَلماتِ الْمألوفة والْمتكررة قراءةً سريعةً وصَحيحةً . 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AE" sz="3600" b="1" dirty="0">
                <a:latin typeface="Calibri"/>
                <a:cs typeface="(AH) Manal Black" pitchFamily="2" charset="-78"/>
              </a:rPr>
              <a:t>أن يميز الطالب أنواع التنوين في الشكل والصوت 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AE" sz="3600" b="1" dirty="0">
                <a:latin typeface="Calibri"/>
                <a:cs typeface="(AH) Manal Black" pitchFamily="2" charset="-78"/>
              </a:rPr>
              <a:t> أن يتقن قراءة الكلمات مع التنوين .</a:t>
            </a:r>
          </a:p>
        </p:txBody>
      </p:sp>
    </p:spTree>
    <p:extLst>
      <p:ext uri="{BB962C8B-B14F-4D97-AF65-F5344CB8AC3E}">
        <p14:creationId xmlns:p14="http://schemas.microsoft.com/office/powerpoint/2010/main" val="183841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85D3D88-DE28-4023-8554-A798BD29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74491"/>
          <a:stretch/>
        </p:blipFill>
        <p:spPr>
          <a:xfrm>
            <a:off x="1863212" y="944532"/>
            <a:ext cx="8465575" cy="1398642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95E1F6BD-0AF5-435F-BD64-2FEB5796D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7319109" y="2940970"/>
            <a:ext cx="1307776" cy="1821357"/>
          </a:xfrm>
          <a:prstGeom prst="rect">
            <a:avLst/>
          </a:prstGeom>
        </p:spPr>
      </p:pic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28837850-2A6C-489C-A3BD-8CCD4A0C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6278272" y="3731611"/>
            <a:ext cx="1307776" cy="1821357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074B105D-8736-46BE-8730-C7BA1E871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5134218" y="4184580"/>
            <a:ext cx="1307776" cy="1821357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C9AB627E-0377-40CC-8DB3-720D2CC2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4177944" y="3310557"/>
            <a:ext cx="1307776" cy="1821357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4F7BFF9F-9854-44FE-B986-127FD0D44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2956628" y="4098606"/>
            <a:ext cx="1307776" cy="1821357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14198B4B-277D-41B4-A1FA-3076B2229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9003" r="35883" b="4244"/>
          <a:stretch/>
        </p:blipFill>
        <p:spPr>
          <a:xfrm rot="10800000">
            <a:off x="8294696" y="3716698"/>
            <a:ext cx="1307776" cy="182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1C9F0-421F-4540-A330-5E857F44963C}"/>
              </a:ext>
            </a:extLst>
          </p:cNvPr>
          <p:cNvSpPr txBox="1"/>
          <p:nvPr/>
        </p:nvSpPr>
        <p:spPr>
          <a:xfrm>
            <a:off x="4402989" y="1154801"/>
            <a:ext cx="3386022" cy="92333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الدرس</a:t>
            </a:r>
            <a:endParaRPr lang="en-US" sz="5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3B495-FD2C-40EF-8125-CA6F8022C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7257575" y="2850820"/>
            <a:ext cx="1369823" cy="1821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9D144D-A46A-490A-BB5D-C239C70ACC8C}"/>
              </a:ext>
            </a:extLst>
          </p:cNvPr>
          <p:cNvSpPr txBox="1"/>
          <p:nvPr/>
        </p:nvSpPr>
        <p:spPr>
          <a:xfrm>
            <a:off x="7398358" y="3822002"/>
            <a:ext cx="119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خُشوع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ADA66-BBF0-4536-BEF0-BB8E8D21C1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6228286" y="3652037"/>
            <a:ext cx="1369823" cy="18213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298ED-6189-4C32-ACAC-545C69C89AEB}"/>
              </a:ext>
            </a:extLst>
          </p:cNvPr>
          <p:cNvSpPr txBox="1"/>
          <p:nvPr/>
        </p:nvSpPr>
        <p:spPr>
          <a:xfrm>
            <a:off x="6425419" y="4398724"/>
            <a:ext cx="98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إماطة الأذى</a:t>
            </a:r>
            <a:endParaRPr lang="en-US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88BC81-2F5C-46BF-8005-D2923CA73EE4}"/>
              </a:ext>
            </a:extLst>
          </p:cNvPr>
          <p:cNvCxnSpPr>
            <a:cxnSpLocks/>
          </p:cNvCxnSpPr>
          <p:nvPr/>
        </p:nvCxnSpPr>
        <p:spPr>
          <a:xfrm>
            <a:off x="7942486" y="2404756"/>
            <a:ext cx="0" cy="536215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9BB5F5-CAD7-4A8B-AC28-EF3BDC0194A6}"/>
              </a:ext>
            </a:extLst>
          </p:cNvPr>
          <p:cNvCxnSpPr>
            <a:cxnSpLocks/>
          </p:cNvCxnSpPr>
          <p:nvPr/>
        </p:nvCxnSpPr>
        <p:spPr>
          <a:xfrm>
            <a:off x="6935886" y="2404754"/>
            <a:ext cx="0" cy="13634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01B09F-E00C-4277-94CB-281118B6C159}"/>
              </a:ext>
            </a:extLst>
          </p:cNvPr>
          <p:cNvCxnSpPr>
            <a:cxnSpLocks/>
          </p:cNvCxnSpPr>
          <p:nvPr/>
        </p:nvCxnSpPr>
        <p:spPr>
          <a:xfrm>
            <a:off x="5768364" y="2404756"/>
            <a:ext cx="0" cy="18621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F1717-3185-4251-84B6-25EECF3BE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5083453" y="4118394"/>
            <a:ext cx="1369823" cy="18213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50D239-D113-4ABB-B954-EA4820719C8C}"/>
              </a:ext>
            </a:extLst>
          </p:cNvPr>
          <p:cNvSpPr/>
          <p:nvPr/>
        </p:nvSpPr>
        <p:spPr>
          <a:xfrm>
            <a:off x="5122948" y="5147341"/>
            <a:ext cx="1307776" cy="51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ar-AE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الضَّوْضاء</a:t>
            </a:r>
            <a:endParaRPr lang="en-US" sz="3000" b="1" dirty="0">
              <a:solidFill>
                <a:srgbClr val="7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65B1E9-ECDF-411B-AA14-4445D84B596D}"/>
              </a:ext>
            </a:extLst>
          </p:cNvPr>
          <p:cNvCxnSpPr>
            <a:cxnSpLocks/>
          </p:cNvCxnSpPr>
          <p:nvPr/>
        </p:nvCxnSpPr>
        <p:spPr>
          <a:xfrm>
            <a:off x="4832157" y="2404754"/>
            <a:ext cx="0" cy="90666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71ABA-2ECA-4F9F-A7F2-553F27A8B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4130266" y="3226228"/>
            <a:ext cx="1369823" cy="18213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80FE4A-548C-46A5-B200-BEDB91F37919}"/>
              </a:ext>
            </a:extLst>
          </p:cNvPr>
          <p:cNvSpPr/>
          <p:nvPr/>
        </p:nvSpPr>
        <p:spPr>
          <a:xfrm>
            <a:off x="4144910" y="4227433"/>
            <a:ext cx="1379162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ar-AE" sz="4050" b="1" dirty="0">
                <a:latin typeface="Sakkal Majalla" panose="02000000000000000000" pitchFamily="2" charset="-78"/>
                <a:cs typeface="Akhbar MT" pitchFamily="2" charset="-78"/>
              </a:rPr>
              <a:t>مُبْهَجَة</a:t>
            </a:r>
            <a:endParaRPr lang="en-US" sz="405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C84CBE-3D8D-4FF6-834E-E6816787D19B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3558038" y="2436253"/>
            <a:ext cx="21455" cy="159124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E663D56-B1BA-4185-B2A6-9B33E40D7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2894581" y="4027501"/>
            <a:ext cx="1369823" cy="18213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28E3DCF-205D-4D7A-A335-D177A62B8EF3}"/>
              </a:ext>
            </a:extLst>
          </p:cNvPr>
          <p:cNvSpPr/>
          <p:nvPr/>
        </p:nvSpPr>
        <p:spPr>
          <a:xfrm>
            <a:off x="3076526" y="4969756"/>
            <a:ext cx="1095946" cy="732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ar-AE" sz="45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مَحَبَّـة</a:t>
            </a:r>
            <a:endParaRPr lang="en-US" sz="4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9B68A4-50D5-4DE9-A42E-5E365ED55C9F}"/>
              </a:ext>
            </a:extLst>
          </p:cNvPr>
          <p:cNvCxnSpPr>
            <a:cxnSpLocks/>
          </p:cNvCxnSpPr>
          <p:nvPr/>
        </p:nvCxnSpPr>
        <p:spPr>
          <a:xfrm>
            <a:off x="8941894" y="2404756"/>
            <a:ext cx="7018" cy="132565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2BDF3D0-247D-4E3D-AEAC-C8D5899E9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11719" r="34616" b="1529"/>
          <a:stretch/>
        </p:blipFill>
        <p:spPr>
          <a:xfrm rot="10800000">
            <a:off x="8242646" y="3652037"/>
            <a:ext cx="1369823" cy="18213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B03E45C-7D1C-435C-BF6E-F6E3E4F4D444}"/>
              </a:ext>
            </a:extLst>
          </p:cNvPr>
          <p:cNvSpPr/>
          <p:nvPr/>
        </p:nvSpPr>
        <p:spPr>
          <a:xfrm>
            <a:off x="8588027" y="4616909"/>
            <a:ext cx="950009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ar-AE" sz="405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عِذْق</a:t>
            </a:r>
            <a:endParaRPr lang="en-US" sz="33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E3DBFB-5950-4108-9F29-BDFAEDFC0422}"/>
              </a:ext>
            </a:extLst>
          </p:cNvPr>
          <p:cNvCxnSpPr>
            <a:cxnSpLocks/>
          </p:cNvCxnSpPr>
          <p:nvPr/>
        </p:nvCxnSpPr>
        <p:spPr>
          <a:xfrm flipH="1">
            <a:off x="3558037" y="2379229"/>
            <a:ext cx="5365686" cy="570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C6556F6-74BE-47D7-85A5-17C7B534A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4" t="76899" r="6929"/>
          <a:stretch/>
        </p:blipFill>
        <p:spPr>
          <a:xfrm>
            <a:off x="10257006" y="5274342"/>
            <a:ext cx="1495394" cy="15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932AD3-AAAE-41C1-A1EF-5127836089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32" y="855406"/>
            <a:ext cx="8676968" cy="58993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2461055" y="3544263"/>
            <a:ext cx="7269889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1">
              <a:defRPr/>
            </a:pPr>
            <a:r>
              <a:rPr lang="ar-AE" sz="6600" b="1" dirty="0">
                <a:latin typeface="Calibri"/>
                <a:cs typeface="Arial" panose="020B0604020202020204" pitchFamily="34" charset="0"/>
              </a:rPr>
              <a:t>الجلسة القرائية </a:t>
            </a:r>
          </a:p>
          <a:p>
            <a:pPr lvl="0" rtl="1">
              <a:defRPr/>
            </a:pPr>
            <a:r>
              <a:rPr lang="ar-AE" sz="5400" b="1" dirty="0">
                <a:latin typeface="Calibri"/>
                <a:cs typeface="Arial" panose="020B0604020202020204" pitchFamily="34" charset="0"/>
              </a:rPr>
              <a:t>قـصّة / الْمَحَبّةُ في رَمَـضان</a:t>
            </a:r>
            <a:endParaRPr lang="ar-AE" sz="5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7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0" y="-1"/>
            <a:ext cx="12191999" cy="6858001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JO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52C4BFA-C767-4FA5-ADA8-9A12A1DF5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19183" b="13095"/>
          <a:stretch/>
        </p:blipFill>
        <p:spPr>
          <a:xfrm>
            <a:off x="6393965" y="1"/>
            <a:ext cx="5808218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652EB-14D8-4D85-BAAB-55CA0FBC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r="11242" b="12578"/>
          <a:stretch/>
        </p:blipFill>
        <p:spPr>
          <a:xfrm>
            <a:off x="0" y="0"/>
            <a:ext cx="5781368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356A22-5E5D-49A2-9EE6-752713E74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10318"/>
              </p:ext>
            </p:extLst>
          </p:nvPr>
        </p:nvGraphicFramePr>
        <p:xfrm>
          <a:off x="7433187" y="0"/>
          <a:ext cx="4763905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7247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sz="1600" b="1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القراءة المعبرة </a:t>
                      </a: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وضوح الصّوت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السرعة والطلاقة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صحَّة القراءة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  <a:endParaRPr lang="en-US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58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JO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C89AE9-A1E8-4A4E-8E11-B22B8FA3B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11327" r="7879" b="26379"/>
          <a:stretch/>
        </p:blipFill>
        <p:spPr>
          <a:xfrm>
            <a:off x="6383781" y="0"/>
            <a:ext cx="5808218" cy="6854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D45DF-A3F1-4D57-ADA9-A828CB41A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1920" r="8682" b="16000"/>
          <a:stretch/>
        </p:blipFill>
        <p:spPr>
          <a:xfrm>
            <a:off x="0" y="0"/>
            <a:ext cx="5776015" cy="685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17B132-635A-42A2-B0E5-05B36BAC6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580839"/>
              </p:ext>
            </p:extLst>
          </p:nvPr>
        </p:nvGraphicFramePr>
        <p:xfrm>
          <a:off x="7428094" y="5741494"/>
          <a:ext cx="4763905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7247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sz="1600" b="1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القراءة المعبرة </a:t>
                      </a: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وضوح الصّوت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السرعة والطلاقة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صحَّة القراءة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  <a:endParaRPr lang="en-US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52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JO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3643F-CA41-4306-BF72-6FE5E0B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8552" r="4964" b="18146"/>
          <a:stretch/>
        </p:blipFill>
        <p:spPr>
          <a:xfrm>
            <a:off x="6377687" y="-1"/>
            <a:ext cx="5814313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56313-E3C5-45F7-9692-64E955DE5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r="9887" b="12397"/>
          <a:stretch/>
        </p:blipFill>
        <p:spPr>
          <a:xfrm>
            <a:off x="-10184" y="0"/>
            <a:ext cx="5824499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750D92-A147-4F2C-8660-4797CCEBE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693429"/>
              </p:ext>
            </p:extLst>
          </p:nvPr>
        </p:nvGraphicFramePr>
        <p:xfrm>
          <a:off x="520112" y="1902542"/>
          <a:ext cx="4763905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7247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sz="1600" b="1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القراءة المعبرة </a:t>
                      </a: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وضوح الصّوت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السرعة والطلاقة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صحَّة القراءة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  <a:endParaRPr lang="en-US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81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JO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53A4F79-2A33-4658-A12C-44EDDD7CD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19462" r="315" b="8472"/>
          <a:stretch/>
        </p:blipFill>
        <p:spPr>
          <a:xfrm>
            <a:off x="6383782" y="0"/>
            <a:ext cx="5808218" cy="6819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2C854-6498-41A1-8107-C9DCDA274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18151" r="12895" b="13378"/>
          <a:stretch/>
        </p:blipFill>
        <p:spPr>
          <a:xfrm>
            <a:off x="0" y="1"/>
            <a:ext cx="5796115" cy="6819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38B9DDA-E00B-445E-8C03-40CB58481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0192"/>
              </p:ext>
            </p:extLst>
          </p:nvPr>
        </p:nvGraphicFramePr>
        <p:xfrm>
          <a:off x="7428095" y="5706962"/>
          <a:ext cx="4763905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7247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21888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sz="1600" b="1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القراءة المعبرة </a:t>
                      </a:r>
                      <a:endParaRPr lang="en-US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/>
                        <a:t>وضوح الصّوت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السرعة والطلاقة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/>
                        <a:t>صحَّة القراءة 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  <a:endParaRPr lang="en-US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61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31424-9DC8-444B-91EB-26CF90E142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808026"/>
            <a:ext cx="8421329" cy="58476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599896" y="3429000"/>
            <a:ext cx="7174104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50000"/>
              </a:lnSpc>
              <a:defRPr/>
            </a:pPr>
            <a:r>
              <a:rPr lang="ar-AE" sz="9600" b="1" dirty="0">
                <a:latin typeface="Calibri"/>
                <a:cs typeface="Arial" panose="020B0604020202020204" pitchFamily="34" charset="0"/>
              </a:rPr>
              <a:t>التنوين</a:t>
            </a:r>
            <a:endParaRPr lang="ar-AE" sz="5400" b="1" dirty="0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A1AC6-09FB-4EA0-AC37-8D505216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64" y="668991"/>
            <a:ext cx="10604090" cy="6439731"/>
          </a:xfrm>
          <a:prstGeom prst="rect">
            <a:avLst/>
          </a:prstGeom>
        </p:spPr>
      </p:pic>
      <p:pic>
        <p:nvPicPr>
          <p:cNvPr id="3" name="video5996545845896415497">
            <a:hlinkClick r:id="" action="ppaction://media"/>
            <a:extLst>
              <a:ext uri="{FF2B5EF4-FFF2-40B4-BE49-F238E27FC236}">
                <a16:creationId xmlns:a16="http://schemas.microsoft.com/office/drawing/2014/main" id="{8EB0852D-2D39-4150-A99F-A3555E0886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8168" y="1002890"/>
            <a:ext cx="7226709" cy="4572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68473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555345-7464-47A7-90CB-DB6C961E1F58}"/>
              </a:ext>
            </a:extLst>
          </p:cNvPr>
          <p:cNvGrpSpPr/>
          <p:nvPr/>
        </p:nvGrpSpPr>
        <p:grpSpPr>
          <a:xfrm>
            <a:off x="7623792" y="1180499"/>
            <a:ext cx="2689629" cy="1973386"/>
            <a:chOff x="9216019" y="757860"/>
            <a:chExt cx="2689629" cy="237433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7637E0-0197-493D-8266-A3E3D6801C59}"/>
                </a:ext>
              </a:extLst>
            </p:cNvPr>
            <p:cNvSpPr/>
            <p:nvPr/>
          </p:nvSpPr>
          <p:spPr>
            <a:xfrm>
              <a:off x="9216019" y="757860"/>
              <a:ext cx="2664529" cy="156656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321FDB5-35F2-482A-A98F-CC044DF6C54A}"/>
                </a:ext>
              </a:extLst>
            </p:cNvPr>
            <p:cNvSpPr/>
            <p:nvPr/>
          </p:nvSpPr>
          <p:spPr>
            <a:xfrm>
              <a:off x="9299175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17AAF60-D674-4F28-A50F-2F1EECBDC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98"/>
            <a:stretch/>
          </p:blipFill>
          <p:spPr>
            <a:xfrm>
              <a:off x="9459322" y="757861"/>
              <a:ext cx="1605182" cy="147569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E3B815-64DC-4F97-937D-EEC1369FF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6717" y="1335508"/>
              <a:ext cx="632411" cy="562284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CB5D6AC-6079-4209-8EBD-866A0BA99F1E}"/>
                </a:ext>
              </a:extLst>
            </p:cNvPr>
            <p:cNvSpPr/>
            <p:nvPr/>
          </p:nvSpPr>
          <p:spPr>
            <a:xfrm>
              <a:off x="9241119" y="2385044"/>
              <a:ext cx="2664529" cy="747152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DEB0713-0748-451A-88E0-EDFE9C8ADC24}"/>
                </a:ext>
              </a:extLst>
            </p:cNvPr>
            <p:cNvSpPr/>
            <p:nvPr/>
          </p:nvSpPr>
          <p:spPr>
            <a:xfrm>
              <a:off x="9324275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6" name="مربع نص 28">
              <a:extLst>
                <a:ext uri="{FF2B5EF4-FFF2-40B4-BE49-F238E27FC236}">
                  <a16:creationId xmlns:a16="http://schemas.microsoft.com/office/drawing/2014/main" id="{40FEAD78-F6C1-49B6-854D-95F9C8AE6FC5}"/>
                </a:ext>
              </a:extLst>
            </p:cNvPr>
            <p:cNvSpPr txBox="1"/>
            <p:nvPr/>
          </p:nvSpPr>
          <p:spPr>
            <a:xfrm>
              <a:off x="9300209" y="2480204"/>
              <a:ext cx="239212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AE" sz="2800">
                  <a:latin typeface="Calibri" panose="020F0502020204030204" pitchFamily="34" charset="0"/>
                  <a:cs typeface="Calibri" panose="020F0502020204030204" pitchFamily="34" charset="0"/>
                </a:rPr>
                <a:t>أَلْتَزِمُ بِوقت الْحِصَّة</a:t>
              </a:r>
              <a:endParaRPr lang="ar-SA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E5FC2-A210-4D12-973C-DB0CF8F0CAD6}"/>
              </a:ext>
            </a:extLst>
          </p:cNvPr>
          <p:cNvGrpSpPr/>
          <p:nvPr/>
        </p:nvGrpSpPr>
        <p:grpSpPr>
          <a:xfrm>
            <a:off x="4730274" y="1153215"/>
            <a:ext cx="2778719" cy="2000670"/>
            <a:chOff x="6317336" y="730576"/>
            <a:chExt cx="2778719" cy="240162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15D299B-F81F-48D1-B595-90D96EA58C7A}"/>
                </a:ext>
              </a:extLst>
            </p:cNvPr>
            <p:cNvSpPr/>
            <p:nvPr/>
          </p:nvSpPr>
          <p:spPr>
            <a:xfrm>
              <a:off x="6330036" y="757860"/>
              <a:ext cx="2664529" cy="1566560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0703422-36AE-425E-BD7C-EE59091346CD}"/>
                </a:ext>
              </a:extLst>
            </p:cNvPr>
            <p:cNvSpPr/>
            <p:nvPr/>
          </p:nvSpPr>
          <p:spPr>
            <a:xfrm>
              <a:off x="6413192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5360E1C-9B36-4D66-824A-E9EDF4D040FA}"/>
                </a:ext>
              </a:extLst>
            </p:cNvPr>
            <p:cNvSpPr/>
            <p:nvPr/>
          </p:nvSpPr>
          <p:spPr>
            <a:xfrm>
              <a:off x="6355136" y="2385044"/>
              <a:ext cx="2664529" cy="747152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D6E9886-9330-4CF5-8A85-E1C5C54A01BF}"/>
                </a:ext>
              </a:extLst>
            </p:cNvPr>
            <p:cNvSpPr/>
            <p:nvPr/>
          </p:nvSpPr>
          <p:spPr>
            <a:xfrm>
              <a:off x="6438292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48" name="مربع نص 28">
              <a:extLst>
                <a:ext uri="{FF2B5EF4-FFF2-40B4-BE49-F238E27FC236}">
                  <a16:creationId xmlns:a16="http://schemas.microsoft.com/office/drawing/2014/main" id="{728474F9-2D7D-405A-BF6F-197E25D295EF}"/>
                </a:ext>
              </a:extLst>
            </p:cNvPr>
            <p:cNvSpPr txBox="1"/>
            <p:nvPr/>
          </p:nvSpPr>
          <p:spPr>
            <a:xfrm>
              <a:off x="6317336" y="2518304"/>
              <a:ext cx="27787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أَجْلِسُ بِصورَةٍ صَحيحَةٍ</a:t>
              </a:r>
              <a:endParaRPr lang="ar-SA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 descr="Sit In Chair - Sitting On Chair Clipart, HD Png Download - kindpng">
              <a:extLst>
                <a:ext uri="{FF2B5EF4-FFF2-40B4-BE49-F238E27FC236}">
                  <a16:creationId xmlns:a16="http://schemas.microsoft.com/office/drawing/2014/main" id="{531FA01E-822B-4A03-88A8-2346982A5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575" y="730576"/>
              <a:ext cx="1466411" cy="163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9A9F2B-FADB-4D06-8894-BA8CEF4000DD}"/>
              </a:ext>
            </a:extLst>
          </p:cNvPr>
          <p:cNvGrpSpPr/>
          <p:nvPr/>
        </p:nvGrpSpPr>
        <p:grpSpPr>
          <a:xfrm>
            <a:off x="1890153" y="3253144"/>
            <a:ext cx="2778719" cy="2186279"/>
            <a:chOff x="6342436" y="3215642"/>
            <a:chExt cx="2778719" cy="244667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FF67DF1-71DF-4CD8-8AD9-6BFC9C59D7DD}"/>
                </a:ext>
              </a:extLst>
            </p:cNvPr>
            <p:cNvSpPr/>
            <p:nvPr/>
          </p:nvSpPr>
          <p:spPr>
            <a:xfrm>
              <a:off x="6355136" y="3287980"/>
              <a:ext cx="2664529" cy="1566560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D86BBA6-0E5F-4BF9-9316-39C0F9584A89}"/>
                </a:ext>
              </a:extLst>
            </p:cNvPr>
            <p:cNvSpPr/>
            <p:nvPr/>
          </p:nvSpPr>
          <p:spPr>
            <a:xfrm>
              <a:off x="6438292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453C184-FB4C-4D31-8161-E7D610462269}"/>
                </a:ext>
              </a:extLst>
            </p:cNvPr>
            <p:cNvSpPr/>
            <p:nvPr/>
          </p:nvSpPr>
          <p:spPr>
            <a:xfrm>
              <a:off x="6380236" y="4915164"/>
              <a:ext cx="2664529" cy="747152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AAD214A-E787-4B4D-9420-E4136B859508}"/>
                </a:ext>
              </a:extLst>
            </p:cNvPr>
            <p:cNvSpPr/>
            <p:nvPr/>
          </p:nvSpPr>
          <p:spPr>
            <a:xfrm>
              <a:off x="6463392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35" name="مربع نص 28">
              <a:extLst>
                <a:ext uri="{FF2B5EF4-FFF2-40B4-BE49-F238E27FC236}">
                  <a16:creationId xmlns:a16="http://schemas.microsoft.com/office/drawing/2014/main" id="{5AD16F41-777C-4CE4-BE35-3FCA01161B62}"/>
                </a:ext>
              </a:extLst>
            </p:cNvPr>
            <p:cNvSpPr txBox="1"/>
            <p:nvPr/>
          </p:nvSpPr>
          <p:spPr>
            <a:xfrm>
              <a:off x="6342436" y="5061124"/>
              <a:ext cx="277871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أَرْفَعُ يَدي لِلمُشارَكَة</a:t>
              </a:r>
              <a:endParaRPr lang="ar-SA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3C1EB1F-6D7E-4576-9774-A1053A217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4774" y="3215642"/>
              <a:ext cx="1233211" cy="16316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D2C1B-1FAC-42EB-9990-65F877A6CE95}"/>
              </a:ext>
            </a:extLst>
          </p:cNvPr>
          <p:cNvGrpSpPr/>
          <p:nvPr/>
        </p:nvGrpSpPr>
        <p:grpSpPr>
          <a:xfrm>
            <a:off x="4782398" y="3264897"/>
            <a:ext cx="2689629" cy="2228539"/>
            <a:chOff x="3449812" y="3227356"/>
            <a:chExt cx="2689629" cy="243496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2F97E0-B440-4A12-913E-243CD08B446F}"/>
                </a:ext>
              </a:extLst>
            </p:cNvPr>
            <p:cNvSpPr/>
            <p:nvPr/>
          </p:nvSpPr>
          <p:spPr>
            <a:xfrm>
              <a:off x="3449812" y="3287980"/>
              <a:ext cx="2664529" cy="1566560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627368B-F2BB-42BE-AB72-984CC2ACF611}"/>
                </a:ext>
              </a:extLst>
            </p:cNvPr>
            <p:cNvSpPr/>
            <p:nvPr/>
          </p:nvSpPr>
          <p:spPr>
            <a:xfrm>
              <a:off x="3532968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0D68ABF-2A2D-4063-83CA-461E6345D92F}"/>
                </a:ext>
              </a:extLst>
            </p:cNvPr>
            <p:cNvSpPr/>
            <p:nvPr/>
          </p:nvSpPr>
          <p:spPr>
            <a:xfrm>
              <a:off x="3474912" y="4915164"/>
              <a:ext cx="2664529" cy="747152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E145039-6594-4A3C-BCDA-47CDFA966D87}"/>
                </a:ext>
              </a:extLst>
            </p:cNvPr>
            <p:cNvSpPr/>
            <p:nvPr/>
          </p:nvSpPr>
          <p:spPr>
            <a:xfrm>
              <a:off x="3558068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CC1AB87C-3AB5-4204-AD17-446AFAA79AEB}"/>
                </a:ext>
              </a:extLst>
            </p:cNvPr>
            <p:cNvSpPr txBox="1"/>
            <p:nvPr/>
          </p:nvSpPr>
          <p:spPr>
            <a:xfrm>
              <a:off x="3534002" y="5048424"/>
              <a:ext cx="239212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أُجَهِزُ أَدواتي</a:t>
              </a:r>
              <a:endParaRPr lang="ar-SA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7A79637-5135-4B4C-84F5-91A0D294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88" y="3227356"/>
              <a:ext cx="1684986" cy="177189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3CFF4C-D319-4E6D-9A7A-781B7EB585BE}"/>
              </a:ext>
            </a:extLst>
          </p:cNvPr>
          <p:cNvGrpSpPr/>
          <p:nvPr/>
        </p:nvGrpSpPr>
        <p:grpSpPr>
          <a:xfrm>
            <a:off x="7611243" y="3344312"/>
            <a:ext cx="2689629" cy="2149124"/>
            <a:chOff x="542981" y="743507"/>
            <a:chExt cx="2689629" cy="23743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C9BBB8-3488-4025-BA30-1AA3A96B400D}"/>
                </a:ext>
              </a:extLst>
            </p:cNvPr>
            <p:cNvSpPr/>
            <p:nvPr/>
          </p:nvSpPr>
          <p:spPr>
            <a:xfrm>
              <a:off x="542981" y="743507"/>
              <a:ext cx="2664529" cy="1566560"/>
            </a:xfrm>
            <a:prstGeom prst="roundRect">
              <a:avLst/>
            </a:pr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B801836-9540-4ACC-8C04-AD93A7D65C4C}"/>
                </a:ext>
              </a:extLst>
            </p:cNvPr>
            <p:cNvSpPr/>
            <p:nvPr/>
          </p:nvSpPr>
          <p:spPr>
            <a:xfrm>
              <a:off x="626137" y="852984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B427006-3F8B-4171-AF7E-E089CADD05F8}"/>
                </a:ext>
              </a:extLst>
            </p:cNvPr>
            <p:cNvSpPr/>
            <p:nvPr/>
          </p:nvSpPr>
          <p:spPr>
            <a:xfrm>
              <a:off x="568081" y="2370691"/>
              <a:ext cx="2664529" cy="747152"/>
            </a:xfrm>
            <a:prstGeom prst="roundRect">
              <a:avLst/>
            </a:pr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87D2AD-033D-403A-8E7F-7F77B9EC3729}"/>
                </a:ext>
              </a:extLst>
            </p:cNvPr>
            <p:cNvSpPr/>
            <p:nvPr/>
          </p:nvSpPr>
          <p:spPr>
            <a:xfrm>
              <a:off x="651237" y="2492784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1" name="مربع نص 28">
              <a:extLst>
                <a:ext uri="{FF2B5EF4-FFF2-40B4-BE49-F238E27FC236}">
                  <a16:creationId xmlns:a16="http://schemas.microsoft.com/office/drawing/2014/main" id="{6165E79E-BE01-4425-88B5-B07095EED784}"/>
                </a:ext>
              </a:extLst>
            </p:cNvPr>
            <p:cNvSpPr txBox="1"/>
            <p:nvPr/>
          </p:nvSpPr>
          <p:spPr>
            <a:xfrm>
              <a:off x="643406" y="2395279"/>
              <a:ext cx="239212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اسْتَمِعُ لِزُملائي</a:t>
              </a:r>
              <a:endParaRPr lang="ar-SA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505512-4114-4FF5-B431-8D0195876C21}"/>
                </a:ext>
              </a:extLst>
            </p:cNvPr>
            <p:cNvGrpSpPr/>
            <p:nvPr/>
          </p:nvGrpSpPr>
          <p:grpSpPr>
            <a:xfrm>
              <a:off x="1217951" y="810175"/>
              <a:ext cx="1306222" cy="1445632"/>
              <a:chOff x="6266064" y="776915"/>
              <a:chExt cx="2803389" cy="280338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E0E62C5-22DC-4F63-A04C-5A1EF7D57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6064" y="776915"/>
                <a:ext cx="2803389" cy="280338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AD2228A-21A5-43ED-B928-47B90AB18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7113" y="939850"/>
                <a:ext cx="2441202" cy="1938848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EA7C994-9CE9-4235-9082-303F5F63BCB5}"/>
              </a:ext>
            </a:extLst>
          </p:cNvPr>
          <p:cNvGrpSpPr/>
          <p:nvPr/>
        </p:nvGrpSpPr>
        <p:grpSpPr>
          <a:xfrm>
            <a:off x="1920756" y="955972"/>
            <a:ext cx="2689629" cy="2197913"/>
            <a:chOff x="3424712" y="588956"/>
            <a:chExt cx="2689629" cy="254324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537B236-E1D3-46A3-82D7-139206E426A3}"/>
                </a:ext>
              </a:extLst>
            </p:cNvPr>
            <p:cNvSpPr/>
            <p:nvPr/>
          </p:nvSpPr>
          <p:spPr>
            <a:xfrm>
              <a:off x="3424712" y="757860"/>
              <a:ext cx="2664529" cy="1566560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948A2C1-C8D2-4C74-8B79-271165AFD91B}"/>
                </a:ext>
              </a:extLst>
            </p:cNvPr>
            <p:cNvSpPr/>
            <p:nvPr/>
          </p:nvSpPr>
          <p:spPr>
            <a:xfrm>
              <a:off x="3507868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5F4D3EC-B2CA-44CA-BC74-C4750FC57EA2}"/>
                </a:ext>
              </a:extLst>
            </p:cNvPr>
            <p:cNvSpPr/>
            <p:nvPr/>
          </p:nvSpPr>
          <p:spPr>
            <a:xfrm>
              <a:off x="3449812" y="2385044"/>
              <a:ext cx="2664529" cy="747152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8E4BF8F-E418-40F0-849A-8EA85B508FFB}"/>
                </a:ext>
              </a:extLst>
            </p:cNvPr>
            <p:cNvSpPr/>
            <p:nvPr/>
          </p:nvSpPr>
          <p:spPr>
            <a:xfrm>
              <a:off x="3532968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62" name="مربع نص 28">
              <a:extLst>
                <a:ext uri="{FF2B5EF4-FFF2-40B4-BE49-F238E27FC236}">
                  <a16:creationId xmlns:a16="http://schemas.microsoft.com/office/drawing/2014/main" id="{11678BA1-42BB-4046-880A-37F230B8550D}"/>
                </a:ext>
              </a:extLst>
            </p:cNvPr>
            <p:cNvSpPr txBox="1"/>
            <p:nvPr/>
          </p:nvSpPr>
          <p:spPr>
            <a:xfrm>
              <a:off x="3508902" y="2480204"/>
              <a:ext cx="239212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أَسْتَمِعُ لِمُعَلِّمَتي</a:t>
              </a:r>
              <a:endParaRPr lang="ar-SA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Picture 62" descr="Teacher And Class Clipart , Transparent Cartoon, Free Cliparts &amp;amp;  Silhouettes - NetClipart">
              <a:extLst>
                <a:ext uri="{FF2B5EF4-FFF2-40B4-BE49-F238E27FC236}">
                  <a16:creationId xmlns:a16="http://schemas.microsoft.com/office/drawing/2014/main" id="{7BF04CD0-1AF5-4843-BDB6-8133EE42E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869" y="588956"/>
              <a:ext cx="1792146" cy="187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A321D4B-D19B-44D4-88C7-C33342E57301}"/>
              </a:ext>
            </a:extLst>
          </p:cNvPr>
          <p:cNvSpPr txBox="1"/>
          <p:nvPr/>
        </p:nvSpPr>
        <p:spPr>
          <a:xfrm>
            <a:off x="3948780" y="201025"/>
            <a:ext cx="390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قَوانينُ التَّعَلُّم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04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AutoShape 8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64F6EBC-3C91-4404-B55C-C3CFC0B2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347" y="4358816"/>
            <a:ext cx="2590800" cy="1450975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ar-AE" altLang="en-US" sz="7200" b="1"/>
              <a:t>بالفتح</a:t>
            </a:r>
            <a:endParaRPr lang="en-US" altLang="en-US" sz="7200" b="1"/>
          </a:p>
        </p:txBody>
      </p:sp>
      <p:sp>
        <p:nvSpPr>
          <p:cNvPr id="2058" name="AutoShape 1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24B2F2A-DD6B-4BD1-A8B7-2C5CB38F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985" y="4358816"/>
            <a:ext cx="2590800" cy="1450975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ar-AE" altLang="en-US" sz="6600" b="1"/>
              <a:t>بالكسر</a:t>
            </a:r>
            <a:endParaRPr lang="en-US" altLang="en-US" sz="6600" b="1"/>
          </a:p>
        </p:txBody>
      </p:sp>
      <p:sp>
        <p:nvSpPr>
          <p:cNvPr id="2059" name="AutoShape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AE7346-5A63-4A71-8675-DD2A510B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422" y="4358816"/>
            <a:ext cx="2590800" cy="1450975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ar-AE" altLang="en-US" sz="7200" b="1" dirty="0"/>
              <a:t>بالضم</a:t>
            </a:r>
            <a:endParaRPr lang="en-US" altLang="en-US" sz="7200" b="1" dirty="0"/>
          </a:p>
        </p:txBody>
      </p:sp>
      <p:sp>
        <p:nvSpPr>
          <p:cNvPr id="2062" name="Line 14">
            <a:extLst>
              <a:ext uri="{FF2B5EF4-FFF2-40B4-BE49-F238E27FC236}">
                <a16:creationId xmlns:a16="http://schemas.microsoft.com/office/drawing/2014/main" id="{9246B48D-0EB3-43BD-84CD-68071FD88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4772" y="341425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68" name="Picture 20">
            <a:hlinkClick r:id="" action="ppaction://media"/>
            <a:extLst>
              <a:ext uri="{FF2B5EF4-FFF2-40B4-BE49-F238E27FC236}">
                <a16:creationId xmlns:a16="http://schemas.microsoft.com/office/drawing/2014/main" id="{7ECEC7FA-6D07-4328-9EAC-298825C6604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22" y="51255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id="{A0F1B2BB-ADD3-4932-935C-05B0746C197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35" y="5070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hlinkClick r:id="" action="ppaction://media"/>
            <a:extLst>
              <a:ext uri="{FF2B5EF4-FFF2-40B4-BE49-F238E27FC236}">
                <a16:creationId xmlns:a16="http://schemas.microsoft.com/office/drawing/2014/main" id="{1E636ED1-9B56-4238-AB8D-B7624CA532ED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85" y="49985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>
            <a:hlinkClick r:id="rId13" action="ppaction://hlinkpres?slideindex=30&amp;slidetitle=الشريحة 30" highlightClick="1"/>
            <a:extLst>
              <a:ext uri="{FF2B5EF4-FFF2-40B4-BE49-F238E27FC236}">
                <a16:creationId xmlns:a16="http://schemas.microsoft.com/office/drawing/2014/main" id="{66809BFF-55CE-4401-883D-FDBF2D6A82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97" y="6309853"/>
            <a:ext cx="285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التنوين | Other - Quizizz">
            <a:extLst>
              <a:ext uri="{FF2B5EF4-FFF2-40B4-BE49-F238E27FC236}">
                <a16:creationId xmlns:a16="http://schemas.microsoft.com/office/drawing/2014/main" id="{BF37A5C0-2B14-42C1-A911-9458739C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85" y="997205"/>
            <a:ext cx="5995294" cy="340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hlinkClick r:id="" action="ppaction://media"/>
            <a:extLst>
              <a:ext uri="{FF2B5EF4-FFF2-40B4-BE49-F238E27FC236}">
                <a16:creationId xmlns:a16="http://schemas.microsoft.com/office/drawing/2014/main" id="{972DB597-4393-4D04-A9E7-2EC29416661E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14" y="18269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4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86DDE9-C570-434D-AA03-E9AFCE66D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23" y="669299"/>
            <a:ext cx="1939738" cy="1939738"/>
          </a:xfrm>
          <a:prstGeom prst="rect">
            <a:avLst/>
          </a:prstGeom>
        </p:spPr>
      </p:pic>
      <p:pic>
        <p:nvPicPr>
          <p:cNvPr id="6" name="Picture 4" descr="بطاقات ملونة درس التنوين اللغة العربية الصف الثاني - ملفاتي">
            <a:extLst>
              <a:ext uri="{FF2B5EF4-FFF2-40B4-BE49-F238E27FC236}">
                <a16:creationId xmlns:a16="http://schemas.microsoft.com/office/drawing/2014/main" id="{58AA41BD-B318-4866-862E-4D8CB2CE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574" y="3906631"/>
            <a:ext cx="1989353" cy="26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5996545845896415497">
            <a:hlinkClick r:id="" action="ppaction://media"/>
            <a:extLst>
              <a:ext uri="{FF2B5EF4-FFF2-40B4-BE49-F238E27FC236}">
                <a16:creationId xmlns:a16="http://schemas.microsoft.com/office/drawing/2014/main" id="{89F793CA-3E03-4198-A19F-4225ECBB5B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3" end="16562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224" y="2269560"/>
            <a:ext cx="6981127" cy="428954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Oval 2">
            <a:extLst>
              <a:ext uri="{FF2B5EF4-FFF2-40B4-BE49-F238E27FC236}">
                <a16:creationId xmlns:a16="http://schemas.microsoft.com/office/drawing/2014/main" id="{4FA6C87A-FF6C-4D3A-8A5B-D2C97690B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761" y="1018173"/>
            <a:ext cx="2980054" cy="110559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4800" b="1" dirty="0">
                <a:solidFill>
                  <a:srgbClr val="FF3300"/>
                </a:solidFill>
              </a:rPr>
              <a:t>تنوين الفتح</a:t>
            </a:r>
            <a:endParaRPr lang="en-US" altLang="en-US" sz="4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0318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 dirty="0"/>
              <a:t> </a:t>
            </a:r>
            <a:endParaRPr lang="en-US" altLang="en-US" sz="14200" dirty="0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E9E95329-5346-4283-847E-40C4FD81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444" y="2659064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 dirty="0">
                <a:solidFill>
                  <a:srgbClr val="FF3300"/>
                </a:solidFill>
              </a:rPr>
              <a:t>تنوين الفتح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FE27B8E-B4EF-4774-9A5E-6ABDD5CC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172" y="1142937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كُرْسِيّ</a:t>
            </a:r>
            <a:r>
              <a:rPr lang="ar-AE" altLang="en-US" sz="11700" b="1" dirty="0">
                <a:solidFill>
                  <a:srgbClr val="FF3300"/>
                </a:solidFill>
              </a:rPr>
              <a:t>ـا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E6BE6F7-7928-47EA-B40B-A89941A5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3065243"/>
            <a:ext cx="460851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مُحَمَّد</a:t>
            </a:r>
            <a:r>
              <a:rPr lang="ar-AE" altLang="en-US" sz="11700" b="1" dirty="0">
                <a:solidFill>
                  <a:srgbClr val="FF3300"/>
                </a:solidFill>
              </a:rPr>
              <a:t>ا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43EB6DE-E828-4134-AE29-84F20711F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4891882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مَطار</a:t>
            </a:r>
            <a:r>
              <a:rPr lang="ar-AE" altLang="en-US" sz="11700" b="1" dirty="0">
                <a:solidFill>
                  <a:srgbClr val="FF3300"/>
                </a:solidFill>
              </a:rPr>
              <a:t>ا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0FB0E-B3E0-4764-9233-D4D186C7D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83" y="757001"/>
            <a:ext cx="1125143" cy="112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F95C2-92FF-488A-9F4A-E079905C4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51" y="750568"/>
            <a:ext cx="2173288" cy="2173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79D2D-22FA-472C-95F3-8FA1F9E8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83" y="2792419"/>
            <a:ext cx="1125143" cy="1125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6E296-C5C2-4869-BA46-2BB522291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49" y="4765891"/>
            <a:ext cx="1125143" cy="11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5997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F9728D79-A6D2-4686-A3A1-707B194B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3" y="800472"/>
            <a:ext cx="1939738" cy="1939738"/>
          </a:xfrm>
          <a:prstGeom prst="rect">
            <a:avLst/>
          </a:prstGeom>
        </p:spPr>
      </p:pic>
      <p:sp>
        <p:nvSpPr>
          <p:cNvPr id="75" name="Google Shape;241;p22">
            <a:extLst>
              <a:ext uri="{FF2B5EF4-FFF2-40B4-BE49-F238E27FC236}">
                <a16:creationId xmlns:a16="http://schemas.microsoft.com/office/drawing/2014/main" id="{76821E8F-9068-48E4-B205-0F1D969D0047}"/>
              </a:ext>
            </a:extLst>
          </p:cNvPr>
          <p:cNvSpPr/>
          <p:nvPr/>
        </p:nvSpPr>
        <p:spPr>
          <a:xfrm>
            <a:off x="2168013" y="1212653"/>
            <a:ext cx="8196977" cy="7257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6" name="Google Shape;242;p22">
            <a:extLst>
              <a:ext uri="{FF2B5EF4-FFF2-40B4-BE49-F238E27FC236}">
                <a16:creationId xmlns:a16="http://schemas.microsoft.com/office/drawing/2014/main" id="{0F7B772E-308D-4F06-9F03-C85FE7A3B7B5}"/>
              </a:ext>
            </a:extLst>
          </p:cNvPr>
          <p:cNvSpPr txBox="1"/>
          <p:nvPr/>
        </p:nvSpPr>
        <p:spPr>
          <a:xfrm>
            <a:off x="2168013" y="1308691"/>
            <a:ext cx="800138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يا ن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وَضَعَ تَنْوين بالْفَتْح عَلى الْكَلِمات  التّالِية ثُمَّ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نقرأها ونكتبها في الدفتر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24" name="Picture 4" descr="بطاقات ملونة درس التنوين اللغة العربية الصف الثاني - ملفاتي">
            <a:extLst>
              <a:ext uri="{FF2B5EF4-FFF2-40B4-BE49-F238E27FC236}">
                <a16:creationId xmlns:a16="http://schemas.microsoft.com/office/drawing/2014/main" id="{07EFFB70-6A73-454E-B83D-53D511B4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3" y="2269560"/>
            <a:ext cx="1989353" cy="26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صور علم الامارات متحرك , خلفيات علم دول الامارات العربية , صور علم الامارات  - مجلة رجيم | Uae flag, Photoshop design, Medical terminology study">
            <a:extLst>
              <a:ext uri="{FF2B5EF4-FFF2-40B4-BE49-F238E27FC236}">
                <a16:creationId xmlns:a16="http://schemas.microsoft.com/office/drawing/2014/main" id="{023A6BE1-6158-4AE3-830D-4F56F66C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14" y="3652369"/>
            <a:ext cx="1482601" cy="12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43;p22">
            <a:extLst>
              <a:ext uri="{FF2B5EF4-FFF2-40B4-BE49-F238E27FC236}">
                <a16:creationId xmlns:a16="http://schemas.microsoft.com/office/drawing/2014/main" id="{320B37AB-C5F4-4FA0-952B-532574350304}"/>
              </a:ext>
            </a:extLst>
          </p:cNvPr>
          <p:cNvSpPr/>
          <p:nvPr/>
        </p:nvSpPr>
        <p:spPr>
          <a:xfrm>
            <a:off x="76993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0" name="Google Shape;244;p22">
            <a:extLst>
              <a:ext uri="{FF2B5EF4-FFF2-40B4-BE49-F238E27FC236}">
                <a16:creationId xmlns:a16="http://schemas.microsoft.com/office/drawing/2014/main" id="{32EE347E-EC58-45C9-8800-C46C9A09298C}"/>
              </a:ext>
            </a:extLst>
          </p:cNvPr>
          <p:cNvSpPr txBox="1"/>
          <p:nvPr/>
        </p:nvSpPr>
        <p:spPr>
          <a:xfrm>
            <a:off x="7790402" y="2414093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1" name="Google Shape;245;p22">
            <a:extLst>
              <a:ext uri="{FF2B5EF4-FFF2-40B4-BE49-F238E27FC236}">
                <a16:creationId xmlns:a16="http://schemas.microsoft.com/office/drawing/2014/main" id="{267DB97A-1B06-482A-B84A-C321C4015521}"/>
              </a:ext>
            </a:extLst>
          </p:cNvPr>
          <p:cNvSpPr/>
          <p:nvPr/>
        </p:nvSpPr>
        <p:spPr>
          <a:xfrm>
            <a:off x="5400928" y="241684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2" name="Google Shape;246;p22">
            <a:extLst>
              <a:ext uri="{FF2B5EF4-FFF2-40B4-BE49-F238E27FC236}">
                <a16:creationId xmlns:a16="http://schemas.microsoft.com/office/drawing/2014/main" id="{E4FFFF15-8E7B-47B5-8C59-194F4835CA3B}"/>
              </a:ext>
            </a:extLst>
          </p:cNvPr>
          <p:cNvSpPr txBox="1"/>
          <p:nvPr/>
        </p:nvSpPr>
        <p:spPr>
          <a:xfrm>
            <a:off x="5400227" y="2391560"/>
            <a:ext cx="166068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6000" b="1" dirty="0">
                <a:latin typeface="Scheherazade"/>
                <a:ea typeface="Scheherazade"/>
                <a:cs typeface="+mj-cs"/>
                <a:sym typeface="Scheherazade"/>
              </a:rPr>
              <a:t>كَعْك</a:t>
            </a:r>
            <a:endParaRPr sz="60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3" name="Google Shape;247;p22">
            <a:extLst>
              <a:ext uri="{FF2B5EF4-FFF2-40B4-BE49-F238E27FC236}">
                <a16:creationId xmlns:a16="http://schemas.microsoft.com/office/drawing/2014/main" id="{B0179AF1-9F95-4099-BABD-38765F9BC883}"/>
              </a:ext>
            </a:extLst>
          </p:cNvPr>
          <p:cNvSpPr/>
          <p:nvPr/>
        </p:nvSpPr>
        <p:spPr>
          <a:xfrm>
            <a:off x="30057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4" name="Google Shape;248;p22">
            <a:extLst>
              <a:ext uri="{FF2B5EF4-FFF2-40B4-BE49-F238E27FC236}">
                <a16:creationId xmlns:a16="http://schemas.microsoft.com/office/drawing/2014/main" id="{6ECADA3A-A8CD-46E9-9935-8144507D25E5}"/>
              </a:ext>
            </a:extLst>
          </p:cNvPr>
          <p:cNvSpPr txBox="1"/>
          <p:nvPr/>
        </p:nvSpPr>
        <p:spPr>
          <a:xfrm>
            <a:off x="3056958" y="239156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5" name="Google Shape;249;p22">
            <a:extLst>
              <a:ext uri="{FF2B5EF4-FFF2-40B4-BE49-F238E27FC236}">
                <a16:creationId xmlns:a16="http://schemas.microsoft.com/office/drawing/2014/main" id="{580B7242-4A77-47AD-992D-D7AC2D59E43B}"/>
              </a:ext>
            </a:extLst>
          </p:cNvPr>
          <p:cNvSpPr/>
          <p:nvPr/>
        </p:nvSpPr>
        <p:spPr>
          <a:xfrm>
            <a:off x="7701787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6" name="Google Shape;250;p22">
            <a:extLst>
              <a:ext uri="{FF2B5EF4-FFF2-40B4-BE49-F238E27FC236}">
                <a16:creationId xmlns:a16="http://schemas.microsoft.com/office/drawing/2014/main" id="{9B17159F-480C-4D14-AA2D-4FA7341FF606}"/>
              </a:ext>
            </a:extLst>
          </p:cNvPr>
          <p:cNvSpPr txBox="1"/>
          <p:nvPr/>
        </p:nvSpPr>
        <p:spPr>
          <a:xfrm>
            <a:off x="7853017" y="5091439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عَلَمـ</a:t>
            </a:r>
            <a:r>
              <a:rPr lang="ar-AE" sz="5400" b="1" dirty="0">
                <a:solidFill>
                  <a:srgbClr val="FF0000"/>
                </a:solidFill>
                <a:latin typeface="Scheherazade"/>
                <a:ea typeface="Scheherazade"/>
                <a:cs typeface="+mj-cs"/>
                <a:sym typeface="Scheherazade"/>
              </a:rPr>
              <a:t>ا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7" name="Google Shape;251;p22">
            <a:extLst>
              <a:ext uri="{FF2B5EF4-FFF2-40B4-BE49-F238E27FC236}">
                <a16:creationId xmlns:a16="http://schemas.microsoft.com/office/drawing/2014/main" id="{7A7A2EBA-0125-4197-818D-44120BEB44B1}"/>
              </a:ext>
            </a:extLst>
          </p:cNvPr>
          <p:cNvSpPr/>
          <p:nvPr/>
        </p:nvSpPr>
        <p:spPr>
          <a:xfrm>
            <a:off x="5403362" y="498847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8" name="Google Shape;252;p22">
            <a:extLst>
              <a:ext uri="{FF2B5EF4-FFF2-40B4-BE49-F238E27FC236}">
                <a16:creationId xmlns:a16="http://schemas.microsoft.com/office/drawing/2014/main" id="{0DE4A275-C9F2-4405-9755-A816BC06A163}"/>
              </a:ext>
            </a:extLst>
          </p:cNvPr>
          <p:cNvSpPr txBox="1"/>
          <p:nvPr/>
        </p:nvSpPr>
        <p:spPr>
          <a:xfrm>
            <a:off x="5451683" y="509299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كَعْكـ</a:t>
            </a:r>
            <a:r>
              <a:rPr lang="ar-AE" sz="5400" b="1" dirty="0">
                <a:solidFill>
                  <a:srgbClr val="FF0000"/>
                </a:solidFill>
                <a:latin typeface="Scheherazade"/>
                <a:ea typeface="Scheherazade"/>
                <a:cs typeface="+mj-cs"/>
                <a:sym typeface="Scheherazade"/>
              </a:rPr>
              <a:t>ا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9" name="Google Shape;253;p22">
            <a:extLst>
              <a:ext uri="{FF2B5EF4-FFF2-40B4-BE49-F238E27FC236}">
                <a16:creationId xmlns:a16="http://schemas.microsoft.com/office/drawing/2014/main" id="{92EA374C-8043-4828-AD3E-2A7915FFF5CD}"/>
              </a:ext>
            </a:extLst>
          </p:cNvPr>
          <p:cNvSpPr/>
          <p:nvPr/>
        </p:nvSpPr>
        <p:spPr>
          <a:xfrm>
            <a:off x="3005753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20" name="Google Shape;254;p22">
            <a:extLst>
              <a:ext uri="{FF2B5EF4-FFF2-40B4-BE49-F238E27FC236}">
                <a16:creationId xmlns:a16="http://schemas.microsoft.com/office/drawing/2014/main" id="{77425C6D-E638-4F57-BDFF-FC039A87DD32}"/>
              </a:ext>
            </a:extLst>
          </p:cNvPr>
          <p:cNvSpPr txBox="1"/>
          <p:nvPr/>
        </p:nvSpPr>
        <p:spPr>
          <a:xfrm>
            <a:off x="2867324" y="4993146"/>
            <a:ext cx="20309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r>
              <a:rPr lang="ar-AE" sz="5400" b="1" dirty="0">
                <a:solidFill>
                  <a:srgbClr val="FF0000"/>
                </a:solidFill>
                <a:latin typeface="Scheherazade"/>
                <a:ea typeface="Scheherazade"/>
                <a:cs typeface="+mj-cs"/>
                <a:sym typeface="Scheherazade"/>
              </a:rPr>
              <a:t>ا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21D8E1-D156-4FC3-9C2F-E2A716199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12" y="4988556"/>
            <a:ext cx="862740" cy="725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464776-745B-45B0-8774-66B0D5139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25" y="4898046"/>
            <a:ext cx="725700" cy="725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73AF22-25D2-46CF-9153-B732ADA2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47" y="4898046"/>
            <a:ext cx="725700" cy="725700"/>
          </a:xfrm>
          <a:prstGeom prst="rect">
            <a:avLst/>
          </a:prstGeom>
        </p:spPr>
      </p:pic>
      <p:pic>
        <p:nvPicPr>
          <p:cNvPr id="3076" name="Picture 4" descr="الطراز القديم دونات معكرون معكرون بسكويت ، كارتون بسكويت, شخصيات كرتونية,  طعام png">
            <a:extLst>
              <a:ext uri="{FF2B5EF4-FFF2-40B4-BE49-F238E27FC236}">
                <a16:creationId xmlns:a16="http://schemas.microsoft.com/office/drawing/2014/main" id="{6B7D7C97-0052-490C-846C-CDE92D68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00" y="3580179"/>
            <a:ext cx="1482601" cy="13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st Food Drinks Juice Apple Clipart | i2Clipart - Royalty Free Public  Domain Clipart">
            <a:extLst>
              <a:ext uri="{FF2B5EF4-FFF2-40B4-BE49-F238E27FC236}">
                <a16:creationId xmlns:a16="http://schemas.microsoft.com/office/drawing/2014/main" id="{FFA9E143-241C-4B3D-A528-29D31CBB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48" y="3493781"/>
            <a:ext cx="1271741" cy="14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4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BF83-C9BF-403D-BBEC-226FC6F2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67500" l="5183" r="93598">
                        <a14:foregroundMark x1="5183" y1="39167" x2="5183" y2="39167"/>
                        <a14:foregroundMark x1="15549" y1="64167" x2="15549" y2="64167"/>
                        <a14:foregroundMark x1="11585" y1="63750" x2="11585" y2="63750"/>
                        <a14:foregroundMark x1="93902" y1="47083" x2="93902" y2="47083"/>
                        <a14:foregroundMark x1="80488" y1="32500" x2="80488" y2="32500"/>
                        <a14:foregroundMark x1="5793" y1="37917" x2="5793" y2="37917"/>
                        <a14:foregroundMark x1="66463" y1="67500" x2="66463" y2="67500"/>
                      </a14:backgroundRemoval>
                    </a14:imgEffect>
                  </a14:imgLayer>
                </a14:imgProps>
              </a:ext>
            </a:extLst>
          </a:blip>
          <a:srcRect t="28851" b="28851"/>
          <a:stretch/>
        </p:blipFill>
        <p:spPr>
          <a:xfrm>
            <a:off x="6786968" y="1050684"/>
            <a:ext cx="3124200" cy="9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165;p19">
            <a:extLst>
              <a:ext uri="{FF2B5EF4-FFF2-40B4-BE49-F238E27FC236}">
                <a16:creationId xmlns:a16="http://schemas.microsoft.com/office/drawing/2014/main" id="{3A8210BD-4E5D-4DD0-98FF-FDFBF645E70E}"/>
              </a:ext>
            </a:extLst>
          </p:cNvPr>
          <p:cNvSpPr txBox="1"/>
          <p:nvPr/>
        </p:nvSpPr>
        <p:spPr>
          <a:xfrm>
            <a:off x="7056668" y="1194629"/>
            <a:ext cx="2584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200" b="1" dirty="0"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200" b="1" u="sng" dirty="0">
                <a:solidFill>
                  <a:srgbClr val="C00000"/>
                </a:solidFill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*</a:t>
            </a:r>
            <a:r>
              <a:rPr lang="ar-BH" sz="3200" b="1" u="sng" dirty="0">
                <a:latin typeface="Abadi" panose="020B0604020104020204" pitchFamily="34" charset="0"/>
                <a:ea typeface="Scheherazade"/>
                <a:cs typeface="(AH) Manal Black" pitchFamily="2" charset="-78"/>
                <a:sym typeface="Scheherazade"/>
              </a:rPr>
              <a:t> تَنْوين الْفَتْح</a:t>
            </a:r>
            <a:endParaRPr sz="3200" b="1" u="sng" dirty="0">
              <a:latin typeface="Abadi" panose="020B0604020104020204" pitchFamily="34" charset="0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5" name="Google Shape;168;p19">
            <a:extLst>
              <a:ext uri="{FF2B5EF4-FFF2-40B4-BE49-F238E27FC236}">
                <a16:creationId xmlns:a16="http://schemas.microsoft.com/office/drawing/2014/main" id="{E38E3F0A-8097-4BA7-9A4D-F9361221213F}"/>
              </a:ext>
            </a:extLst>
          </p:cNvPr>
          <p:cNvSpPr txBox="1"/>
          <p:nvPr/>
        </p:nvSpPr>
        <p:spPr>
          <a:xfrm>
            <a:off x="2144232" y="2175031"/>
            <a:ext cx="7929831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هُناك ثَلاثَة حُروف قَوِيَّة بين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حُروف الْلُغة الْعَرَبِيَّة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، </a:t>
            </a: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أَسْتَطيعُ أَنْ أَجْلِس عَلَيْها دون الْحاجَة إلى عَصا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، </a:t>
            </a: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فَهَل 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تَعْرُفون ما هي هذه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 </a:t>
            </a:r>
            <a:r>
              <a:rPr lang="ar-BH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الْحروف الثَّلاثَة</a:t>
            </a:r>
            <a:r>
              <a:rPr lang="en-GB" sz="36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؟</a:t>
            </a:r>
            <a:endParaRPr sz="36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7" name="Google Shape;170;p19">
            <a:extLst>
              <a:ext uri="{FF2B5EF4-FFF2-40B4-BE49-F238E27FC236}">
                <a16:creationId xmlns:a16="http://schemas.microsoft.com/office/drawing/2014/main" id="{13E83776-E9BD-464D-902D-EF0B65C430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6991" y="4213284"/>
            <a:ext cx="1036863" cy="17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19">
            <a:extLst>
              <a:ext uri="{FF2B5EF4-FFF2-40B4-BE49-F238E27FC236}">
                <a16:creationId xmlns:a16="http://schemas.microsoft.com/office/drawing/2014/main" id="{E24C47A0-9F85-4440-A094-EAFFBD1EB43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40367" y="4149123"/>
            <a:ext cx="1184089" cy="184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9">
            <a:extLst>
              <a:ext uri="{FF2B5EF4-FFF2-40B4-BE49-F238E27FC236}">
                <a16:creationId xmlns:a16="http://schemas.microsoft.com/office/drawing/2014/main" id="{2018A9E2-5A67-48A4-A448-4D91D72032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821436" y="3914156"/>
            <a:ext cx="1288095" cy="2171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3;p19">
            <a:extLst>
              <a:ext uri="{FF2B5EF4-FFF2-40B4-BE49-F238E27FC236}">
                <a16:creationId xmlns:a16="http://schemas.microsoft.com/office/drawing/2014/main" id="{C7C95212-E3EE-4680-9FBE-284CCB85F1E1}"/>
              </a:ext>
            </a:extLst>
          </p:cNvPr>
          <p:cNvSpPr txBox="1"/>
          <p:nvPr/>
        </p:nvSpPr>
        <p:spPr>
          <a:xfrm>
            <a:off x="9329040" y="3917658"/>
            <a:ext cx="448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ة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11" name="Google Shape;174;p19">
            <a:extLst>
              <a:ext uri="{FF2B5EF4-FFF2-40B4-BE49-F238E27FC236}">
                <a16:creationId xmlns:a16="http://schemas.microsoft.com/office/drawing/2014/main" id="{D044E414-C704-47FB-8E83-7B1796EB1178}"/>
              </a:ext>
            </a:extLst>
          </p:cNvPr>
          <p:cNvSpPr txBox="1"/>
          <p:nvPr/>
        </p:nvSpPr>
        <p:spPr>
          <a:xfrm>
            <a:off x="6228530" y="3683121"/>
            <a:ext cx="448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ء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12" name="Google Shape;175;p19">
            <a:extLst>
              <a:ext uri="{FF2B5EF4-FFF2-40B4-BE49-F238E27FC236}">
                <a16:creationId xmlns:a16="http://schemas.microsoft.com/office/drawing/2014/main" id="{CD0F25E3-8BAA-41BC-BA82-E720576D501B}"/>
              </a:ext>
            </a:extLst>
          </p:cNvPr>
          <p:cNvSpPr txBox="1"/>
          <p:nvPr/>
        </p:nvSpPr>
        <p:spPr>
          <a:xfrm>
            <a:off x="3444596" y="4103207"/>
            <a:ext cx="401159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9600" b="1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أ</a:t>
            </a:r>
            <a:endParaRPr sz="9600" b="1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13" name="Google Shape;177;p19">
            <a:extLst>
              <a:ext uri="{FF2B5EF4-FFF2-40B4-BE49-F238E27FC236}">
                <a16:creationId xmlns:a16="http://schemas.microsoft.com/office/drawing/2014/main" id="{643960E6-24DB-4330-A16B-AFCEF666D8B2}"/>
              </a:ext>
            </a:extLst>
          </p:cNvPr>
          <p:cNvSpPr txBox="1"/>
          <p:nvPr/>
        </p:nvSpPr>
        <p:spPr>
          <a:xfrm>
            <a:off x="8232069" y="5977889"/>
            <a:ext cx="298132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2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التّاء الْمربوطة</a:t>
            </a:r>
            <a:endParaRPr sz="32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14" name="Google Shape;179;p19">
            <a:extLst>
              <a:ext uri="{FF2B5EF4-FFF2-40B4-BE49-F238E27FC236}">
                <a16:creationId xmlns:a16="http://schemas.microsoft.com/office/drawing/2014/main" id="{9592E4FB-927A-4FD9-A72F-D39381C42456}"/>
              </a:ext>
            </a:extLst>
          </p:cNvPr>
          <p:cNvSpPr txBox="1"/>
          <p:nvPr/>
        </p:nvSpPr>
        <p:spPr>
          <a:xfrm>
            <a:off x="4920147" y="6001000"/>
            <a:ext cx="304216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2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الْهمزة على السَّطر</a:t>
            </a:r>
            <a:endParaRPr sz="32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sp>
        <p:nvSpPr>
          <p:cNvPr id="15" name="Google Shape;181;p19">
            <a:extLst>
              <a:ext uri="{FF2B5EF4-FFF2-40B4-BE49-F238E27FC236}">
                <a16:creationId xmlns:a16="http://schemas.microsoft.com/office/drawing/2014/main" id="{391E30AC-61AC-4B3A-A2C2-34A9DF556CA9}"/>
              </a:ext>
            </a:extLst>
          </p:cNvPr>
          <p:cNvSpPr txBox="1"/>
          <p:nvPr/>
        </p:nvSpPr>
        <p:spPr>
          <a:xfrm>
            <a:off x="1956823" y="5997817"/>
            <a:ext cx="310734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200" dirty="0">
                <a:latin typeface="Scheherazade"/>
                <a:ea typeface="Scheherazade"/>
                <a:cs typeface="(AH) Manal Black" pitchFamily="2" charset="-78"/>
                <a:sym typeface="Scheherazade"/>
              </a:rPr>
              <a:t>الْهمزة على الألف</a:t>
            </a:r>
            <a:endParaRPr sz="3200" dirty="0">
              <a:latin typeface="Scheherazade"/>
              <a:ea typeface="Scheherazade"/>
              <a:cs typeface="(AH) Manal Black" pitchFamily="2" charset="-78"/>
              <a:sym typeface="Scheherazade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86856-E858-4121-86C6-1B1DB6CD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79" y="822846"/>
            <a:ext cx="1939738" cy="19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35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 dirty="0"/>
              <a:t> </a:t>
            </a:r>
            <a:endParaRPr lang="en-US" altLang="en-US" sz="14200" dirty="0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E9E95329-5346-4283-847E-40C4FD81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444" y="1510838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 dirty="0">
                <a:solidFill>
                  <a:srgbClr val="FF3300"/>
                </a:solidFill>
              </a:rPr>
              <a:t>تنوين الفتح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FE27B8E-B4EF-4774-9A5E-6ABDD5CC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36" y="1149376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قِصَّـ</a:t>
            </a:r>
            <a:r>
              <a:rPr lang="ar-AE" altLang="en-US" sz="11700" b="1" dirty="0">
                <a:solidFill>
                  <a:srgbClr val="7030A0"/>
                </a:solidFill>
              </a:rPr>
              <a:t>ةً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E6BE6F7-7928-47EA-B40B-A89941A5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2854017"/>
            <a:ext cx="460851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سَما</a:t>
            </a:r>
            <a:r>
              <a:rPr lang="ar-AE" altLang="en-US" sz="11700" b="1" dirty="0">
                <a:solidFill>
                  <a:srgbClr val="7030A0"/>
                </a:solidFill>
              </a:rPr>
              <a:t>ءً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43EB6DE-E828-4134-AE29-84F20711F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852" y="4891882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مَلْجَـ</a:t>
            </a:r>
            <a:r>
              <a:rPr lang="ar-AE" altLang="en-US" sz="11700" b="1" dirty="0">
                <a:solidFill>
                  <a:srgbClr val="7030A0"/>
                </a:solidFill>
              </a:rPr>
              <a:t>أ</a:t>
            </a:r>
            <a:r>
              <a:rPr lang="ar-AE" altLang="en-US" sz="11700" b="1" dirty="0">
                <a:solidFill>
                  <a:srgbClr val="0000FF"/>
                </a:solidFill>
              </a:rPr>
              <a:t>ً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41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241;p22">
            <a:extLst>
              <a:ext uri="{FF2B5EF4-FFF2-40B4-BE49-F238E27FC236}">
                <a16:creationId xmlns:a16="http://schemas.microsoft.com/office/drawing/2014/main" id="{76821E8F-9068-48E4-B205-0F1D969D0047}"/>
              </a:ext>
            </a:extLst>
          </p:cNvPr>
          <p:cNvSpPr/>
          <p:nvPr/>
        </p:nvSpPr>
        <p:spPr>
          <a:xfrm>
            <a:off x="2168013" y="1210270"/>
            <a:ext cx="8196977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6" name="Google Shape;242;p22">
            <a:extLst>
              <a:ext uri="{FF2B5EF4-FFF2-40B4-BE49-F238E27FC236}">
                <a16:creationId xmlns:a16="http://schemas.microsoft.com/office/drawing/2014/main" id="{0F7B772E-308D-4F06-9F03-C85FE7A3B7B5}"/>
              </a:ext>
            </a:extLst>
          </p:cNvPr>
          <p:cNvSpPr txBox="1"/>
          <p:nvPr/>
        </p:nvSpPr>
        <p:spPr>
          <a:xfrm>
            <a:off x="2168013" y="1308692"/>
            <a:ext cx="800138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يا ن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وَضَعَ تَنْوين بالْفَتْح عَلى الْكَلِمات  التّالِية ثُمَّ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نقرأها ونكتبها في الدفتر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Google Shape;170;p19">
            <a:extLst>
              <a:ext uri="{FF2B5EF4-FFF2-40B4-BE49-F238E27FC236}">
                <a16:creationId xmlns:a16="http://schemas.microsoft.com/office/drawing/2014/main" id="{49AE84F5-D798-42A3-948F-AE86AF4331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6578" y="4847465"/>
            <a:ext cx="1036863" cy="17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E68D1-81F9-45D3-803F-A1BC74A34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40" y="3952162"/>
            <a:ext cx="1939738" cy="1939738"/>
          </a:xfrm>
          <a:prstGeom prst="rect">
            <a:avLst/>
          </a:prstGeom>
        </p:spPr>
      </p:pic>
      <p:sp>
        <p:nvSpPr>
          <p:cNvPr id="9" name="Google Shape;243;p22">
            <a:extLst>
              <a:ext uri="{FF2B5EF4-FFF2-40B4-BE49-F238E27FC236}">
                <a16:creationId xmlns:a16="http://schemas.microsoft.com/office/drawing/2014/main" id="{E5F63F2C-43C6-4090-8E81-472E790F04EB}"/>
              </a:ext>
            </a:extLst>
          </p:cNvPr>
          <p:cNvSpPr/>
          <p:nvPr/>
        </p:nvSpPr>
        <p:spPr>
          <a:xfrm>
            <a:off x="76993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0" name="Google Shape;244;p22">
            <a:extLst>
              <a:ext uri="{FF2B5EF4-FFF2-40B4-BE49-F238E27FC236}">
                <a16:creationId xmlns:a16="http://schemas.microsoft.com/office/drawing/2014/main" id="{68B592F1-77DB-4E90-BAC1-B9CEA3393F52}"/>
              </a:ext>
            </a:extLst>
          </p:cNvPr>
          <p:cNvSpPr txBox="1"/>
          <p:nvPr/>
        </p:nvSpPr>
        <p:spPr>
          <a:xfrm>
            <a:off x="7790402" y="2414093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سَيّارَة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1" name="Google Shape;245;p22">
            <a:extLst>
              <a:ext uri="{FF2B5EF4-FFF2-40B4-BE49-F238E27FC236}">
                <a16:creationId xmlns:a16="http://schemas.microsoft.com/office/drawing/2014/main" id="{128FF099-1ACA-4957-B7B8-84E1B03DB824}"/>
              </a:ext>
            </a:extLst>
          </p:cNvPr>
          <p:cNvSpPr/>
          <p:nvPr/>
        </p:nvSpPr>
        <p:spPr>
          <a:xfrm>
            <a:off x="5400928" y="241684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2" name="Google Shape;246;p22">
            <a:extLst>
              <a:ext uri="{FF2B5EF4-FFF2-40B4-BE49-F238E27FC236}">
                <a16:creationId xmlns:a16="http://schemas.microsoft.com/office/drawing/2014/main" id="{018028E8-450D-48CE-BE9B-D5E3D4555E88}"/>
              </a:ext>
            </a:extLst>
          </p:cNvPr>
          <p:cNvSpPr txBox="1"/>
          <p:nvPr/>
        </p:nvSpPr>
        <p:spPr>
          <a:xfrm>
            <a:off x="5400227" y="2391560"/>
            <a:ext cx="166068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6000" b="1" dirty="0">
                <a:latin typeface="Scheherazade"/>
                <a:ea typeface="Scheherazade"/>
                <a:cs typeface="+mj-cs"/>
                <a:sym typeface="Scheherazade"/>
              </a:rPr>
              <a:t>غِذاء</a:t>
            </a:r>
            <a:endParaRPr sz="60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3" name="Google Shape;247;p22">
            <a:extLst>
              <a:ext uri="{FF2B5EF4-FFF2-40B4-BE49-F238E27FC236}">
                <a16:creationId xmlns:a16="http://schemas.microsoft.com/office/drawing/2014/main" id="{7B92C63A-C2E9-4561-8E64-1E59B48DB7BC}"/>
              </a:ext>
            </a:extLst>
          </p:cNvPr>
          <p:cNvSpPr/>
          <p:nvPr/>
        </p:nvSpPr>
        <p:spPr>
          <a:xfrm>
            <a:off x="30057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4" name="Google Shape;248;p22">
            <a:extLst>
              <a:ext uri="{FF2B5EF4-FFF2-40B4-BE49-F238E27FC236}">
                <a16:creationId xmlns:a16="http://schemas.microsoft.com/office/drawing/2014/main" id="{F80AA8D1-3900-477F-9722-F756908F86CD}"/>
              </a:ext>
            </a:extLst>
          </p:cNvPr>
          <p:cNvSpPr txBox="1"/>
          <p:nvPr/>
        </p:nvSpPr>
        <p:spPr>
          <a:xfrm>
            <a:off x="3056958" y="239156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خَطَأ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5" name="Google Shape;249;p22">
            <a:extLst>
              <a:ext uri="{FF2B5EF4-FFF2-40B4-BE49-F238E27FC236}">
                <a16:creationId xmlns:a16="http://schemas.microsoft.com/office/drawing/2014/main" id="{D64980AE-7698-4A68-8A2B-8116B4C9E823}"/>
              </a:ext>
            </a:extLst>
          </p:cNvPr>
          <p:cNvSpPr/>
          <p:nvPr/>
        </p:nvSpPr>
        <p:spPr>
          <a:xfrm>
            <a:off x="7701787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6" name="Google Shape;250;p22">
            <a:extLst>
              <a:ext uri="{FF2B5EF4-FFF2-40B4-BE49-F238E27FC236}">
                <a16:creationId xmlns:a16="http://schemas.microsoft.com/office/drawing/2014/main" id="{74F18124-3049-49A6-A306-35E57BE55026}"/>
              </a:ext>
            </a:extLst>
          </p:cNvPr>
          <p:cNvSpPr txBox="1"/>
          <p:nvPr/>
        </p:nvSpPr>
        <p:spPr>
          <a:xfrm>
            <a:off x="7825966" y="5091439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سَيّارَة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7" name="Google Shape;251;p22">
            <a:extLst>
              <a:ext uri="{FF2B5EF4-FFF2-40B4-BE49-F238E27FC236}">
                <a16:creationId xmlns:a16="http://schemas.microsoft.com/office/drawing/2014/main" id="{C8E3A04D-434D-4C65-B118-8C47445215E5}"/>
              </a:ext>
            </a:extLst>
          </p:cNvPr>
          <p:cNvSpPr/>
          <p:nvPr/>
        </p:nvSpPr>
        <p:spPr>
          <a:xfrm>
            <a:off x="5403362" y="498847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8" name="Google Shape;252;p22">
            <a:extLst>
              <a:ext uri="{FF2B5EF4-FFF2-40B4-BE49-F238E27FC236}">
                <a16:creationId xmlns:a16="http://schemas.microsoft.com/office/drawing/2014/main" id="{0F035942-722A-493F-8721-2DBF5B67D097}"/>
              </a:ext>
            </a:extLst>
          </p:cNvPr>
          <p:cNvSpPr txBox="1"/>
          <p:nvPr/>
        </p:nvSpPr>
        <p:spPr>
          <a:xfrm>
            <a:off x="5451683" y="509299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غِذاء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9" name="Google Shape;253;p22">
            <a:extLst>
              <a:ext uri="{FF2B5EF4-FFF2-40B4-BE49-F238E27FC236}">
                <a16:creationId xmlns:a16="http://schemas.microsoft.com/office/drawing/2014/main" id="{B49CA42B-13CF-4FD6-88ED-9BD1F49223F6}"/>
              </a:ext>
            </a:extLst>
          </p:cNvPr>
          <p:cNvSpPr/>
          <p:nvPr/>
        </p:nvSpPr>
        <p:spPr>
          <a:xfrm>
            <a:off x="3005753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20" name="Google Shape;254;p22">
            <a:extLst>
              <a:ext uri="{FF2B5EF4-FFF2-40B4-BE49-F238E27FC236}">
                <a16:creationId xmlns:a16="http://schemas.microsoft.com/office/drawing/2014/main" id="{7B10AAD9-719E-4CAE-9474-7826FDB18C7B}"/>
              </a:ext>
            </a:extLst>
          </p:cNvPr>
          <p:cNvSpPr txBox="1"/>
          <p:nvPr/>
        </p:nvSpPr>
        <p:spPr>
          <a:xfrm>
            <a:off x="2867150" y="5115930"/>
            <a:ext cx="20309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خَطَأ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5EE76A-0F97-4C52-9F4C-EBEF79FE8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06" y="4873555"/>
            <a:ext cx="862740" cy="72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373C54-CFA6-4193-9012-0BE4219C2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83" y="4988478"/>
            <a:ext cx="725700" cy="725700"/>
          </a:xfrm>
          <a:prstGeom prst="rect">
            <a:avLst/>
          </a:prstGeom>
        </p:spPr>
      </p:pic>
      <p:pic>
        <p:nvPicPr>
          <p:cNvPr id="4098" name="Picture 2" descr="صور سيارات كارتون مجانية ، تنزيل مجاني قصاصة فنية ، قصاصة فنية مجانية - آخر">
            <a:extLst>
              <a:ext uri="{FF2B5EF4-FFF2-40B4-BE49-F238E27FC236}">
                <a16:creationId xmlns:a16="http://schemas.microsoft.com/office/drawing/2014/main" id="{E2A8878B-0104-4C8E-A866-460D92FE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27" y="3637134"/>
            <a:ext cx="1509102" cy="12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الكرتون, المجموعة الغذائية, الغذاء صورة بابوا نيو غينيا">
            <a:extLst>
              <a:ext uri="{FF2B5EF4-FFF2-40B4-BE49-F238E27FC236}">
                <a16:creationId xmlns:a16="http://schemas.microsoft.com/office/drawing/2014/main" id="{4224AE76-FBB2-4F56-AC28-BA6369CF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64" y="3631257"/>
            <a:ext cx="1656121" cy="1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 Icon Clipart | i2Clipart - Royalty Free Public Domain Clipart">
            <a:extLst>
              <a:ext uri="{FF2B5EF4-FFF2-40B4-BE49-F238E27FC236}">
                <a16:creationId xmlns:a16="http://schemas.microsoft.com/office/drawing/2014/main" id="{C518AC92-FB87-4E9D-8D33-8288A121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0" y="3522569"/>
            <a:ext cx="1324897" cy="1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2504D1-030A-4FCE-85F2-0BE3D3EEF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68" y="4790438"/>
            <a:ext cx="725700" cy="7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 dirty="0"/>
              <a:t> </a:t>
            </a:r>
            <a:endParaRPr lang="en-US" altLang="en-US" sz="14200" dirty="0"/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FE27B8E-B4EF-4774-9A5E-6ABDD5CC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172" y="1142937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كُرْسِيّ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E6BE6F7-7928-47EA-B40B-A89941A5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3214767"/>
            <a:ext cx="460851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مُحَمَّد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43EB6DE-E828-4134-AE29-84F20711F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4891882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مَطار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32BA37-69CF-499E-A360-17715C344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33" y="1142937"/>
            <a:ext cx="1405217" cy="1405217"/>
          </a:xfrm>
          <a:prstGeom prst="rect">
            <a:avLst/>
          </a:prstGeom>
        </p:spPr>
      </p:pic>
      <p:sp>
        <p:nvSpPr>
          <p:cNvPr id="13" name="Oval 4">
            <a:extLst>
              <a:ext uri="{FF2B5EF4-FFF2-40B4-BE49-F238E27FC236}">
                <a16:creationId xmlns:a16="http://schemas.microsoft.com/office/drawing/2014/main" id="{74327B17-1621-46B9-AECC-CBC4BD68F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363" y="2407346"/>
            <a:ext cx="2630716" cy="12536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4800" b="1">
                <a:solidFill>
                  <a:srgbClr val="FF3300"/>
                </a:solidFill>
              </a:rPr>
              <a:t>تنوين الضم</a:t>
            </a:r>
            <a:endParaRPr lang="en-US" altLang="en-US" sz="4800" b="1">
              <a:solidFill>
                <a:srgbClr val="FF33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BB3BF1-CB02-48F3-B922-63C3381F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5944"/>
            <a:ext cx="1088741" cy="1088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A499F1-6555-48D7-97BC-B3C7314A0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94" y="3034153"/>
            <a:ext cx="1088741" cy="1088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F23F5C-6646-42A0-9E25-5396F559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71" y="5065112"/>
            <a:ext cx="1088741" cy="10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428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241;p22">
            <a:extLst>
              <a:ext uri="{FF2B5EF4-FFF2-40B4-BE49-F238E27FC236}">
                <a16:creationId xmlns:a16="http://schemas.microsoft.com/office/drawing/2014/main" id="{76821E8F-9068-48E4-B205-0F1D969D0047}"/>
              </a:ext>
            </a:extLst>
          </p:cNvPr>
          <p:cNvSpPr/>
          <p:nvPr/>
        </p:nvSpPr>
        <p:spPr>
          <a:xfrm>
            <a:off x="2168013" y="1210270"/>
            <a:ext cx="8196977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6" name="Google Shape;242;p22">
            <a:extLst>
              <a:ext uri="{FF2B5EF4-FFF2-40B4-BE49-F238E27FC236}">
                <a16:creationId xmlns:a16="http://schemas.microsoft.com/office/drawing/2014/main" id="{0F7B772E-308D-4F06-9F03-C85FE7A3B7B5}"/>
              </a:ext>
            </a:extLst>
          </p:cNvPr>
          <p:cNvSpPr txBox="1"/>
          <p:nvPr/>
        </p:nvSpPr>
        <p:spPr>
          <a:xfrm>
            <a:off x="2168013" y="1308692"/>
            <a:ext cx="800138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يا ن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وَضَعَ تَنْوين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بالضم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 عَلى الْكَلِمات  التّالِية ثُمَّ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نقرأها ونكتبها في الدفتر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DDB14-70EE-4CDF-A1CC-C5448FD9B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10" y="2231991"/>
            <a:ext cx="1405217" cy="1405217"/>
          </a:xfrm>
          <a:prstGeom prst="rect">
            <a:avLst/>
          </a:prstGeom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148EE4B2-ADA5-40B6-9EC9-EBE2D5F5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75" y="3341187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>
                <a:solidFill>
                  <a:srgbClr val="FF3300"/>
                </a:solidFill>
              </a:rPr>
              <a:t>تنوين الضم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pic>
        <p:nvPicPr>
          <p:cNvPr id="8" name="Picture 2" descr="صور علم الامارات متحرك , خلفيات علم دول الامارات العربية , صور علم الامارات  - مجلة رجيم | Uae flag, Photoshop design, Medical terminology study">
            <a:extLst>
              <a:ext uri="{FF2B5EF4-FFF2-40B4-BE49-F238E27FC236}">
                <a16:creationId xmlns:a16="http://schemas.microsoft.com/office/drawing/2014/main" id="{9233E240-C145-417D-9B3E-7868E6D7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14" y="3652369"/>
            <a:ext cx="1482601" cy="12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43;p22">
            <a:extLst>
              <a:ext uri="{FF2B5EF4-FFF2-40B4-BE49-F238E27FC236}">
                <a16:creationId xmlns:a16="http://schemas.microsoft.com/office/drawing/2014/main" id="{AE8DD3FC-7460-4310-B8BC-AD123EA8EA86}"/>
              </a:ext>
            </a:extLst>
          </p:cNvPr>
          <p:cNvSpPr/>
          <p:nvPr/>
        </p:nvSpPr>
        <p:spPr>
          <a:xfrm>
            <a:off x="76993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0" name="Google Shape;244;p22">
            <a:extLst>
              <a:ext uri="{FF2B5EF4-FFF2-40B4-BE49-F238E27FC236}">
                <a16:creationId xmlns:a16="http://schemas.microsoft.com/office/drawing/2014/main" id="{36FEF5F6-66B5-44D0-9EC9-0208437FD9F5}"/>
              </a:ext>
            </a:extLst>
          </p:cNvPr>
          <p:cNvSpPr txBox="1"/>
          <p:nvPr/>
        </p:nvSpPr>
        <p:spPr>
          <a:xfrm>
            <a:off x="7790402" y="2414093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1" name="Google Shape;245;p22">
            <a:extLst>
              <a:ext uri="{FF2B5EF4-FFF2-40B4-BE49-F238E27FC236}">
                <a16:creationId xmlns:a16="http://schemas.microsoft.com/office/drawing/2014/main" id="{F913300E-7AD3-4638-8979-EC100F6D3719}"/>
              </a:ext>
            </a:extLst>
          </p:cNvPr>
          <p:cNvSpPr/>
          <p:nvPr/>
        </p:nvSpPr>
        <p:spPr>
          <a:xfrm>
            <a:off x="5400928" y="241684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2" name="Google Shape;246;p22">
            <a:extLst>
              <a:ext uri="{FF2B5EF4-FFF2-40B4-BE49-F238E27FC236}">
                <a16:creationId xmlns:a16="http://schemas.microsoft.com/office/drawing/2014/main" id="{23B510F0-45BD-46E4-8C35-DE49F67E46C3}"/>
              </a:ext>
            </a:extLst>
          </p:cNvPr>
          <p:cNvSpPr txBox="1"/>
          <p:nvPr/>
        </p:nvSpPr>
        <p:spPr>
          <a:xfrm>
            <a:off x="5400227" y="2391560"/>
            <a:ext cx="166068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6000" b="1" dirty="0">
                <a:latin typeface="Scheherazade"/>
                <a:ea typeface="Scheherazade"/>
                <a:cs typeface="+mj-cs"/>
                <a:sym typeface="Scheherazade"/>
              </a:rPr>
              <a:t>كَعْك</a:t>
            </a:r>
            <a:endParaRPr sz="60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3" name="Google Shape;247;p22">
            <a:extLst>
              <a:ext uri="{FF2B5EF4-FFF2-40B4-BE49-F238E27FC236}">
                <a16:creationId xmlns:a16="http://schemas.microsoft.com/office/drawing/2014/main" id="{6DEB274B-9E13-44A5-AA7F-B823676BA61C}"/>
              </a:ext>
            </a:extLst>
          </p:cNvPr>
          <p:cNvSpPr/>
          <p:nvPr/>
        </p:nvSpPr>
        <p:spPr>
          <a:xfrm>
            <a:off x="30057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4" name="Google Shape;248;p22">
            <a:extLst>
              <a:ext uri="{FF2B5EF4-FFF2-40B4-BE49-F238E27FC236}">
                <a16:creationId xmlns:a16="http://schemas.microsoft.com/office/drawing/2014/main" id="{89D1245A-7B0B-4922-980F-4F363B4D235A}"/>
              </a:ext>
            </a:extLst>
          </p:cNvPr>
          <p:cNvSpPr txBox="1"/>
          <p:nvPr/>
        </p:nvSpPr>
        <p:spPr>
          <a:xfrm>
            <a:off x="3056958" y="239156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5" name="Google Shape;249;p22">
            <a:extLst>
              <a:ext uri="{FF2B5EF4-FFF2-40B4-BE49-F238E27FC236}">
                <a16:creationId xmlns:a16="http://schemas.microsoft.com/office/drawing/2014/main" id="{D37994C8-0E29-4C01-83D2-A5E7F98C7981}"/>
              </a:ext>
            </a:extLst>
          </p:cNvPr>
          <p:cNvSpPr/>
          <p:nvPr/>
        </p:nvSpPr>
        <p:spPr>
          <a:xfrm>
            <a:off x="7701787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6" name="Google Shape;250;p22">
            <a:extLst>
              <a:ext uri="{FF2B5EF4-FFF2-40B4-BE49-F238E27FC236}">
                <a16:creationId xmlns:a16="http://schemas.microsoft.com/office/drawing/2014/main" id="{C690B7CD-1AEC-4C04-8883-F4352F2A3325}"/>
              </a:ext>
            </a:extLst>
          </p:cNvPr>
          <p:cNvSpPr txBox="1"/>
          <p:nvPr/>
        </p:nvSpPr>
        <p:spPr>
          <a:xfrm>
            <a:off x="7807130" y="501067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7" name="Google Shape;251;p22">
            <a:extLst>
              <a:ext uri="{FF2B5EF4-FFF2-40B4-BE49-F238E27FC236}">
                <a16:creationId xmlns:a16="http://schemas.microsoft.com/office/drawing/2014/main" id="{E45C2BA3-4B74-407A-BF00-DE6968B19FF8}"/>
              </a:ext>
            </a:extLst>
          </p:cNvPr>
          <p:cNvSpPr/>
          <p:nvPr/>
        </p:nvSpPr>
        <p:spPr>
          <a:xfrm>
            <a:off x="5403362" y="498847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8" name="Google Shape;252;p22">
            <a:extLst>
              <a:ext uri="{FF2B5EF4-FFF2-40B4-BE49-F238E27FC236}">
                <a16:creationId xmlns:a16="http://schemas.microsoft.com/office/drawing/2014/main" id="{B962D68A-07F0-4C05-A5D2-64634DF2AE1E}"/>
              </a:ext>
            </a:extLst>
          </p:cNvPr>
          <p:cNvSpPr txBox="1"/>
          <p:nvPr/>
        </p:nvSpPr>
        <p:spPr>
          <a:xfrm>
            <a:off x="5451683" y="509299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كَعْك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9" name="Google Shape;253;p22">
            <a:extLst>
              <a:ext uri="{FF2B5EF4-FFF2-40B4-BE49-F238E27FC236}">
                <a16:creationId xmlns:a16="http://schemas.microsoft.com/office/drawing/2014/main" id="{81542D15-E279-4E87-8A35-060BAE873514}"/>
              </a:ext>
            </a:extLst>
          </p:cNvPr>
          <p:cNvSpPr/>
          <p:nvPr/>
        </p:nvSpPr>
        <p:spPr>
          <a:xfrm>
            <a:off x="3005753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20" name="Google Shape;254;p22">
            <a:extLst>
              <a:ext uri="{FF2B5EF4-FFF2-40B4-BE49-F238E27FC236}">
                <a16:creationId xmlns:a16="http://schemas.microsoft.com/office/drawing/2014/main" id="{F8E1665D-A0C5-4E14-8C0B-82C827928DF9}"/>
              </a:ext>
            </a:extLst>
          </p:cNvPr>
          <p:cNvSpPr txBox="1"/>
          <p:nvPr/>
        </p:nvSpPr>
        <p:spPr>
          <a:xfrm>
            <a:off x="2867324" y="4993146"/>
            <a:ext cx="20309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pic>
        <p:nvPicPr>
          <p:cNvPr id="24" name="Picture 4" descr="الطراز القديم دونات معكرون معكرون بسكويت ، كارتون بسكويت, شخصيات كرتونية,  طعام png">
            <a:extLst>
              <a:ext uri="{FF2B5EF4-FFF2-40B4-BE49-F238E27FC236}">
                <a16:creationId xmlns:a16="http://schemas.microsoft.com/office/drawing/2014/main" id="{02B46705-1713-496D-8F00-3F2111C6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00" y="3580179"/>
            <a:ext cx="1482601" cy="13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ast Food Drinks Juice Apple Clipart | i2Clipart - Royalty Free Public  Domain Clipart">
            <a:extLst>
              <a:ext uri="{FF2B5EF4-FFF2-40B4-BE49-F238E27FC236}">
                <a16:creationId xmlns:a16="http://schemas.microsoft.com/office/drawing/2014/main" id="{079C5E83-4344-4683-A70A-FC34640F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48" y="3493781"/>
            <a:ext cx="1271741" cy="14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32C2DC-83B5-4AD7-99D9-8CAD75E3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14" y="5049913"/>
            <a:ext cx="597817" cy="5978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07B9ED-4F3B-499E-97B4-2EC3519F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83" y="4990774"/>
            <a:ext cx="597817" cy="597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736554-5AEA-47F0-A00C-2777789DC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58" y="5051729"/>
            <a:ext cx="597817" cy="59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6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 dirty="0"/>
              <a:t> </a:t>
            </a:r>
            <a:endParaRPr lang="en-US" altLang="en-US" sz="14200" dirty="0"/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FE27B8E-B4EF-4774-9A5E-6ABDD5CC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172" y="1142937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كُرْسِيّ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E6BE6F7-7928-47EA-B40B-A89941A5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3065243"/>
            <a:ext cx="460851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مُحَمَّد</a:t>
            </a:r>
            <a:endParaRPr lang="en-US" altLang="en-US" sz="11700" b="1" dirty="0">
              <a:solidFill>
                <a:srgbClr val="7030A0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43EB6DE-E828-4134-AE29-84F20711F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17" y="4777644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002060"/>
                </a:solidFill>
              </a:rPr>
              <a:t>مَطار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74327B17-1621-46B9-AECC-CBC4BD68F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10" y="1651384"/>
            <a:ext cx="2630716" cy="12536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4800" b="1" dirty="0">
                <a:solidFill>
                  <a:srgbClr val="FF3300"/>
                </a:solidFill>
              </a:rPr>
              <a:t>تنوين الكسر</a:t>
            </a:r>
            <a:endParaRPr lang="en-US" altLang="en-US" sz="4800" b="1" dirty="0">
              <a:solidFill>
                <a:srgbClr val="FF33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5142B8-E0DD-4FEE-8945-9F4CC1891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76" y="2904997"/>
            <a:ext cx="1796385" cy="17963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190C66-0363-4987-8B97-5C4DE59F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1384"/>
            <a:ext cx="906186" cy="906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7EC50-EC56-4F3C-9309-6980EA419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67" y="4099352"/>
            <a:ext cx="1107264" cy="1107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891DF7-9E4A-49F3-98C4-F67192E9D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54" y="6066836"/>
            <a:ext cx="1107264" cy="11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0804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FF1EA1F5-B2B6-41F3-BBCA-7A3C6C65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0839" b="31109"/>
          <a:stretch/>
        </p:blipFill>
        <p:spPr>
          <a:xfrm>
            <a:off x="1067805" y="964654"/>
            <a:ext cx="2413620" cy="1498909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430A2166-39E9-4C0C-80F9-40854D5ABA9F}"/>
              </a:ext>
            </a:extLst>
          </p:cNvPr>
          <p:cNvSpPr txBox="1">
            <a:spLocks/>
          </p:cNvSpPr>
          <p:nvPr/>
        </p:nvSpPr>
        <p:spPr>
          <a:xfrm>
            <a:off x="3430745" y="1455363"/>
            <a:ext cx="5915025" cy="850466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ِّ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قين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س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ماء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السُّمو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6AE4A0C-9316-4E06-A7B2-6FD408ACF6BC}"/>
              </a:ext>
            </a:extLst>
          </p:cNvPr>
          <p:cNvSpPr txBox="1">
            <a:spLocks/>
          </p:cNvSpPr>
          <p:nvPr/>
        </p:nvSpPr>
        <p:spPr>
          <a:xfrm>
            <a:off x="7939825" y="5629276"/>
            <a:ext cx="3177501" cy="745629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وَأَحْصُل عَلى الْجائِزَة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文本框 4">
            <a:extLst>
              <a:ext uri="{FF2B5EF4-FFF2-40B4-BE49-F238E27FC236}">
                <a16:creationId xmlns:a16="http://schemas.microsoft.com/office/drawing/2014/main" id="{03689CAA-DC34-4532-844E-7767B60B5DFA}"/>
              </a:ext>
            </a:extLst>
          </p:cNvPr>
          <p:cNvSpPr txBox="1"/>
          <p:nvPr/>
        </p:nvSpPr>
        <p:spPr>
          <a:xfrm>
            <a:off x="5006348" y="1200129"/>
            <a:ext cx="2102603" cy="589275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نُجوم الأسْبوع</a:t>
            </a:r>
            <a:endParaRPr lang="ar-SA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2" descr="Gift Boxes Png Clip - Gifts Clipart Png, Transparent Png - kindpng">
            <a:extLst>
              <a:ext uri="{FF2B5EF4-FFF2-40B4-BE49-F238E27FC236}">
                <a16:creationId xmlns:a16="http://schemas.microsoft.com/office/drawing/2014/main" id="{91A6A389-41E3-41F9-BCED-CB03D9E3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02" y="5103349"/>
            <a:ext cx="3234518" cy="16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hart, bar chart&#10;&#10;Description automatically generated">
            <a:extLst>
              <a:ext uri="{FF2B5EF4-FFF2-40B4-BE49-F238E27FC236}">
                <a16:creationId xmlns:a16="http://schemas.microsoft.com/office/drawing/2014/main" id="{EAA15B65-141D-451F-B6D9-A83F52D3B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9" r="47654"/>
          <a:stretch/>
        </p:blipFill>
        <p:spPr>
          <a:xfrm>
            <a:off x="6446947" y="4285921"/>
            <a:ext cx="3851753" cy="949418"/>
          </a:xfrm>
          <a:prstGeom prst="rect">
            <a:avLst/>
          </a:prstGeom>
        </p:spPr>
      </p:pic>
      <p:pic>
        <p:nvPicPr>
          <p:cNvPr id="64" name="Picture 63" descr="Chart, bar chart&#10;&#10;Description automatically generated">
            <a:extLst>
              <a:ext uri="{FF2B5EF4-FFF2-40B4-BE49-F238E27FC236}">
                <a16:creationId xmlns:a16="http://schemas.microsoft.com/office/drawing/2014/main" id="{11D370DB-14CA-4594-A272-4F88B858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0" r="47654" b="41918"/>
          <a:stretch/>
        </p:blipFill>
        <p:spPr>
          <a:xfrm>
            <a:off x="6457867" y="2684142"/>
            <a:ext cx="3851753" cy="1690673"/>
          </a:xfrm>
          <a:prstGeom prst="rect">
            <a:avLst/>
          </a:prstGeom>
        </p:spPr>
      </p:pic>
      <p:pic>
        <p:nvPicPr>
          <p:cNvPr id="65" name="Picture 64" descr="Chart, bar chart&#10;&#10;Description automatically generated">
            <a:extLst>
              <a:ext uri="{FF2B5EF4-FFF2-40B4-BE49-F238E27FC236}">
                <a16:creationId xmlns:a16="http://schemas.microsoft.com/office/drawing/2014/main" id="{9C3218A0-E053-4DEB-9321-CCBEC1809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5" r="47654" b="15664"/>
          <a:stretch/>
        </p:blipFill>
        <p:spPr>
          <a:xfrm>
            <a:off x="3430745" y="2964992"/>
            <a:ext cx="3130798" cy="199779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D81F7DA-09C6-4349-B766-323F3EC0F2DF}"/>
              </a:ext>
            </a:extLst>
          </p:cNvPr>
          <p:cNvSpPr/>
          <p:nvPr/>
        </p:nvSpPr>
        <p:spPr>
          <a:xfrm>
            <a:off x="6672001" y="2797152"/>
            <a:ext cx="3442205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التزامي بقوانين الحصة</a:t>
            </a:r>
            <a:endParaRPr lang="en-US" sz="3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BD55FFA-0846-4488-B745-3A5273C1453E}"/>
              </a:ext>
            </a:extLst>
          </p:cNvPr>
          <p:cNvSpPr/>
          <p:nvPr/>
        </p:nvSpPr>
        <p:spPr>
          <a:xfrm>
            <a:off x="6887644" y="3566972"/>
            <a:ext cx="3087079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حضوري يوميًا</a:t>
            </a:r>
            <a:endParaRPr lang="en-US" sz="3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470E879-DD37-4CED-BAC9-04CD9887EC1E}"/>
              </a:ext>
            </a:extLst>
          </p:cNvPr>
          <p:cNvSpPr/>
          <p:nvPr/>
        </p:nvSpPr>
        <p:spPr>
          <a:xfrm>
            <a:off x="3713057" y="3191438"/>
            <a:ext cx="2464477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أدائي لواجباتي</a:t>
            </a:r>
            <a:endParaRPr lang="en-US" sz="3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7E616-22C7-41A6-9935-5ACBF75FF890}"/>
              </a:ext>
            </a:extLst>
          </p:cNvPr>
          <p:cNvSpPr/>
          <p:nvPr/>
        </p:nvSpPr>
        <p:spPr>
          <a:xfrm>
            <a:off x="7325500" y="4400954"/>
            <a:ext cx="2491410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دفتري المميز</a:t>
            </a:r>
            <a:endParaRPr lang="en-US" sz="3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B63EA8-769D-4628-8190-F3DE607E6E60}"/>
              </a:ext>
            </a:extLst>
          </p:cNvPr>
          <p:cNvSpPr/>
          <p:nvPr/>
        </p:nvSpPr>
        <p:spPr>
          <a:xfrm>
            <a:off x="3938521" y="4094749"/>
            <a:ext cx="2173529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قراءتي المعبرة</a:t>
            </a:r>
            <a:endParaRPr lang="en-US" sz="3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8952F3A3-70CE-4A49-810C-06F75D894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3129" b="31109"/>
          <a:stretch/>
        </p:blipFill>
        <p:spPr>
          <a:xfrm rot="20685514">
            <a:off x="2390529" y="1305450"/>
            <a:ext cx="1422617" cy="1498909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B38ACDAD-9C75-4319-BB86-E47F63F2E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3129" b="31109"/>
          <a:stretch/>
        </p:blipFill>
        <p:spPr>
          <a:xfrm rot="20685514">
            <a:off x="1090701" y="1874740"/>
            <a:ext cx="1422617" cy="14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241;p22">
            <a:extLst>
              <a:ext uri="{FF2B5EF4-FFF2-40B4-BE49-F238E27FC236}">
                <a16:creationId xmlns:a16="http://schemas.microsoft.com/office/drawing/2014/main" id="{76821E8F-9068-48E4-B205-0F1D969D0047}"/>
              </a:ext>
            </a:extLst>
          </p:cNvPr>
          <p:cNvSpPr/>
          <p:nvPr/>
        </p:nvSpPr>
        <p:spPr>
          <a:xfrm>
            <a:off x="2168013" y="1210270"/>
            <a:ext cx="8196977" cy="72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cheherazade"/>
              <a:ea typeface="Scheherazade"/>
              <a:cs typeface="Scheherazade"/>
              <a:sym typeface="Scheherazade"/>
            </a:endParaRPr>
          </a:p>
        </p:txBody>
      </p:sp>
      <p:sp>
        <p:nvSpPr>
          <p:cNvPr id="76" name="Google Shape;242;p22">
            <a:extLst>
              <a:ext uri="{FF2B5EF4-FFF2-40B4-BE49-F238E27FC236}">
                <a16:creationId xmlns:a16="http://schemas.microsoft.com/office/drawing/2014/main" id="{0F7B772E-308D-4F06-9F03-C85FE7A3B7B5}"/>
              </a:ext>
            </a:extLst>
          </p:cNvPr>
          <p:cNvSpPr txBox="1"/>
          <p:nvPr/>
        </p:nvSpPr>
        <p:spPr>
          <a:xfrm>
            <a:off x="2168013" y="1308692"/>
            <a:ext cx="800138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ه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يا ن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وَضَعَ تَنْوين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بالكسر</a:t>
            </a:r>
            <a:r>
              <a:rPr lang="ar-BH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 عَلى الْكَلِمات  التّالِية ثُمَّ </a:t>
            </a:r>
            <a:r>
              <a:rPr lang="ar-AE" sz="3000" dirty="0">
                <a:solidFill>
                  <a:schemeClr val="dk1"/>
                </a:solidFill>
                <a:latin typeface="Scheherazade"/>
                <a:ea typeface="Scheherazade"/>
                <a:cs typeface="(AH) Manal Black" pitchFamily="2" charset="-78"/>
                <a:sym typeface="Scheherazade"/>
              </a:rPr>
              <a:t>نقرأها ونكتبها في الدفتر</a:t>
            </a:r>
            <a:endParaRPr sz="3000" dirty="0">
              <a:solidFill>
                <a:schemeClr val="dk1"/>
              </a:solidFill>
              <a:latin typeface="Scheherazade"/>
              <a:ea typeface="Scheherazade"/>
              <a:cs typeface="(AH) Manal Black" pitchFamily="2" charset="-78"/>
              <a:sym typeface="Scheheraza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FB7AE-48A7-4558-BCD8-799BC691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" y="2933924"/>
            <a:ext cx="1796385" cy="1796385"/>
          </a:xfrm>
          <a:prstGeom prst="rect">
            <a:avLst/>
          </a:prstGeom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A6BAA272-7B37-4DCF-A6FD-BD73435D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3" y="2428918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>
                <a:solidFill>
                  <a:srgbClr val="FF3300"/>
                </a:solidFill>
              </a:rPr>
              <a:t>تنوين الكسر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pic>
        <p:nvPicPr>
          <p:cNvPr id="7" name="Picture 2" descr="صور علم الامارات متحرك , خلفيات علم دول الامارات العربية , صور علم الامارات  - مجلة رجيم | Uae flag, Photoshop design, Medical terminology study">
            <a:extLst>
              <a:ext uri="{FF2B5EF4-FFF2-40B4-BE49-F238E27FC236}">
                <a16:creationId xmlns:a16="http://schemas.microsoft.com/office/drawing/2014/main" id="{96AC4118-EF96-45F6-A34B-45460C2BF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14" y="3652369"/>
            <a:ext cx="1482601" cy="12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43;p22">
            <a:extLst>
              <a:ext uri="{FF2B5EF4-FFF2-40B4-BE49-F238E27FC236}">
                <a16:creationId xmlns:a16="http://schemas.microsoft.com/office/drawing/2014/main" id="{00FA222F-FBAF-482A-8CBB-8486A7D7DD91}"/>
              </a:ext>
            </a:extLst>
          </p:cNvPr>
          <p:cNvSpPr/>
          <p:nvPr/>
        </p:nvSpPr>
        <p:spPr>
          <a:xfrm>
            <a:off x="76993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9" name="Google Shape;244;p22">
            <a:extLst>
              <a:ext uri="{FF2B5EF4-FFF2-40B4-BE49-F238E27FC236}">
                <a16:creationId xmlns:a16="http://schemas.microsoft.com/office/drawing/2014/main" id="{C7929C06-7628-4CE8-8411-B9BDA0EFA025}"/>
              </a:ext>
            </a:extLst>
          </p:cNvPr>
          <p:cNvSpPr txBox="1"/>
          <p:nvPr/>
        </p:nvSpPr>
        <p:spPr>
          <a:xfrm>
            <a:off x="7790402" y="2414093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0" name="Google Shape;245;p22">
            <a:extLst>
              <a:ext uri="{FF2B5EF4-FFF2-40B4-BE49-F238E27FC236}">
                <a16:creationId xmlns:a16="http://schemas.microsoft.com/office/drawing/2014/main" id="{C5122ED5-B726-41BE-B383-728E2BA7FABD}"/>
              </a:ext>
            </a:extLst>
          </p:cNvPr>
          <p:cNvSpPr/>
          <p:nvPr/>
        </p:nvSpPr>
        <p:spPr>
          <a:xfrm>
            <a:off x="5400928" y="241684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1" name="Google Shape;246;p22">
            <a:extLst>
              <a:ext uri="{FF2B5EF4-FFF2-40B4-BE49-F238E27FC236}">
                <a16:creationId xmlns:a16="http://schemas.microsoft.com/office/drawing/2014/main" id="{BFB5D4F1-B6BA-4678-83E1-EFE4E15FBEEE}"/>
              </a:ext>
            </a:extLst>
          </p:cNvPr>
          <p:cNvSpPr txBox="1"/>
          <p:nvPr/>
        </p:nvSpPr>
        <p:spPr>
          <a:xfrm>
            <a:off x="5400227" y="2391560"/>
            <a:ext cx="166068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6000" b="1" dirty="0">
                <a:latin typeface="Scheherazade"/>
                <a:ea typeface="Scheherazade"/>
                <a:cs typeface="+mj-cs"/>
                <a:sym typeface="Scheherazade"/>
              </a:rPr>
              <a:t>كَعْك</a:t>
            </a:r>
            <a:endParaRPr sz="60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2" name="Google Shape;247;p22">
            <a:extLst>
              <a:ext uri="{FF2B5EF4-FFF2-40B4-BE49-F238E27FC236}">
                <a16:creationId xmlns:a16="http://schemas.microsoft.com/office/drawing/2014/main" id="{AFF665A3-F546-4A37-960F-472F5F16D853}"/>
              </a:ext>
            </a:extLst>
          </p:cNvPr>
          <p:cNvSpPr/>
          <p:nvPr/>
        </p:nvSpPr>
        <p:spPr>
          <a:xfrm>
            <a:off x="3005753" y="242891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3" name="Google Shape;248;p22">
            <a:extLst>
              <a:ext uri="{FF2B5EF4-FFF2-40B4-BE49-F238E27FC236}">
                <a16:creationId xmlns:a16="http://schemas.microsoft.com/office/drawing/2014/main" id="{F004B471-E057-4E88-BD65-382E0C9A8968}"/>
              </a:ext>
            </a:extLst>
          </p:cNvPr>
          <p:cNvSpPr txBox="1"/>
          <p:nvPr/>
        </p:nvSpPr>
        <p:spPr>
          <a:xfrm>
            <a:off x="3056958" y="2391560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endParaRPr sz="5400" b="1" dirty="0"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4" name="Google Shape;249;p22">
            <a:extLst>
              <a:ext uri="{FF2B5EF4-FFF2-40B4-BE49-F238E27FC236}">
                <a16:creationId xmlns:a16="http://schemas.microsoft.com/office/drawing/2014/main" id="{D647B80F-583D-42ED-8E42-0AC76283353F}"/>
              </a:ext>
            </a:extLst>
          </p:cNvPr>
          <p:cNvSpPr/>
          <p:nvPr/>
        </p:nvSpPr>
        <p:spPr>
          <a:xfrm>
            <a:off x="7701787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5" name="Google Shape;250;p22">
            <a:extLst>
              <a:ext uri="{FF2B5EF4-FFF2-40B4-BE49-F238E27FC236}">
                <a16:creationId xmlns:a16="http://schemas.microsoft.com/office/drawing/2014/main" id="{3867FD23-3577-40FE-8D3B-8D50A5936E54}"/>
              </a:ext>
            </a:extLst>
          </p:cNvPr>
          <p:cNvSpPr txBox="1"/>
          <p:nvPr/>
        </p:nvSpPr>
        <p:spPr>
          <a:xfrm>
            <a:off x="7853017" y="4869077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عَلَم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6" name="Google Shape;251;p22">
            <a:extLst>
              <a:ext uri="{FF2B5EF4-FFF2-40B4-BE49-F238E27FC236}">
                <a16:creationId xmlns:a16="http://schemas.microsoft.com/office/drawing/2014/main" id="{027F929C-2474-463F-B933-8634EE011F41}"/>
              </a:ext>
            </a:extLst>
          </p:cNvPr>
          <p:cNvSpPr/>
          <p:nvPr/>
        </p:nvSpPr>
        <p:spPr>
          <a:xfrm>
            <a:off x="5403362" y="4988478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7" name="Google Shape;252;p22">
            <a:extLst>
              <a:ext uri="{FF2B5EF4-FFF2-40B4-BE49-F238E27FC236}">
                <a16:creationId xmlns:a16="http://schemas.microsoft.com/office/drawing/2014/main" id="{97059BAD-3C36-4D2E-86CA-F47C62C810E2}"/>
              </a:ext>
            </a:extLst>
          </p:cNvPr>
          <p:cNvSpPr txBox="1"/>
          <p:nvPr/>
        </p:nvSpPr>
        <p:spPr>
          <a:xfrm>
            <a:off x="5455408" y="4963195"/>
            <a:ext cx="16606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كَعْك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sp>
        <p:nvSpPr>
          <p:cNvPr id="18" name="Google Shape;253;p22">
            <a:extLst>
              <a:ext uri="{FF2B5EF4-FFF2-40B4-BE49-F238E27FC236}">
                <a16:creationId xmlns:a16="http://schemas.microsoft.com/office/drawing/2014/main" id="{F17EA965-CB49-4E82-91D7-4A39D3AD6859}"/>
              </a:ext>
            </a:extLst>
          </p:cNvPr>
          <p:cNvSpPr/>
          <p:nvPr/>
        </p:nvSpPr>
        <p:spPr>
          <a:xfrm>
            <a:off x="3005753" y="5000553"/>
            <a:ext cx="1814350" cy="94091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cs typeface="(AH) Manal Black" pitchFamily="2" charset="-78"/>
            </a:endParaRPr>
          </a:p>
        </p:txBody>
      </p:sp>
      <p:sp>
        <p:nvSpPr>
          <p:cNvPr id="19" name="Google Shape;254;p22">
            <a:extLst>
              <a:ext uri="{FF2B5EF4-FFF2-40B4-BE49-F238E27FC236}">
                <a16:creationId xmlns:a16="http://schemas.microsoft.com/office/drawing/2014/main" id="{D1945C5B-46EB-407E-8499-B8162BC8FC7C}"/>
              </a:ext>
            </a:extLst>
          </p:cNvPr>
          <p:cNvSpPr txBox="1"/>
          <p:nvPr/>
        </p:nvSpPr>
        <p:spPr>
          <a:xfrm>
            <a:off x="2871805" y="4897857"/>
            <a:ext cx="20309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1" dirty="0">
                <a:latin typeface="Scheherazade"/>
                <a:ea typeface="Scheherazade"/>
                <a:cs typeface="+mj-cs"/>
                <a:sym typeface="Scheherazade"/>
              </a:rPr>
              <a:t>عَصير</a:t>
            </a:r>
            <a:endParaRPr sz="5400" b="1" dirty="0">
              <a:solidFill>
                <a:srgbClr val="FF0000"/>
              </a:solidFill>
              <a:latin typeface="Scheherazade"/>
              <a:ea typeface="Scheherazade"/>
              <a:cs typeface="+mj-cs"/>
              <a:sym typeface="Scheherazade"/>
            </a:endParaRPr>
          </a:p>
        </p:txBody>
      </p:sp>
      <p:pic>
        <p:nvPicPr>
          <p:cNvPr id="23" name="Picture 4" descr="الطراز القديم دونات معكرون معكرون بسكويت ، كارتون بسكويت, شخصيات كرتونية,  طعام png">
            <a:extLst>
              <a:ext uri="{FF2B5EF4-FFF2-40B4-BE49-F238E27FC236}">
                <a16:creationId xmlns:a16="http://schemas.microsoft.com/office/drawing/2014/main" id="{78A0D17F-E54F-4145-85EA-1F1F7C96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00" y="3580179"/>
            <a:ext cx="1482601" cy="13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Fast Food Drinks Juice Apple Clipart | i2Clipart - Royalty Free Public  Domain Clipart">
            <a:extLst>
              <a:ext uri="{FF2B5EF4-FFF2-40B4-BE49-F238E27FC236}">
                <a16:creationId xmlns:a16="http://schemas.microsoft.com/office/drawing/2014/main" id="{328F6978-1013-4AD4-BD11-BDDEE1BE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48" y="3493781"/>
            <a:ext cx="1271741" cy="14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5F1042-0348-403A-A81F-C31AB711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10" y="5466263"/>
            <a:ext cx="557249" cy="557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506018-E631-4C7D-AA5D-A29BE25DE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02" y="5486727"/>
            <a:ext cx="557249" cy="557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3D0920-23B5-40FA-95F3-1A29F8173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23" y="5545918"/>
            <a:ext cx="557249" cy="5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33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>
            <a:extLst>
              <a:ext uri="{FF2B5EF4-FFF2-40B4-BE49-F238E27FC236}">
                <a16:creationId xmlns:a16="http://schemas.microsoft.com/office/drawing/2014/main" id="{389ABF3E-02DD-42BC-8868-FD9A9EF26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102" y="1760927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 dirty="0">
                <a:solidFill>
                  <a:srgbClr val="FF3300"/>
                </a:solidFill>
              </a:rPr>
              <a:t>تنوين الضم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/>
              <a:t> </a:t>
            </a:r>
            <a:endParaRPr lang="en-US" altLang="en-US" sz="14200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E9E95329-5346-4283-847E-40C4FD81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102" y="3457625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 dirty="0">
                <a:solidFill>
                  <a:srgbClr val="FF3300"/>
                </a:solidFill>
              </a:rPr>
              <a:t>تنوين الفتح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C564240C-F374-4773-ABC0-92CAC4DCA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5145830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>
                <a:solidFill>
                  <a:srgbClr val="FF3300"/>
                </a:solidFill>
              </a:rPr>
              <a:t>تنوين الكسر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1752C39-AD85-4D9E-AB90-90B0FADE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44" y="1163043"/>
            <a:ext cx="360045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باب ٌ</a:t>
            </a:r>
            <a:endParaRPr lang="en-US" altLang="en-US" sz="11700" b="1" dirty="0">
              <a:solidFill>
                <a:srgbClr val="FF3300"/>
              </a:solidFill>
            </a:endParaRPr>
          </a:p>
        </p:txBody>
      </p:sp>
      <p:pic>
        <p:nvPicPr>
          <p:cNvPr id="10" name="Picture 10">
            <a:hlinkClick r:id="" action="ppaction://media"/>
            <a:extLst>
              <a:ext uri="{FF2B5EF4-FFF2-40B4-BE49-F238E27FC236}">
                <a16:creationId xmlns:a16="http://schemas.microsoft.com/office/drawing/2014/main" id="{67BC0EBC-9CFD-4A79-BCB8-C9E6D7B5040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6" y="22623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67339DDE-B00D-4410-BCDA-9C57E565B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05" y="2971193"/>
            <a:ext cx="360045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باب</a:t>
            </a:r>
            <a:r>
              <a:rPr lang="ar-AE" altLang="en-US" sz="11700" b="1" dirty="0">
                <a:solidFill>
                  <a:srgbClr val="99FF66"/>
                </a:solidFill>
              </a:rPr>
              <a:t>ً</a:t>
            </a:r>
            <a:r>
              <a:rPr lang="ar-AE" altLang="en-US" sz="11700" b="1" dirty="0">
                <a:solidFill>
                  <a:srgbClr val="FF3300"/>
                </a:solidFill>
              </a:rPr>
              <a:t>ا</a:t>
            </a:r>
            <a:endParaRPr lang="en-US" altLang="en-US" sz="11700" b="1" dirty="0">
              <a:solidFill>
                <a:srgbClr val="FF3300"/>
              </a:solidFill>
            </a:endParaRPr>
          </a:p>
        </p:txBody>
      </p:sp>
      <p:pic>
        <p:nvPicPr>
          <p:cNvPr id="14" name="Picture 8">
            <a:hlinkClick r:id="" action="ppaction://media"/>
            <a:extLst>
              <a:ext uri="{FF2B5EF4-FFF2-40B4-BE49-F238E27FC236}">
                <a16:creationId xmlns:a16="http://schemas.microsoft.com/office/drawing/2014/main" id="{9C37461A-41B4-4EA9-8510-4352A632BAD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68" y="39814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75C1FC48-76E0-4EDC-BC35-00F13A24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05" y="4574572"/>
            <a:ext cx="360045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باب</a:t>
            </a:r>
            <a:r>
              <a:rPr lang="ar-AE" altLang="en-US" sz="11700" b="1" dirty="0">
                <a:solidFill>
                  <a:srgbClr val="99FF66"/>
                </a:solidFill>
              </a:rPr>
              <a:t>ٍ</a:t>
            </a:r>
            <a:endParaRPr lang="en-US" altLang="en-US" sz="11700" b="1" dirty="0">
              <a:solidFill>
                <a:srgbClr val="99FF66"/>
              </a:solidFill>
            </a:endParaRPr>
          </a:p>
        </p:txBody>
      </p:sp>
      <p:pic>
        <p:nvPicPr>
          <p:cNvPr id="16" name="Picture 8">
            <a:hlinkClick r:id="" action="ppaction://media"/>
            <a:extLst>
              <a:ext uri="{FF2B5EF4-FFF2-40B4-BE49-F238E27FC236}">
                <a16:creationId xmlns:a16="http://schemas.microsoft.com/office/drawing/2014/main" id="{EE09350C-00BD-408F-B8AE-348D94EAEE17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68" y="56540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عشبة ضارة ميراث البحر صوره افعال باب مفتوح مغلق كرتون -  visitnicholasville.com">
            <a:extLst>
              <a:ext uri="{FF2B5EF4-FFF2-40B4-BE49-F238E27FC236}">
                <a16:creationId xmlns:a16="http://schemas.microsoft.com/office/drawing/2014/main" id="{00877416-0B54-4C85-A5C3-6EA3B067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16" y="3457625"/>
            <a:ext cx="1922204" cy="31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65944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6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>
            <a:extLst>
              <a:ext uri="{FF2B5EF4-FFF2-40B4-BE49-F238E27FC236}">
                <a16:creationId xmlns:a16="http://schemas.microsoft.com/office/drawing/2014/main" id="{389ABF3E-02DD-42BC-8868-FD9A9EF26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721" y="1769420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>
                <a:solidFill>
                  <a:srgbClr val="FF3300"/>
                </a:solidFill>
              </a:rPr>
              <a:t>تنوين الضم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1BF99FEA-04E8-4AD5-9330-0F9432125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350" y="1289201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وَرْدَة</a:t>
            </a:r>
            <a:r>
              <a:rPr lang="ar-AE" altLang="en-US" sz="11700" b="1" dirty="0">
                <a:solidFill>
                  <a:srgbClr val="0000FF"/>
                </a:solidFill>
              </a:rPr>
              <a:t> ٌ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A48E12A5-9EBB-425E-8F94-E2EDCFF6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73464"/>
            <a:ext cx="79216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altLang="en-US" sz="14200"/>
              <a:t> </a:t>
            </a:r>
            <a:endParaRPr lang="en-US" altLang="en-US" sz="14200"/>
          </a:p>
        </p:txBody>
      </p:sp>
      <p:pic>
        <p:nvPicPr>
          <p:cNvPr id="3084" name="Picture 12">
            <a:hlinkClick r:id="" action="ppaction://media"/>
            <a:extLst>
              <a:ext uri="{FF2B5EF4-FFF2-40B4-BE49-F238E27FC236}">
                <a16:creationId xmlns:a16="http://schemas.microsoft.com/office/drawing/2014/main" id="{E605CA91-37C9-4057-9AF3-427E595AA9C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67" y="20742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E9E95329-5346-4283-847E-40C4FD81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102" y="3457625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 dirty="0">
                <a:solidFill>
                  <a:srgbClr val="FF3300"/>
                </a:solidFill>
              </a:rPr>
              <a:t>تنوين الفتح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0DE164B-295F-49EF-A9AC-607F99E7C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787" y="3011638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وَرْدَة</a:t>
            </a:r>
            <a:r>
              <a:rPr lang="ar-AE" altLang="en-US" sz="11700" b="1" dirty="0">
                <a:solidFill>
                  <a:srgbClr val="0000FF"/>
                </a:solidFill>
              </a:rPr>
              <a:t> ً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pic>
        <p:nvPicPr>
          <p:cNvPr id="8" name="Picture 6">
            <a:hlinkClick r:id="" action="ppaction://media"/>
            <a:extLst>
              <a:ext uri="{FF2B5EF4-FFF2-40B4-BE49-F238E27FC236}">
                <a16:creationId xmlns:a16="http://schemas.microsoft.com/office/drawing/2014/main" id="{C138B3C4-A0C8-4A70-9523-274452D1CC3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87" y="37966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2">
            <a:extLst>
              <a:ext uri="{FF2B5EF4-FFF2-40B4-BE49-F238E27FC236}">
                <a16:creationId xmlns:a16="http://schemas.microsoft.com/office/drawing/2014/main" id="{C564240C-F374-4773-ABC0-92CAC4DCA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5145830"/>
            <a:ext cx="2173288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ar-AE" altLang="en-US" sz="3200" b="1">
                <a:solidFill>
                  <a:srgbClr val="FF3300"/>
                </a:solidFill>
              </a:rPr>
              <a:t>تنوين الكسر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93FED81B-DB9E-4961-840A-363F6E252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567" y="4765775"/>
            <a:ext cx="46085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altLang="en-US" sz="11700" b="1" dirty="0">
                <a:solidFill>
                  <a:srgbClr val="FF3300"/>
                </a:solidFill>
              </a:rPr>
              <a:t>وَرْدَة</a:t>
            </a:r>
            <a:r>
              <a:rPr lang="ar-AE" altLang="en-US" sz="11700" b="1" dirty="0">
                <a:solidFill>
                  <a:srgbClr val="0000FF"/>
                </a:solidFill>
              </a:rPr>
              <a:t> ٍ</a:t>
            </a:r>
            <a:endParaRPr lang="en-US" altLang="en-US" sz="11700" b="1" dirty="0">
              <a:solidFill>
                <a:srgbClr val="0000FF"/>
              </a:solidFill>
            </a:endParaRPr>
          </a:p>
        </p:txBody>
      </p:sp>
      <p:pic>
        <p:nvPicPr>
          <p:cNvPr id="11" name="Picture 6">
            <a:hlinkClick r:id="" action="ppaction://media"/>
            <a:extLst>
              <a:ext uri="{FF2B5EF4-FFF2-40B4-BE49-F238E27FC236}">
                <a16:creationId xmlns:a16="http://schemas.microsoft.com/office/drawing/2014/main" id="{176184E4-DC17-4625-89A4-78E77B2E9735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73" y="56372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صور مجانية من كارتون الورود ، تحميل مجاني قصاصة فنية ، قصاصة فنية مجانية -  آخر">
            <a:extLst>
              <a:ext uri="{FF2B5EF4-FFF2-40B4-BE49-F238E27FC236}">
                <a16:creationId xmlns:a16="http://schemas.microsoft.com/office/drawing/2014/main" id="{DD6D6159-B464-443D-926A-350BC3B1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80" y="3457625"/>
            <a:ext cx="3050145" cy="311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726" fill="hold"/>
                                        <p:tgtEl>
                                          <p:spTgt spid="3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F851FF-3731-401F-BF5D-EBD0E4F4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55" y="778439"/>
            <a:ext cx="8558981" cy="59615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3623327" y="4113188"/>
            <a:ext cx="4945345" cy="11472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6600" b="1" dirty="0">
                <a:latin typeface="Calibri"/>
                <a:cs typeface="Arial" panose="020B0604020202020204" pitchFamily="34" charset="0"/>
              </a:rPr>
              <a:t>نشاط إثرائي</a:t>
            </a:r>
            <a:endParaRPr lang="en-US" sz="5400" b="1" dirty="0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07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98158B-79FE-4B6B-A6FB-F4D3EEA51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453228"/>
              </p:ext>
            </p:extLst>
          </p:nvPr>
        </p:nvGraphicFramePr>
        <p:xfrm>
          <a:off x="2608289" y="3222885"/>
          <a:ext cx="7510071" cy="3492710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{16D9F66E-5EB9-4882-86FB-DCBF35E3C3E4}</a:tableStyleId>
              </a:tblPr>
              <a:tblGrid>
                <a:gridCol w="2108556">
                  <a:extLst>
                    <a:ext uri="{9D8B030D-6E8A-4147-A177-3AD203B41FA5}">
                      <a16:colId xmlns:a16="http://schemas.microsoft.com/office/drawing/2014/main" val="320912250"/>
                    </a:ext>
                  </a:extLst>
                </a:gridCol>
                <a:gridCol w="5401515">
                  <a:extLst>
                    <a:ext uri="{9D8B030D-6E8A-4147-A177-3AD203B41FA5}">
                      <a16:colId xmlns:a16="http://schemas.microsoft.com/office/drawing/2014/main" val="1321931952"/>
                    </a:ext>
                  </a:extLst>
                </a:gridCol>
              </a:tblGrid>
              <a:tr h="4989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2400">
                          <a:effectLst/>
                        </a:rPr>
                        <a:t>الكلمة المنونة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2400">
                          <a:effectLst/>
                        </a:rPr>
                        <a:t>التحليل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274130"/>
                  </a:ext>
                </a:extLst>
              </a:tr>
              <a:tr h="748438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844544"/>
                  </a:ext>
                </a:extLst>
              </a:tr>
              <a:tr h="748438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958211"/>
                  </a:ext>
                </a:extLst>
              </a:tr>
              <a:tr h="748438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381793"/>
                  </a:ext>
                </a:extLst>
              </a:tr>
              <a:tr h="748438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3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485029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D777E7AB-EDD4-479E-9CE0-F260F0E1A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1059119"/>
            <a:ext cx="88519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استمع إلى القطعة الآتية :-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الش</a:t>
            </a:r>
            <a:r>
              <a:rPr lang="ar-AE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َّ</a:t>
            </a:r>
            <a:r>
              <a:rPr kumimoji="0" lang="ar-AE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مْسُ كُرَة ٌ مُسْتَديرَة ٌ، لَوْنها ذَهَبيٌّ ، تُشْرِقُ عَليْنا   كُلَّ صَباح ٍ ، فَتُرْسِلُ أَشْعَة ً ذَهَبية ً ، فَتَمْلأُ الْكَونَ نورًا  ونشاطـًا 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kumimoji="0" lang="ar-AE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عين الكلمات المنونة تنوين فتح ثم اقرأها وحللها شفويا ثم تحريريا</a:t>
            </a:r>
            <a:r>
              <a:rPr kumimoji="0" lang="ar-AE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78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7CABD-FA22-4AF5-A12A-501B9D669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>
          <a:xfrm>
            <a:off x="1917290" y="825910"/>
            <a:ext cx="8750710" cy="58256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267075" y="3744258"/>
            <a:ext cx="5381756" cy="17117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8625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cs typeface="Arial" panose="020B0604020202020204" pitchFamily="34" charset="0"/>
              </a:rPr>
              <a:t>بطاقة الخروج</a:t>
            </a:r>
          </a:p>
        </p:txBody>
      </p:sp>
    </p:spTree>
    <p:extLst>
      <p:ext uri="{BB962C8B-B14F-4D97-AF65-F5344CB8AC3E}">
        <p14:creationId xmlns:p14="http://schemas.microsoft.com/office/powerpoint/2010/main" val="2030735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05FFB2-E06D-4D04-B891-392BDDACC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73399"/>
          <a:stretch/>
        </p:blipFill>
        <p:spPr>
          <a:xfrm>
            <a:off x="604684" y="963973"/>
            <a:ext cx="9670026" cy="8500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DE7066-2FD9-4515-9AC6-053749309F94}"/>
              </a:ext>
            </a:extLst>
          </p:cNvPr>
          <p:cNvSpPr/>
          <p:nvPr/>
        </p:nvSpPr>
        <p:spPr>
          <a:xfrm>
            <a:off x="2274185" y="1702144"/>
            <a:ext cx="8000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ar-AE" sz="4400" b="1" kern="0" dirty="0">
                <a:solidFill>
                  <a:srgbClr val="C0504D">
                    <a:lumMod val="50000"/>
                  </a:srgbClr>
                </a:solidFill>
              </a:rPr>
              <a:t>عَبّر عن الصور التالية بجملة مفيدة وبكلمات منونة  </a:t>
            </a:r>
            <a:endParaRPr lang="en-US" sz="4400" b="1" kern="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5122" name="Picture 2" descr="Boy drinks milk. Kid holding and drinking milk in glass. Mil (934924) |  Illustrations | Design Bundles | Drink milk, Kid drinks, Alphabet preschool">
            <a:extLst>
              <a:ext uri="{FF2B5EF4-FFF2-40B4-BE49-F238E27FC236}">
                <a16:creationId xmlns:a16="http://schemas.microsoft.com/office/drawing/2014/main" id="{4920D8C4-D399-4E5B-A34D-924167FF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26" y="3318385"/>
            <a:ext cx="4108809" cy="32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كتابة الولد | Writing cartoons, Kids writing, Writing clipart">
            <a:extLst>
              <a:ext uri="{FF2B5EF4-FFF2-40B4-BE49-F238E27FC236}">
                <a16:creationId xmlns:a16="http://schemas.microsoft.com/office/drawing/2014/main" id="{DF9D28E9-0C39-4FDA-9DED-98F2FAD6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85" y="3318385"/>
            <a:ext cx="2980916" cy="313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قراءة الصبي, الصبي المرسومة, قراءة القراءة, مرسومة باليد PNG وملف PSD  للتحميل مجانا | Kids learning alphabet, Clipart boy, Sequencing activities  kindergarten">
            <a:extLst>
              <a:ext uri="{FF2B5EF4-FFF2-40B4-BE49-F238E27FC236}">
                <a16:creationId xmlns:a16="http://schemas.microsoft.com/office/drawing/2014/main" id="{6EC328CF-7B53-4CAE-B67A-E7A69604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97" y="3318385"/>
            <a:ext cx="2980915" cy="339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2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446B83A-2ACA-47C8-AB97-887669F05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50" y="1051218"/>
            <a:ext cx="5051076" cy="4023385"/>
          </a:xfrm>
          <a:prstGeom prst="rect">
            <a:avLst/>
          </a:prstGeom>
        </p:spPr>
      </p:pic>
      <p:sp>
        <p:nvSpPr>
          <p:cNvPr id="3" name="矩形 9">
            <a:extLst>
              <a:ext uri="{FF2B5EF4-FFF2-40B4-BE49-F238E27FC236}">
                <a16:creationId xmlns:a16="http://schemas.microsoft.com/office/drawing/2014/main" id="{E2E4B72B-55A3-4978-AB0B-E559204A0606}"/>
              </a:ext>
            </a:extLst>
          </p:cNvPr>
          <p:cNvSpPr/>
          <p:nvPr/>
        </p:nvSpPr>
        <p:spPr>
          <a:xfrm>
            <a:off x="2633892" y="2147661"/>
            <a:ext cx="184731" cy="1831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307"/>
            <a:endParaRPr lang="zh-CN" altLang="en-US" sz="11300" dirty="0">
              <a:solidFill>
                <a:srgbClr val="FFC000"/>
              </a:solidFill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B1EDDA4-7AFC-44D5-83A5-CC4505D21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5" y="439800"/>
            <a:ext cx="2997016" cy="15236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0F5BCD-3CBA-4D50-97F9-2E2B58A9F2BC}"/>
              </a:ext>
            </a:extLst>
          </p:cNvPr>
          <p:cNvSpPr txBox="1"/>
          <p:nvPr/>
        </p:nvSpPr>
        <p:spPr>
          <a:xfrm rot="21120563">
            <a:off x="567861" y="1349961"/>
            <a:ext cx="2625890" cy="370489"/>
          </a:xfrm>
          <a:prstGeom prst="rect">
            <a:avLst/>
          </a:prstGeom>
          <a:noFill/>
        </p:spPr>
        <p:txBody>
          <a:bodyPr wrap="square" lIns="62102" tIns="31053" rIns="62102" bIns="31053" rtlCol="0">
            <a:spAutoFit/>
          </a:bodyPr>
          <a:lstStyle/>
          <a:p>
            <a:pPr algn="ctr"/>
            <a:r>
              <a:rPr lang="ar-SA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الحضور والغياب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459A3-8B20-42D2-BD8A-8203B343FA63}"/>
              </a:ext>
            </a:extLst>
          </p:cNvPr>
          <p:cNvSpPr txBox="1"/>
          <p:nvPr/>
        </p:nvSpPr>
        <p:spPr>
          <a:xfrm>
            <a:off x="3985971" y="1435628"/>
            <a:ext cx="38084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5400" dirty="0">
                <a:cs typeface="(AH) Manal Black" pitchFamily="2" charset="-78"/>
              </a:rPr>
              <a:t>هْلا </a:t>
            </a:r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و</a:t>
            </a:r>
            <a:r>
              <a:rPr lang="ar-BH" sz="5400" dirty="0">
                <a:cs typeface="(AH) Manal Black" pitchFamily="2" charset="-78"/>
              </a:rPr>
              <a:t>سهلًا</a:t>
            </a:r>
          </a:p>
          <a:p>
            <a:pPr algn="ctr" rtl="1"/>
            <a:r>
              <a:rPr lang="ar-BH" sz="5400" dirty="0">
                <a:cs typeface="(AH) Manal Black" pitchFamily="2" charset="-78"/>
              </a:rPr>
              <a:t> بالْمُبْدِعين</a:t>
            </a:r>
            <a:r>
              <a:rPr lang="ar-AE" sz="5400" dirty="0">
                <a:cs typeface="(AH) Manal Black" pitchFamily="2" charset="-78"/>
              </a:rPr>
              <a:t> الصغار</a:t>
            </a:r>
            <a:endParaRPr lang="en-US" sz="6000" dirty="0">
              <a:cs typeface="(AH) Manal Black" pitchFamily="2" charset="-78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28ECEEC-AFA4-44D6-A029-99B55922D4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0932" y="4062280"/>
            <a:ext cx="3078500" cy="2720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4D3F75-2AAD-4697-874F-4A24338B2728}"/>
              </a:ext>
            </a:extLst>
          </p:cNvPr>
          <p:cNvSpPr txBox="1"/>
          <p:nvPr/>
        </p:nvSpPr>
        <p:spPr>
          <a:xfrm>
            <a:off x="4055160" y="4222042"/>
            <a:ext cx="189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انضباطي </a:t>
            </a:r>
          </a:p>
          <a:p>
            <a:pPr algn="ctr" rtl="1"/>
            <a:r>
              <a:rPr lang="ar-A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سر تميزي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11111E-6 L -4.58333E-6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7.40741E-7 L -2.70833E-6 -0.07199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13A232B3-F808-45D4-973C-3534541C5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50352"/>
          <a:stretch/>
        </p:blipFill>
        <p:spPr>
          <a:xfrm>
            <a:off x="2585649" y="2611922"/>
            <a:ext cx="4402097" cy="3051638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08A086DE-0AFF-4143-B53C-107447097FF5}"/>
              </a:ext>
            </a:extLst>
          </p:cNvPr>
          <p:cNvSpPr txBox="1"/>
          <p:nvPr/>
        </p:nvSpPr>
        <p:spPr>
          <a:xfrm>
            <a:off x="2585648" y="2916236"/>
            <a:ext cx="4402097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أصدقاء الكلمات</a:t>
            </a:r>
            <a:endParaRPr lang="ar-SA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B38C8531-D3B5-4BA8-9C6A-045B6FB79D8B}"/>
              </a:ext>
            </a:extLst>
          </p:cNvPr>
          <p:cNvSpPr txBox="1"/>
          <p:nvPr/>
        </p:nvSpPr>
        <p:spPr>
          <a:xfrm>
            <a:off x="2321221" y="4482589"/>
            <a:ext cx="4746086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التعبير الكتابي</a:t>
            </a:r>
            <a:endParaRPr lang="ar-SA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9F4B96F6-7828-4EC8-AB38-E9BF50374F6D}"/>
              </a:ext>
            </a:extLst>
          </p:cNvPr>
          <p:cNvSpPr txBox="1"/>
          <p:nvPr/>
        </p:nvSpPr>
        <p:spPr>
          <a:xfrm>
            <a:off x="7374195" y="1075469"/>
            <a:ext cx="2837244" cy="47792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46577" tIns="23290" rIns="46577" bIns="23290" rtlCol="0">
            <a:spAutoFit/>
          </a:bodyPr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الرّوتين الْقِرائي</a:t>
            </a:r>
            <a:endParaRPr lang="ar-SA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Conversation Clipart Classroom Conversation - Class Clipart , Transparent  Cartoon, Free Cliparts &amp;amp; Silhouettes - NetClipart">
            <a:extLst>
              <a:ext uri="{FF2B5EF4-FFF2-40B4-BE49-F238E27FC236}">
                <a16:creationId xmlns:a16="http://schemas.microsoft.com/office/drawing/2014/main" id="{2F5B12B9-DF72-47F0-BF33-1EAC06F2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46" y="3665511"/>
            <a:ext cx="5088256" cy="34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7335677" y="1066619"/>
            <a:ext cx="2782957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ar-AE" sz="4050" dirty="0">
                <a:solidFill>
                  <a:schemeClr val="accent4">
                    <a:lumMod val="75000"/>
                  </a:schemeClr>
                </a:solidFill>
                <a:cs typeface="(AH) Manal Black" pitchFamily="2" charset="-78"/>
              </a:rPr>
              <a:t>الكلمات الشائعة: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2669285" y="5350705"/>
            <a:ext cx="81227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هُوَ – عَلى - في – عَنْ - </a:t>
            </a:r>
            <a:r>
              <a:rPr lang="ar-AE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شئٌ</a:t>
            </a:r>
            <a:r>
              <a:rPr lang="ar-AE" sz="5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lang="ar-A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3058167" y="4392773"/>
            <a:ext cx="734501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صِيامٌ ـ أنْتَ  ـ خُشوعُ - ثُمَّ </a:t>
            </a:r>
            <a:endParaRPr lang="ar-AE" sz="1600" b="1" dirty="0"/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4211052" y="1689540"/>
            <a:ext cx="4999383" cy="185883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761D43-D0AF-4ECB-83E6-15DBB769CE62}"/>
              </a:ext>
            </a:extLst>
          </p:cNvPr>
          <p:cNvSpPr txBox="1"/>
          <p:nvPr/>
        </p:nvSpPr>
        <p:spPr>
          <a:xfrm>
            <a:off x="5105572" y="2473112"/>
            <a:ext cx="32103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رَمَضانٌ</a:t>
            </a:r>
            <a:endParaRPr lang="ar-AE" sz="4400" b="1" dirty="0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7BC8F7C-215E-41E6-BA0D-B912217B7A30}"/>
              </a:ext>
            </a:extLst>
          </p:cNvPr>
          <p:cNvSpPr/>
          <p:nvPr/>
        </p:nvSpPr>
        <p:spPr>
          <a:xfrm>
            <a:off x="681889" y="1201382"/>
            <a:ext cx="2782957" cy="1344824"/>
          </a:xfrm>
          <a:prstGeom prst="cloud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استراتيجية هيا نقرأ : </a:t>
            </a:r>
          </a:p>
        </p:txBody>
      </p:sp>
      <p:sp>
        <p:nvSpPr>
          <p:cNvPr id="26" name="مربع نص 34">
            <a:extLst>
              <a:ext uri="{FF2B5EF4-FFF2-40B4-BE49-F238E27FC236}">
                <a16:creationId xmlns:a16="http://schemas.microsoft.com/office/drawing/2014/main" id="{5174F3B1-3222-466C-8B8A-4668CCCBA6DA}"/>
              </a:ext>
            </a:extLst>
          </p:cNvPr>
          <p:cNvSpPr txBox="1"/>
          <p:nvPr/>
        </p:nvSpPr>
        <p:spPr>
          <a:xfrm>
            <a:off x="3464846" y="3542240"/>
            <a:ext cx="653166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مَحَبَّةٌ ـ تَحْتَ ـ  مُبْهِجَةٌ </a:t>
            </a:r>
            <a:endParaRPr lang="ar-AE" sz="1200" b="1" dirty="0"/>
          </a:p>
        </p:txBody>
      </p:sp>
    </p:spTree>
    <p:extLst>
      <p:ext uri="{BB962C8B-B14F-4D97-AF65-F5344CB8AC3E}">
        <p14:creationId xmlns:p14="http://schemas.microsoft.com/office/powerpoint/2010/main" val="15870238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4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7CC1A2-8E41-4FD3-A155-D599214CCC79}"/>
              </a:ext>
            </a:extLst>
          </p:cNvPr>
          <p:cNvSpPr/>
          <p:nvPr/>
        </p:nvSpPr>
        <p:spPr>
          <a:xfrm>
            <a:off x="1224117" y="8582185"/>
            <a:ext cx="2481199" cy="4585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استراتيجية السطر الإملائي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text, sign, envelope, businesscard&#10;&#10;Description automatically generated">
            <a:extLst>
              <a:ext uri="{FF2B5EF4-FFF2-40B4-BE49-F238E27FC236}">
                <a16:creationId xmlns:a16="http://schemas.microsoft.com/office/drawing/2014/main" id="{42F13792-75D5-4552-960D-33C224189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5" y="974907"/>
            <a:ext cx="1061191" cy="876428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ACB967-D288-4C79-8113-E278DF599EB8}"/>
              </a:ext>
            </a:extLst>
          </p:cNvPr>
          <p:cNvSpPr/>
          <p:nvPr/>
        </p:nvSpPr>
        <p:spPr>
          <a:xfrm>
            <a:off x="559825" y="974907"/>
            <a:ext cx="10668000" cy="1352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200000"/>
              </a:lnSpc>
            </a:pPr>
            <a:r>
              <a:rPr lang="ar-AE" sz="3000" b="1" dirty="0">
                <a:cs typeface="+mj-cs"/>
              </a:rPr>
              <a:t>أُعَـبّرُ عن الصورة بكتابة جملة مفيدة مع مراعاة قواعد الكتابة الصحيحة والخط والإملاء :</a:t>
            </a:r>
          </a:p>
          <a:p>
            <a:pPr algn="ctr">
              <a:lnSpc>
                <a:spcPct val="200000"/>
              </a:lnSpc>
            </a:pPr>
            <a:r>
              <a:rPr lang="ar-AE" sz="3100" b="1" dirty="0">
                <a:cs typeface="+mj-cs"/>
              </a:rPr>
              <a:t>( يكتب الطالب يوميا جملة واحدة عن الصورة ، مع نهاية الأسبوع يكون لدى كل طالب فقرة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E7DF2-60AB-4B89-9236-D6D085006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79" t="26984" r="21976" b="10733"/>
          <a:stretch/>
        </p:blipFill>
        <p:spPr>
          <a:xfrm>
            <a:off x="2241756" y="2542853"/>
            <a:ext cx="8629542" cy="41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5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08E3DF-9904-4C12-8602-DA75CAD93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/>
          <a:stretch/>
        </p:blipFill>
        <p:spPr>
          <a:xfrm>
            <a:off x="1887794" y="916968"/>
            <a:ext cx="8780206" cy="576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E4A7B6-7083-4036-BFB1-FAA47953A714}"/>
              </a:ext>
            </a:extLst>
          </p:cNvPr>
          <p:cNvSpPr/>
          <p:nvPr/>
        </p:nvSpPr>
        <p:spPr>
          <a:xfrm>
            <a:off x="3617937" y="3798993"/>
            <a:ext cx="4956126" cy="23775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950" b="1" dirty="0">
                <a:ln w="0">
                  <a:solidFill>
                    <a:srgbClr val="FFFF0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صغاري الأعزاء ماذا تتوقعون عنوان درسنا اليوم</a:t>
            </a:r>
            <a:endParaRPr lang="en-US" sz="4950" b="1" dirty="0">
              <a:ln w="0">
                <a:solidFill>
                  <a:srgbClr val="FFFF00"/>
                </a:solidFill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7261B5-1558-41DD-80A8-70BD8E178742}"/>
              </a:ext>
            </a:extLst>
          </p:cNvPr>
          <p:cNvSpPr txBox="1">
            <a:spLocks/>
          </p:cNvSpPr>
          <p:nvPr/>
        </p:nvSpPr>
        <p:spPr>
          <a:xfrm>
            <a:off x="8005876" y="170824"/>
            <a:ext cx="3790417" cy="746144"/>
          </a:xfrm>
          <a:prstGeom prst="rect">
            <a:avLst/>
          </a:prstGeom>
        </p:spPr>
        <p:txBody>
          <a:bodyPr vert="horz" lIns="112542" tIns="56271" rIns="112542" bIns="56271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spcAft>
                <a:spcPts val="600"/>
              </a:spcAft>
            </a:pPr>
            <a:r>
              <a:rPr lang="ar-AE" sz="40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استراتيجيه هيا نكتشف</a:t>
            </a:r>
            <a:endParaRPr lang="en-US" sz="4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8C99BA-FEB8-4D42-AA42-B9A76C9D9412}"/>
              </a:ext>
            </a:extLst>
          </p:cNvPr>
          <p:cNvSpPr txBox="1">
            <a:spLocks/>
          </p:cNvSpPr>
          <p:nvPr/>
        </p:nvSpPr>
        <p:spPr>
          <a:xfrm>
            <a:off x="7715617" y="2239575"/>
            <a:ext cx="2849144" cy="11108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AE" sz="33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91DCF-0A6F-4F51-B813-98B329252BC6}"/>
              </a:ext>
            </a:extLst>
          </p:cNvPr>
          <p:cNvSpPr/>
          <p:nvPr/>
        </p:nvSpPr>
        <p:spPr>
          <a:xfrm>
            <a:off x="5123574" y="1431363"/>
            <a:ext cx="23086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لنكتشف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5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2B8E7-8AD5-4C30-90C4-2B83FB00F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64" y="668991"/>
            <a:ext cx="10604090" cy="643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37DDB-BAA7-40BA-9295-07C41DBDC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2" b="20259"/>
          <a:stretch/>
        </p:blipFill>
        <p:spPr>
          <a:xfrm>
            <a:off x="2667199" y="5805746"/>
            <a:ext cx="1837410" cy="766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video_2022-04-22_18-13-11">
            <a:hlinkClick r:id="" action="ppaction://media"/>
            <a:extLst>
              <a:ext uri="{FF2B5EF4-FFF2-40B4-BE49-F238E27FC236}">
                <a16:creationId xmlns:a16="http://schemas.microsoft.com/office/drawing/2014/main" id="{603F4496-88E9-4EFE-A79A-E373C07CAD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9151" y="1092656"/>
            <a:ext cx="7004315" cy="4378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7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556</Words>
  <Application>Microsoft Office PowerPoint</Application>
  <PresentationFormat>Widescreen</PresentationFormat>
  <Paragraphs>190</Paragraphs>
  <Slides>36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微软雅黑</vt:lpstr>
      <vt:lpstr>Abadi</vt:lpstr>
      <vt:lpstr>Arial</vt:lpstr>
      <vt:lpstr>Calibri</vt:lpstr>
      <vt:lpstr>Calibri Light</vt:lpstr>
      <vt:lpstr>Dubai Medium</vt:lpstr>
      <vt:lpstr>Microsoft Sans Serif</vt:lpstr>
      <vt:lpstr>Sakkal Majalla</vt:lpstr>
      <vt:lpstr>Scheherazade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Samira Abdulla    Awad</dc:creator>
  <cp:lastModifiedBy>Samira Abdulla    Awad</cp:lastModifiedBy>
  <cp:revision>292</cp:revision>
  <dcterms:created xsi:type="dcterms:W3CDTF">2022-04-14T09:40:32Z</dcterms:created>
  <dcterms:modified xsi:type="dcterms:W3CDTF">2022-04-23T11:40:18Z</dcterms:modified>
</cp:coreProperties>
</file>