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2"/>
  </p:notesMasterIdLst>
  <p:sldIdLst>
    <p:sldId id="12180" r:id="rId2"/>
    <p:sldId id="972" r:id="rId3"/>
    <p:sldId id="5551" r:id="rId4"/>
    <p:sldId id="12432" r:id="rId5"/>
    <p:sldId id="12540" r:id="rId6"/>
    <p:sldId id="5552" r:id="rId7"/>
    <p:sldId id="5523" r:id="rId8"/>
    <p:sldId id="4084" r:id="rId9"/>
    <p:sldId id="12393" r:id="rId10"/>
    <p:sldId id="12404" r:id="rId11"/>
    <p:sldId id="467" r:id="rId12"/>
    <p:sldId id="12431" r:id="rId13"/>
    <p:sldId id="12543" r:id="rId14"/>
    <p:sldId id="12542" r:id="rId15"/>
    <p:sldId id="4205" r:id="rId16"/>
    <p:sldId id="3963" r:id="rId17"/>
    <p:sldId id="5484" r:id="rId18"/>
    <p:sldId id="12535" r:id="rId19"/>
    <p:sldId id="12533" r:id="rId20"/>
    <p:sldId id="12534" r:id="rId21"/>
    <p:sldId id="3958" r:id="rId22"/>
    <p:sldId id="12531" r:id="rId23"/>
    <p:sldId id="12536" r:id="rId24"/>
    <p:sldId id="12537" r:id="rId25"/>
    <p:sldId id="12538" r:id="rId26"/>
    <p:sldId id="5509" r:id="rId27"/>
    <p:sldId id="5511" r:id="rId28"/>
    <p:sldId id="12539" r:id="rId29"/>
    <p:sldId id="12433" r:id="rId30"/>
    <p:sldId id="546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78435-F821-4A7A-971F-AF5E5940CD32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0B0F2-C965-4A44-8A7F-CC962B307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9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FC752-5AA3-4E49-9BC4-F3D8FACC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2E42-A275-4B1E-87F6-62587F1830C8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34B35-ACB8-40DF-831B-5F650050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E6503-6161-4BA5-BFBD-063E60C3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B060E-4AFC-4A0D-90A5-D5996AA3F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9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E2BF6-D326-486C-A73A-9C076401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7F277-B3B7-42E8-A12D-9169978AF6CC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A63B-13E2-4084-9928-A7E22EF2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786AB-E0C1-4EE3-B1A5-1FD3B68B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ED3-D7A4-412C-B48E-FFED170DB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95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E5BA9-6D4B-4449-8DBA-AA4FBC7E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DB8D-5601-4844-B060-BE0B40FE8AD6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DBFA0-D4FA-4B7D-BC8B-A4861EC7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6943-3492-4028-A21C-3FF77A3C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347A-5BCE-4D20-94E1-B265EC147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2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0432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20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241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851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961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375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552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4D0E50-BED5-4CA8-8752-276240C7924E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CBBBF-5BC6-474F-9D72-59029831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78956-FE2A-4F4D-84F2-D3DD6C32CCBE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A2995-6ACE-4EED-88E5-512A379F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40ADE-3E15-41E2-B1A0-A51617B7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A9AAE-1072-42F9-8090-B6B49A1A2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A7BF7-E6FE-4591-B84C-1992DCD0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1553D-6C6E-45B0-BC6C-EA9EC32292A4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78004-DD30-4487-8ACF-363A824D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03562-ADAD-44ED-9C2C-D61ECB58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4A344-2761-4E86-8CD4-50461B5EC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0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F9FEF0-B150-4A73-A3D5-D6AD0B68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5CD9-7C22-40FC-ABE0-09E27A4CFE16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D426A7-D91A-4183-B737-4FCBE913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765ED3-5C3B-4DD7-960C-867A0787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0CCD-AC00-45DA-8872-8D2673F3D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4E3F26-9099-4172-9B6E-DC5BDDC89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6CBA-2550-4958-A49D-7C79C4386FC1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D56003-D8C7-460A-9C50-FD93BBE0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7D8C2B-5F8F-4350-B3D4-F640BF1D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D4E8C-D07C-41E5-9424-06E40C0AD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0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3587082-23AB-419F-A179-D9A405E1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1D7A-A4A5-4CFF-B07D-E21068255EDA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FF81FB5-CBE0-4529-9032-4C9CFC30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B07A8C-93F2-4FFC-A8A9-832DDE12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45BD-BD2D-4725-8397-8E6B2C31E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3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220DEAF-1889-4016-9AC4-A604CFD2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B613E-A961-4F07-9276-F30411360E47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5B068D-7F5F-474A-97DC-2E2B2B8A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15148D-0CC8-4295-9DEB-9323C23A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318BC-3414-4672-A42F-67E208E5A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3AC204-65F4-4008-BE2C-1123947E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76A7F-8FFE-42BC-A3B2-276B5A842510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A96056-8F6C-42A0-B0C3-A2B41A46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C7FEAA-5F69-48D2-AB68-25B0EA1F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ACC6B-4027-4C0D-AB12-4C974AF7A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B6B732-AEA6-46AE-8291-B687C0B3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D36A-6185-4DA5-9D64-084F9A252030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5191E1-EDF4-4E94-8634-EB3B6068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50AB55-0FFE-4CA5-AFAC-3B1243F9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AFBE-4CE1-4B63-A05A-38A5AAEE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8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E707B68-F710-4285-8287-E0B242B91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9DB4B83-5860-4F1F-A178-ED6C5117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E31A4-1567-45E6-8AD7-807ADB9EE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D42FC4-5F50-4DC3-BFC0-882D4AFA9E7A}" type="datetime1">
              <a:rPr lang="en-GB"/>
              <a:pPr>
                <a:defRPr/>
              </a:pPr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A791-C103-417F-B1A9-7E6CA2F2D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16D85-8521-432D-ABEC-3BA20D709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E4F31F-E88F-4CE5-AE51-C9F129EB3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9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3">
            <a:extLst>
              <a:ext uri="{FF2B5EF4-FFF2-40B4-BE49-F238E27FC236}">
                <a16:creationId xmlns:a16="http://schemas.microsoft.com/office/drawing/2014/main" id="{D29F5FB2-5ADC-4E37-A21C-05E00D38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410" y="1616816"/>
            <a:ext cx="5458617" cy="4161460"/>
          </a:xfrm>
          <a:prstGeom prst="rect">
            <a:avLst/>
          </a:prstGeom>
          <a:noFill/>
          <a:ln>
            <a:noFill/>
          </a:ln>
          <a:effectLst>
            <a:glow rad="228600">
              <a:srgbClr val="809EC2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377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</a:t>
            </a:r>
            <a:r>
              <a:rPr lang="ar-AE" altLang="en-US" sz="3600" b="1" kern="0" dirty="0">
                <a:cs typeface="Calibri" panose="020F0502020204030204" pitchFamily="34" charset="0"/>
                <a:sym typeface="Arial"/>
              </a:rPr>
              <a:t>لخميس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الجميل</a:t>
            </a:r>
          </a:p>
          <a:p>
            <a:pPr marL="0" marR="0" lvl="0" indent="0" algn="r" defTabSz="914377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التاريخ: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 / رمضان / 1443 </a:t>
            </a:r>
          </a:p>
          <a:p>
            <a:pPr marL="0" marR="0" lvl="0" indent="0" algn="r" defTabSz="914377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الموافق: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21 / ابريل / 2022</a:t>
            </a:r>
          </a:p>
          <a:p>
            <a:pPr marL="0" marR="0" lvl="0" indent="0" algn="r" defTabSz="914377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صفي الرائع 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الثالث الأساسي</a:t>
            </a:r>
          </a:p>
          <a:p>
            <a:pPr marL="0" marR="0" lvl="0" indent="0" algn="r" defTabSz="914377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المادة 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الدراسات الاجتماعية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98" name="Picture 2" descr="National Day Flag Sticker">
            <a:extLst>
              <a:ext uri="{FF2B5EF4-FFF2-40B4-BE49-F238E27FC236}">
                <a16:creationId xmlns:a16="http://schemas.microsoft.com/office/drawing/2014/main" id="{B9F13157-E102-4F5B-A77C-EE01AD508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45720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48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D357C141-4FDC-46BF-B072-A107CDD7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948"/>
            <a:ext cx="12216440" cy="69885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48383-2988-4FB5-BF8A-B910E78B9161}"/>
              </a:ext>
            </a:extLst>
          </p:cNvPr>
          <p:cNvSpPr txBox="1"/>
          <p:nvPr/>
        </p:nvSpPr>
        <p:spPr>
          <a:xfrm>
            <a:off x="7682903" y="724027"/>
            <a:ext cx="5605351" cy="187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لتزامي بالحضور 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هو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سر تفوقي وتميزي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erson wearing a mask&#10;&#10;Description automatically generated">
            <a:extLst>
              <a:ext uri="{FF2B5EF4-FFF2-40B4-BE49-F238E27FC236}">
                <a16:creationId xmlns:a16="http://schemas.microsoft.com/office/drawing/2014/main" id="{EE9E90D2-FE97-4994-A8AC-397A1BA81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7069262" y="2330447"/>
            <a:ext cx="2768489" cy="452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A8AED0-EA48-4FDD-8C62-DB9133118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1089738" y="2413143"/>
            <a:ext cx="2529021" cy="4355658"/>
          </a:xfrm>
          <a:prstGeom prst="rect">
            <a:avLst/>
          </a:prstGeom>
        </p:spPr>
      </p:pic>
      <p:pic>
        <p:nvPicPr>
          <p:cNvPr id="21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36897AAF-BDA3-4BC2-8C2F-EE85DFA07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7354" b="9140"/>
          <a:stretch/>
        </p:blipFill>
        <p:spPr>
          <a:xfrm>
            <a:off x="9047574" y="2762625"/>
            <a:ext cx="2768489" cy="4109759"/>
          </a:xfrm>
          <a:prstGeom prst="rect">
            <a:avLst/>
          </a:prstGeom>
        </p:spPr>
      </p:pic>
      <p:sp>
        <p:nvSpPr>
          <p:cNvPr id="4" name="5-Point Star 5">
            <a:extLst>
              <a:ext uri="{FF2B5EF4-FFF2-40B4-BE49-F238E27FC236}">
                <a16:creationId xmlns:a16="http://schemas.microsoft.com/office/drawing/2014/main" id="{D1551C3F-A7FC-4164-9415-2C3D094680F8}"/>
              </a:ext>
            </a:extLst>
          </p:cNvPr>
          <p:cNvSpPr/>
          <p:nvPr/>
        </p:nvSpPr>
        <p:spPr>
          <a:xfrm>
            <a:off x="2967663" y="235313"/>
            <a:ext cx="4672575" cy="4355659"/>
          </a:xfrm>
          <a:custGeom>
            <a:avLst/>
            <a:gdLst>
              <a:gd name="connsiteX0" fmla="*/ 5 w 4672575"/>
              <a:gd name="connsiteY0" fmla="*/ 1663709 h 4355659"/>
              <a:gd name="connsiteX1" fmla="*/ 564423 w 4672575"/>
              <a:gd name="connsiteY1" fmla="*/ 1574405 h 4355659"/>
              <a:gd name="connsiteX2" fmla="*/ 1048970 w 4672575"/>
              <a:gd name="connsiteY2" fmla="*/ 1497738 h 4355659"/>
              <a:gd name="connsiteX3" fmla="*/ 1597414 w 4672575"/>
              <a:gd name="connsiteY3" fmla="*/ 1410961 h 4355659"/>
              <a:gd name="connsiteX4" fmla="*/ 1836317 w 4672575"/>
              <a:gd name="connsiteY4" fmla="*/ 954750 h 4355659"/>
              <a:gd name="connsiteX5" fmla="*/ 2097385 w 4672575"/>
              <a:gd name="connsiteY5" fmla="*/ 456211 h 4355659"/>
              <a:gd name="connsiteX6" fmla="*/ 2336288 w 4672575"/>
              <a:gd name="connsiteY6" fmla="*/ 0 h 4355659"/>
              <a:gd name="connsiteX7" fmla="*/ 2560413 w 4672575"/>
              <a:gd name="connsiteY7" fmla="*/ 427992 h 4355659"/>
              <a:gd name="connsiteX8" fmla="*/ 2799315 w 4672575"/>
              <a:gd name="connsiteY8" fmla="*/ 884202 h 4355659"/>
              <a:gd name="connsiteX9" fmla="*/ 3075161 w 4672575"/>
              <a:gd name="connsiteY9" fmla="*/ 1410961 h 4355659"/>
              <a:gd name="connsiteX10" fmla="*/ 3607631 w 4672575"/>
              <a:gd name="connsiteY10" fmla="*/ 1495210 h 4355659"/>
              <a:gd name="connsiteX11" fmla="*/ 4124126 w 4672575"/>
              <a:gd name="connsiteY11" fmla="*/ 1576932 h 4355659"/>
              <a:gd name="connsiteX12" fmla="*/ 4672570 w 4672575"/>
              <a:gd name="connsiteY12" fmla="*/ 1663709 h 4355659"/>
              <a:gd name="connsiteX13" fmla="*/ 4292317 w 4672575"/>
              <a:gd name="connsiteY13" fmla="*/ 2038633 h 4355659"/>
              <a:gd name="connsiteX14" fmla="*/ 3889248 w 4672575"/>
              <a:gd name="connsiteY14" fmla="*/ 2436052 h 4355659"/>
              <a:gd name="connsiteX15" fmla="*/ 3531810 w 4672575"/>
              <a:gd name="connsiteY15" fmla="*/ 2788480 h 4355659"/>
              <a:gd name="connsiteX16" fmla="*/ 3612120 w 4672575"/>
              <a:gd name="connsiteY16" fmla="*/ 3295198 h 4355659"/>
              <a:gd name="connsiteX17" fmla="*/ 3694913 w 4672575"/>
              <a:gd name="connsiteY17" fmla="*/ 3817587 h 4355659"/>
              <a:gd name="connsiteX18" fmla="*/ 3780190 w 4672575"/>
              <a:gd name="connsiteY18" fmla="*/ 4355648 h 4355659"/>
              <a:gd name="connsiteX19" fmla="*/ 3270011 w 4672575"/>
              <a:gd name="connsiteY19" fmla="*/ 4102727 h 4355659"/>
              <a:gd name="connsiteX20" fmla="*/ 2817589 w 4672575"/>
              <a:gd name="connsiteY20" fmla="*/ 3878438 h 4355659"/>
              <a:gd name="connsiteX21" fmla="*/ 2336288 w 4672575"/>
              <a:gd name="connsiteY21" fmla="*/ 3639833 h 4355659"/>
              <a:gd name="connsiteX22" fmla="*/ 1840548 w 4672575"/>
              <a:gd name="connsiteY22" fmla="*/ 3885596 h 4355659"/>
              <a:gd name="connsiteX23" fmla="*/ 1359247 w 4672575"/>
              <a:gd name="connsiteY23" fmla="*/ 4124201 h 4355659"/>
              <a:gd name="connsiteX24" fmla="*/ 892385 w 4672575"/>
              <a:gd name="connsiteY24" fmla="*/ 4355648 h 4355659"/>
              <a:gd name="connsiteX25" fmla="*/ 970211 w 4672575"/>
              <a:gd name="connsiteY25" fmla="*/ 3864602 h 4355659"/>
              <a:gd name="connsiteX26" fmla="*/ 1057972 w 4672575"/>
              <a:gd name="connsiteY26" fmla="*/ 3310869 h 4355659"/>
              <a:gd name="connsiteX27" fmla="*/ 1140765 w 4672575"/>
              <a:gd name="connsiteY27" fmla="*/ 2788480 h 4355659"/>
              <a:gd name="connsiteX28" fmla="*/ 737696 w 4672575"/>
              <a:gd name="connsiteY28" fmla="*/ 2391061 h 4355659"/>
              <a:gd name="connsiteX29" fmla="*/ 334628 w 4672575"/>
              <a:gd name="connsiteY29" fmla="*/ 1993642 h 4355659"/>
              <a:gd name="connsiteX30" fmla="*/ 5 w 4672575"/>
              <a:gd name="connsiteY30" fmla="*/ 1663709 h 43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72575" h="4355659" fill="none" extrusionOk="0">
                <a:moveTo>
                  <a:pt x="5" y="1663709"/>
                </a:moveTo>
                <a:cubicBezTo>
                  <a:pt x="180992" y="1645620"/>
                  <a:pt x="434128" y="1595378"/>
                  <a:pt x="564423" y="1574405"/>
                </a:cubicBezTo>
                <a:cubicBezTo>
                  <a:pt x="694718" y="1553432"/>
                  <a:pt x="831564" y="1549243"/>
                  <a:pt x="1048970" y="1497738"/>
                </a:cubicBezTo>
                <a:cubicBezTo>
                  <a:pt x="1266376" y="1446233"/>
                  <a:pt x="1396272" y="1430858"/>
                  <a:pt x="1597414" y="1410961"/>
                </a:cubicBezTo>
                <a:cubicBezTo>
                  <a:pt x="1687083" y="1243333"/>
                  <a:pt x="1759102" y="1058771"/>
                  <a:pt x="1836317" y="954750"/>
                </a:cubicBezTo>
                <a:cubicBezTo>
                  <a:pt x="1913532" y="850729"/>
                  <a:pt x="2041580" y="613003"/>
                  <a:pt x="2097385" y="456211"/>
                </a:cubicBezTo>
                <a:cubicBezTo>
                  <a:pt x="2153191" y="299419"/>
                  <a:pt x="2258201" y="155344"/>
                  <a:pt x="2336288" y="0"/>
                </a:cubicBezTo>
                <a:cubicBezTo>
                  <a:pt x="2389926" y="125168"/>
                  <a:pt x="2447335" y="240132"/>
                  <a:pt x="2560413" y="427992"/>
                </a:cubicBezTo>
                <a:cubicBezTo>
                  <a:pt x="2673491" y="615852"/>
                  <a:pt x="2688025" y="712940"/>
                  <a:pt x="2799315" y="884202"/>
                </a:cubicBezTo>
                <a:cubicBezTo>
                  <a:pt x="2910605" y="1055464"/>
                  <a:pt x="2956479" y="1151451"/>
                  <a:pt x="3075161" y="1410961"/>
                </a:cubicBezTo>
                <a:cubicBezTo>
                  <a:pt x="3186395" y="1455360"/>
                  <a:pt x="3366924" y="1484384"/>
                  <a:pt x="3607631" y="1495210"/>
                </a:cubicBezTo>
                <a:cubicBezTo>
                  <a:pt x="3848338" y="1506036"/>
                  <a:pt x="3882043" y="1519378"/>
                  <a:pt x="4124126" y="1576932"/>
                </a:cubicBezTo>
                <a:cubicBezTo>
                  <a:pt x="4366209" y="1634486"/>
                  <a:pt x="4397649" y="1629122"/>
                  <a:pt x="4672570" y="1663709"/>
                </a:cubicBezTo>
                <a:cubicBezTo>
                  <a:pt x="4562608" y="1770428"/>
                  <a:pt x="4408505" y="1909652"/>
                  <a:pt x="4292317" y="2038633"/>
                </a:cubicBezTo>
                <a:cubicBezTo>
                  <a:pt x="4176129" y="2167614"/>
                  <a:pt x="4006179" y="2308657"/>
                  <a:pt x="3889248" y="2436052"/>
                </a:cubicBezTo>
                <a:cubicBezTo>
                  <a:pt x="3772317" y="2563447"/>
                  <a:pt x="3607810" y="2704301"/>
                  <a:pt x="3531810" y="2788480"/>
                </a:cubicBezTo>
                <a:cubicBezTo>
                  <a:pt x="3559218" y="2965605"/>
                  <a:pt x="3574187" y="3052563"/>
                  <a:pt x="3612120" y="3295198"/>
                </a:cubicBezTo>
                <a:cubicBezTo>
                  <a:pt x="3650053" y="3537833"/>
                  <a:pt x="3640120" y="3592486"/>
                  <a:pt x="3694913" y="3817587"/>
                </a:cubicBezTo>
                <a:cubicBezTo>
                  <a:pt x="3749706" y="4042688"/>
                  <a:pt x="3766760" y="4209097"/>
                  <a:pt x="3780190" y="4355648"/>
                </a:cubicBezTo>
                <a:cubicBezTo>
                  <a:pt x="3636706" y="4265446"/>
                  <a:pt x="3516693" y="4235836"/>
                  <a:pt x="3270011" y="4102727"/>
                </a:cubicBezTo>
                <a:cubicBezTo>
                  <a:pt x="3023329" y="3969618"/>
                  <a:pt x="3027463" y="3970360"/>
                  <a:pt x="2817589" y="3878438"/>
                </a:cubicBezTo>
                <a:cubicBezTo>
                  <a:pt x="2607715" y="3786516"/>
                  <a:pt x="2533769" y="3731302"/>
                  <a:pt x="2336288" y="3639833"/>
                </a:cubicBezTo>
                <a:cubicBezTo>
                  <a:pt x="2139404" y="3748666"/>
                  <a:pt x="1953110" y="3846420"/>
                  <a:pt x="1840548" y="3885596"/>
                </a:cubicBezTo>
                <a:cubicBezTo>
                  <a:pt x="1727986" y="3924772"/>
                  <a:pt x="1554971" y="4013463"/>
                  <a:pt x="1359247" y="4124201"/>
                </a:cubicBezTo>
                <a:cubicBezTo>
                  <a:pt x="1163523" y="4234939"/>
                  <a:pt x="1099285" y="4260537"/>
                  <a:pt x="892385" y="4355648"/>
                </a:cubicBezTo>
                <a:cubicBezTo>
                  <a:pt x="896152" y="4229377"/>
                  <a:pt x="910969" y="4083742"/>
                  <a:pt x="970211" y="3864602"/>
                </a:cubicBezTo>
                <a:cubicBezTo>
                  <a:pt x="1029453" y="3645462"/>
                  <a:pt x="1013457" y="3532549"/>
                  <a:pt x="1057972" y="3310869"/>
                </a:cubicBezTo>
                <a:cubicBezTo>
                  <a:pt x="1102487" y="3089189"/>
                  <a:pt x="1119642" y="2928430"/>
                  <a:pt x="1140765" y="2788480"/>
                </a:cubicBezTo>
                <a:cubicBezTo>
                  <a:pt x="1013498" y="2700420"/>
                  <a:pt x="825845" y="2500740"/>
                  <a:pt x="737696" y="2391061"/>
                </a:cubicBezTo>
                <a:cubicBezTo>
                  <a:pt x="649547" y="2281382"/>
                  <a:pt x="489331" y="2112823"/>
                  <a:pt x="334628" y="1993642"/>
                </a:cubicBezTo>
                <a:cubicBezTo>
                  <a:pt x="179925" y="1874462"/>
                  <a:pt x="86260" y="1779222"/>
                  <a:pt x="5" y="1663709"/>
                </a:cubicBezTo>
                <a:close/>
              </a:path>
              <a:path w="4672575" h="4355659" stroke="0" extrusionOk="0">
                <a:moveTo>
                  <a:pt x="5" y="1663709"/>
                </a:moveTo>
                <a:cubicBezTo>
                  <a:pt x="202633" y="1632940"/>
                  <a:pt x="355752" y="1585817"/>
                  <a:pt x="516501" y="1581987"/>
                </a:cubicBezTo>
                <a:cubicBezTo>
                  <a:pt x="677250" y="1578157"/>
                  <a:pt x="869949" y="1523557"/>
                  <a:pt x="1080918" y="1492683"/>
                </a:cubicBezTo>
                <a:cubicBezTo>
                  <a:pt x="1291887" y="1461809"/>
                  <a:pt x="1476237" y="1430202"/>
                  <a:pt x="1597414" y="1410961"/>
                </a:cubicBezTo>
                <a:cubicBezTo>
                  <a:pt x="1712195" y="1240035"/>
                  <a:pt x="1788858" y="1078193"/>
                  <a:pt x="1821539" y="982969"/>
                </a:cubicBezTo>
                <a:cubicBezTo>
                  <a:pt x="1854220" y="887745"/>
                  <a:pt x="1958405" y="675169"/>
                  <a:pt x="2060442" y="526759"/>
                </a:cubicBezTo>
                <a:cubicBezTo>
                  <a:pt x="2162479" y="378349"/>
                  <a:pt x="2263825" y="140475"/>
                  <a:pt x="2336288" y="0"/>
                </a:cubicBezTo>
                <a:cubicBezTo>
                  <a:pt x="2392346" y="149678"/>
                  <a:pt x="2491540" y="280366"/>
                  <a:pt x="2560413" y="427992"/>
                </a:cubicBezTo>
                <a:cubicBezTo>
                  <a:pt x="2629286" y="575618"/>
                  <a:pt x="2734345" y="760143"/>
                  <a:pt x="2799315" y="884202"/>
                </a:cubicBezTo>
                <a:cubicBezTo>
                  <a:pt x="2864285" y="1008261"/>
                  <a:pt x="3041872" y="1294012"/>
                  <a:pt x="3075161" y="1410961"/>
                </a:cubicBezTo>
                <a:cubicBezTo>
                  <a:pt x="3263914" y="1466134"/>
                  <a:pt x="3426458" y="1481987"/>
                  <a:pt x="3591657" y="1492683"/>
                </a:cubicBezTo>
                <a:cubicBezTo>
                  <a:pt x="3756856" y="1503379"/>
                  <a:pt x="3956050" y="1530327"/>
                  <a:pt x="4108152" y="1574405"/>
                </a:cubicBezTo>
                <a:cubicBezTo>
                  <a:pt x="4260254" y="1618483"/>
                  <a:pt x="4465943" y="1608218"/>
                  <a:pt x="4672570" y="1663709"/>
                </a:cubicBezTo>
                <a:cubicBezTo>
                  <a:pt x="4555365" y="1755758"/>
                  <a:pt x="4399592" y="1923453"/>
                  <a:pt x="4315132" y="2016137"/>
                </a:cubicBezTo>
                <a:cubicBezTo>
                  <a:pt x="4230672" y="2108821"/>
                  <a:pt x="4020956" y="2271101"/>
                  <a:pt x="3912063" y="2413556"/>
                </a:cubicBezTo>
                <a:cubicBezTo>
                  <a:pt x="3803171" y="2556011"/>
                  <a:pt x="3621691" y="2681527"/>
                  <a:pt x="3531810" y="2788480"/>
                </a:cubicBezTo>
                <a:cubicBezTo>
                  <a:pt x="3559610" y="2953707"/>
                  <a:pt x="3562175" y="3107761"/>
                  <a:pt x="3617087" y="3326541"/>
                </a:cubicBezTo>
                <a:cubicBezTo>
                  <a:pt x="3671999" y="3545321"/>
                  <a:pt x="3651518" y="3617003"/>
                  <a:pt x="3699880" y="3848930"/>
                </a:cubicBezTo>
                <a:cubicBezTo>
                  <a:pt x="3748243" y="4080857"/>
                  <a:pt x="3726272" y="4134968"/>
                  <a:pt x="3780190" y="4355648"/>
                </a:cubicBezTo>
                <a:cubicBezTo>
                  <a:pt x="3641130" y="4304359"/>
                  <a:pt x="3465509" y="4194450"/>
                  <a:pt x="3313328" y="4124201"/>
                </a:cubicBezTo>
                <a:cubicBezTo>
                  <a:pt x="3161147" y="4053952"/>
                  <a:pt x="2937453" y="3955215"/>
                  <a:pt x="2817589" y="3878438"/>
                </a:cubicBezTo>
                <a:cubicBezTo>
                  <a:pt x="2697725" y="3801661"/>
                  <a:pt x="2528567" y="3752797"/>
                  <a:pt x="2336288" y="3639833"/>
                </a:cubicBezTo>
                <a:cubicBezTo>
                  <a:pt x="2168587" y="3727192"/>
                  <a:pt x="2052294" y="3780165"/>
                  <a:pt x="1898304" y="3856964"/>
                </a:cubicBezTo>
                <a:cubicBezTo>
                  <a:pt x="1744314" y="3933763"/>
                  <a:pt x="1546012" y="4057354"/>
                  <a:pt x="1431442" y="4088410"/>
                </a:cubicBezTo>
                <a:cubicBezTo>
                  <a:pt x="1316872" y="4119466"/>
                  <a:pt x="1141735" y="4249832"/>
                  <a:pt x="892385" y="4355648"/>
                </a:cubicBezTo>
                <a:cubicBezTo>
                  <a:pt x="922672" y="4223919"/>
                  <a:pt x="959464" y="4009924"/>
                  <a:pt x="972695" y="3848930"/>
                </a:cubicBezTo>
                <a:cubicBezTo>
                  <a:pt x="985926" y="3687936"/>
                  <a:pt x="1023287" y="3518503"/>
                  <a:pt x="1048036" y="3373556"/>
                </a:cubicBezTo>
                <a:cubicBezTo>
                  <a:pt x="1072785" y="3228609"/>
                  <a:pt x="1093769" y="3024190"/>
                  <a:pt x="1140765" y="2788480"/>
                </a:cubicBezTo>
                <a:cubicBezTo>
                  <a:pt x="1000810" y="2673815"/>
                  <a:pt x="898993" y="2547679"/>
                  <a:pt x="783327" y="2436052"/>
                </a:cubicBezTo>
                <a:cubicBezTo>
                  <a:pt x="667661" y="2324425"/>
                  <a:pt x="564735" y="2185273"/>
                  <a:pt x="380258" y="2038633"/>
                </a:cubicBezTo>
                <a:cubicBezTo>
                  <a:pt x="195781" y="1891993"/>
                  <a:pt x="178738" y="1852247"/>
                  <a:pt x="5" y="1663709"/>
                </a:cubicBezTo>
                <a:close/>
              </a:path>
            </a:pathLst>
          </a:custGeom>
          <a:ln w="762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486771005">
                  <a:prstGeom prst="star5">
                    <a:avLst>
                      <a:gd name="adj" fmla="val 25586"/>
                      <a:gd name="hf" fmla="val 105146"/>
                      <a:gd name="vf" fmla="val 1105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F62C63-71E8-4EBE-A988-6C340238A7C0}"/>
              </a:ext>
            </a:extLst>
          </p:cNvPr>
          <p:cNvSpPr txBox="1"/>
          <p:nvPr/>
        </p:nvSpPr>
        <p:spPr>
          <a:xfrm>
            <a:off x="1834122" y="1885462"/>
            <a:ext cx="70197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شكرا لجميع الطلاب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الملتزمين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بموعد الحصة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12C1DDB0-6DA8-4C12-B4DB-4A6AE2B956DC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0DECC3-5A02-4450-9CBC-136F16EF9D5A}"/>
              </a:ext>
            </a:extLst>
          </p:cNvPr>
          <p:cNvSpPr/>
          <p:nvPr/>
        </p:nvSpPr>
        <p:spPr>
          <a:xfrm>
            <a:off x="3098986" y="224576"/>
            <a:ext cx="5089020" cy="8267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</a:rPr>
              <a:t>المواطنة</a:t>
            </a:r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</a:rPr>
              <a:t> </a:t>
            </a:r>
            <a:r>
              <a:rPr lang="en-US" sz="5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</a:rPr>
              <a:t>الرقمية</a:t>
            </a:r>
            <a:r>
              <a:rPr lang="ar-AE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</a:rPr>
              <a:t> والسلامة الالكترونية</a:t>
            </a:r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</a:rPr>
              <a:t> 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E9497-7DDF-4DF5-B784-29A8EDE7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55" y="1776252"/>
            <a:ext cx="2069044" cy="147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BF266-8FAC-45FD-861F-C3859C297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881" y="847576"/>
            <a:ext cx="2852862" cy="1597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C22BFB-B184-4EA0-A161-66452EB88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102" y="4070587"/>
            <a:ext cx="1737802" cy="1882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03E6F5-9F06-452B-B365-960C3831B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042" y="4890444"/>
            <a:ext cx="2320837" cy="1599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A3750-0484-40F5-A726-79B314A17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992" y="5184570"/>
            <a:ext cx="2453755" cy="1274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F81E9-9028-45B2-881C-07AF62262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8389" y="3630144"/>
            <a:ext cx="2557604" cy="14504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0C530A-C0A1-4D66-9260-721BBECC4179}"/>
              </a:ext>
            </a:extLst>
          </p:cNvPr>
          <p:cNvSpPr/>
          <p:nvPr/>
        </p:nvSpPr>
        <p:spPr>
          <a:xfrm>
            <a:off x="9239879" y="3036675"/>
            <a:ext cx="26661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عدم نشر المعلومات الشخصية </a:t>
            </a:r>
            <a:endParaRPr lang="en-US" sz="2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93B3B3-6BBC-4B88-A2CF-5617D74C1CBD}"/>
              </a:ext>
            </a:extLst>
          </p:cNvPr>
          <p:cNvSpPr/>
          <p:nvPr/>
        </p:nvSpPr>
        <p:spPr>
          <a:xfrm>
            <a:off x="8847753" y="139690"/>
            <a:ext cx="27751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عدم نشر تسجيلات او معلومات </a:t>
            </a:r>
          </a:p>
          <a:p>
            <a:pPr algn="ctr"/>
            <a:r>
              <a:rPr lang="ar-AE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شخصية لاي شخص </a:t>
            </a:r>
            <a:endParaRPr lang="en-U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16695-AD71-4AE4-BD9F-ABE8EFB4269E}"/>
              </a:ext>
            </a:extLst>
          </p:cNvPr>
          <p:cNvSpPr/>
          <p:nvPr/>
        </p:nvSpPr>
        <p:spPr>
          <a:xfrm>
            <a:off x="6758109" y="4117691"/>
            <a:ext cx="24817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عدم ارسال تعليقات او صور</a:t>
            </a:r>
          </a:p>
          <a:p>
            <a:pPr algn="ctr"/>
            <a:r>
              <a:rPr lang="ar-AE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 غير لائقة </a:t>
            </a:r>
            <a:endParaRPr lang="en-U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0CA9E3-E5D8-4114-A7FB-DC7AB399ECCD}"/>
              </a:ext>
            </a:extLst>
          </p:cNvPr>
          <p:cNvSpPr/>
          <p:nvPr/>
        </p:nvSpPr>
        <p:spPr>
          <a:xfrm>
            <a:off x="1434905" y="1068366"/>
            <a:ext cx="23845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لا تتشارك مع احد حساباتك </a:t>
            </a:r>
          </a:p>
          <a:p>
            <a:pPr algn="ctr"/>
            <a:r>
              <a:rPr lang="ar-AE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الشخصية </a:t>
            </a:r>
            <a:endParaRPr lang="en-U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C788DB-4D5D-4027-A4BD-754883B7A41F}"/>
              </a:ext>
            </a:extLst>
          </p:cNvPr>
          <p:cNvSpPr/>
          <p:nvPr/>
        </p:nvSpPr>
        <p:spPr>
          <a:xfrm>
            <a:off x="1123627" y="3651173"/>
            <a:ext cx="167677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000" b="0" cap="none" spc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لا تتنمر على احد </a:t>
            </a:r>
            <a:endParaRPr lang="en-US" sz="2000" b="0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7DEF0A-6DC0-4118-AAE7-0AB534A52688}"/>
              </a:ext>
            </a:extLst>
          </p:cNvPr>
          <p:cNvSpPr/>
          <p:nvPr/>
        </p:nvSpPr>
        <p:spPr>
          <a:xfrm>
            <a:off x="3280131" y="4504068"/>
            <a:ext cx="3638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ضرورة ابلاغ المسؤولين اذا تعرضت لاي شكل من اشكال التنمر </a:t>
            </a:r>
            <a:endParaRPr lang="en-US" sz="2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F48929-7B54-4F1E-A52C-8B077F6B4326}"/>
              </a:ext>
            </a:extLst>
          </p:cNvPr>
          <p:cNvSpPr txBox="1"/>
          <p:nvPr/>
        </p:nvSpPr>
        <p:spPr>
          <a:xfrm>
            <a:off x="3270408" y="1036398"/>
            <a:ext cx="50890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لنكن أكثر وعيًا وحرصًا 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6E80D-C18C-4476-8DB4-4492B8B5D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590" y="1438768"/>
            <a:ext cx="3095753" cy="219137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C5F64C-36DC-4A05-9E45-D5982C97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4318" y="6153583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5B03306A-C8EF-4E84-81EC-DB9DA4F64CF2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90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2A9592-DA7A-483A-99CF-9AD8CA69E72C}"/>
              </a:ext>
            </a:extLst>
          </p:cNvPr>
          <p:cNvSpPr txBox="1">
            <a:spLocks/>
          </p:cNvSpPr>
          <p:nvPr/>
        </p:nvSpPr>
        <p:spPr>
          <a:xfrm>
            <a:off x="2021825" y="2076317"/>
            <a:ext cx="7357403" cy="3162113"/>
          </a:xfrm>
          <a:noFill/>
          <a:ln>
            <a:solidFill>
              <a:sysClr val="windowText" lastClr="000000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التقويم القبلي</a:t>
            </a:r>
            <a:endParaRPr kumimoji="0" lang="en-US" sz="9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highlight>
                <a:srgbClr val="00FF00"/>
              </a:highlight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487B48FE-79E4-4D2A-8EED-02AA2DE05C93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1055077" cy="6873145"/>
        </p:xfrm>
        <a:graphic>
          <a:graphicData uri="http://schemas.openxmlformats.org/drawingml/2006/table">
            <a:tbl>
              <a:tblPr firstRow="1" bandRow="1"/>
              <a:tblGrid>
                <a:gridCol w="1055077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جرعة السعادة</a:t>
                      </a:r>
                      <a:endParaRPr lang="ar-BH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التقويم القبلي</a:t>
                      </a:r>
                      <a:endParaRPr lang="ar-BH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15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2269762" y="509664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2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يكون شكل الاتصال بالهاتف .....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4527292" y="2682911"/>
            <a:ext cx="2309355" cy="2407579"/>
            <a:chOff x="1404730" y="2723202"/>
            <a:chExt cx="2309355" cy="2407579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مرئياَ 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ea typeface="+mn-ea"/>
                  <a:cs typeface="Kharabeesh" panose="01000000000000000000" pitchFamily="2" charset="-78"/>
                </a:rPr>
                <a:t>صوتي 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1650662" y="2682911"/>
            <a:ext cx="2309355" cy="2407579"/>
            <a:chOff x="1404730" y="2723202"/>
            <a:chExt cx="2309355" cy="2407579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816047" y="3196696"/>
              <a:ext cx="1521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صوتياَ و مرئياً 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C2742B2-6385-407F-B205-F1CEB00831B5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2" descr="Expo 2020 Dubai GIFs - Find &amp;amp; Share on GIPHY">
            <a:extLst>
              <a:ext uri="{FF2B5EF4-FFF2-40B4-BE49-F238E27FC236}">
                <a16:creationId xmlns:a16="http://schemas.microsoft.com/office/drawing/2014/main" id="{C60F4A28-6284-4CB0-8C0B-B902F8C32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387124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2A45F9-D29E-4F76-9C3D-7466A1B5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09" y="5730788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40261 -0.3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0" y="-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63919 0.007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1022256" y="624438"/>
            <a:ext cx="9495691" cy="1600490"/>
          </a:xfrm>
          <a:prstGeom prst="roundRect">
            <a:avLst>
              <a:gd name="adj" fmla="val 50000"/>
            </a:avLst>
          </a:prstGeom>
          <a:solidFill>
            <a:srgbClr val="FB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solidFill>
                  <a:prstClr val="white"/>
                </a:solidFill>
                <a:latin typeface="Kharabeesh" panose="01000000000000000000" pitchFamily="2" charset="-78"/>
                <a:cs typeface="Kharabeesh" panose="01000000000000000000" pitchFamily="2" charset="-78"/>
              </a:rPr>
              <a:t>تعد الكهرباء أكثر مصادر الطاقة انتشاراَ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485102" y="2789300"/>
            <a:ext cx="3331489" cy="2407579"/>
            <a:chOff x="1126589" y="2829591"/>
            <a:chExt cx="2355464" cy="2407579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231190" y="2829591"/>
              <a:ext cx="2250863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126589" y="3646471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ea typeface="+mn-ea"/>
                  <a:cs typeface="Kharabeesh" panose="01000000000000000000" pitchFamily="2" charset="-78"/>
                </a:rPr>
                <a:t>لا أعلم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7318686" y="2789299"/>
            <a:ext cx="3222815" cy="2407579"/>
            <a:chOff x="1177943" y="2723202"/>
            <a:chExt cx="2536142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177943" y="3556360"/>
              <a:ext cx="152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لا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3965997" y="2850000"/>
            <a:ext cx="3309253" cy="2421647"/>
            <a:chOff x="1281376" y="2723202"/>
            <a:chExt cx="2446203" cy="2421647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22849" cy="24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281376" y="3495659"/>
              <a:ext cx="152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نعم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62" y="1119645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C2742B2-6385-407F-B205-F1CEB00831B5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1ADBCA-A728-438C-BBFE-D1AFB648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09" y="5730788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1586 -0.306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1.48148E-6 L -0.38972 0.007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BA7732CF-028A-45C2-AF8F-5C69575A6485}"/>
              </a:ext>
            </a:extLst>
          </p:cNvPr>
          <p:cNvSpPr txBox="1">
            <a:spLocks/>
          </p:cNvSpPr>
          <p:nvPr/>
        </p:nvSpPr>
        <p:spPr>
          <a:xfrm>
            <a:off x="6780261" y="3080511"/>
            <a:ext cx="1383080" cy="143204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2A0C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21" name="WordArt 13">
            <a:extLst>
              <a:ext uri="{FF2B5EF4-FFF2-40B4-BE49-F238E27FC236}">
                <a16:creationId xmlns:a16="http://schemas.microsoft.com/office/drawing/2014/main" id="{B8C53B46-57D3-440E-8B29-2A8E2C2F82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7824" y="4538650"/>
            <a:ext cx="1028177" cy="11882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0" cap="none" spc="0" normalizeH="0" baseline="0" noProof="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CC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526B57CD-A4C8-431B-A9E8-AFB5B380E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49" y="1243839"/>
            <a:ext cx="9266597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خلال الصور حاو</a:t>
            </a:r>
            <a:r>
              <a:rPr lang="ar-AE" altLang="en-US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ل التعرف على عنوان درسنا</a:t>
            </a:r>
            <a:r>
              <a:rPr kumimoji="0" lang="ar-AE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Action Button: Sound 2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3900AC2F-F505-40DF-BB34-2FA5B2AF1171}"/>
              </a:ext>
            </a:extLst>
          </p:cNvPr>
          <p:cNvSpPr/>
          <p:nvPr/>
        </p:nvSpPr>
        <p:spPr>
          <a:xfrm>
            <a:off x="1060795" y="6257881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19442C7-D175-481B-960C-8B8C975EC822}"/>
              </a:ext>
            </a:extLst>
          </p:cNvPr>
          <p:cNvSpPr/>
          <p:nvPr/>
        </p:nvSpPr>
        <p:spPr>
          <a:xfrm>
            <a:off x="10305242" y="185777"/>
            <a:ext cx="1733267" cy="1154773"/>
          </a:xfrm>
          <a:prstGeom prst="cloudCallout">
            <a:avLst>
              <a:gd name="adj1" fmla="val 80742"/>
              <a:gd name="adj2" fmla="val 114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التهيئة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E177C149-9A72-4C86-A75D-B7C2199A9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206867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026" name="Picture 2" descr="Mobile, VR will top 'smart' 2018 tech trends - Innovate Long Island">
            <a:extLst>
              <a:ext uri="{FF2B5EF4-FFF2-40B4-BE49-F238E27FC236}">
                <a16:creationId xmlns:a16="http://schemas.microsoft.com/office/drawing/2014/main" id="{C01FEB05-AE17-4C39-9270-D2C37F32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49" y="2013280"/>
            <a:ext cx="9266597" cy="45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ADAF3133-BE8E-48F7-8FCC-A3336C9915B9}"/>
              </a:ext>
            </a:extLst>
          </p:cNvPr>
          <p:cNvSpPr/>
          <p:nvPr/>
        </p:nvSpPr>
        <p:spPr>
          <a:xfrm>
            <a:off x="5378916" y="53933"/>
            <a:ext cx="68130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عنوان درسنا لهذا اليوم... </a:t>
            </a:r>
            <a:endParaRPr lang="ar-SA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04F38-AF94-4B6F-9929-9B6070AD526B}"/>
              </a:ext>
            </a:extLst>
          </p:cNvPr>
          <p:cNvSpPr/>
          <p:nvPr/>
        </p:nvSpPr>
        <p:spPr>
          <a:xfrm>
            <a:off x="2331634" y="2180396"/>
            <a:ext cx="77155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سباق التكنولوجيا </a:t>
            </a:r>
            <a:endParaRPr lang="ar-SA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A5D2761B-573A-45DF-8F9B-615FC982D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693501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16" name="مجموعة 9">
            <a:extLst>
              <a:ext uri="{FF2B5EF4-FFF2-40B4-BE49-F238E27FC236}">
                <a16:creationId xmlns:a16="http://schemas.microsoft.com/office/drawing/2014/main" id="{30B51C44-0CB7-4EBB-B74E-3EBC035E82CE}"/>
              </a:ext>
            </a:extLst>
          </p:cNvPr>
          <p:cNvGrpSpPr/>
          <p:nvPr/>
        </p:nvGrpSpPr>
        <p:grpSpPr>
          <a:xfrm>
            <a:off x="6935371" y="4354967"/>
            <a:ext cx="5109031" cy="1484289"/>
            <a:chOff x="6871692" y="5287838"/>
            <a:chExt cx="5109031" cy="14842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CE9767-75C0-40CC-8379-A2ABA41AB77E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EDAA7B09-1092-4938-979A-4D3414E8108F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A686F32A-C31D-4CEA-8AF6-55049C05FE43}"/>
                </a:ext>
              </a:extLst>
            </p:cNvPr>
            <p:cNvSpPr/>
            <p:nvPr/>
          </p:nvSpPr>
          <p:spPr>
            <a:xfrm>
              <a:off x="9046986" y="5341502"/>
              <a:ext cx="18341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سباق التكنولوجيا</a:t>
              </a:r>
            </a:p>
          </p:txBody>
        </p:sp>
        <p:sp>
          <p:nvSpPr>
            <p:cNvPr id="24" name="مربع نص 13">
              <a:extLst>
                <a:ext uri="{FF2B5EF4-FFF2-40B4-BE49-F238E27FC236}">
                  <a16:creationId xmlns:a16="http://schemas.microsoft.com/office/drawing/2014/main" id="{8DA6055E-73D3-4714-BC7C-8E2B9DC46E62}"/>
                </a:ext>
              </a:extLst>
            </p:cNvPr>
            <p:cNvSpPr txBox="1"/>
            <p:nvPr/>
          </p:nvSpPr>
          <p:spPr>
            <a:xfrm>
              <a:off x="6871692" y="5848797"/>
              <a:ext cx="407019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ar-AE" b="1" dirty="0"/>
                <a:t>1- أن يتحدث المتعلم عن الصور الموجودة امامه </a:t>
              </a:r>
            </a:p>
            <a:p>
              <a:pPr algn="r"/>
              <a:r>
                <a:rPr lang="ar-AE" b="1" dirty="0"/>
                <a:t>2-أن يتعرف  المتعلم على أنواع التكنولوجيا</a:t>
              </a:r>
            </a:p>
            <a:p>
              <a:pPr algn="r"/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9862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0822DE94-011C-4801-9435-0670B76FCFF9}"/>
              </a:ext>
            </a:extLst>
          </p:cNvPr>
          <p:cNvSpPr/>
          <p:nvPr/>
        </p:nvSpPr>
        <p:spPr>
          <a:xfrm>
            <a:off x="9762977" y="533892"/>
            <a:ext cx="2193441" cy="7181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نواتج التعلم</a:t>
            </a:r>
            <a:endParaRPr lang="en-US" sz="4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64C94F9C-EDC7-4FDE-86CA-78441A952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27801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2" name="مربع نص 13">
            <a:extLst>
              <a:ext uri="{FF2B5EF4-FFF2-40B4-BE49-F238E27FC236}">
                <a16:creationId xmlns:a16="http://schemas.microsoft.com/office/drawing/2014/main" id="{8DF98BED-C226-44A5-8BA2-155C7BDF8E7A}"/>
              </a:ext>
            </a:extLst>
          </p:cNvPr>
          <p:cNvSpPr txBox="1"/>
          <p:nvPr/>
        </p:nvSpPr>
        <p:spPr>
          <a:xfrm>
            <a:off x="2677475" y="1798161"/>
            <a:ext cx="9870346" cy="400616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50000"/>
              </a:lnSpc>
            </a:pPr>
            <a:r>
              <a:rPr lang="ar-AE" sz="3600" b="1" dirty="0"/>
              <a:t>1- أن يتحدث المتعلم عن الصور الموجودة امامه </a:t>
            </a:r>
          </a:p>
          <a:p>
            <a:pPr>
              <a:lnSpc>
                <a:spcPct val="250000"/>
              </a:lnSpc>
            </a:pPr>
            <a:r>
              <a:rPr lang="ar-AE" sz="3600" b="1" dirty="0"/>
              <a:t>2-أن يتعرف  المتعلم على أنواع التكنولوجيا</a:t>
            </a:r>
          </a:p>
          <a:p>
            <a:pPr>
              <a:lnSpc>
                <a:spcPct val="250000"/>
              </a:lnSpc>
            </a:pPr>
            <a:endParaRPr lang="ar-AE" sz="3600" b="1" dirty="0"/>
          </a:p>
        </p:txBody>
      </p:sp>
    </p:spTree>
    <p:extLst>
      <p:ext uri="{BB962C8B-B14F-4D97-AF65-F5344CB8AC3E}">
        <p14:creationId xmlns:p14="http://schemas.microsoft.com/office/powerpoint/2010/main" val="2586090685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PS تحديد الموقع الجغرافي بالقمر الصناعي ، ما هو و كيف يعمل ؟">
            <a:hlinkClick r:id="" action="ppaction://media"/>
            <a:extLst>
              <a:ext uri="{FF2B5EF4-FFF2-40B4-BE49-F238E27FC236}">
                <a16:creationId xmlns:a16="http://schemas.microsoft.com/office/drawing/2014/main" id="{5126C3D7-4025-4F34-B690-AD6541A09C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5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6AA600-37BE-45BF-8C34-1EF62F872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4895464" y="227977"/>
            <a:ext cx="2401071" cy="1391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55DD41-9E57-4E07-91E7-19467522F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52" t="46771" r="24735" b="26973"/>
          <a:stretch/>
        </p:blipFill>
        <p:spPr>
          <a:xfrm>
            <a:off x="9543123" y="0"/>
            <a:ext cx="2648877" cy="1139600"/>
          </a:xfrm>
          <a:prstGeom prst="rect">
            <a:avLst/>
          </a:prstGeom>
        </p:spPr>
      </p:pic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5FD58CD7-7A03-4645-AD1A-EEB77325F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079256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8C0EA4E-4427-41FA-979C-2FEF8D7202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09" t="27400" r="25000" b="22737"/>
          <a:stretch/>
        </p:blipFill>
        <p:spPr>
          <a:xfrm>
            <a:off x="1732940" y="1641007"/>
            <a:ext cx="9134621" cy="4893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A24C7E-7214-4FEB-90FB-D2E7F81A37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29688" l="29941" r="40044">
                        <a14:foregroundMark x1="35944" y1="12109" x2="36091" y2="28516"/>
                        <a14:foregroundMark x1="36091" y1="28516" x2="35432" y2="29557"/>
                        <a14:foregroundMark x1="34846" y1="16536" x2="33236" y2="22005"/>
                        <a14:foregroundMark x1="33236" y1="22005" x2="34700" y2="22266"/>
                        <a14:foregroundMark x1="34627" y1="17578" x2="34187" y2="25781"/>
                        <a14:foregroundMark x1="34187" y1="25781" x2="34919" y2="28516"/>
                        <a14:foregroundMark x1="36237" y1="17318" x2="33016" y2="20182"/>
                        <a14:foregroundMark x1="33016" y1="20182" x2="33016" y2="20182"/>
                        <a14:foregroundMark x1="34407" y1="16927" x2="33236" y2="20313"/>
                        <a14:foregroundMark x1="36823" y1="17057" x2="36896" y2="24089"/>
                        <a14:foregroundMark x1="37482" y1="17578" x2="34846" y2="20052"/>
                        <a14:foregroundMark x1="34846" y1="20052" x2="34700" y2="22396"/>
                        <a14:foregroundMark x1="38653" y1="22656" x2="38653" y2="25130"/>
                        <a14:foregroundMark x1="38799" y1="22526" x2="37335" y2="25781"/>
                        <a14:foregroundMark x1="37335" y1="27995" x2="37408" y2="29167"/>
                        <a14:foregroundMark x1="35505" y1="28125" x2="35505" y2="29688"/>
                        <a14:foregroundMark x1="36530" y1="28125" x2="34773" y2="29688"/>
                        <a14:foregroundMark x1="37701" y1="29036" x2="29941" y2="28646"/>
                        <a14:foregroundMark x1="33529" y1="21094" x2="33309" y2="27604"/>
                      </a14:backgroundRemoval>
                    </a14:imgEffect>
                  </a14:imgLayer>
                </a14:imgProps>
              </a:ext>
            </a:extLst>
          </a:blip>
          <a:srcRect l="29047" t="7810" r="58500" b="68204"/>
          <a:stretch/>
        </p:blipFill>
        <p:spPr>
          <a:xfrm>
            <a:off x="989351" y="82860"/>
            <a:ext cx="2915910" cy="29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7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B35BC66-E860-4AF3-8FDB-1D3204540C4A}"/>
              </a:ext>
            </a:extLst>
          </p:cNvPr>
          <p:cNvSpPr/>
          <p:nvPr/>
        </p:nvSpPr>
        <p:spPr>
          <a:xfrm>
            <a:off x="1987394" y="1859339"/>
            <a:ext cx="82172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صباح الخير ياوطني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ومرحبا بكم يا مستقبل الوطن وفخره </a:t>
            </a:r>
          </a:p>
        </p:txBody>
      </p:sp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097F65B2-0C03-407E-A942-DB6576426C4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009934" cy="6857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9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515347">
                <a:tc>
                  <a:txBody>
                    <a:bodyPr/>
                    <a:lstStyle/>
                    <a:p>
                      <a:pPr algn="ctr" rtl="1"/>
                      <a:r>
                        <a:rPr lang="ar-AE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الترحيب 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السلام الوطني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endParaRPr lang="ar-AE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BH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القوانين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جرعة سعادة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عِرْض الدَّرس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526025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الْأَنْشِطة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23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BF5FC-F84C-40DB-B70E-EA126B62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1" t="21114" r="8498" b="9335"/>
          <a:stretch/>
        </p:blipFill>
        <p:spPr>
          <a:xfrm>
            <a:off x="1036167" y="858129"/>
            <a:ext cx="11155833" cy="5999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48127-B448-4AA2-91F5-196EF0B9F79C}"/>
              </a:ext>
            </a:extLst>
          </p:cNvPr>
          <p:cNvSpPr txBox="1"/>
          <p:nvPr/>
        </p:nvSpPr>
        <p:spPr>
          <a:xfrm>
            <a:off x="1036167" y="6216438"/>
            <a:ext cx="94253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107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38">
            <a:extLst>
              <a:ext uri="{FF2B5EF4-FFF2-40B4-BE49-F238E27FC236}">
                <a16:creationId xmlns:a16="http://schemas.microsoft.com/office/drawing/2014/main" id="{B6087284-8A85-48F8-9B44-6437DC80C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080382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" name="Action Button: Sound 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73895C24-5A4B-468B-8C2D-75E63AB05CAF}"/>
              </a:ext>
            </a:extLst>
          </p:cNvPr>
          <p:cNvSpPr/>
          <p:nvPr/>
        </p:nvSpPr>
        <p:spPr>
          <a:xfrm>
            <a:off x="989351" y="76550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052" name="Picture 4" descr="European Space Agency - ESA animation space science nasa GIF">
            <a:extLst>
              <a:ext uri="{FF2B5EF4-FFF2-40B4-BE49-F238E27FC236}">
                <a16:creationId xmlns:a16="http://schemas.microsoft.com/office/drawing/2014/main" id="{001B6A68-034B-4580-8197-770BA45C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91" y="1315475"/>
            <a:ext cx="6674002" cy="3676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ycling roam Sticker by Wahoo Fitness">
            <a:extLst>
              <a:ext uri="{FF2B5EF4-FFF2-40B4-BE49-F238E27FC236}">
                <a16:creationId xmlns:a16="http://schemas.microsoft.com/office/drawing/2014/main" id="{53884A60-553B-425B-B504-15265C41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47" y="3283664"/>
            <a:ext cx="2121413" cy="21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D48A7C-D7E1-46FC-BFB9-A896592A1E34}"/>
              </a:ext>
            </a:extLst>
          </p:cNvPr>
          <p:cNvCxnSpPr/>
          <p:nvPr/>
        </p:nvCxnSpPr>
        <p:spPr>
          <a:xfrm flipH="1">
            <a:off x="8567225" y="5405077"/>
            <a:ext cx="3052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34C56D-350E-4164-844C-060FBFF546E7}"/>
              </a:ext>
            </a:extLst>
          </p:cNvPr>
          <p:cNvCxnSpPr/>
          <p:nvPr/>
        </p:nvCxnSpPr>
        <p:spPr>
          <a:xfrm flipH="1">
            <a:off x="8705558" y="5965440"/>
            <a:ext cx="3052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458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3989B-B98D-4831-BBDF-17936332335A}"/>
              </a:ext>
            </a:extLst>
          </p:cNvPr>
          <p:cNvSpPr/>
          <p:nvPr/>
        </p:nvSpPr>
        <p:spPr>
          <a:xfrm>
            <a:off x="7061982" y="5039"/>
            <a:ext cx="5101058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مهارات القرن21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A2060D4-8DAE-45AF-A25C-EE669ECAC588}"/>
              </a:ext>
            </a:extLst>
          </p:cNvPr>
          <p:cNvSpPr txBox="1"/>
          <p:nvPr/>
        </p:nvSpPr>
        <p:spPr>
          <a:xfrm>
            <a:off x="307842" y="4135723"/>
            <a:ext cx="1072122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rgbClr val="C00000"/>
                </a:solidFill>
              </a:rPr>
              <a:t>ما أهمية استخدام تقنية </a:t>
            </a:r>
            <a:r>
              <a:rPr lang="en-US" sz="5400" b="1" dirty="0">
                <a:solidFill>
                  <a:srgbClr val="C00000"/>
                </a:solidFill>
              </a:rPr>
              <a:t>GPS</a:t>
            </a:r>
            <a:r>
              <a:rPr lang="ar-AE" sz="5400" b="1" dirty="0">
                <a:solidFill>
                  <a:srgbClr val="C00000"/>
                </a:solidFill>
              </a:rPr>
              <a:t>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ECB60-EC64-43F0-AF44-EB8C655A4681}"/>
              </a:ext>
            </a:extLst>
          </p:cNvPr>
          <p:cNvSpPr txBox="1"/>
          <p:nvPr/>
        </p:nvSpPr>
        <p:spPr>
          <a:xfrm>
            <a:off x="4980857" y="1913993"/>
            <a:ext cx="208112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9600" b="1" dirty="0">
                <a:solidFill>
                  <a:srgbClr val="C00000"/>
                </a:solidFill>
              </a:rPr>
              <a:t>فسر</a:t>
            </a:r>
            <a:endParaRPr lang="en-US" sz="9600" b="1" dirty="0">
              <a:solidFill>
                <a:srgbClr val="C00000"/>
              </a:solidFill>
            </a:endParaRPr>
          </a:p>
        </p:txBody>
      </p:sp>
      <p:pic>
        <p:nvPicPr>
          <p:cNvPr id="9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F05435-9ED3-498A-AD80-6BF40FC3B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4820883" y="800258"/>
            <a:ext cx="2401071" cy="1391155"/>
          </a:xfrm>
          <a:prstGeom prst="rect">
            <a:avLst/>
          </a:prstGeom>
        </p:spPr>
      </p:pic>
      <p:graphicFrame>
        <p:nvGraphicFramePr>
          <p:cNvPr id="6" name="Table 38">
            <a:extLst>
              <a:ext uri="{FF2B5EF4-FFF2-40B4-BE49-F238E27FC236}">
                <a16:creationId xmlns:a16="http://schemas.microsoft.com/office/drawing/2014/main" id="{26BB144C-CD5E-4B4D-BA72-2A4DDF711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080382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" name="Action Button: Sound 6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1F770692-E9E9-4375-8841-CDB17591F85B}"/>
              </a:ext>
            </a:extLst>
          </p:cNvPr>
          <p:cNvSpPr/>
          <p:nvPr/>
        </p:nvSpPr>
        <p:spPr>
          <a:xfrm>
            <a:off x="1145960" y="5882504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166639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CE962-3FA7-4A8B-A716-A54D8090F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6" t="19511" r="9078" b="25732"/>
          <a:stretch/>
        </p:blipFill>
        <p:spPr>
          <a:xfrm>
            <a:off x="989351" y="1364566"/>
            <a:ext cx="11202649" cy="5493434"/>
          </a:xfrm>
          <a:prstGeom prst="rect">
            <a:avLst/>
          </a:prstGeom>
        </p:spPr>
      </p:pic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496844AB-C5F2-4CC6-88DE-9DD0FE5A4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093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D56606-E1A3-479F-A3AC-2021405A29BD}"/>
              </a:ext>
            </a:extLst>
          </p:cNvPr>
          <p:cNvSpPr txBox="1"/>
          <p:nvPr/>
        </p:nvSpPr>
        <p:spPr>
          <a:xfrm>
            <a:off x="1070056" y="6185680"/>
            <a:ext cx="94253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107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Action Button: Sound 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558A263F-0F5D-4DF1-90C7-8C19042D7362}"/>
              </a:ext>
            </a:extLst>
          </p:cNvPr>
          <p:cNvSpPr/>
          <p:nvPr/>
        </p:nvSpPr>
        <p:spPr>
          <a:xfrm>
            <a:off x="2382053" y="6178790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3074" name="Picture 2" descr="Working To-Do Sticker by UAB Information Technology">
            <a:extLst>
              <a:ext uri="{FF2B5EF4-FFF2-40B4-BE49-F238E27FC236}">
                <a16:creationId xmlns:a16="http://schemas.microsoft.com/office/drawing/2014/main" id="{85454462-D033-4031-9E3E-248CA780E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51" y="0"/>
            <a:ext cx="1896794" cy="174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go Google GIF">
            <a:extLst>
              <a:ext uri="{FF2B5EF4-FFF2-40B4-BE49-F238E27FC236}">
                <a16:creationId xmlns:a16="http://schemas.microsoft.com/office/drawing/2014/main" id="{0907ED2C-FB5E-485A-97F8-58F6A8A4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9" y="330431"/>
            <a:ext cx="1218537" cy="7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62399-96AB-4AA9-86D4-0B1A749E3168}"/>
              </a:ext>
            </a:extLst>
          </p:cNvPr>
          <p:cNvSpPr txBox="1"/>
          <p:nvPr/>
        </p:nvSpPr>
        <p:spPr>
          <a:xfrm>
            <a:off x="5922500" y="6124124"/>
            <a:ext cx="294014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جمع كلمة اختراع؟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5B465-9F9B-49AC-8B61-E843752FC64D}"/>
              </a:ext>
            </a:extLst>
          </p:cNvPr>
          <p:cNvSpPr txBox="1"/>
          <p:nvPr/>
        </p:nvSpPr>
        <p:spPr>
          <a:xfrm>
            <a:off x="10733649" y="1634186"/>
            <a:ext cx="1179343" cy="64633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2115F-4D03-4CDF-BFF9-95B662745262}"/>
              </a:ext>
            </a:extLst>
          </p:cNvPr>
          <p:cNvSpPr txBox="1"/>
          <p:nvPr/>
        </p:nvSpPr>
        <p:spPr>
          <a:xfrm>
            <a:off x="3773314" y="6124124"/>
            <a:ext cx="193453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accent6">
                    <a:lumMod val="50000"/>
                  </a:schemeClr>
                </a:solidFill>
              </a:rPr>
              <a:t>اختراعات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92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5B9E4A-D3E6-41FC-81A7-5C728C62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6" t="28502" r="8962" b="34762"/>
          <a:stretch/>
        </p:blipFill>
        <p:spPr>
          <a:xfrm>
            <a:off x="1036167" y="913603"/>
            <a:ext cx="11155833" cy="5030794"/>
          </a:xfrm>
          <a:prstGeom prst="rect">
            <a:avLst/>
          </a:prstGeom>
        </p:spPr>
      </p:pic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496844AB-C5F2-4CC6-88DE-9DD0FE5A4D4E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D56606-E1A3-479F-A3AC-2021405A29BD}"/>
              </a:ext>
            </a:extLst>
          </p:cNvPr>
          <p:cNvSpPr txBox="1"/>
          <p:nvPr/>
        </p:nvSpPr>
        <p:spPr>
          <a:xfrm>
            <a:off x="1036167" y="6260750"/>
            <a:ext cx="94253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107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Action Button: Sound 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558A263F-0F5D-4DF1-90C7-8C19042D7362}"/>
              </a:ext>
            </a:extLst>
          </p:cNvPr>
          <p:cNvSpPr/>
          <p:nvPr/>
        </p:nvSpPr>
        <p:spPr>
          <a:xfrm>
            <a:off x="989351" y="379932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098" name="Picture 2" descr="Internet Software Sticker by YouCoach">
            <a:extLst>
              <a:ext uri="{FF2B5EF4-FFF2-40B4-BE49-F238E27FC236}">
                <a16:creationId xmlns:a16="http://schemas.microsoft.com/office/drawing/2014/main" id="{29DE3959-57F4-4B0A-92E9-7B264A7B1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94" y="4276578"/>
            <a:ext cx="5642271" cy="256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36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F5375-DD58-4D1B-8701-2BAF27541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0" t="17214" r="11731" b="4798"/>
          <a:stretch/>
        </p:blipFill>
        <p:spPr>
          <a:xfrm>
            <a:off x="1036167" y="839135"/>
            <a:ext cx="11155833" cy="6006390"/>
          </a:xfrm>
          <a:prstGeom prst="rect">
            <a:avLst/>
          </a:prstGeom>
        </p:spPr>
      </p:pic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496844AB-C5F2-4CC6-88DE-9DD0FE5A4D4E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D56606-E1A3-479F-A3AC-2021405A29BD}"/>
              </a:ext>
            </a:extLst>
          </p:cNvPr>
          <p:cNvSpPr txBox="1"/>
          <p:nvPr/>
        </p:nvSpPr>
        <p:spPr>
          <a:xfrm>
            <a:off x="1036167" y="6260750"/>
            <a:ext cx="94253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108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Action Button: Sound 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558A263F-0F5D-4DF1-90C7-8C19042D7362}"/>
              </a:ext>
            </a:extLst>
          </p:cNvPr>
          <p:cNvSpPr/>
          <p:nvPr/>
        </p:nvSpPr>
        <p:spPr>
          <a:xfrm>
            <a:off x="989351" y="379932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74BDE1-4D73-4F90-8AD7-6F582EF9FAE7}"/>
              </a:ext>
            </a:extLst>
          </p:cNvPr>
          <p:cNvCxnSpPr/>
          <p:nvPr/>
        </p:nvCxnSpPr>
        <p:spPr>
          <a:xfrm flipH="1">
            <a:off x="2264899" y="1845951"/>
            <a:ext cx="3052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50C663-9A52-4B8B-8929-A6CFB433C4C3}"/>
              </a:ext>
            </a:extLst>
          </p:cNvPr>
          <p:cNvCxnSpPr>
            <a:cxnSpLocks/>
          </p:cNvCxnSpPr>
          <p:nvPr/>
        </p:nvCxnSpPr>
        <p:spPr>
          <a:xfrm flipH="1">
            <a:off x="5751342" y="2279705"/>
            <a:ext cx="59811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9F21B8-7267-4A6C-8139-FC61689C8F22}"/>
              </a:ext>
            </a:extLst>
          </p:cNvPr>
          <p:cNvCxnSpPr>
            <a:cxnSpLocks/>
          </p:cNvCxnSpPr>
          <p:nvPr/>
        </p:nvCxnSpPr>
        <p:spPr>
          <a:xfrm flipH="1">
            <a:off x="6096000" y="6289512"/>
            <a:ext cx="57466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013B02-FFBA-4CE3-91BF-043715F20548}"/>
              </a:ext>
            </a:extLst>
          </p:cNvPr>
          <p:cNvCxnSpPr>
            <a:cxnSpLocks/>
          </p:cNvCxnSpPr>
          <p:nvPr/>
        </p:nvCxnSpPr>
        <p:spPr>
          <a:xfrm flipH="1">
            <a:off x="6935372" y="6725096"/>
            <a:ext cx="50338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9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: زوايا مستديرة 5">
            <a:extLst>
              <a:ext uri="{FF2B5EF4-FFF2-40B4-BE49-F238E27FC236}">
                <a16:creationId xmlns:a16="http://schemas.microsoft.com/office/drawing/2014/main" id="{1B07713D-2B21-49D8-957F-84D7C42196C5}"/>
              </a:ext>
            </a:extLst>
          </p:cNvPr>
          <p:cNvSpPr/>
          <p:nvPr/>
        </p:nvSpPr>
        <p:spPr>
          <a:xfrm>
            <a:off x="2579251" y="2874364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2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التقويم الخ</a:t>
            </a:r>
            <a:r>
              <a:rPr lang="ar-AE" sz="6000" b="1" dirty="0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تامي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09E343D1-3ADC-4370-9D66-E01575025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178658"/>
              </p:ext>
            </p:extLst>
          </p:nvPr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388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2269762" y="509664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2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يعتبر أحد محركات البحث في الانترنت....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4527292" y="2682911"/>
            <a:ext cx="2309355" cy="2407579"/>
            <a:chOff x="1404730" y="2723202"/>
            <a:chExt cx="2309355" cy="2407579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667245" y="3448605"/>
              <a:ext cx="17961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Teams</a:t>
              </a: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 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1650662" y="2682911"/>
            <a:ext cx="2309355" cy="2407579"/>
            <a:chOff x="1404730" y="2723202"/>
            <a:chExt cx="2309355" cy="2407579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611459" y="3448605"/>
              <a:ext cx="186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google</a:t>
              </a: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 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C2742B2-6385-407F-B205-F1CEB00831B5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2" descr="Expo 2020 Dubai GIFs - Find &amp;amp; Share on GIPHY">
            <a:extLst>
              <a:ext uri="{FF2B5EF4-FFF2-40B4-BE49-F238E27FC236}">
                <a16:creationId xmlns:a16="http://schemas.microsoft.com/office/drawing/2014/main" id="{C60F4A28-6284-4CB0-8C0B-B902F8C32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387124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2A45F9-D29E-4F76-9C3D-7466A1B5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09" y="5730788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A58E8E-A208-4D6D-8B96-FB98B4D8C92A}"/>
              </a:ext>
            </a:extLst>
          </p:cNvPr>
          <p:cNvSpPr txBox="1"/>
          <p:nvPr/>
        </p:nvSpPr>
        <p:spPr>
          <a:xfrm>
            <a:off x="7678105" y="3469417"/>
            <a:ext cx="2309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cs typeface="Kharabeesh" panose="01000000000000000000" pitchFamily="2" charset="-78"/>
              </a:rPr>
              <a:t>whatsapp</a:t>
            </a:r>
            <a:endParaRPr lang="en-US" sz="4000" b="1" dirty="0">
              <a:solidFill>
                <a:prstClr val="black"/>
              </a:solidFill>
              <a:cs typeface="Kharabeesh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30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40261 -0.3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0" y="-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63919 0.007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1022256" y="624438"/>
            <a:ext cx="9495691" cy="1600490"/>
          </a:xfrm>
          <a:prstGeom prst="roundRect">
            <a:avLst>
              <a:gd name="adj" fmla="val 50000"/>
            </a:avLst>
          </a:prstGeom>
          <a:solidFill>
            <a:srgbClr val="FB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rPr>
              <a:t>من فوائد التكنولوجيا أنها .....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636625" y="2850000"/>
            <a:ext cx="3183545" cy="2407579"/>
            <a:chOff x="1221658" y="2717618"/>
            <a:chExt cx="2250863" cy="2407579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221658" y="2717618"/>
              <a:ext cx="2250863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332820" y="3372951"/>
              <a:ext cx="15219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200" b="1" dirty="0">
                  <a:solidFill>
                    <a:prstClr val="black"/>
                  </a:solidFill>
                  <a:latin typeface="Kharabeesh" panose="01000000000000000000" pitchFamily="2" charset="-78"/>
                  <a:cs typeface="Kharabeesh" panose="01000000000000000000" pitchFamily="2" charset="-78"/>
                </a:rPr>
                <a:t>صعوبة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200" b="1" dirty="0">
                  <a:solidFill>
                    <a:prstClr val="black"/>
                  </a:solidFill>
                  <a:latin typeface="Kharabeesh" panose="01000000000000000000" pitchFamily="2" charset="-78"/>
                  <a:cs typeface="Kharabeesh" panose="01000000000000000000" pitchFamily="2" charset="-78"/>
                </a:rPr>
                <a:t>في الإنجاز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ea typeface="+mn-ea"/>
                  <a:cs typeface="Kharabeesh" panose="01000000000000000000" pitchFamily="2" charset="-78"/>
                </a:rPr>
                <a:t> 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7766305" y="2864068"/>
            <a:ext cx="2934624" cy="2407579"/>
            <a:chOff x="1460082" y="2737270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60082" y="2737270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صعوبة التواصل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4132872" y="2850000"/>
            <a:ext cx="3142378" cy="2421647"/>
            <a:chOff x="1404730" y="2723202"/>
            <a:chExt cx="2322849" cy="2421647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22849" cy="24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اختصرت المسافات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62" y="1119645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C2742B2-6385-407F-B205-F1CEB00831B5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1ADBCA-A728-438C-BBFE-D1AFB648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09" y="5730788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42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1586 -0.306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1.48148E-6 L -0.38972 0.007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1256201" y="886664"/>
            <a:ext cx="8558647" cy="1109272"/>
          </a:xfrm>
          <a:prstGeom prst="roundRect">
            <a:avLst>
              <a:gd name="adj" fmla="val 50000"/>
            </a:avLst>
          </a:prstGeom>
          <a:solidFill>
            <a:srgbClr val="FB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rPr>
              <a:t>يوج</a:t>
            </a:r>
            <a:r>
              <a:rPr lang="ar-AE" sz="4400" dirty="0">
                <a:solidFill>
                  <a:prstClr val="white"/>
                </a:solidFill>
                <a:latin typeface="Kharabeesh" panose="01000000000000000000" pitchFamily="2" charset="-78"/>
                <a:cs typeface="Kharabeesh" panose="01000000000000000000" pitchFamily="2" charset="-78"/>
              </a:rPr>
              <a:t>د معرض جيتكس في إمارة ......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4596852" y="2820358"/>
            <a:ext cx="2309355" cy="2407579"/>
            <a:chOff x="1404730" y="2723202"/>
            <a:chExt cx="2309355" cy="2407579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654660" y="3516338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ea typeface="+mn-ea"/>
                  <a:cs typeface="Kharabeesh" panose="01000000000000000000" pitchFamily="2" charset="-78"/>
                </a:rPr>
                <a:t>أبوظبي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7505493" y="2820358"/>
            <a:ext cx="2309355" cy="2407579"/>
            <a:chOff x="1326900" y="2691358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326900" y="2691358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الشارقة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1705599" y="2806290"/>
            <a:ext cx="2322849" cy="2421647"/>
            <a:chOff x="1404730" y="2723202"/>
            <a:chExt cx="2322849" cy="2421647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22849" cy="24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418581" y="3499629"/>
              <a:ext cx="152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r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harabeesh" panose="01000000000000000000" pitchFamily="2" charset="-78"/>
                  <a:cs typeface="Kharabeesh" panose="01000000000000000000" pitchFamily="2" charset="-78"/>
                </a:defRPr>
              </a:lvl1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Kharabeesh" panose="01000000000000000000" pitchFamily="2" charset="-78"/>
                </a:rPr>
                <a:t>دبي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95" y="2485623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68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C2742B2-6385-407F-B205-F1CEB00831B5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1ADBCA-A728-438C-BBFE-D1AFB648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09" y="5730788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3.7037E-6 L 0.15859 -0.306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2.96296E-6 L -0.38971 0.007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DFD6C4B-835E-4FC8-86C4-FBE1A5556B70}"/>
              </a:ext>
            </a:extLst>
          </p:cNvPr>
          <p:cNvSpPr txBox="1"/>
          <p:nvPr/>
        </p:nvSpPr>
        <p:spPr>
          <a:xfrm>
            <a:off x="2956113" y="2971193"/>
            <a:ext cx="753978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تعلمت من درس اليوم</a:t>
            </a:r>
          </a:p>
        </p:txBody>
      </p:sp>
      <p:pic>
        <p:nvPicPr>
          <p:cNvPr id="8" name="Picture 38">
            <a:extLst>
              <a:ext uri="{FF2B5EF4-FFF2-40B4-BE49-F238E27FC236}">
                <a16:creationId xmlns:a16="http://schemas.microsoft.com/office/drawing/2014/main" id="{284500E0-79F2-4BCC-9485-FB6F0C6A8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84" r="5400" b="15692"/>
          <a:stretch/>
        </p:blipFill>
        <p:spPr>
          <a:xfrm>
            <a:off x="5067677" y="6071813"/>
            <a:ext cx="2815929" cy="793933"/>
          </a:xfrm>
          <a:prstGeom prst="rect">
            <a:avLst/>
          </a:prstGeom>
        </p:spPr>
      </p:pic>
      <p:pic>
        <p:nvPicPr>
          <p:cNvPr id="9" name="Picture 4" descr="نتيجة بحث الصور عن down clipart gif">
            <a:extLst>
              <a:ext uri="{FF2B5EF4-FFF2-40B4-BE49-F238E27FC236}">
                <a16:creationId xmlns:a16="http://schemas.microsoft.com/office/drawing/2014/main" id="{AF696DF5-4E51-46AC-83CC-709EA06FD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08" y="5112729"/>
            <a:ext cx="399601" cy="1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432EB41-0453-4A32-8E06-B8EFF4ABA0DB}"/>
              </a:ext>
            </a:extLst>
          </p:cNvPr>
          <p:cNvGrpSpPr/>
          <p:nvPr/>
        </p:nvGrpSpPr>
        <p:grpSpPr>
          <a:xfrm>
            <a:off x="1064505" y="-1759"/>
            <a:ext cx="2410349" cy="1965327"/>
            <a:chOff x="1278322" y="-68379"/>
            <a:chExt cx="3392062" cy="3145773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A5CABEAF-0100-4EA4-9BDB-7C795903248C}"/>
                </a:ext>
              </a:extLst>
            </p:cNvPr>
            <p:cNvSpPr txBox="1"/>
            <p:nvPr/>
          </p:nvSpPr>
          <p:spPr>
            <a:xfrm>
              <a:off x="1443653" y="2239909"/>
              <a:ext cx="3226731" cy="83748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FF0000"/>
                  </a:highligh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شارك برفع </a:t>
              </a:r>
            </a:p>
          </p:txBody>
        </p:sp>
        <p:pic>
          <p:nvPicPr>
            <p:cNvPr id="12" name="Picture 2" descr="صورة مجانية لليد ، تنزيل مجاني قصاصة فنية ، قصاصة فنية مجانية - آخر">
              <a:extLst>
                <a:ext uri="{FF2B5EF4-FFF2-40B4-BE49-F238E27FC236}">
                  <a16:creationId xmlns:a16="http://schemas.microsoft.com/office/drawing/2014/main" id="{C35BD842-86D8-4FBF-9AEC-76D00E7D5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322" y="-68379"/>
              <a:ext cx="2007604" cy="2466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1A466A0-6200-499C-8F93-DBF2E935C713}"/>
              </a:ext>
            </a:extLst>
          </p:cNvPr>
          <p:cNvSpPr txBox="1"/>
          <p:nvPr/>
        </p:nvSpPr>
        <p:spPr>
          <a:xfrm>
            <a:off x="1245914" y="600242"/>
            <a:ext cx="12667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الواقعي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B2BD0B0-9480-4EEC-BAE8-7AA7F7C9EA7C}"/>
              </a:ext>
            </a:extLst>
          </p:cNvPr>
          <p:cNvSpPr txBox="1"/>
          <p:nvPr/>
        </p:nvSpPr>
        <p:spPr>
          <a:xfrm>
            <a:off x="6840303" y="5382410"/>
            <a:ext cx="208660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عن بعد</a:t>
            </a:r>
          </a:p>
        </p:txBody>
      </p:sp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F44BA8BE-A895-486C-9A8C-C0A3C1849D9D}"/>
              </a:ext>
            </a:extLst>
          </p:cNvPr>
          <p:cNvGraphicFramePr>
            <a:graphicFrameLocks noGrp="1"/>
          </p:cNvGraphicFramePr>
          <p:nvPr/>
        </p:nvGraphicFramePr>
        <p:xfrm>
          <a:off x="11325" y="0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87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جمعه مباركه رب اشرح لي صدري ويسر لي أمري واحلل عقدة من لساني يفقهوا قولي">
            <a:hlinkClick r:id="" action="ppaction://media"/>
            <a:extLst>
              <a:ext uri="{FF2B5EF4-FFF2-40B4-BE49-F238E27FC236}">
                <a16:creationId xmlns:a16="http://schemas.microsoft.com/office/drawing/2014/main" id="{EDFC12C7-BB27-4D5B-B876-F4E08E19F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3967" y="1165477"/>
            <a:ext cx="9122899" cy="550079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F965E991-E093-47DE-9F62-60684026A37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009934" cy="6857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9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515347">
                <a:tc>
                  <a:txBody>
                    <a:bodyPr/>
                    <a:lstStyle/>
                    <a:p>
                      <a:pPr algn="ctr" rtl="1"/>
                      <a:r>
                        <a:rPr lang="ar-AE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الترحيب 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السلام الوطني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endParaRPr lang="ar-AE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BH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القوانين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جرعة سعادة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عِرْض الدَّرس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526025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الْأَنْشِطة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6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rcRect t="10892"/>
          <a:stretch>
            <a:fillRect/>
          </a:stretch>
        </p:blipFill>
        <p:spPr bwMode="auto">
          <a:xfrm>
            <a:off x="2293035" y="1360355"/>
            <a:ext cx="8905110" cy="509235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5941065" y="405287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الخروج ( تقييم الحصة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213D6D4A-1CE4-40FA-8E63-37174D5AD188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1099581" cy="6873145"/>
        </p:xfrm>
        <a:graphic>
          <a:graphicData uri="http://schemas.openxmlformats.org/drawingml/2006/table">
            <a:tbl>
              <a:tblPr firstRow="1" bandRow="1"/>
              <a:tblGrid>
                <a:gridCol w="109958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جرعة السعادة</a:t>
                      </a:r>
                      <a:endParaRPr lang="ar-BH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التهيئة الحافزة</a:t>
                      </a:r>
                      <a:endParaRPr lang="ar-BH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472C4">
                            <a:tint val="66000"/>
                            <a:satMod val="160000"/>
                          </a:srgbClr>
                        </a:gs>
                        <a:gs pos="50000">
                          <a:srgbClr val="4472C4">
                            <a:tint val="44500"/>
                            <a:satMod val="160000"/>
                          </a:srgbClr>
                        </a:gs>
                        <a:gs pos="100000">
                          <a:srgbClr val="4472C4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8" name="Picture 38">
            <a:extLst>
              <a:ext uri="{FF2B5EF4-FFF2-40B4-BE49-F238E27FC236}">
                <a16:creationId xmlns:a16="http://schemas.microsoft.com/office/drawing/2014/main" id="{DCAE307D-ABA8-4828-80DE-8351B3E70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4" r="5400" b="15692"/>
          <a:stretch/>
        </p:blipFill>
        <p:spPr>
          <a:xfrm>
            <a:off x="1099581" y="6090647"/>
            <a:ext cx="2815929" cy="793933"/>
          </a:xfrm>
          <a:prstGeom prst="rect">
            <a:avLst/>
          </a:prstGeom>
        </p:spPr>
      </p:pic>
      <p:pic>
        <p:nvPicPr>
          <p:cNvPr id="7" name="Picture 4" descr="نتيجة بحث الصور عن down clipart gif">
            <a:extLst>
              <a:ext uri="{FF2B5EF4-FFF2-40B4-BE49-F238E27FC236}">
                <a16:creationId xmlns:a16="http://schemas.microsoft.com/office/drawing/2014/main" id="{EECA0204-8422-4F94-A00D-9D72A68CEA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374" y="4953843"/>
            <a:ext cx="399601" cy="1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6122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F965E991-E093-47DE-9F62-60684026A37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009934" cy="6857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9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515347">
                <a:tc>
                  <a:txBody>
                    <a:bodyPr/>
                    <a:lstStyle/>
                    <a:p>
                      <a:pPr algn="ctr" rtl="1"/>
                      <a:r>
                        <a:rPr lang="ar-AE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الترحيب 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السلام الوطني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endParaRPr lang="ar-AE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BH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القوانين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جرعة سعادة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عِرْض الدَّرس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526025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الْأَنْشِطة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</a:tbl>
          </a:graphicData>
        </a:graphic>
      </p:graphicFrame>
      <p:pic>
        <p:nvPicPr>
          <p:cNvPr id="2" name="videoplayback (25)">
            <a:hlinkClick r:id="" action="ppaction://media"/>
            <a:extLst>
              <a:ext uri="{FF2B5EF4-FFF2-40B4-BE49-F238E27FC236}">
                <a16:creationId xmlns:a16="http://schemas.microsoft.com/office/drawing/2014/main" id="{77B82252-4EF7-4CA7-BD60-C37610753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729" y="791199"/>
            <a:ext cx="9378846" cy="527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3AFE-667F-4504-977C-2C0A159D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دعاء للمغفور له بإذن الله تعالى الشيخ زايد بن سلطان آل نهيان طيب الله ثراه">
            <a:hlinkClick r:id="" action="ppaction://media"/>
            <a:extLst>
              <a:ext uri="{FF2B5EF4-FFF2-40B4-BE49-F238E27FC236}">
                <a16:creationId xmlns:a16="http://schemas.microsoft.com/office/drawing/2014/main" id="{9DB390FB-D4CA-4EFF-9444-02B5037372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9813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E23D9-2040-441E-977F-A9BFA820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78956-FE2A-4F4D-84F2-D3DD6C32CCBE}" type="datetime1">
              <a:rPr lang="en-GB" smtClean="0"/>
              <a:pPr>
                <a:defRPr/>
              </a:pPr>
              <a:t>21/04/2022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2101F68-0DA6-42E5-9759-BDEB853A0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0" b="35026"/>
          <a:stretch/>
        </p:blipFill>
        <p:spPr bwMode="auto">
          <a:xfrm>
            <a:off x="0" y="4259942"/>
            <a:ext cx="4731657" cy="272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4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B35BC66-E860-4AF3-8FDB-1D3204540C4A}"/>
              </a:ext>
            </a:extLst>
          </p:cNvPr>
          <p:cNvSpPr/>
          <p:nvPr/>
        </p:nvSpPr>
        <p:spPr>
          <a:xfrm>
            <a:off x="2883879" y="2110016"/>
            <a:ext cx="7118462" cy="26379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هيا لنقف الآن جميعا يا مستقبل الامارات </a:t>
            </a: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لتحية علم بلادي الغالية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3CCAC2EF-0F48-4149-AC19-92075B52E3F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009934" cy="6857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9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515347">
                <a:tc>
                  <a:txBody>
                    <a:bodyPr/>
                    <a:lstStyle/>
                    <a:p>
                      <a:pPr algn="ctr" rtl="1"/>
                      <a:r>
                        <a:rPr lang="ar-AE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الترحيب 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السلام الوطني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endParaRPr lang="ar-AE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  <a:p>
                      <a:pPr algn="ctr" rtl="1"/>
                      <a:r>
                        <a:rPr lang="ar-BH" sz="16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القوانين</a:t>
                      </a:r>
                      <a:endParaRPr lang="en-US" sz="16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788078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جرعة سعادة 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عِرْض الدَّرس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526025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الْأَنْشِطة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848094">
                <a:tc>
                  <a:txBody>
                    <a:bodyPr/>
                    <a:lstStyle/>
                    <a:p>
                      <a:pPr algn="ctr" rtl="1"/>
                      <a:r>
                        <a:rPr lang="ar-BH" sz="1800" dirty="0">
                          <a:solidFill>
                            <a:srgbClr val="333300"/>
                          </a:solidFill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800" dirty="0">
                        <a:solidFill>
                          <a:srgbClr val="3333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64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e World Plays the UAE National Anthem">
            <a:hlinkClick r:id="" action="ppaction://media"/>
            <a:extLst>
              <a:ext uri="{FF2B5EF4-FFF2-40B4-BE49-F238E27FC236}">
                <a16:creationId xmlns:a16="http://schemas.microsoft.com/office/drawing/2014/main" id="{A46967FF-EC2A-47E3-AB25-F51AB5C4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BD9DE431-F376-42D2-B854-0E4804A9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1" y="-51931"/>
            <a:ext cx="12216440" cy="68717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9345862" y="974338"/>
            <a:ext cx="2497152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قواعد التعلم عن بعد</a:t>
            </a:r>
            <a:endParaRPr kumimoji="0" lang="en-US" sz="291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6723053" y="2163024"/>
            <a:ext cx="3325220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defTabSz="6656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dobe Arabic" panose="02040503050201020203" pitchFamily="18" charset="-78"/>
              </a:rPr>
              <a:t>مراجعة للدرس السابق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3934093" y="3996929"/>
            <a:ext cx="2264245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defTabSz="6656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dobe Arabic" panose="02040503050201020203" pitchFamily="18" charset="-78"/>
              </a:rPr>
              <a:t> مهارات القرن 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6284064" y="2786049"/>
            <a:ext cx="2121109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defTabSz="6656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dobe Arabic" panose="02040503050201020203" pitchFamily="18" charset="-78"/>
              </a:rPr>
              <a:t>التهيئة الحافزة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4885361" y="3391489"/>
            <a:ext cx="2625955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defTabSz="6656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dobe Arabic" panose="02040503050201020203" pitchFamily="18" charset="-78"/>
              </a:rPr>
              <a:t>شرح الدرس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4199EA9-7FDE-4CFA-95AB-F811BB08CE06}"/>
              </a:ext>
            </a:extLst>
          </p:cNvPr>
          <p:cNvSpPr txBox="1"/>
          <p:nvPr/>
        </p:nvSpPr>
        <p:spPr>
          <a:xfrm>
            <a:off x="3018292" y="4602369"/>
            <a:ext cx="1582773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defTabSz="6656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dobe Arabic" panose="02040503050201020203" pitchFamily="18" charset="-78"/>
              </a:rPr>
              <a:t>تقييم بنائي</a:t>
            </a:r>
            <a:endParaRPr kumimoji="0" lang="ar-EG" sz="233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06C8222-B025-4CA7-AE49-B308941E1860}"/>
              </a:ext>
            </a:extLst>
          </p:cNvPr>
          <p:cNvSpPr txBox="1"/>
          <p:nvPr/>
        </p:nvSpPr>
        <p:spPr>
          <a:xfrm>
            <a:off x="8385663" y="1607938"/>
            <a:ext cx="2497152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defTabSz="6656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dobe Arabic" panose="02040503050201020203" pitchFamily="18" charset="-78"/>
              </a:rPr>
              <a:t>الحضور والغياب </a:t>
            </a:r>
            <a:endParaRPr kumimoji="0" lang="en-US" sz="233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DC3ACC-4821-4B27-A4DA-740EBB07CF77}"/>
              </a:ext>
            </a:extLst>
          </p:cNvPr>
          <p:cNvSpPr/>
          <p:nvPr/>
        </p:nvSpPr>
        <p:spPr>
          <a:xfrm>
            <a:off x="2474907" y="319180"/>
            <a:ext cx="65950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1AB39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ar-AE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1AB39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خطة الحصة الدرسية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1AB39F">
                    <a:lumMod val="60000"/>
                    <a:lumOff val="40000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6" name="Picture 2">
            <a:extLst>
              <a:ext uri="{FF2B5EF4-FFF2-40B4-BE49-F238E27FC236}">
                <a16:creationId xmlns:a16="http://schemas.microsoft.com/office/drawing/2014/main" id="{BE4C33BC-0289-4275-8861-FECBDB727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229"/>
          <a:stretch/>
        </p:blipFill>
        <p:spPr bwMode="auto">
          <a:xfrm>
            <a:off x="8679766" y="2539212"/>
            <a:ext cx="3603449" cy="4328497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4" name="Table 38">
            <a:extLst>
              <a:ext uri="{FF2B5EF4-FFF2-40B4-BE49-F238E27FC236}">
                <a16:creationId xmlns:a16="http://schemas.microsoft.com/office/drawing/2014/main" id="{CD09548B-011B-4F7B-8426-AFD315AA634C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1565840" y="5207809"/>
            <a:ext cx="2368253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 anchor="ctr">
            <a:spAutoFit/>
          </a:bodyPr>
          <a:lstStyle>
            <a:defPPr>
              <a:defRPr lang="en-US"/>
            </a:defPPr>
            <a:lvl1pPr marR="0" lvl="0" indent="0" algn="ctr" defTabSz="6656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3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dobe Arabic" panose="02040503050201020203" pitchFamily="18" charset="-78"/>
              </a:rPr>
              <a:t>التقييم الختامي</a:t>
            </a:r>
            <a:endParaRPr kumimoji="0" lang="ar-EG" sz="233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536867" y="5813249"/>
            <a:ext cx="2355971" cy="450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3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</a:t>
            </a:r>
          </a:p>
        </p:txBody>
      </p:sp>
    </p:spTree>
    <p:extLst>
      <p:ext uri="{BB962C8B-B14F-4D97-AF65-F5344CB8AC3E}">
        <p14:creationId xmlns:p14="http://schemas.microsoft.com/office/powerpoint/2010/main" val="8234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2" grpId="0" animBg="1"/>
      <p:bldP spid="37" grpId="0" animBg="1"/>
      <p:bldP spid="38" grpId="0" animBg="1"/>
      <p:bldP spid="118" grpId="0" animBg="1"/>
      <p:bldP spid="144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قوانين التعلم عن بعد | من إنتاج قناة الأطفال التعليمية للصغار - YouTube">
            <a:extLst>
              <a:ext uri="{FF2B5EF4-FFF2-40B4-BE49-F238E27FC236}">
                <a16:creationId xmlns:a16="http://schemas.microsoft.com/office/drawing/2014/main" id="{B88FA43C-32B4-44AE-AB39-A8395FA62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/>
          <a:stretch/>
        </p:blipFill>
        <p:spPr bwMode="auto">
          <a:xfrm>
            <a:off x="886265" y="0"/>
            <a:ext cx="11305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F0C9D51A-78D3-4789-8166-2F65EA7145BA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b="1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b="1" dirty="0">
                          <a:cs typeface="(AH) Manal Black" pitchFamily="2" charset="-78"/>
                        </a:rPr>
                        <a:t> الدرس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b="1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b="1" dirty="0">
                          <a:cs typeface="(AH) Manal Black" pitchFamily="2" charset="-78"/>
                        </a:rPr>
                        <a:t>   </a:t>
                      </a:r>
                      <a:endParaRPr lang="en-US" sz="18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600" b="1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6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b="1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b="1" dirty="0">
                          <a:cs typeface="(AH) Manal Black" pitchFamily="2" charset="-78"/>
                        </a:rPr>
                        <a:t>  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b="1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07596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739</Words>
  <Application>Microsoft Office PowerPoint</Application>
  <PresentationFormat>Widescreen</PresentationFormat>
  <Paragraphs>312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(AH) Manal Black</vt:lpstr>
      <vt:lpstr>Adobe Arabic</vt:lpstr>
      <vt:lpstr>Arial</vt:lpstr>
      <vt:lpstr>Arvo</vt:lpstr>
      <vt:lpstr>Calibri</vt:lpstr>
      <vt:lpstr>Calibri Light</vt:lpstr>
      <vt:lpstr>Corbel</vt:lpstr>
      <vt:lpstr>Garamond</vt:lpstr>
      <vt:lpstr>Kharabeesh</vt:lpstr>
      <vt:lpstr>Lato</vt:lpstr>
      <vt:lpstr>Noto Sans</vt:lpstr>
      <vt:lpstr>Times New Roman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عشبه حمد الزعابي</dc:creator>
  <cp:lastModifiedBy>Dabia Al Ketbi</cp:lastModifiedBy>
  <cp:revision>6</cp:revision>
  <dcterms:created xsi:type="dcterms:W3CDTF">2022-02-23T09:18:55Z</dcterms:created>
  <dcterms:modified xsi:type="dcterms:W3CDTF">2022-04-20T20:39:52Z</dcterms:modified>
</cp:coreProperties>
</file>