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notesMasterIdLst>
    <p:notesMasterId r:id="rId29"/>
  </p:notesMasterIdLst>
  <p:sldIdLst>
    <p:sldId id="314" r:id="rId2"/>
    <p:sldId id="277" r:id="rId3"/>
    <p:sldId id="270" r:id="rId4"/>
    <p:sldId id="307" r:id="rId5"/>
    <p:sldId id="268" r:id="rId6"/>
    <p:sldId id="279" r:id="rId7"/>
    <p:sldId id="293" r:id="rId8"/>
    <p:sldId id="271" r:id="rId9"/>
    <p:sldId id="272" r:id="rId10"/>
    <p:sldId id="295" r:id="rId11"/>
    <p:sldId id="273" r:id="rId12"/>
    <p:sldId id="300" r:id="rId13"/>
    <p:sldId id="301" r:id="rId14"/>
    <p:sldId id="275" r:id="rId15"/>
    <p:sldId id="311" r:id="rId16"/>
    <p:sldId id="312" r:id="rId17"/>
    <p:sldId id="303" r:id="rId18"/>
    <p:sldId id="258" r:id="rId19"/>
    <p:sldId id="283" r:id="rId20"/>
    <p:sldId id="284" r:id="rId21"/>
    <p:sldId id="260" r:id="rId22"/>
    <p:sldId id="281" r:id="rId23"/>
    <p:sldId id="261" r:id="rId24"/>
    <p:sldId id="262" r:id="rId25"/>
    <p:sldId id="305" r:id="rId26"/>
    <p:sldId id="306" r:id="rId27"/>
    <p:sldId id="29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3EA345F-8E0A-4D9A-B834-13CA3C39254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838435E-5D19-4A26-B30A-E89EBE4F5520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3419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7869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501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9404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5876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99c09f7d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99c09f7d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8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8258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8317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6482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7181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84473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2929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2569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8EC4-7BEC-46B0-B3B2-7C9AF7119588}" type="slidenum">
              <a:rPr lang="ar-AE" smtClean="0"/>
              <a:t>16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476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7105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8711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28618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3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3" y="5428425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87293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3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10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</a:t>
            </a:r>
            <a:br>
              <a:rPr lang="en-US" noProof="0" dirty="0"/>
            </a:br>
            <a:r>
              <a:rPr lang="en-US" noProof="0" dirty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70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=""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70" y="3708117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1"/>
            <a:ext cx="881187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68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1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3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3" y="5428425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3899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0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=""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4" y="1952049"/>
            <a:ext cx="1452551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=""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8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=""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2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=""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557686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=""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4452775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=""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1" y="4082175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=""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8" y="3557686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=""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8" y="4452775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=""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8" y="4082175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=""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6" y="3557686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=""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6" y="4452775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=""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6" y="4082175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4">
            <a:extLst>
              <a:ext uri="{FF2B5EF4-FFF2-40B4-BE49-F238E27FC236}">
                <a16:creationId xmlns=""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32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16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0"/>
          <p:cNvSpPr txBox="1">
            <a:spLocks noGrp="1"/>
          </p:cNvSpPr>
          <p:nvPr>
            <p:ph type="subTitle" idx="1"/>
          </p:nvPr>
        </p:nvSpPr>
        <p:spPr>
          <a:xfrm>
            <a:off x="2702600" y="2853500"/>
            <a:ext cx="6786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0"/>
          <p:cNvSpPr txBox="1">
            <a:spLocks noGrp="1"/>
          </p:cNvSpPr>
          <p:nvPr>
            <p:ph type="title"/>
          </p:nvPr>
        </p:nvSpPr>
        <p:spPr>
          <a:xfrm>
            <a:off x="3481867" y="4242433"/>
            <a:ext cx="522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37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881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33906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6683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82706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7887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2266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6259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330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7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hf sldNum="0"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liveworksheets.com/1-ek1873195tc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E094DD-94D5-4AD6-89D9-6043E28B5FCA}"/>
              </a:ext>
            </a:extLst>
          </p:cNvPr>
          <p:cNvSpPr txBox="1"/>
          <p:nvPr/>
        </p:nvSpPr>
        <p:spPr>
          <a:xfrm>
            <a:off x="3350514" y="348871"/>
            <a:ext cx="5899271" cy="1015663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6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الغرفة الصفية</a:t>
            </a:r>
            <a:endParaRPr lang="en-US" sz="60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21F5A5-24C6-4802-9D92-A26324C51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770" y="1364530"/>
            <a:ext cx="2638031" cy="198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83D144-9188-4BAB-88D9-A283AA031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134" y="1474814"/>
            <a:ext cx="2652542" cy="189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086001-55E8-4108-9F29-266FE2AE0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124" y="1504970"/>
            <a:ext cx="2447362" cy="1859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275614-E7EC-4B0B-8625-39D9BAA1C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6908" y="3821391"/>
            <a:ext cx="2591893" cy="189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C99EB5-00BA-437E-BB1C-C54657BC8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647" y="3870406"/>
            <a:ext cx="2638031" cy="1859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8EBEA8-668F-41D7-9AE1-DAF234ED5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7533" y="3870402"/>
            <a:ext cx="2652542" cy="1908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7812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7469901" y="1121487"/>
            <a:ext cx="2241629" cy="1205177"/>
          </a:xfrm>
          <a:custGeom>
            <a:avLst/>
            <a:gdLst>
              <a:gd name="connsiteX0" fmla="*/ 0 w 2241629"/>
              <a:gd name="connsiteY0" fmla="*/ 0 h 1205177"/>
              <a:gd name="connsiteX1" fmla="*/ 2241629 w 2241629"/>
              <a:gd name="connsiteY1" fmla="*/ 0 h 1205177"/>
              <a:gd name="connsiteX2" fmla="*/ 2241629 w 2241629"/>
              <a:gd name="connsiteY2" fmla="*/ 1205177 h 1205177"/>
              <a:gd name="connsiteX3" fmla="*/ 0 w 2241629"/>
              <a:gd name="connsiteY3" fmla="*/ 1205177 h 1205177"/>
              <a:gd name="connsiteX4" fmla="*/ 0 w 2241629"/>
              <a:gd name="connsiteY4" fmla="*/ 0 h 120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629" h="1205177">
                <a:moveTo>
                  <a:pt x="0" y="0"/>
                </a:moveTo>
                <a:lnTo>
                  <a:pt x="2241629" y="0"/>
                </a:lnTo>
                <a:lnTo>
                  <a:pt x="2241629" y="1205177"/>
                </a:lnTo>
                <a:lnTo>
                  <a:pt x="0" y="1205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13" name="Freeform 12"/>
          <p:cNvSpPr/>
          <p:nvPr/>
        </p:nvSpPr>
        <p:spPr>
          <a:xfrm>
            <a:off x="2480468" y="2826410"/>
            <a:ext cx="2169318" cy="1205177"/>
          </a:xfrm>
          <a:custGeom>
            <a:avLst/>
            <a:gdLst>
              <a:gd name="connsiteX0" fmla="*/ 0 w 2169318"/>
              <a:gd name="connsiteY0" fmla="*/ 0 h 1205177"/>
              <a:gd name="connsiteX1" fmla="*/ 2169318 w 2169318"/>
              <a:gd name="connsiteY1" fmla="*/ 0 h 1205177"/>
              <a:gd name="connsiteX2" fmla="*/ 2169318 w 2169318"/>
              <a:gd name="connsiteY2" fmla="*/ 1205177 h 1205177"/>
              <a:gd name="connsiteX3" fmla="*/ 0 w 2169318"/>
              <a:gd name="connsiteY3" fmla="*/ 1205177 h 1205177"/>
              <a:gd name="connsiteX4" fmla="*/ 0 w 2169318"/>
              <a:gd name="connsiteY4" fmla="*/ 0 h 120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318" h="1205177">
                <a:moveTo>
                  <a:pt x="0" y="0"/>
                </a:moveTo>
                <a:lnTo>
                  <a:pt x="2169318" y="0"/>
                </a:lnTo>
                <a:lnTo>
                  <a:pt x="2169318" y="1205177"/>
                </a:lnTo>
                <a:lnTo>
                  <a:pt x="0" y="1205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16" name="Freeform 15"/>
          <p:cNvSpPr/>
          <p:nvPr/>
        </p:nvSpPr>
        <p:spPr>
          <a:xfrm>
            <a:off x="7469901" y="4531334"/>
            <a:ext cx="2241629" cy="1205177"/>
          </a:xfrm>
          <a:custGeom>
            <a:avLst/>
            <a:gdLst>
              <a:gd name="connsiteX0" fmla="*/ 0 w 2241629"/>
              <a:gd name="connsiteY0" fmla="*/ 0 h 1205177"/>
              <a:gd name="connsiteX1" fmla="*/ 2241629 w 2241629"/>
              <a:gd name="connsiteY1" fmla="*/ 0 h 1205177"/>
              <a:gd name="connsiteX2" fmla="*/ 2241629 w 2241629"/>
              <a:gd name="connsiteY2" fmla="*/ 1205177 h 1205177"/>
              <a:gd name="connsiteX3" fmla="*/ 0 w 2241629"/>
              <a:gd name="connsiteY3" fmla="*/ 1205177 h 1205177"/>
              <a:gd name="connsiteX4" fmla="*/ 0 w 2241629"/>
              <a:gd name="connsiteY4" fmla="*/ 0 h 120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629" h="1205177">
                <a:moveTo>
                  <a:pt x="0" y="0"/>
                </a:moveTo>
                <a:lnTo>
                  <a:pt x="2241629" y="0"/>
                </a:lnTo>
                <a:lnTo>
                  <a:pt x="2241629" y="1205177"/>
                </a:lnTo>
                <a:lnTo>
                  <a:pt x="0" y="1205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2" name="TextBox 1"/>
          <p:cNvSpPr txBox="1"/>
          <p:nvPr/>
        </p:nvSpPr>
        <p:spPr>
          <a:xfrm>
            <a:off x="1471323" y="192990"/>
            <a:ext cx="917302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8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</a:rPr>
              <a:t>كيف نبحث عن الإخفاء </a:t>
            </a:r>
            <a:r>
              <a:rPr lang="ar-AE" sz="4800" b="1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</a:rPr>
              <a:t>ف</a:t>
            </a:r>
            <a:r>
              <a:rPr lang="ar-AE" sz="48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</a:rPr>
              <a:t>ي القرآن الكريم ؟</a:t>
            </a:r>
            <a:endParaRPr lang="en-US" sz="4800" b="1" dirty="0">
              <a:ln>
                <a:solidFill>
                  <a:srgbClr val="0070C0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032788" y="1454213"/>
            <a:ext cx="2894730" cy="3486117"/>
            <a:chOff x="326253" y="1169017"/>
            <a:chExt cx="2894730" cy="3486117"/>
          </a:xfrm>
          <a:blipFill>
            <a:blip r:embed="rId2"/>
            <a:tile tx="0" ty="0" sx="100000" sy="100000" flip="none" algn="tl"/>
          </a:blipFill>
        </p:grpSpPr>
        <p:sp>
          <p:nvSpPr>
            <p:cNvPr id="5" name="Rounded Rectangle 4"/>
            <p:cNvSpPr/>
            <p:nvPr/>
          </p:nvSpPr>
          <p:spPr>
            <a:xfrm>
              <a:off x="326253" y="1169017"/>
              <a:ext cx="2679964" cy="236037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654647" y="1863603"/>
              <a:ext cx="2566336" cy="2791531"/>
            </a:xfrm>
            <a:custGeom>
              <a:avLst/>
              <a:gdLst>
                <a:gd name="connsiteX0" fmla="*/ 0 w 2566336"/>
                <a:gd name="connsiteY0" fmla="*/ 256634 h 2791531"/>
                <a:gd name="connsiteX1" fmla="*/ 256634 w 2566336"/>
                <a:gd name="connsiteY1" fmla="*/ 0 h 2791531"/>
                <a:gd name="connsiteX2" fmla="*/ 2309702 w 2566336"/>
                <a:gd name="connsiteY2" fmla="*/ 0 h 2791531"/>
                <a:gd name="connsiteX3" fmla="*/ 2566336 w 2566336"/>
                <a:gd name="connsiteY3" fmla="*/ 256634 h 2791531"/>
                <a:gd name="connsiteX4" fmla="*/ 2566336 w 2566336"/>
                <a:gd name="connsiteY4" fmla="*/ 2534897 h 2791531"/>
                <a:gd name="connsiteX5" fmla="*/ 2309702 w 2566336"/>
                <a:gd name="connsiteY5" fmla="*/ 2791531 h 2791531"/>
                <a:gd name="connsiteX6" fmla="*/ 256634 w 2566336"/>
                <a:gd name="connsiteY6" fmla="*/ 2791531 h 2791531"/>
                <a:gd name="connsiteX7" fmla="*/ 0 w 2566336"/>
                <a:gd name="connsiteY7" fmla="*/ 2534897 h 2791531"/>
                <a:gd name="connsiteX8" fmla="*/ 0 w 2566336"/>
                <a:gd name="connsiteY8" fmla="*/ 256634 h 279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6336" h="2791531">
                  <a:moveTo>
                    <a:pt x="0" y="256634"/>
                  </a:moveTo>
                  <a:cubicBezTo>
                    <a:pt x="0" y="114899"/>
                    <a:pt x="114899" y="0"/>
                    <a:pt x="256634" y="0"/>
                  </a:cubicBezTo>
                  <a:lnTo>
                    <a:pt x="2309702" y="0"/>
                  </a:lnTo>
                  <a:cubicBezTo>
                    <a:pt x="2451437" y="0"/>
                    <a:pt x="2566336" y="114899"/>
                    <a:pt x="2566336" y="256634"/>
                  </a:cubicBezTo>
                  <a:lnTo>
                    <a:pt x="2566336" y="2534897"/>
                  </a:lnTo>
                  <a:cubicBezTo>
                    <a:pt x="2566336" y="2676632"/>
                    <a:pt x="2451437" y="2791531"/>
                    <a:pt x="2309702" y="2791531"/>
                  </a:cubicBezTo>
                  <a:lnTo>
                    <a:pt x="256634" y="2791531"/>
                  </a:lnTo>
                  <a:cubicBezTo>
                    <a:pt x="114899" y="2791531"/>
                    <a:pt x="0" y="2676632"/>
                    <a:pt x="0" y="2534897"/>
                  </a:cubicBezTo>
                  <a:lnTo>
                    <a:pt x="0" y="256634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51365" tIns="151365" rIns="151365" bIns="151365" numCol="1" spcCol="1270" anchor="t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AE" sz="3200" kern="1200" dirty="0" smtClean="0">
                  <a:solidFill>
                    <a:srgbClr val="0070C0"/>
                  </a:solidFill>
                </a:rPr>
                <a:t>نبحث عن النون الساكنة أي الخالية من الحركة</a:t>
              </a:r>
              <a:endParaRPr lang="en-US" sz="1300" kern="1200" dirty="0">
                <a:solidFill>
                  <a:srgbClr val="0070C0"/>
                </a:solidFill>
              </a:endParaRP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300" kern="1200" dirty="0"/>
            </a:p>
          </p:txBody>
        </p:sp>
      </p:grpSp>
      <p:sp>
        <p:nvSpPr>
          <p:cNvPr id="7" name="Freeform 6"/>
          <p:cNvSpPr/>
          <p:nvPr/>
        </p:nvSpPr>
        <p:spPr>
          <a:xfrm rot="10800000">
            <a:off x="7836594" y="3021410"/>
            <a:ext cx="921777" cy="502197"/>
          </a:xfrm>
          <a:custGeom>
            <a:avLst/>
            <a:gdLst>
              <a:gd name="connsiteX0" fmla="*/ 0 w 921777"/>
              <a:gd name="connsiteY0" fmla="*/ 100439 h 502197"/>
              <a:gd name="connsiteX1" fmla="*/ 670679 w 921777"/>
              <a:gd name="connsiteY1" fmla="*/ 100439 h 502197"/>
              <a:gd name="connsiteX2" fmla="*/ 670679 w 921777"/>
              <a:gd name="connsiteY2" fmla="*/ 0 h 502197"/>
              <a:gd name="connsiteX3" fmla="*/ 921777 w 921777"/>
              <a:gd name="connsiteY3" fmla="*/ 251099 h 502197"/>
              <a:gd name="connsiteX4" fmla="*/ 670679 w 921777"/>
              <a:gd name="connsiteY4" fmla="*/ 502197 h 502197"/>
              <a:gd name="connsiteX5" fmla="*/ 670679 w 921777"/>
              <a:gd name="connsiteY5" fmla="*/ 401758 h 502197"/>
              <a:gd name="connsiteX6" fmla="*/ 0 w 921777"/>
              <a:gd name="connsiteY6" fmla="*/ 401758 h 502197"/>
              <a:gd name="connsiteX7" fmla="*/ 0 w 921777"/>
              <a:gd name="connsiteY7" fmla="*/ 100439 h 50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1777" h="502197">
                <a:moveTo>
                  <a:pt x="0" y="100440"/>
                </a:moveTo>
                <a:lnTo>
                  <a:pt x="670679" y="100440"/>
                </a:lnTo>
                <a:lnTo>
                  <a:pt x="670679" y="1"/>
                </a:lnTo>
                <a:lnTo>
                  <a:pt x="921777" y="251099"/>
                </a:lnTo>
                <a:lnTo>
                  <a:pt x="670679" y="502196"/>
                </a:lnTo>
                <a:lnTo>
                  <a:pt x="670679" y="401757"/>
                </a:lnTo>
                <a:lnTo>
                  <a:pt x="0" y="401757"/>
                </a:lnTo>
                <a:lnTo>
                  <a:pt x="0" y="100440"/>
                </a:ln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0" tIns="100439" rIns="150659" bIns="100439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4515520" y="1454213"/>
            <a:ext cx="2894730" cy="3486117"/>
            <a:chOff x="307244" y="3178687"/>
            <a:chExt cx="2894730" cy="3486117"/>
          </a:xfrm>
          <a:blipFill>
            <a:blip r:embed="rId2"/>
            <a:tile tx="0" ty="0" sx="100000" sy="100000" flip="none" algn="tl"/>
          </a:blipFill>
        </p:grpSpPr>
        <p:sp>
          <p:nvSpPr>
            <p:cNvPr id="18" name="Rounded Rectangle 17"/>
            <p:cNvSpPr/>
            <p:nvPr/>
          </p:nvSpPr>
          <p:spPr>
            <a:xfrm>
              <a:off x="307244" y="3178687"/>
              <a:ext cx="2679964" cy="236037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635638" y="3873273"/>
              <a:ext cx="2566336" cy="2791531"/>
            </a:xfrm>
            <a:custGeom>
              <a:avLst/>
              <a:gdLst>
                <a:gd name="connsiteX0" fmla="*/ 0 w 2566336"/>
                <a:gd name="connsiteY0" fmla="*/ 256634 h 2791531"/>
                <a:gd name="connsiteX1" fmla="*/ 256634 w 2566336"/>
                <a:gd name="connsiteY1" fmla="*/ 0 h 2791531"/>
                <a:gd name="connsiteX2" fmla="*/ 2309702 w 2566336"/>
                <a:gd name="connsiteY2" fmla="*/ 0 h 2791531"/>
                <a:gd name="connsiteX3" fmla="*/ 2566336 w 2566336"/>
                <a:gd name="connsiteY3" fmla="*/ 256634 h 2791531"/>
                <a:gd name="connsiteX4" fmla="*/ 2566336 w 2566336"/>
                <a:gd name="connsiteY4" fmla="*/ 2534897 h 2791531"/>
                <a:gd name="connsiteX5" fmla="*/ 2309702 w 2566336"/>
                <a:gd name="connsiteY5" fmla="*/ 2791531 h 2791531"/>
                <a:gd name="connsiteX6" fmla="*/ 256634 w 2566336"/>
                <a:gd name="connsiteY6" fmla="*/ 2791531 h 2791531"/>
                <a:gd name="connsiteX7" fmla="*/ 0 w 2566336"/>
                <a:gd name="connsiteY7" fmla="*/ 2534897 h 2791531"/>
                <a:gd name="connsiteX8" fmla="*/ 0 w 2566336"/>
                <a:gd name="connsiteY8" fmla="*/ 256634 h 279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6336" h="2791531">
                  <a:moveTo>
                    <a:pt x="0" y="256634"/>
                  </a:moveTo>
                  <a:cubicBezTo>
                    <a:pt x="0" y="114899"/>
                    <a:pt x="114899" y="0"/>
                    <a:pt x="256634" y="0"/>
                  </a:cubicBezTo>
                  <a:lnTo>
                    <a:pt x="2309702" y="0"/>
                  </a:lnTo>
                  <a:cubicBezTo>
                    <a:pt x="2451437" y="0"/>
                    <a:pt x="2566336" y="114899"/>
                    <a:pt x="2566336" y="256634"/>
                  </a:cubicBezTo>
                  <a:lnTo>
                    <a:pt x="2566336" y="2534897"/>
                  </a:lnTo>
                  <a:cubicBezTo>
                    <a:pt x="2566336" y="2676632"/>
                    <a:pt x="2451437" y="2791531"/>
                    <a:pt x="2309702" y="2791531"/>
                  </a:cubicBezTo>
                  <a:lnTo>
                    <a:pt x="256634" y="2791531"/>
                  </a:lnTo>
                  <a:cubicBezTo>
                    <a:pt x="114899" y="2791531"/>
                    <a:pt x="0" y="2676632"/>
                    <a:pt x="0" y="2534897"/>
                  </a:cubicBezTo>
                  <a:lnTo>
                    <a:pt x="0" y="256634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51365" tIns="151365" rIns="151365" bIns="151365" numCol="1" spcCol="1270" anchor="t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AE" sz="3200" dirty="0" smtClean="0">
                  <a:solidFill>
                    <a:srgbClr val="0070C0"/>
                  </a:solidFill>
                </a:rPr>
                <a:t>أو نبحث </a:t>
              </a:r>
              <a:r>
                <a:rPr lang="ar-AE" sz="3200" dirty="0">
                  <a:solidFill>
                    <a:srgbClr val="0070C0"/>
                  </a:solidFill>
                </a:rPr>
                <a:t>عن التنوين سواء كان </a:t>
              </a:r>
              <a:r>
                <a:rPr lang="ar-AE" sz="3200" dirty="0" smtClean="0">
                  <a:solidFill>
                    <a:srgbClr val="0070C0"/>
                  </a:solidFill>
                </a:rPr>
                <a:t>تنوين ضم </a:t>
              </a:r>
              <a:r>
                <a:rPr lang="ar-AE" sz="3200" dirty="0">
                  <a:solidFill>
                    <a:srgbClr val="0070C0"/>
                  </a:solidFill>
                </a:rPr>
                <a:t>أو فتح أو كسر </a:t>
              </a:r>
              <a:endParaRPr lang="en-US" sz="3200" dirty="0">
                <a:solidFill>
                  <a:srgbClr val="0070C0"/>
                </a:solidFill>
              </a:endParaRP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300" kern="1200" dirty="0"/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300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3280" y="1278351"/>
            <a:ext cx="2894730" cy="3486117"/>
            <a:chOff x="8177036" y="1380354"/>
            <a:chExt cx="2894730" cy="3486117"/>
          </a:xfrm>
          <a:blipFill>
            <a:blip r:embed="rId2"/>
            <a:tile tx="0" ty="0" sx="100000" sy="100000" flip="none" algn="tl"/>
          </a:blipFill>
        </p:grpSpPr>
        <p:sp>
          <p:nvSpPr>
            <p:cNvPr id="20" name="Rounded Rectangle 19"/>
            <p:cNvSpPr/>
            <p:nvPr/>
          </p:nvSpPr>
          <p:spPr>
            <a:xfrm>
              <a:off x="8177036" y="1380354"/>
              <a:ext cx="2679964" cy="236037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8505430" y="2074940"/>
              <a:ext cx="2566336" cy="2791531"/>
            </a:xfrm>
            <a:custGeom>
              <a:avLst/>
              <a:gdLst>
                <a:gd name="connsiteX0" fmla="*/ 0 w 2566336"/>
                <a:gd name="connsiteY0" fmla="*/ 256634 h 2791531"/>
                <a:gd name="connsiteX1" fmla="*/ 256634 w 2566336"/>
                <a:gd name="connsiteY1" fmla="*/ 0 h 2791531"/>
                <a:gd name="connsiteX2" fmla="*/ 2309702 w 2566336"/>
                <a:gd name="connsiteY2" fmla="*/ 0 h 2791531"/>
                <a:gd name="connsiteX3" fmla="*/ 2566336 w 2566336"/>
                <a:gd name="connsiteY3" fmla="*/ 256634 h 2791531"/>
                <a:gd name="connsiteX4" fmla="*/ 2566336 w 2566336"/>
                <a:gd name="connsiteY4" fmla="*/ 2534897 h 2791531"/>
                <a:gd name="connsiteX5" fmla="*/ 2309702 w 2566336"/>
                <a:gd name="connsiteY5" fmla="*/ 2791531 h 2791531"/>
                <a:gd name="connsiteX6" fmla="*/ 256634 w 2566336"/>
                <a:gd name="connsiteY6" fmla="*/ 2791531 h 2791531"/>
                <a:gd name="connsiteX7" fmla="*/ 0 w 2566336"/>
                <a:gd name="connsiteY7" fmla="*/ 2534897 h 2791531"/>
                <a:gd name="connsiteX8" fmla="*/ 0 w 2566336"/>
                <a:gd name="connsiteY8" fmla="*/ 256634 h 279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6336" h="2791531">
                  <a:moveTo>
                    <a:pt x="0" y="256634"/>
                  </a:moveTo>
                  <a:cubicBezTo>
                    <a:pt x="0" y="114899"/>
                    <a:pt x="114899" y="0"/>
                    <a:pt x="256634" y="0"/>
                  </a:cubicBezTo>
                  <a:lnTo>
                    <a:pt x="2309702" y="0"/>
                  </a:lnTo>
                  <a:cubicBezTo>
                    <a:pt x="2451437" y="0"/>
                    <a:pt x="2566336" y="114899"/>
                    <a:pt x="2566336" y="256634"/>
                  </a:cubicBezTo>
                  <a:lnTo>
                    <a:pt x="2566336" y="2534897"/>
                  </a:lnTo>
                  <a:cubicBezTo>
                    <a:pt x="2566336" y="2676632"/>
                    <a:pt x="2451437" y="2791531"/>
                    <a:pt x="2309702" y="2791531"/>
                  </a:cubicBezTo>
                  <a:lnTo>
                    <a:pt x="256634" y="2791531"/>
                  </a:lnTo>
                  <a:cubicBezTo>
                    <a:pt x="114899" y="2791531"/>
                    <a:pt x="0" y="2676632"/>
                    <a:pt x="0" y="2534897"/>
                  </a:cubicBezTo>
                  <a:lnTo>
                    <a:pt x="0" y="256634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1365" tIns="151365" rIns="151365" bIns="151365" numCol="1" spcCol="1270" anchor="t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ar-AE" sz="3200" kern="1200" dirty="0" smtClean="0"/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300" kern="1200" dirty="0"/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300" kern="1200" dirty="0"/>
            </a:p>
          </p:txBody>
        </p:sp>
      </p:grpSp>
      <p:sp>
        <p:nvSpPr>
          <p:cNvPr id="24" name="Freeform 23"/>
          <p:cNvSpPr/>
          <p:nvPr/>
        </p:nvSpPr>
        <p:spPr>
          <a:xfrm rot="10800000">
            <a:off x="3302427" y="3021409"/>
            <a:ext cx="921777" cy="502197"/>
          </a:xfrm>
          <a:custGeom>
            <a:avLst/>
            <a:gdLst>
              <a:gd name="connsiteX0" fmla="*/ 0 w 921777"/>
              <a:gd name="connsiteY0" fmla="*/ 100439 h 502197"/>
              <a:gd name="connsiteX1" fmla="*/ 670679 w 921777"/>
              <a:gd name="connsiteY1" fmla="*/ 100439 h 502197"/>
              <a:gd name="connsiteX2" fmla="*/ 670679 w 921777"/>
              <a:gd name="connsiteY2" fmla="*/ 0 h 502197"/>
              <a:gd name="connsiteX3" fmla="*/ 921777 w 921777"/>
              <a:gd name="connsiteY3" fmla="*/ 251099 h 502197"/>
              <a:gd name="connsiteX4" fmla="*/ 670679 w 921777"/>
              <a:gd name="connsiteY4" fmla="*/ 502197 h 502197"/>
              <a:gd name="connsiteX5" fmla="*/ 670679 w 921777"/>
              <a:gd name="connsiteY5" fmla="*/ 401758 h 502197"/>
              <a:gd name="connsiteX6" fmla="*/ 0 w 921777"/>
              <a:gd name="connsiteY6" fmla="*/ 401758 h 502197"/>
              <a:gd name="connsiteX7" fmla="*/ 0 w 921777"/>
              <a:gd name="connsiteY7" fmla="*/ 100439 h 50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1777" h="502197">
                <a:moveTo>
                  <a:pt x="0" y="100440"/>
                </a:moveTo>
                <a:lnTo>
                  <a:pt x="670679" y="100440"/>
                </a:lnTo>
                <a:lnTo>
                  <a:pt x="670679" y="1"/>
                </a:lnTo>
                <a:lnTo>
                  <a:pt x="921777" y="251099"/>
                </a:lnTo>
                <a:lnTo>
                  <a:pt x="670679" y="502196"/>
                </a:lnTo>
                <a:lnTo>
                  <a:pt x="670679" y="401757"/>
                </a:lnTo>
                <a:lnTo>
                  <a:pt x="0" y="401757"/>
                </a:lnTo>
                <a:lnTo>
                  <a:pt x="0" y="100440"/>
                </a:ln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0" tIns="100439" rIns="150659" bIns="100439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29535" y="1976730"/>
            <a:ext cx="2529563" cy="31393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ar-AE" sz="3000" dirty="0">
                <a:solidFill>
                  <a:srgbClr val="0070C0"/>
                </a:solidFill>
              </a:rPr>
              <a:t>نبحث عن حروف الإخفاء ( ص – ذ </a:t>
            </a:r>
            <a:r>
              <a:rPr lang="ar-AE" sz="3000" dirty="0" smtClean="0">
                <a:solidFill>
                  <a:srgbClr val="0070C0"/>
                </a:solidFill>
              </a:rPr>
              <a:t>– ث </a:t>
            </a:r>
            <a:r>
              <a:rPr lang="ar-AE" sz="3000" dirty="0">
                <a:solidFill>
                  <a:srgbClr val="0070C0"/>
                </a:solidFill>
              </a:rPr>
              <a:t>– ك – ج </a:t>
            </a:r>
            <a:r>
              <a:rPr lang="ar-AE" sz="3000" dirty="0" smtClean="0">
                <a:solidFill>
                  <a:srgbClr val="0070C0"/>
                </a:solidFill>
              </a:rPr>
              <a:t>– ش </a:t>
            </a:r>
            <a:r>
              <a:rPr lang="ar-AE" sz="3000" dirty="0">
                <a:solidFill>
                  <a:srgbClr val="0070C0"/>
                </a:solidFill>
              </a:rPr>
              <a:t>– ق – س – د – ط – ز – ف – ت </a:t>
            </a:r>
            <a:r>
              <a:rPr lang="ar-AE" sz="3000" dirty="0" smtClean="0">
                <a:solidFill>
                  <a:srgbClr val="0070C0"/>
                </a:solidFill>
              </a:rPr>
              <a:t>– ض </a:t>
            </a:r>
            <a:r>
              <a:rPr lang="ar-AE" sz="3000" dirty="0">
                <a:solidFill>
                  <a:srgbClr val="0070C0"/>
                </a:solidFill>
              </a:rPr>
              <a:t>- ظ </a:t>
            </a:r>
            <a:endParaRPr lang="en-US" sz="30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79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365" y="-204294"/>
            <a:ext cx="10515600" cy="1325563"/>
          </a:xfrm>
        </p:spPr>
        <p:txBody>
          <a:bodyPr/>
          <a:lstStyle/>
          <a:p>
            <a:pPr algn="ctr"/>
            <a:r>
              <a:rPr lang="ar-AE" sz="5400" dirty="0" smtClean="0">
                <a:latin typeface="Times New Roman" pitchFamily="18" charset="0"/>
                <a:cs typeface="Times New Roman" pitchFamily="18" charset="0"/>
              </a:rPr>
              <a:t>رسْمُه فِي المصْحف 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196" y="1121269"/>
            <a:ext cx="7705725" cy="2053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1" y="3521567"/>
            <a:ext cx="11696699" cy="310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3733801"/>
            <a:ext cx="4261465" cy="259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65" y="1046932"/>
            <a:ext cx="412961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14" y="863250"/>
            <a:ext cx="4261465" cy="259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535685" y="1578781"/>
            <a:ext cx="11353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ظ</a:t>
            </a:r>
            <a:endParaRPr lang="en-US" sz="8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75343" y="1886556"/>
            <a:ext cx="18075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altLang="en-US" sz="4000" b="1" dirty="0">
                <a:solidFill>
                  <a:srgbClr val="0070C0"/>
                </a:solidFill>
              </a:rPr>
              <a:t>فلينظر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Rectangle 12"/>
          <p:cNvSpPr/>
          <p:nvPr/>
        </p:nvSpPr>
        <p:spPr>
          <a:xfrm>
            <a:off x="3102431" y="1707938"/>
            <a:ext cx="28635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</a:t>
            </a:r>
            <a:endParaRPr lang="en-US" sz="8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Rectangle 13"/>
          <p:cNvSpPr/>
          <p:nvPr/>
        </p:nvSpPr>
        <p:spPr>
          <a:xfrm>
            <a:off x="2103812" y="1998249"/>
            <a:ext cx="16055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altLang="en-US" sz="4400" b="1" dirty="0">
                <a:solidFill>
                  <a:srgbClr val="0070C0"/>
                </a:solidFill>
              </a:rPr>
              <a:t>عنك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9648395" y="4278581"/>
            <a:ext cx="11353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ج</a:t>
            </a:r>
            <a:endParaRPr lang="en-US" sz="8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Rectangle 13"/>
          <p:cNvSpPr/>
          <p:nvPr/>
        </p:nvSpPr>
        <p:spPr>
          <a:xfrm>
            <a:off x="7662362" y="4881414"/>
            <a:ext cx="12570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ar-SA" altLang="en-US" sz="2800" b="1" dirty="0">
                <a:solidFill>
                  <a:srgbClr val="0070C0"/>
                </a:solidFill>
              </a:rPr>
              <a:t>أ</a:t>
            </a:r>
            <a:r>
              <a:rPr lang="ar-AE" altLang="en-US" sz="2800" b="1" dirty="0" smtClean="0">
                <a:solidFill>
                  <a:srgbClr val="0070C0"/>
                </a:solidFill>
              </a:rPr>
              <a:t>ن </a:t>
            </a:r>
            <a:r>
              <a:rPr lang="ar-AE" altLang="en-US" sz="2800" b="1" dirty="0">
                <a:solidFill>
                  <a:srgbClr val="0070C0"/>
                </a:solidFill>
              </a:rPr>
              <a:t>جاءكم</a:t>
            </a:r>
            <a:endParaRPr lang="en-US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17" y="3843945"/>
            <a:ext cx="4261465" cy="259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12"/>
          <p:cNvSpPr/>
          <p:nvPr/>
        </p:nvSpPr>
        <p:spPr>
          <a:xfrm>
            <a:off x="3887755" y="4551118"/>
            <a:ext cx="11353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</a:t>
            </a:r>
            <a:endParaRPr lang="en-US" sz="8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Rectangle 13"/>
          <p:cNvSpPr/>
          <p:nvPr/>
        </p:nvSpPr>
        <p:spPr>
          <a:xfrm>
            <a:off x="2035204" y="4994030"/>
            <a:ext cx="14350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ar-AE" altLang="en-US" b="1" dirty="0">
                <a:solidFill>
                  <a:srgbClr val="0070C0"/>
                </a:solidFill>
              </a:rPr>
              <a:t> </a:t>
            </a:r>
            <a:r>
              <a:rPr lang="ar-AE" altLang="en-US" sz="2400" b="1" dirty="0">
                <a:solidFill>
                  <a:srgbClr val="0070C0"/>
                </a:solidFill>
              </a:rPr>
              <a:t>بنباءٍ فتبينوا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9210" y="141403"/>
            <a:ext cx="981183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ما هو حرف الإخفاء الوارد في هذه الكلمات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0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3" y="941874"/>
            <a:ext cx="473883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68" y="3812386"/>
            <a:ext cx="4896544" cy="297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771" y="1196752"/>
            <a:ext cx="473883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514324" y="2642633"/>
            <a:ext cx="13644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ar-AE" altLang="en-US" sz="3200" b="1" dirty="0">
                <a:solidFill>
                  <a:srgbClr val="0070C0"/>
                </a:solidFill>
              </a:rPr>
              <a:t>ماءٍ دافق</a:t>
            </a:r>
            <a:endParaRPr lang="en-US" alt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5414" y="140439"/>
            <a:ext cx="981183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ما هو حرف الإخفاء الوارد في هذه الكلمات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Rectangle 13"/>
          <p:cNvSpPr/>
          <p:nvPr/>
        </p:nvSpPr>
        <p:spPr>
          <a:xfrm>
            <a:off x="419027" y="2027079"/>
            <a:ext cx="21366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ar-AE" altLang="en-US" sz="4000" b="1" dirty="0">
                <a:solidFill>
                  <a:srgbClr val="0070C0"/>
                </a:solidFill>
              </a:rPr>
              <a:t>أنفسكم</a:t>
            </a:r>
            <a:endParaRPr lang="en-US" altLang="en-US" sz="4000" b="1" dirty="0">
              <a:solidFill>
                <a:srgbClr val="0070C0"/>
              </a:solidFill>
            </a:endParaRPr>
          </a:p>
        </p:txBody>
      </p:sp>
      <p:sp>
        <p:nvSpPr>
          <p:cNvPr id="18" name="Rectangle 13"/>
          <p:cNvSpPr/>
          <p:nvPr/>
        </p:nvSpPr>
        <p:spPr>
          <a:xfrm>
            <a:off x="4278354" y="5285957"/>
            <a:ext cx="14670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ar-AE" altLang="en-US" sz="2800" b="1" dirty="0">
                <a:solidFill>
                  <a:srgbClr val="0070C0"/>
                </a:solidFill>
              </a:rPr>
              <a:t>أن تصيبوا </a:t>
            </a:r>
            <a:endParaRPr lang="en-US" alt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73052" y="121188"/>
            <a:ext cx="11775609" cy="6648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12"/>
          <p:cNvSpPr/>
          <p:nvPr/>
        </p:nvSpPr>
        <p:spPr>
          <a:xfrm>
            <a:off x="9753600" y="2027079"/>
            <a:ext cx="113535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9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د</a:t>
            </a:r>
            <a:endParaRPr lang="en-US" sz="9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Rectangle 12"/>
          <p:cNvSpPr/>
          <p:nvPr/>
        </p:nvSpPr>
        <p:spPr>
          <a:xfrm>
            <a:off x="3120391" y="1514747"/>
            <a:ext cx="113535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9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</a:t>
            </a:r>
            <a:endParaRPr lang="en-US" sz="9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90877" y="4449048"/>
            <a:ext cx="113535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</a:t>
            </a:r>
            <a:endParaRPr lang="en-US" sz="9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598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543" y="-600501"/>
            <a:ext cx="11329200" cy="1657684"/>
          </a:xfrm>
        </p:spPr>
        <p:txBody>
          <a:bodyPr>
            <a:normAutofit/>
          </a:bodyPr>
          <a:lstStyle/>
          <a:p>
            <a:pPr algn="ctr"/>
            <a:r>
              <a:rPr lang="ar-AE" sz="5400" dirty="0" smtClean="0">
                <a:latin typeface="Times New Roman" pitchFamily="18" charset="0"/>
                <a:cs typeface="Times New Roman" pitchFamily="18" charset="0"/>
              </a:rPr>
              <a:t>كَيْف ننطُق حُكم الإخْفَاء..؟؟-انْتبهِ لِمَا تحته خَط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t="13333" r="8385" b="67822"/>
          <a:stretch/>
        </p:blipFill>
        <p:spPr>
          <a:xfrm>
            <a:off x="517167" y="1300768"/>
            <a:ext cx="11077427" cy="5022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5" name="Straight Connector 4"/>
          <p:cNvCxnSpPr/>
          <p:nvPr/>
        </p:nvCxnSpPr>
        <p:spPr>
          <a:xfrm flipH="1">
            <a:off x="888644" y="3425780"/>
            <a:ext cx="3644721" cy="25758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179714" y="4402428"/>
            <a:ext cx="3644721" cy="25758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056068" y="4415309"/>
            <a:ext cx="4999813" cy="12879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34098" y="5366197"/>
            <a:ext cx="8304727" cy="25758"/>
          </a:xfrm>
          <a:prstGeom prst="line">
            <a:avLst/>
          </a:prstGeom>
          <a:ln w="476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48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t="19200" r="8385" b="33511"/>
          <a:stretch/>
        </p:blipFill>
        <p:spPr>
          <a:xfrm>
            <a:off x="1524294" y="188640"/>
            <a:ext cx="8892186" cy="655272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6049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5F148C5-13C1-4E43-9F9B-39DE76392F94}"/>
              </a:ext>
            </a:extLst>
          </p:cNvPr>
          <p:cNvSpPr/>
          <p:nvPr/>
        </p:nvSpPr>
        <p:spPr>
          <a:xfrm>
            <a:off x="1718310" y="274320"/>
            <a:ext cx="8732520" cy="6450330"/>
          </a:xfrm>
          <a:prstGeom prst="rect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8E7CD5-D2F1-4245-AD87-3C22220CD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05" t="66509" r="41954" b="19144"/>
          <a:stretch/>
        </p:blipFill>
        <p:spPr>
          <a:xfrm>
            <a:off x="1913321" y="1313552"/>
            <a:ext cx="8342498" cy="207257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E9059DE-3547-4929-9304-6034679AF3BC}"/>
              </a:ext>
            </a:extLst>
          </p:cNvPr>
          <p:cNvSpPr/>
          <p:nvPr/>
        </p:nvSpPr>
        <p:spPr>
          <a:xfrm>
            <a:off x="5159896" y="404664"/>
            <a:ext cx="4896544" cy="70788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ar-BH" sz="4000" dirty="0"/>
              <a:t>وما حروف الإخفاء:  </a:t>
            </a:r>
            <a:endParaRPr lang="en-US" sz="4000" dirty="0"/>
          </a:p>
        </p:txBody>
      </p:sp>
      <p:graphicFrame>
        <p:nvGraphicFramePr>
          <p:cNvPr id="15" name="Table 15">
            <a:extLst>
              <a:ext uri="{FF2B5EF4-FFF2-40B4-BE49-F238E27FC236}">
                <a16:creationId xmlns="" xmlns:a16="http://schemas.microsoft.com/office/drawing/2014/main" id="{65167C26-ECB5-4E4B-846E-2C33064F89A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44045" y="4326349"/>
          <a:ext cx="8468220" cy="10944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64548">
                  <a:extLst>
                    <a:ext uri="{9D8B030D-6E8A-4147-A177-3AD203B41FA5}">
                      <a16:colId xmlns="" xmlns:a16="http://schemas.microsoft.com/office/drawing/2014/main" val="534789050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291994194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1496935428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3039533800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2779127401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2619224617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1803128182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3348552890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4064168472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2325140938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2382454503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2933052978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294620820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43887017"/>
                    </a:ext>
                  </a:extLst>
                </a:gridCol>
                <a:gridCol w="564548">
                  <a:extLst>
                    <a:ext uri="{9D8B030D-6E8A-4147-A177-3AD203B41FA5}">
                      <a16:colId xmlns="" xmlns:a16="http://schemas.microsoft.com/office/drawing/2014/main" val="1231095095"/>
                    </a:ext>
                  </a:extLst>
                </a:gridCol>
              </a:tblGrid>
              <a:tr h="1094452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884667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FFC865-DBC9-481A-8293-0701516C85FE}"/>
              </a:ext>
            </a:extLst>
          </p:cNvPr>
          <p:cNvSpPr txBox="1"/>
          <p:nvPr/>
        </p:nvSpPr>
        <p:spPr>
          <a:xfrm>
            <a:off x="6585857" y="3655289"/>
            <a:ext cx="3639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400" b="1" u="sng" dirty="0"/>
              <a:t>اكتب الحروف :- </a:t>
            </a:r>
            <a:endParaRPr lang="en-US" sz="2400" b="1" u="sng" dirty="0"/>
          </a:p>
        </p:txBody>
      </p:sp>
      <p:grpSp>
        <p:nvGrpSpPr>
          <p:cNvPr id="5" name="Group 4"/>
          <p:cNvGrpSpPr/>
          <p:nvPr/>
        </p:nvGrpSpPr>
        <p:grpSpPr>
          <a:xfrm>
            <a:off x="1794943" y="4393305"/>
            <a:ext cx="8517327" cy="884358"/>
            <a:chOff x="270942" y="4393305"/>
            <a:chExt cx="8517327" cy="884358"/>
          </a:xfrm>
        </p:grpSpPr>
        <p:sp>
          <p:nvSpPr>
            <p:cNvPr id="10" name="مربع نص 8">
              <a:extLst>
                <a:ext uri="{FF2B5EF4-FFF2-40B4-BE49-F238E27FC236}">
                  <a16:creationId xmlns="" xmlns:a16="http://schemas.microsoft.com/office/drawing/2014/main" id="{16D979B7-2A0D-4EA6-B2BA-40A38143F8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9619" y="4456009"/>
              <a:ext cx="6286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3600" b="1" dirty="0"/>
                <a:t>ص</a:t>
              </a:r>
              <a:endParaRPr lang="ar-SA" altLang="en-US" sz="3600" b="1" dirty="0"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="" xmlns:a16="http://schemas.microsoft.com/office/drawing/2014/main" id="{2FE9FE7C-9687-4A55-AE14-A29CD567E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4088" y="4521314"/>
              <a:ext cx="62865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000" b="1" dirty="0"/>
                <a:t>ش</a:t>
              </a:r>
              <a:endParaRPr lang="ar-SA" altLang="en-US" sz="4000" b="1" dirty="0"/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="" xmlns:a16="http://schemas.microsoft.com/office/drawing/2014/main" id="{E9ED83B2-E5B9-474F-BA4E-753CACB95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0272" y="4437112"/>
              <a:ext cx="628650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800" b="1" dirty="0"/>
                <a:t>ث</a:t>
              </a:r>
              <a:endParaRPr lang="ar-SA" altLang="en-US" sz="4800" b="1" dirty="0"/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="" xmlns:a16="http://schemas.microsoft.com/office/drawing/2014/main" id="{03069D1F-F12B-4AAB-9616-5B23ADB40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216" y="4445813"/>
              <a:ext cx="62865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800" b="1"/>
                <a:t>ك</a:t>
              </a:r>
              <a:endParaRPr lang="ar-SA" altLang="en-US" sz="4800" b="1"/>
            </a:p>
          </p:txBody>
        </p:sp>
        <p:sp>
          <p:nvSpPr>
            <p:cNvPr id="14" name="مربع نص 14">
              <a:extLst>
                <a:ext uri="{FF2B5EF4-FFF2-40B4-BE49-F238E27FC236}">
                  <a16:creationId xmlns="" xmlns:a16="http://schemas.microsoft.com/office/drawing/2014/main" id="{6D35601D-1E2E-4402-AEAB-A2ED154EF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9477" y="4393305"/>
              <a:ext cx="62865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800" b="1"/>
                <a:t>ج</a:t>
              </a:r>
              <a:endParaRPr lang="ar-SA" altLang="en-US" sz="4800" b="1"/>
            </a:p>
          </p:txBody>
        </p:sp>
        <p:sp>
          <p:nvSpPr>
            <p:cNvPr id="16" name="مربع نص 17">
              <a:extLst>
                <a:ext uri="{FF2B5EF4-FFF2-40B4-BE49-F238E27FC236}">
                  <a16:creationId xmlns="" xmlns:a16="http://schemas.microsoft.com/office/drawing/2014/main" id="{570C76F5-B39F-4EC3-A0A5-D214F2BA3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6336" y="4437112"/>
              <a:ext cx="628650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800" b="1" dirty="0"/>
                <a:t>ذ</a:t>
              </a:r>
              <a:endParaRPr lang="ar-SA" altLang="en-US" sz="4800" b="1" dirty="0"/>
            </a:p>
          </p:txBody>
        </p:sp>
        <p:sp>
          <p:nvSpPr>
            <p:cNvPr id="18" name="مربع نص 18">
              <a:extLst>
                <a:ext uri="{FF2B5EF4-FFF2-40B4-BE49-F238E27FC236}">
                  <a16:creationId xmlns="" xmlns:a16="http://schemas.microsoft.com/office/drawing/2014/main" id="{D2CBA6A2-9903-49FF-B5E1-EB18D5F5D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7636" y="4398937"/>
              <a:ext cx="62865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800" b="1"/>
                <a:t>ق</a:t>
              </a:r>
              <a:endParaRPr lang="ar-SA" altLang="en-US" sz="4800" b="1"/>
            </a:p>
          </p:txBody>
        </p:sp>
        <p:sp>
          <p:nvSpPr>
            <p:cNvPr id="19" name="مربع نص 19">
              <a:extLst>
                <a:ext uri="{FF2B5EF4-FFF2-40B4-BE49-F238E27FC236}">
                  <a16:creationId xmlns="" xmlns:a16="http://schemas.microsoft.com/office/drawing/2014/main" id="{C6BE9328-3B9C-41E7-AA56-49EC4E1B6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1382" y="4437112"/>
              <a:ext cx="62865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000" b="1" dirty="0"/>
                <a:t>س</a:t>
              </a:r>
              <a:endParaRPr lang="ar-SA" altLang="en-US" sz="4000" b="1" dirty="0"/>
            </a:p>
          </p:txBody>
        </p:sp>
        <p:sp>
          <p:nvSpPr>
            <p:cNvPr id="20" name="مربع نص 20">
              <a:extLst>
                <a:ext uri="{FF2B5EF4-FFF2-40B4-BE49-F238E27FC236}">
                  <a16:creationId xmlns="" xmlns:a16="http://schemas.microsoft.com/office/drawing/2014/main" id="{DA29B04B-4B49-4AD6-AB2E-F19A2E6F1C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254" y="4437112"/>
              <a:ext cx="628650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800" b="1"/>
                <a:t>ط</a:t>
              </a:r>
              <a:endParaRPr lang="ar-SA" altLang="en-US" sz="4800" b="1"/>
            </a:p>
          </p:txBody>
        </p:sp>
        <p:sp>
          <p:nvSpPr>
            <p:cNvPr id="21" name="مربع نص 21">
              <a:extLst>
                <a:ext uri="{FF2B5EF4-FFF2-40B4-BE49-F238E27FC236}">
                  <a16:creationId xmlns="" xmlns:a16="http://schemas.microsoft.com/office/drawing/2014/main" id="{7D731D9F-EBDF-431B-A9D9-B3B0F237F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334" y="4456009"/>
              <a:ext cx="62865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000" b="1" dirty="0"/>
                <a:t>ض</a:t>
              </a:r>
              <a:endParaRPr lang="ar-SA" altLang="en-US" sz="4000" b="1" dirty="0"/>
            </a:p>
          </p:txBody>
        </p:sp>
        <p:sp>
          <p:nvSpPr>
            <p:cNvPr id="22" name="مربع نص 22">
              <a:extLst>
                <a:ext uri="{FF2B5EF4-FFF2-40B4-BE49-F238E27FC236}">
                  <a16:creationId xmlns="" xmlns:a16="http://schemas.microsoft.com/office/drawing/2014/main" id="{59391D2B-460F-46BE-B174-2577C9245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5606" y="4445813"/>
              <a:ext cx="62865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800" b="1" dirty="0"/>
                <a:t>د</a:t>
              </a:r>
              <a:endParaRPr lang="ar-SA" altLang="en-US" sz="4800" b="1" dirty="0"/>
            </a:p>
          </p:txBody>
        </p:sp>
        <p:sp>
          <p:nvSpPr>
            <p:cNvPr id="23" name="مربع نص 23">
              <a:extLst>
                <a:ext uri="{FF2B5EF4-FFF2-40B4-BE49-F238E27FC236}">
                  <a16:creationId xmlns="" xmlns:a16="http://schemas.microsoft.com/office/drawing/2014/main" id="{5C18741E-C01D-4FFF-BED1-469AE8B69B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5776" y="4435524"/>
              <a:ext cx="62865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800" b="1"/>
                <a:t>ز</a:t>
              </a:r>
              <a:endParaRPr lang="ar-SA" altLang="en-US" sz="4800" b="1"/>
            </a:p>
          </p:txBody>
        </p:sp>
        <p:sp>
          <p:nvSpPr>
            <p:cNvPr id="24" name="مربع نص 24">
              <a:extLst>
                <a:ext uri="{FF2B5EF4-FFF2-40B4-BE49-F238E27FC236}">
                  <a16:creationId xmlns="" xmlns:a16="http://schemas.microsoft.com/office/drawing/2014/main" id="{F7577759-5B6F-4249-B142-F6C708944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942" y="4437112"/>
              <a:ext cx="62865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800" b="1" dirty="0"/>
                <a:t>ظ</a:t>
              </a:r>
              <a:endParaRPr lang="ar-SA" altLang="en-US" sz="4800" b="1" dirty="0"/>
            </a:p>
          </p:txBody>
        </p:sp>
        <p:sp>
          <p:nvSpPr>
            <p:cNvPr id="25" name="مربع نص 25">
              <a:extLst>
                <a:ext uri="{FF2B5EF4-FFF2-40B4-BE49-F238E27FC236}">
                  <a16:creationId xmlns="" xmlns:a16="http://schemas.microsoft.com/office/drawing/2014/main" id="{CA0554BE-D9BC-4759-BA1F-F3BC08B56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3070" y="4447400"/>
              <a:ext cx="62865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800" b="1"/>
                <a:t>ت</a:t>
              </a:r>
              <a:endParaRPr lang="ar-SA" altLang="en-US" sz="4800" b="1"/>
            </a:p>
          </p:txBody>
        </p:sp>
        <p:sp>
          <p:nvSpPr>
            <p:cNvPr id="26" name="مربع نص 26">
              <a:extLst>
                <a:ext uri="{FF2B5EF4-FFF2-40B4-BE49-F238E27FC236}">
                  <a16:creationId xmlns="" xmlns:a16="http://schemas.microsoft.com/office/drawing/2014/main" id="{2F5C9419-3EF7-49F0-913D-D5BFDFC99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218" y="4437112"/>
              <a:ext cx="62865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ar-AE" altLang="en-US" sz="4800" b="1"/>
                <a:t>ف</a:t>
              </a:r>
              <a:endParaRPr lang="ar-SA" altLang="en-US" sz="4800" b="1"/>
            </a:p>
          </p:txBody>
        </p:sp>
      </p:grpSp>
    </p:spTree>
    <p:extLst>
      <p:ext uri="{BB962C8B-B14F-4D97-AF65-F5344CB8AC3E}">
        <p14:creationId xmlns:p14="http://schemas.microsoft.com/office/powerpoint/2010/main" val="351436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0">
            <a:extLst>
              <a:ext uri="{FF2B5EF4-FFF2-40B4-BE49-F238E27FC236}">
                <a16:creationId xmlns="" xmlns:a16="http://schemas.microsoft.com/office/drawing/2014/main" id="{1C99FA5C-54DA-41D5-8DEC-925B57F6D5BE}"/>
              </a:ext>
            </a:extLst>
          </p:cNvPr>
          <p:cNvSpPr/>
          <p:nvPr/>
        </p:nvSpPr>
        <p:spPr>
          <a:xfrm>
            <a:off x="3860801" y="609600"/>
            <a:ext cx="7335625" cy="1764016"/>
          </a:xfrm>
          <a:prstGeom prst="cloudCallou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ar-SA" sz="3200" b="1" dirty="0" smtClean="0">
                <a:solidFill>
                  <a:schemeClr val="tx1"/>
                </a:solidFill>
                <a:latin typeface="Calibri" panose="020F0502020204030204"/>
                <a:cs typeface="Akhbar MT" pitchFamily="2" charset="-78"/>
              </a:rPr>
              <a:t>ورقة عمل أحكام تجويد</a:t>
            </a:r>
          </a:p>
          <a:p>
            <a:pPr algn="ctr" defTabSz="514350">
              <a:defRPr/>
            </a:pPr>
            <a:r>
              <a:rPr lang="ar-SA" sz="3200" b="1" dirty="0" smtClean="0">
                <a:solidFill>
                  <a:schemeClr val="tx1"/>
                </a:solidFill>
                <a:latin typeface="Calibri" panose="020F0502020204030204"/>
                <a:cs typeface="Akhbar MT" pitchFamily="2" charset="-78"/>
              </a:rPr>
              <a:t>يجب كتابة الهمزة في كل حكم</a:t>
            </a:r>
            <a:endParaRPr lang="en-US" sz="3200" b="1" dirty="0">
              <a:solidFill>
                <a:schemeClr val="tx1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4" name="TextBox 1"/>
          <p:cNvSpPr txBox="1"/>
          <p:nvPr/>
        </p:nvSpPr>
        <p:spPr>
          <a:xfrm rot="19680950">
            <a:off x="6974006" y="4486713"/>
            <a:ext cx="485860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وسام لأول 3 طلاب حلوا صحيح</a:t>
            </a:r>
          </a:p>
        </p:txBody>
      </p:sp>
      <p:pic>
        <p:nvPicPr>
          <p:cNvPr id="5" name="Picture 2" descr="منتديات أنصار الله .. أنصار الإمام المهدي و الإمام احمد الحسن ...">
            <a:hlinkClick r:id="" action="ppaction://noaction"/>
            <a:extLst>
              <a:ext uri="{FF2B5EF4-FFF2-40B4-BE49-F238E27FC236}">
                <a16:creationId xmlns="" xmlns:a16="http://schemas.microsoft.com/office/drawing/2014/main" id="{629F915C-9ED7-452D-892C-8C43C233D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99" y="1017193"/>
            <a:ext cx="1548713" cy="153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 Minutes- Sand Timer">
            <a:hlinkClick r:id="" action="ppaction://media"/>
            <a:extLst>
              <a:ext uri="{FF2B5EF4-FFF2-40B4-BE49-F238E27FC236}">
                <a16:creationId xmlns:a16="http://schemas.microsoft.com/office/drawing/2014/main" xmlns="" id="{2C8F8E11-A901-48A3-9EB2-B28EF53F2E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9797" y="4497172"/>
            <a:ext cx="1889906" cy="1074322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579894" y="3244334"/>
            <a:ext cx="53698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6"/>
              </a:rPr>
              <a:t>https://www.liveworksheets.com/1-ek1873195tc</a:t>
            </a:r>
            <a:endParaRPr lang="ar-SA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677" t="17437" r="41546" b="10824"/>
          <a:stretch/>
        </p:blipFill>
        <p:spPr>
          <a:xfrm>
            <a:off x="357808" y="153479"/>
            <a:ext cx="11648661" cy="6546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73479" y="3928187"/>
            <a:ext cx="503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9311" y="3589731"/>
            <a:ext cx="192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لا ينصرون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73479" y="4283835"/>
            <a:ext cx="503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3185" y="4283835"/>
            <a:ext cx="1815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ماءٍ دافق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1131" y="4589855"/>
            <a:ext cx="176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dirty="0"/>
              <a:t> </a:t>
            </a:r>
            <a:r>
              <a:rPr lang="ar-AE" sz="2400" dirty="0">
                <a:solidFill>
                  <a:srgbClr val="FF0000"/>
                </a:solidFill>
              </a:rPr>
              <a:t> </a:t>
            </a:r>
            <a:r>
              <a:rPr lang="ar-AE" sz="2400" dirty="0" smtClean="0">
                <a:solidFill>
                  <a:srgbClr val="FF0000"/>
                </a:solidFill>
              </a:rPr>
              <a:t>   </a:t>
            </a:r>
            <a:r>
              <a:rPr lang="ar-AE" sz="2400" dirty="0">
                <a:solidFill>
                  <a:srgbClr val="FF0000"/>
                </a:solidFill>
              </a:rPr>
              <a:t>منكم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8870" y="4589855"/>
            <a:ext cx="2199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بكلٍ كافرون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40403" y="4870313"/>
            <a:ext cx="43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 </a:t>
            </a:r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81671" y="4870314"/>
            <a:ext cx="1537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قبلك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7729" y="5183290"/>
            <a:ext cx="1557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الإنسان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73479" y="5435781"/>
            <a:ext cx="58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 </a:t>
            </a:r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ز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8141" y="5505197"/>
            <a:ext cx="2080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نفساً زكية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45835" y="5722812"/>
            <a:ext cx="170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dirty="0"/>
              <a:t> </a:t>
            </a:r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ضل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840404" y="6135759"/>
            <a:ext cx="51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ظ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54079" y="6135759"/>
            <a:ext cx="1431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فانظر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8871" y="6135759"/>
            <a:ext cx="235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قرىً ظاهرة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498261" y="4020520"/>
            <a:ext cx="86844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dirty="0" smtClean="0">
                <a:solidFill>
                  <a:srgbClr val="FF0000"/>
                </a:solidFill>
              </a:rPr>
              <a:t>من ذلك</a:t>
            </a:r>
            <a:endParaRPr lang="ar-A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335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7676" y="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ar-AE" dirty="0" smtClean="0">
                <a:latin typeface="Times New Roman" pitchFamily="18" charset="0"/>
                <a:cs typeface="Times New Roman" pitchFamily="18" charset="0"/>
              </a:rPr>
              <a:t>التّقييم الذّاتي الأوّل</a:t>
            </a:r>
            <a:br>
              <a:rPr lang="ar-AE" dirty="0" smtClean="0">
                <a:latin typeface="Times New Roman" pitchFamily="18" charset="0"/>
                <a:cs typeface="Times New Roman" pitchFamily="18" charset="0"/>
              </a:rPr>
            </a:br>
            <a:r>
              <a:rPr lang="ar-AE" dirty="0" smtClean="0">
                <a:latin typeface="Times New Roman" pitchFamily="18" charset="0"/>
                <a:cs typeface="Times New Roman" pitchFamily="18" charset="0"/>
              </a:rPr>
              <a:t>اسْتخرج مِن الآيات حكْم الإخفَاء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1" y="1313647"/>
            <a:ext cx="11186953" cy="47909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7778" y="2660967"/>
            <a:ext cx="994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000" dirty="0">
                <a:solidFill>
                  <a:srgbClr val="660000"/>
                </a:solidFill>
                <a:latin typeface="Arial" panose="020B0604020202020204" pitchFamily="34" charset="0"/>
              </a:rPr>
              <a:t>{ أَنْشَأَكُمْ }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702870" y="3216639"/>
            <a:ext cx="619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000" dirty="0">
                <a:solidFill>
                  <a:srgbClr val="660000"/>
                </a:solidFill>
                <a:latin typeface="Arial" panose="020B0604020202020204" pitchFamily="34" charset="0"/>
              </a:rPr>
              <a:t>{</a:t>
            </a:r>
            <a:r>
              <a:rPr lang="ar-AE" sz="2000" dirty="0">
                <a:solidFill>
                  <a:schemeClr val="accent1">
                    <a:lumMod val="50000"/>
                  </a:schemeClr>
                </a:solidFill>
              </a:rPr>
              <a:t>أَنْتُمْ</a:t>
            </a:r>
            <a:r>
              <a:rPr lang="ar-AE" sz="2000" dirty="0">
                <a:solidFill>
                  <a:srgbClr val="660000"/>
                </a:solidFill>
                <a:latin typeface="Arial" panose="020B0604020202020204" pitchFamily="34" charset="0"/>
              </a:rPr>
              <a:t>}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554266" y="3764082"/>
            <a:ext cx="861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000" dirty="0">
                <a:solidFill>
                  <a:srgbClr val="660000"/>
                </a:solidFill>
                <a:latin typeface="Arial" panose="020B0604020202020204" pitchFamily="34" charset="0"/>
              </a:rPr>
              <a:t>{</a:t>
            </a:r>
            <a:r>
              <a:rPr lang="ar-AE" sz="2000" dirty="0">
                <a:solidFill>
                  <a:schemeClr val="accent1">
                    <a:lumMod val="50000"/>
                  </a:schemeClr>
                </a:solidFill>
              </a:rPr>
              <a:t>أَنْفُسَكُمْ</a:t>
            </a:r>
            <a:r>
              <a:rPr lang="ar-AE" sz="2000" dirty="0">
                <a:solidFill>
                  <a:srgbClr val="660000"/>
                </a:solidFill>
                <a:latin typeface="Arial" panose="020B0604020202020204" pitchFamily="34" charset="0"/>
              </a:rPr>
              <a:t>}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525297" y="4373293"/>
            <a:ext cx="875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000" dirty="0">
                <a:solidFill>
                  <a:srgbClr val="002060"/>
                </a:solidFill>
                <a:latin typeface="Arial" panose="020B0604020202020204" pitchFamily="34" charset="0"/>
              </a:rPr>
              <a:t>{</a:t>
            </a:r>
            <a:r>
              <a:rPr lang="ar-AE" sz="2000" dirty="0">
                <a:solidFill>
                  <a:srgbClr val="002060"/>
                </a:solidFill>
              </a:rPr>
              <a:t>فَلْيَنْظُرِ</a:t>
            </a:r>
            <a:r>
              <a:rPr lang="ar-AE" sz="2000" dirty="0">
                <a:solidFill>
                  <a:srgbClr val="002060"/>
                </a:solidFill>
                <a:latin typeface="Arial" panose="020B0604020202020204" pitchFamily="34" charset="0"/>
              </a:rPr>
              <a:t>}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4539" y="5076298"/>
            <a:ext cx="939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000" dirty="0">
                <a:solidFill>
                  <a:srgbClr val="002060"/>
                </a:solidFill>
                <a:latin typeface="Arial" panose="020B0604020202020204" pitchFamily="34" charset="0"/>
              </a:rPr>
              <a:t>{</a:t>
            </a:r>
            <a:r>
              <a:rPr lang="ar-AE" sz="2000" dirty="0">
                <a:solidFill>
                  <a:srgbClr val="002060"/>
                </a:solidFill>
              </a:rPr>
              <a:t>الْإِنْسَانُ</a:t>
            </a:r>
            <a:r>
              <a:rPr lang="ar-AE" sz="2000" dirty="0">
                <a:solidFill>
                  <a:srgbClr val="002060"/>
                </a:solidFill>
                <a:latin typeface="Arial" panose="020B0604020202020204" pitchFamily="34" charset="0"/>
              </a:rPr>
              <a:t>}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8053" y="5644483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000" dirty="0">
                <a:solidFill>
                  <a:srgbClr val="002060"/>
                </a:solidFill>
                <a:latin typeface="Arial" panose="020B0604020202020204" pitchFamily="34" charset="0"/>
              </a:rPr>
              <a:t>{</a:t>
            </a:r>
            <a:r>
              <a:rPr lang="ar-AE" sz="2000" dirty="0">
                <a:solidFill>
                  <a:srgbClr val="002060"/>
                </a:solidFill>
              </a:rPr>
              <a:t>مَاءٍ دَافِقٍ</a:t>
            </a:r>
            <a:r>
              <a:rPr lang="ar-AE" sz="2000" dirty="0">
                <a:solidFill>
                  <a:srgbClr val="002060"/>
                </a:solidFill>
                <a:latin typeface="Arial" panose="020B0604020202020204" pitchFamily="34" charset="0"/>
              </a:rPr>
              <a:t>}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102" y="2724823"/>
            <a:ext cx="3514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جاء حرف </a:t>
            </a:r>
            <a:r>
              <a:rPr lang="ar-AE" sz="2000" b="1" dirty="0" smtClean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الشين  </a:t>
            </a:r>
            <a:r>
              <a:rPr lang="ar-AE" sz="20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بعد النون الساكنة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379" y="3203068"/>
            <a:ext cx="306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جاء حرف التاء بعد النون الساكنة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379" y="3681313"/>
            <a:ext cx="306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جاء حرف الفاء بعد النون الساكنة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7379" y="4420426"/>
            <a:ext cx="306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جاء حرف الظاء بعد النون الساكنة</a:t>
            </a:r>
            <a:endParaRPr lang="en-US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7379" y="5045358"/>
            <a:ext cx="306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جاء حرف السين بعد النون الساكنة</a:t>
            </a:r>
            <a:endParaRPr lang="en-US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7379" y="5599703"/>
            <a:ext cx="306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جاء حرف الدال بعد التنوين</a:t>
            </a:r>
            <a:endParaRPr lang="en-US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2071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xmlns="" id="{DAE98AA7-EEC8-4349-B75F-8C7B0A80C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31096" y="2213602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2" name="Picture 8" descr="الذكر #اذكر_الله #إسلاميات #ديني #تصميم | Bilal Alnima | Flickr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r="1289"/>
          <a:stretch>
            <a:fillRect/>
          </a:stretch>
        </p:blipFill>
        <p:spPr bwMode="auto"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4F50E8F8-CBC6-4A56-A60B-FDBF1E1F1214}"/>
              </a:ext>
            </a:extLst>
          </p:cNvPr>
          <p:cNvSpPr txBox="1">
            <a:spLocks/>
          </p:cNvSpPr>
          <p:nvPr/>
        </p:nvSpPr>
        <p:spPr>
          <a:xfrm>
            <a:off x="7139647" y="652313"/>
            <a:ext cx="4870383" cy="20787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ts val="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dirty="0" smtClean="0"/>
              <a:t>الإخْفَاءُ</a:t>
            </a:r>
            <a:endParaRPr lang="ar-SA" dirty="0" smtClean="0"/>
          </a:p>
          <a:p>
            <a:pPr algn="ctr"/>
            <a:r>
              <a:rPr lang="ar-AE" dirty="0" smtClean="0"/>
              <a:t> الحَقِيقي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06189" y="166366"/>
            <a:ext cx="7721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ar-AE" dirty="0" smtClean="0">
                <a:latin typeface="Times New Roman" pitchFamily="18" charset="0"/>
                <a:cs typeface="Times New Roman" pitchFamily="18" charset="0"/>
              </a:rPr>
              <a:t>التّقييم الذّاتي الأوّل</a:t>
            </a:r>
            <a:br>
              <a:rPr lang="ar-AE" dirty="0" smtClean="0">
                <a:latin typeface="Times New Roman" pitchFamily="18" charset="0"/>
                <a:cs typeface="Times New Roman" pitchFamily="18" charset="0"/>
              </a:rPr>
            </a:br>
            <a:r>
              <a:rPr lang="ar-AE" dirty="0" smtClean="0">
                <a:latin typeface="Times New Roman" pitchFamily="18" charset="0"/>
                <a:cs typeface="Times New Roman" pitchFamily="18" charset="0"/>
              </a:rPr>
              <a:t>-اسْتخرج مِن الآيات حكْم الإخفَاء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78" y="1854558"/>
            <a:ext cx="11388423" cy="36341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2214" y="1932949"/>
            <a:ext cx="811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400" dirty="0">
                <a:solidFill>
                  <a:srgbClr val="660000"/>
                </a:solidFill>
                <a:latin typeface="Arial" panose="020B0604020202020204" pitchFamily="34" charset="0"/>
              </a:rPr>
              <a:t>{</a:t>
            </a:r>
            <a:r>
              <a:rPr lang="ar-AE" sz="2400" dirty="0">
                <a:solidFill>
                  <a:schemeClr val="accent1">
                    <a:lumMod val="50000"/>
                  </a:schemeClr>
                </a:solidFill>
              </a:rPr>
              <a:t>عَنْكَ</a:t>
            </a:r>
            <a:r>
              <a:rPr lang="ar-AE" sz="2400" dirty="0">
                <a:solidFill>
                  <a:srgbClr val="660000"/>
                </a:solidFill>
                <a:latin typeface="Arial" panose="020B0604020202020204" pitchFamily="34" charset="0"/>
              </a:rPr>
              <a:t>}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402214" y="2643437"/>
            <a:ext cx="947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{</a:t>
            </a:r>
            <a:r>
              <a:rPr lang="ar-AE" sz="2400" dirty="0">
                <a:solidFill>
                  <a:schemeClr val="accent1">
                    <a:lumMod val="50000"/>
                  </a:schemeClr>
                </a:solidFill>
              </a:rPr>
              <a:t>أَنْقَضَ</a:t>
            </a:r>
            <a:r>
              <a:rPr lang="ar-AE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}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70566" y="3448109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400" dirty="0">
                <a:solidFill>
                  <a:srgbClr val="002060"/>
                </a:solidFill>
                <a:latin typeface="Arial" panose="020B0604020202020204" pitchFamily="34" charset="0"/>
              </a:rPr>
              <a:t>{</a:t>
            </a:r>
            <a:r>
              <a:rPr lang="ar-AE" sz="2400" dirty="0">
                <a:solidFill>
                  <a:srgbClr val="002060"/>
                </a:solidFill>
              </a:rPr>
              <a:t>إِنْ جَاءَكُمْ</a:t>
            </a:r>
            <a:r>
              <a:rPr lang="ar-AE" sz="2400" dirty="0">
                <a:solidFill>
                  <a:srgbClr val="002060"/>
                </a:solidFill>
                <a:latin typeface="Arial" panose="020B0604020202020204" pitchFamily="34" charset="0"/>
              </a:rPr>
              <a:t>}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70565" y="4256340"/>
            <a:ext cx="1351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400" dirty="0">
                <a:solidFill>
                  <a:srgbClr val="002060"/>
                </a:solidFill>
                <a:latin typeface="Arial" panose="020B0604020202020204" pitchFamily="34" charset="0"/>
              </a:rPr>
              <a:t>{</a:t>
            </a:r>
            <a:r>
              <a:rPr lang="ar-AE" sz="2400" dirty="0">
                <a:solidFill>
                  <a:srgbClr val="002060"/>
                </a:solidFill>
              </a:rPr>
              <a:t>بِنَبَإٍ فَتَبَيَّنُوا</a:t>
            </a:r>
            <a:r>
              <a:rPr lang="ar-AE" sz="2400" dirty="0">
                <a:solidFill>
                  <a:srgbClr val="002060"/>
                </a:solidFill>
                <a:latin typeface="Arial" panose="020B0604020202020204" pitchFamily="34" charset="0"/>
              </a:rPr>
              <a:t>}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0566" y="4963269"/>
            <a:ext cx="13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400" dirty="0">
                <a:solidFill>
                  <a:srgbClr val="002060"/>
                </a:solidFill>
                <a:latin typeface="Arial" panose="020B0604020202020204" pitchFamily="34" charset="0"/>
              </a:rPr>
              <a:t>{</a:t>
            </a:r>
            <a:r>
              <a:rPr lang="ar-AE" sz="2400" dirty="0">
                <a:solidFill>
                  <a:srgbClr val="002060"/>
                </a:solidFill>
              </a:rPr>
              <a:t>أَنْ تُصِيبُوا</a:t>
            </a:r>
            <a:r>
              <a:rPr lang="ar-AE" sz="2400" dirty="0">
                <a:solidFill>
                  <a:srgbClr val="002060"/>
                </a:solidFill>
                <a:latin typeface="Arial" panose="020B0604020202020204" pitchFamily="34" charset="0"/>
              </a:rPr>
              <a:t>}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791" y="1963724"/>
            <a:ext cx="306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جاء حرف الكاف بعد النون الساكنة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4791" y="2708342"/>
            <a:ext cx="306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جاء حرف القاف بعد النون الساكنة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4791" y="3478884"/>
            <a:ext cx="306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جاء حرف الجيم بعد النون الساكنة</a:t>
            </a:r>
            <a:endParaRPr lang="en-US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4791" y="4240574"/>
            <a:ext cx="306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جاء حرف الفاء بعد التنوين</a:t>
            </a:r>
            <a:endParaRPr lang="en-US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8159" y="4990382"/>
            <a:ext cx="306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جاء حرف التاء بعد النون الساكنة</a:t>
            </a:r>
            <a:endParaRPr lang="en-US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310" t="21788" r="41817" b="8494"/>
          <a:stretch/>
        </p:blipFill>
        <p:spPr>
          <a:xfrm>
            <a:off x="167427" y="12879"/>
            <a:ext cx="11642500" cy="6426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5651" y="1300767"/>
            <a:ext cx="4043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النطق بالنون الساكنة أو التنوين بلا تشديد على صفة بين </a:t>
            </a:r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الإظهار والإدغام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 بقاء الغنة بمقدار حركتين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9286" y="4417454"/>
            <a:ext cx="4597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هو أن النون الساكنة والتنوين لم يقرب </a:t>
            </a:r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مخرجهما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مخرج حروف </a:t>
            </a:r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الإدغام فيدغما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ولم يبعد مخرجهما عن مخرج حروف </a:t>
            </a:r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الإظهار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فيظهرا لذا كان لهما حكم متوسط  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8035" y="1300768"/>
            <a:ext cx="3979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ص/ ذ / </a:t>
            </a:r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ك/ ج / ش/ ق / س/ د / ط / ز / ف / ت / ض / </a:t>
            </a:r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ظ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035" y="4417455"/>
            <a:ext cx="397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فأنقذكم / منذرين / من عند الله / </a:t>
            </a:r>
            <a:endParaRPr lang="ar-AE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أن كان / 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سندس / </a:t>
            </a:r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منضود/ </a:t>
            </a:r>
          </a:p>
          <a:p>
            <a:pPr algn="r" rtl="1"/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قولاً سديداً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87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9364" y="163773"/>
            <a:ext cx="11329200" cy="864193"/>
          </a:xfrm>
        </p:spPr>
        <p:txBody>
          <a:bodyPr>
            <a:normAutofit fontScale="90000"/>
          </a:bodyPr>
          <a:lstStyle/>
          <a:p>
            <a:pPr algn="ctr"/>
            <a:r>
              <a:rPr lang="ar-AE" sz="6600" dirty="0" smtClean="0">
                <a:latin typeface="Times New Roman" pitchFamily="18" charset="0"/>
                <a:cs typeface="Times New Roman" pitchFamily="18" charset="0"/>
              </a:rPr>
              <a:t>الخَاتِمة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الميسر لأحكام التجويد :: جمعية القرآن الكريم للتوجيه والإرشاد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7" y="758886"/>
            <a:ext cx="11590987" cy="486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5593627" y="5766927"/>
            <a:ext cx="3672408" cy="4827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صف ذا ثنا كم جاد شخص قد سما</a:t>
            </a:r>
            <a:endParaRPr lang="ar-A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401868" y="5766927"/>
            <a:ext cx="3672408" cy="4827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دم طيباً زد في تقى ضع ظالما</a:t>
            </a:r>
            <a:endParaRPr lang="ar-A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6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963" t="20775" r="42266" b="17527"/>
          <a:stretch/>
        </p:blipFill>
        <p:spPr>
          <a:xfrm>
            <a:off x="553675" y="251671"/>
            <a:ext cx="11006356" cy="64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81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606" t="21436" r="41719" b="12191"/>
          <a:stretch/>
        </p:blipFill>
        <p:spPr>
          <a:xfrm>
            <a:off x="103033" y="112603"/>
            <a:ext cx="11809927" cy="6439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457" y="1365163"/>
            <a:ext cx="1039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لتحقق ستر النون الساكنة والتنوين وعدم ظهورهما في النطق والقراءة قبل حروف الاخفاء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5762988"/>
            <a:ext cx="1066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</a:t>
            </a:r>
            <a:r>
              <a:rPr lang="ar-AE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خفاء </a:t>
            </a:r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ينفقون         /  </a:t>
            </a:r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</a:t>
            </a:r>
            <a:r>
              <a:rPr lang="ar-AE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ظهار </a:t>
            </a:r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واسعٌ عليم ، حبةٍ أنبتت  / </a:t>
            </a:r>
            <a:r>
              <a:rPr lang="ar-AE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إدغام </a:t>
            </a:r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لمن يشاء ، سنبلةٍ مائة ، حبةٍ والله</a:t>
            </a:r>
          </a:p>
          <a:p>
            <a:pPr algn="r" rtl="1"/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</a:t>
            </a:r>
            <a:r>
              <a:rPr lang="ar-AE" sz="2400" b="1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قلاب </a:t>
            </a:r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أنبتت   ، سنبلة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3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5AB478-1BD3-4ECA-9AF1-005D372BE4B7}"/>
              </a:ext>
            </a:extLst>
          </p:cNvPr>
          <p:cNvSpPr/>
          <p:nvPr/>
        </p:nvSpPr>
        <p:spPr>
          <a:xfrm>
            <a:off x="1174164" y="3284985"/>
            <a:ext cx="10011475" cy="2991263"/>
          </a:xfrm>
          <a:prstGeom prst="rect">
            <a:avLst/>
          </a:prstGeom>
          <a:pattFill prst="pct30">
            <a:fgClr>
              <a:srgbClr val="A1CDE8"/>
            </a:fgClr>
            <a:bgClr>
              <a:schemeClr val="bg1"/>
            </a:bgClr>
          </a:patt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1C99FA5C-54DA-41D5-8DEC-925B57F6D5BE}"/>
              </a:ext>
            </a:extLst>
          </p:cNvPr>
          <p:cNvSpPr/>
          <p:nvPr/>
        </p:nvSpPr>
        <p:spPr>
          <a:xfrm>
            <a:off x="4681183" y="232012"/>
            <a:ext cx="6504458" cy="1965278"/>
          </a:xfrm>
          <a:prstGeom prst="cloudCallout">
            <a:avLst/>
          </a:prstGeom>
          <a:solidFill>
            <a:srgbClr val="ED809F"/>
          </a:solidFill>
          <a:ln>
            <a:solidFill>
              <a:srgbClr val="ED809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2400" b="1" dirty="0">
              <a:solidFill>
                <a:schemeClr val="tx1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9" name="Text Box 75">
            <a:extLst>
              <a:ext uri="{FF2B5EF4-FFF2-40B4-BE49-F238E27FC236}">
                <a16:creationId xmlns="" xmlns:a16="http://schemas.microsoft.com/office/drawing/2014/main" id="{6E35D77B-85D9-4877-84CC-7805B00E6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402" y="655813"/>
            <a:ext cx="53736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en-US" sz="3200" b="1" noProof="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استخرجي جميع الأحكام من الآيات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32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خلال 3 دقائق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 descr="Types of Groups and Group Work – Group Work and Communitication">
            <a:extLst>
              <a:ext uri="{FF2B5EF4-FFF2-40B4-BE49-F238E27FC236}">
                <a16:creationId xmlns:a16="http://schemas.microsoft.com/office/drawing/2014/main" xmlns="" id="{4496B8B9-3B85-4AFF-AE7E-4DA130EB4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8" y="655813"/>
            <a:ext cx="2873409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04" y="3411941"/>
            <a:ext cx="8378991" cy="237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مؤقت ل2">
            <a:hlinkClick r:id="" action="ppaction://media"/>
            <a:extLst>
              <a:ext uri="{FF2B5EF4-FFF2-40B4-BE49-F238E27FC236}">
                <a16:creationId xmlns="" xmlns:a16="http://schemas.microsoft.com/office/drawing/2014/main" id="{1A563B52-A76E-4675-A7B7-071D6D4645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0667" y="3411941"/>
            <a:ext cx="1013143" cy="14176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138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3208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914400"/>
            <a:ext cx="7954962" cy="31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3857896" y="2504281"/>
            <a:ext cx="53318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</a:t>
            </a:r>
            <a:r>
              <a:rPr lang="ar-AE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خفاء </a:t>
            </a:r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ينفقون         </a:t>
            </a:r>
            <a:endParaRPr lang="ar-SA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200000"/>
              </a:lnSpc>
            </a:pPr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</a:t>
            </a:r>
            <a:r>
              <a:rPr lang="ar-AE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ظهار </a:t>
            </a:r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واسعٌ عليم ، حبةٍ أنبتت  </a:t>
            </a:r>
            <a:endParaRPr lang="ar-SA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200000"/>
              </a:lnSpc>
            </a:pPr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إدغام </a:t>
            </a:r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لمن يشاء ، سنبلةٍ مائة ، حبةٍ والله</a:t>
            </a:r>
          </a:p>
          <a:p>
            <a:pPr algn="r" rtl="1">
              <a:lnSpc>
                <a:spcPct val="200000"/>
              </a:lnSpc>
            </a:pPr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</a:t>
            </a:r>
            <a:r>
              <a:rPr lang="ar-AE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قلاب </a:t>
            </a:r>
            <a:r>
              <a:rPr lang="ar-AE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أنبتت   ، سنبلة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7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oy&#10;&#10;Description automatically generated">
            <a:extLst>
              <a:ext uri="{FF2B5EF4-FFF2-40B4-BE49-F238E27FC236}">
                <a16:creationId xmlns:a16="http://schemas.microsoft.com/office/drawing/2014/main" xmlns="" id="{3E2662FF-8830-4508-9513-6CC03643C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273" y="978445"/>
            <a:ext cx="7360892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02BEF3-23BF-4760-8F6A-CB8692C44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2720">
            <a:off x="6182465" y="2069233"/>
            <a:ext cx="1486831" cy="194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>
            <a:normAutofit fontScale="90000"/>
          </a:bodyPr>
          <a:lstStyle/>
          <a:p>
            <a:pPr algn="ctr"/>
            <a:r>
              <a:rPr lang="ar-AE" dirty="0" smtClean="0"/>
              <a:t>سَنتعلّم فِي هذَا الدّرس بِإذنِ الله 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2822" y="948690"/>
            <a:ext cx="6221575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1-نُوضّح مفْهُوم الإخفَاء</a:t>
            </a:r>
          </a:p>
          <a:p>
            <a:pPr algn="ctr"/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وحُروفه.</a:t>
            </a:r>
          </a:p>
          <a:p>
            <a:pPr algn="ctr"/>
            <a:r>
              <a:rPr lang="ar-A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2-نُوضّح كَيفية تطْبِيق حَكم </a:t>
            </a:r>
          </a:p>
          <a:p>
            <a:pPr algn="ctr"/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الإخْفَاء.</a:t>
            </a:r>
          </a:p>
          <a:p>
            <a:pPr algn="ctr"/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3-نسْتخرج حُكم الإخفَاء من</a:t>
            </a:r>
          </a:p>
          <a:p>
            <a:pPr algn="ctr"/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القُرآن الكَريم.</a:t>
            </a:r>
          </a:p>
        </p:txBody>
      </p:sp>
    </p:spTree>
    <p:extLst>
      <p:ext uri="{BB962C8B-B14F-4D97-AF65-F5344CB8AC3E}">
        <p14:creationId xmlns:p14="http://schemas.microsoft.com/office/powerpoint/2010/main" val="120287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5" y="259308"/>
            <a:ext cx="11586949" cy="642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/>
          <p:nvPr/>
        </p:nvSpPr>
        <p:spPr>
          <a:xfrm>
            <a:off x="9232901" y="2853786"/>
            <a:ext cx="41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529116" y="4454894"/>
            <a:ext cx="191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هـ/ء/ ح/خ/غ/ع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34701" y="2343539"/>
            <a:ext cx="218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الإخفاء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الحقيقي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3286540" y="5715061"/>
            <a:ext cx="72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ن/ م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598475" y="3628440"/>
            <a:ext cx="2178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الإدغام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1598473" y="5751444"/>
            <a:ext cx="463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4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F4E224D4-CF4C-4EC1-B54B-3738143F63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906061" y="307561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505913" y="-310627"/>
            <a:ext cx="4099187" cy="2078700"/>
          </a:xfrm>
        </p:spPr>
        <p:txBody>
          <a:bodyPr/>
          <a:lstStyle/>
          <a:p>
            <a:r>
              <a:rPr lang="ar-AE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التّهيئَة </a:t>
            </a:r>
            <a:endParaRPr lang="en-US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13899" y="307561"/>
            <a:ext cx="9445331" cy="1048939"/>
          </a:xfrm>
        </p:spPr>
        <p:txBody>
          <a:bodyPr>
            <a:normAutofit/>
          </a:bodyPr>
          <a:lstStyle/>
          <a:p>
            <a:pPr algn="ctr"/>
            <a:r>
              <a:rPr lang="ar-AE" sz="2800" dirty="0" smtClean="0"/>
              <a:t>صَنَف المفْردَات القُرآنية غلَى أحكَام النّون السّاكنة والتّنوين التّي دَرستها سَابقًا:</a:t>
            </a:r>
            <a:endParaRPr lang="en-US" sz="2800" noProof="1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902" y="1635723"/>
            <a:ext cx="1636743" cy="683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791" y="1643030"/>
            <a:ext cx="1584027" cy="67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007" y="1635724"/>
            <a:ext cx="1460443" cy="676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895" y="1635721"/>
            <a:ext cx="1556061" cy="676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878" y="1643030"/>
            <a:ext cx="1304925" cy="676275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596043" y="3076498"/>
          <a:ext cx="8127999" cy="27226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60803"/>
                <a:gridCol w="2957863"/>
                <a:gridCol w="2709333"/>
              </a:tblGrid>
              <a:tr h="963500">
                <a:tc>
                  <a:txBody>
                    <a:bodyPr/>
                    <a:lstStyle/>
                    <a:p>
                      <a:pPr algn="ctr"/>
                      <a:r>
                        <a:rPr lang="ar-AE" sz="2800" dirty="0" smtClean="0"/>
                        <a:t/>
                      </a:r>
                      <a:br>
                        <a:rPr lang="ar-AE" sz="2800" dirty="0" smtClean="0"/>
                      </a:br>
                      <a:r>
                        <a:rPr lang="ar-AE" sz="3200" dirty="0" smtClean="0"/>
                        <a:t>الإقْلَاب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AE" dirty="0" smtClean="0"/>
                    </a:p>
                    <a:p>
                      <a:pPr algn="ctr"/>
                      <a:r>
                        <a:rPr lang="ar-AE" sz="2800" dirty="0" smtClean="0"/>
                        <a:t>الإدْغَام</a:t>
                      </a:r>
                      <a:r>
                        <a:rPr lang="ar-AE" sz="2800" baseline="0" dirty="0" smtClean="0"/>
                        <a:t> بغنّة –بغيْر غُنّة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algn="ctr"/>
                      <a:r>
                        <a:rPr lang="ar-AE" sz="2800" dirty="0" smtClean="0"/>
                        <a:t>الإظْهَار</a:t>
                      </a:r>
                      <a:r>
                        <a:rPr lang="ar-AE" sz="2800" baseline="0" dirty="0" smtClean="0"/>
                        <a:t> الحَلْقِي</a:t>
                      </a:r>
                      <a:endParaRPr lang="en-US" sz="2800" dirty="0"/>
                    </a:p>
                  </a:txBody>
                  <a:tcPr/>
                </a:tc>
              </a:tr>
              <a:tr h="1716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086" y="4144957"/>
            <a:ext cx="1636743" cy="683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085" y="4975731"/>
            <a:ext cx="1584027" cy="6762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081" y="4902134"/>
            <a:ext cx="1460443" cy="6762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527" y="4144957"/>
            <a:ext cx="1460443" cy="676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583" y="4490415"/>
            <a:ext cx="1304925" cy="6762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6658" y="5799195"/>
            <a:ext cx="111684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مَاهُو الحُكم الرّابِع لأحكَام النّون السّاكنَة والتّنوين؟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582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428" y="444879"/>
            <a:ext cx="11329200" cy="432000"/>
          </a:xfrm>
        </p:spPr>
        <p:txBody>
          <a:bodyPr>
            <a:noAutofit/>
          </a:bodyPr>
          <a:lstStyle/>
          <a:p>
            <a:pPr algn="ctr"/>
            <a:r>
              <a:rPr lang="ar-SA" sz="5400" b="1" dirty="0" smtClean="0">
                <a:latin typeface="Times New Roman" pitchFamily="18" charset="0"/>
                <a:cs typeface="Times New Roman" pitchFamily="18" charset="0"/>
              </a:rPr>
              <a:t>الإخفاء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أحكام النون الساكنة والتنوين 4ـ الإخفاء  خلونا معا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417" y="1198850"/>
            <a:ext cx="10556736" cy="49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0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7469901" y="1121487"/>
            <a:ext cx="2241629" cy="1205177"/>
          </a:xfrm>
          <a:custGeom>
            <a:avLst/>
            <a:gdLst>
              <a:gd name="connsiteX0" fmla="*/ 0 w 2241629"/>
              <a:gd name="connsiteY0" fmla="*/ 0 h 1205177"/>
              <a:gd name="connsiteX1" fmla="*/ 2241629 w 2241629"/>
              <a:gd name="connsiteY1" fmla="*/ 0 h 1205177"/>
              <a:gd name="connsiteX2" fmla="*/ 2241629 w 2241629"/>
              <a:gd name="connsiteY2" fmla="*/ 1205177 h 1205177"/>
              <a:gd name="connsiteX3" fmla="*/ 0 w 2241629"/>
              <a:gd name="connsiteY3" fmla="*/ 1205177 h 1205177"/>
              <a:gd name="connsiteX4" fmla="*/ 0 w 2241629"/>
              <a:gd name="connsiteY4" fmla="*/ 0 h 120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629" h="1205177">
                <a:moveTo>
                  <a:pt x="0" y="0"/>
                </a:moveTo>
                <a:lnTo>
                  <a:pt x="2241629" y="0"/>
                </a:lnTo>
                <a:lnTo>
                  <a:pt x="2241629" y="1205177"/>
                </a:lnTo>
                <a:lnTo>
                  <a:pt x="0" y="1205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13" name="Freeform 12"/>
          <p:cNvSpPr/>
          <p:nvPr/>
        </p:nvSpPr>
        <p:spPr>
          <a:xfrm>
            <a:off x="2480468" y="2826410"/>
            <a:ext cx="2169318" cy="1205177"/>
          </a:xfrm>
          <a:custGeom>
            <a:avLst/>
            <a:gdLst>
              <a:gd name="connsiteX0" fmla="*/ 0 w 2169318"/>
              <a:gd name="connsiteY0" fmla="*/ 0 h 1205177"/>
              <a:gd name="connsiteX1" fmla="*/ 2169318 w 2169318"/>
              <a:gd name="connsiteY1" fmla="*/ 0 h 1205177"/>
              <a:gd name="connsiteX2" fmla="*/ 2169318 w 2169318"/>
              <a:gd name="connsiteY2" fmla="*/ 1205177 h 1205177"/>
              <a:gd name="connsiteX3" fmla="*/ 0 w 2169318"/>
              <a:gd name="connsiteY3" fmla="*/ 1205177 h 1205177"/>
              <a:gd name="connsiteX4" fmla="*/ 0 w 2169318"/>
              <a:gd name="connsiteY4" fmla="*/ 0 h 120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318" h="1205177">
                <a:moveTo>
                  <a:pt x="0" y="0"/>
                </a:moveTo>
                <a:lnTo>
                  <a:pt x="2169318" y="0"/>
                </a:lnTo>
                <a:lnTo>
                  <a:pt x="2169318" y="1205177"/>
                </a:lnTo>
                <a:lnTo>
                  <a:pt x="0" y="1205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16" name="Freeform 15"/>
          <p:cNvSpPr/>
          <p:nvPr/>
        </p:nvSpPr>
        <p:spPr>
          <a:xfrm>
            <a:off x="7469901" y="4531334"/>
            <a:ext cx="2241629" cy="1205177"/>
          </a:xfrm>
          <a:custGeom>
            <a:avLst/>
            <a:gdLst>
              <a:gd name="connsiteX0" fmla="*/ 0 w 2241629"/>
              <a:gd name="connsiteY0" fmla="*/ 0 h 1205177"/>
              <a:gd name="connsiteX1" fmla="*/ 2241629 w 2241629"/>
              <a:gd name="connsiteY1" fmla="*/ 0 h 1205177"/>
              <a:gd name="connsiteX2" fmla="*/ 2241629 w 2241629"/>
              <a:gd name="connsiteY2" fmla="*/ 1205177 h 1205177"/>
              <a:gd name="connsiteX3" fmla="*/ 0 w 2241629"/>
              <a:gd name="connsiteY3" fmla="*/ 1205177 h 1205177"/>
              <a:gd name="connsiteX4" fmla="*/ 0 w 2241629"/>
              <a:gd name="connsiteY4" fmla="*/ 0 h 120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629" h="1205177">
                <a:moveTo>
                  <a:pt x="0" y="0"/>
                </a:moveTo>
                <a:lnTo>
                  <a:pt x="2241629" y="0"/>
                </a:lnTo>
                <a:lnTo>
                  <a:pt x="2241629" y="1205177"/>
                </a:lnTo>
                <a:lnTo>
                  <a:pt x="0" y="1205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20" name="Freeform 19"/>
          <p:cNvSpPr/>
          <p:nvPr/>
        </p:nvSpPr>
        <p:spPr>
          <a:xfrm>
            <a:off x="1937870" y="829961"/>
            <a:ext cx="1024203" cy="1463146"/>
          </a:xfrm>
          <a:custGeom>
            <a:avLst/>
            <a:gdLst>
              <a:gd name="connsiteX0" fmla="*/ 0 w 1463145"/>
              <a:gd name="connsiteY0" fmla="*/ 0 h 1024202"/>
              <a:gd name="connsiteX1" fmla="*/ 951044 w 1463145"/>
              <a:gd name="connsiteY1" fmla="*/ 0 h 1024202"/>
              <a:gd name="connsiteX2" fmla="*/ 1463145 w 1463145"/>
              <a:gd name="connsiteY2" fmla="*/ 512101 h 1024202"/>
              <a:gd name="connsiteX3" fmla="*/ 951044 w 1463145"/>
              <a:gd name="connsiteY3" fmla="*/ 1024202 h 1024202"/>
              <a:gd name="connsiteX4" fmla="*/ 0 w 1463145"/>
              <a:gd name="connsiteY4" fmla="*/ 1024202 h 1024202"/>
              <a:gd name="connsiteX5" fmla="*/ 512101 w 1463145"/>
              <a:gd name="connsiteY5" fmla="*/ 512101 h 1024202"/>
              <a:gd name="connsiteX6" fmla="*/ 0 w 1463145"/>
              <a:gd name="connsiteY6" fmla="*/ 0 h 102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3145" h="1024202">
                <a:moveTo>
                  <a:pt x="1463144" y="0"/>
                </a:moveTo>
                <a:lnTo>
                  <a:pt x="1463144" y="665731"/>
                </a:lnTo>
                <a:lnTo>
                  <a:pt x="731573" y="1024202"/>
                </a:lnTo>
                <a:lnTo>
                  <a:pt x="1" y="665731"/>
                </a:lnTo>
                <a:lnTo>
                  <a:pt x="1" y="0"/>
                </a:lnTo>
                <a:lnTo>
                  <a:pt x="731573" y="358471"/>
                </a:lnTo>
                <a:lnTo>
                  <a:pt x="1463144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20321" tIns="532421" rIns="20320" bIns="5324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AE" sz="3200" kern="1200" dirty="0" smtClean="0"/>
              <a:t>الإ</a:t>
            </a:r>
            <a:endParaRPr lang="en-US" sz="32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2962071" y="829962"/>
            <a:ext cx="7103798" cy="951045"/>
          </a:xfrm>
          <a:custGeom>
            <a:avLst/>
            <a:gdLst>
              <a:gd name="connsiteX0" fmla="*/ 158511 w 951044"/>
              <a:gd name="connsiteY0" fmla="*/ 0 h 7103797"/>
              <a:gd name="connsiteX1" fmla="*/ 792533 w 951044"/>
              <a:gd name="connsiteY1" fmla="*/ 0 h 7103797"/>
              <a:gd name="connsiteX2" fmla="*/ 951044 w 951044"/>
              <a:gd name="connsiteY2" fmla="*/ 158511 h 7103797"/>
              <a:gd name="connsiteX3" fmla="*/ 951044 w 951044"/>
              <a:gd name="connsiteY3" fmla="*/ 7103797 h 7103797"/>
              <a:gd name="connsiteX4" fmla="*/ 951044 w 951044"/>
              <a:gd name="connsiteY4" fmla="*/ 7103797 h 7103797"/>
              <a:gd name="connsiteX5" fmla="*/ 0 w 951044"/>
              <a:gd name="connsiteY5" fmla="*/ 7103797 h 7103797"/>
              <a:gd name="connsiteX6" fmla="*/ 0 w 951044"/>
              <a:gd name="connsiteY6" fmla="*/ 7103797 h 7103797"/>
              <a:gd name="connsiteX7" fmla="*/ 0 w 951044"/>
              <a:gd name="connsiteY7" fmla="*/ 158511 h 7103797"/>
              <a:gd name="connsiteX8" fmla="*/ 158511 w 951044"/>
              <a:gd name="connsiteY8" fmla="*/ 0 h 710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1044" h="7103797">
                <a:moveTo>
                  <a:pt x="951044" y="1183996"/>
                </a:moveTo>
                <a:lnTo>
                  <a:pt x="951044" y="5919801"/>
                </a:lnTo>
                <a:cubicBezTo>
                  <a:pt x="951044" y="6573700"/>
                  <a:pt x="941543" y="7103793"/>
                  <a:pt x="929823" y="7103793"/>
                </a:cubicBezTo>
                <a:lnTo>
                  <a:pt x="0" y="7103793"/>
                </a:lnTo>
                <a:lnTo>
                  <a:pt x="0" y="7103793"/>
                </a:lnTo>
                <a:lnTo>
                  <a:pt x="0" y="4"/>
                </a:lnTo>
                <a:lnTo>
                  <a:pt x="0" y="4"/>
                </a:lnTo>
                <a:lnTo>
                  <a:pt x="929823" y="4"/>
                </a:lnTo>
                <a:cubicBezTo>
                  <a:pt x="941543" y="4"/>
                  <a:pt x="951044" y="530097"/>
                  <a:pt x="951044" y="1183996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12929" tIns="74366" rIns="74366" bIns="74367" numCol="1" spcCol="1270" anchor="ctr" anchorCtr="0">
            <a:noAutofit/>
          </a:bodyPr>
          <a:lstStyle/>
          <a:p>
            <a:pPr marL="285750" lvl="1" indent="-285750" algn="r" defTabSz="19558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AE" sz="4400" kern="1200" dirty="0" smtClean="0"/>
              <a:t> الإخفاء هو : </a:t>
            </a:r>
            <a:endParaRPr lang="en-US" sz="4400" kern="1200" dirty="0"/>
          </a:p>
        </p:txBody>
      </p:sp>
      <p:sp>
        <p:nvSpPr>
          <p:cNvPr id="22" name="Freeform 21"/>
          <p:cNvSpPr/>
          <p:nvPr/>
        </p:nvSpPr>
        <p:spPr>
          <a:xfrm>
            <a:off x="1937869" y="2104761"/>
            <a:ext cx="1024203" cy="1463146"/>
          </a:xfrm>
          <a:custGeom>
            <a:avLst/>
            <a:gdLst>
              <a:gd name="connsiteX0" fmla="*/ 0 w 1463145"/>
              <a:gd name="connsiteY0" fmla="*/ 0 h 1024202"/>
              <a:gd name="connsiteX1" fmla="*/ 951044 w 1463145"/>
              <a:gd name="connsiteY1" fmla="*/ 0 h 1024202"/>
              <a:gd name="connsiteX2" fmla="*/ 1463145 w 1463145"/>
              <a:gd name="connsiteY2" fmla="*/ 512101 h 1024202"/>
              <a:gd name="connsiteX3" fmla="*/ 951044 w 1463145"/>
              <a:gd name="connsiteY3" fmla="*/ 1024202 h 1024202"/>
              <a:gd name="connsiteX4" fmla="*/ 0 w 1463145"/>
              <a:gd name="connsiteY4" fmla="*/ 1024202 h 1024202"/>
              <a:gd name="connsiteX5" fmla="*/ 512101 w 1463145"/>
              <a:gd name="connsiteY5" fmla="*/ 512101 h 1024202"/>
              <a:gd name="connsiteX6" fmla="*/ 0 w 1463145"/>
              <a:gd name="connsiteY6" fmla="*/ 0 h 102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3145" h="1024202">
                <a:moveTo>
                  <a:pt x="1463144" y="0"/>
                </a:moveTo>
                <a:lnTo>
                  <a:pt x="1463144" y="665731"/>
                </a:lnTo>
                <a:lnTo>
                  <a:pt x="731573" y="1024202"/>
                </a:lnTo>
                <a:lnTo>
                  <a:pt x="1" y="665731"/>
                </a:lnTo>
                <a:lnTo>
                  <a:pt x="1" y="0"/>
                </a:lnTo>
                <a:lnTo>
                  <a:pt x="731573" y="358471"/>
                </a:lnTo>
                <a:lnTo>
                  <a:pt x="1463144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20321" tIns="532421" rIns="20320" bIns="5324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AE" sz="3200" kern="1200" dirty="0" smtClean="0"/>
              <a:t>خ</a:t>
            </a:r>
            <a:endParaRPr lang="en-US" sz="3200" kern="1200" dirty="0"/>
          </a:p>
        </p:txBody>
      </p:sp>
      <p:sp>
        <p:nvSpPr>
          <p:cNvPr id="23" name="Freeform 22"/>
          <p:cNvSpPr/>
          <p:nvPr/>
        </p:nvSpPr>
        <p:spPr>
          <a:xfrm>
            <a:off x="2962071" y="2112723"/>
            <a:ext cx="7103798" cy="951045"/>
          </a:xfrm>
          <a:custGeom>
            <a:avLst/>
            <a:gdLst>
              <a:gd name="connsiteX0" fmla="*/ 158511 w 951044"/>
              <a:gd name="connsiteY0" fmla="*/ 0 h 7103797"/>
              <a:gd name="connsiteX1" fmla="*/ 792533 w 951044"/>
              <a:gd name="connsiteY1" fmla="*/ 0 h 7103797"/>
              <a:gd name="connsiteX2" fmla="*/ 951044 w 951044"/>
              <a:gd name="connsiteY2" fmla="*/ 158511 h 7103797"/>
              <a:gd name="connsiteX3" fmla="*/ 951044 w 951044"/>
              <a:gd name="connsiteY3" fmla="*/ 7103797 h 7103797"/>
              <a:gd name="connsiteX4" fmla="*/ 951044 w 951044"/>
              <a:gd name="connsiteY4" fmla="*/ 7103797 h 7103797"/>
              <a:gd name="connsiteX5" fmla="*/ 0 w 951044"/>
              <a:gd name="connsiteY5" fmla="*/ 7103797 h 7103797"/>
              <a:gd name="connsiteX6" fmla="*/ 0 w 951044"/>
              <a:gd name="connsiteY6" fmla="*/ 7103797 h 7103797"/>
              <a:gd name="connsiteX7" fmla="*/ 0 w 951044"/>
              <a:gd name="connsiteY7" fmla="*/ 158511 h 7103797"/>
              <a:gd name="connsiteX8" fmla="*/ 158511 w 951044"/>
              <a:gd name="connsiteY8" fmla="*/ 0 h 710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1044" h="7103797">
                <a:moveTo>
                  <a:pt x="951044" y="1183996"/>
                </a:moveTo>
                <a:lnTo>
                  <a:pt x="951044" y="5919801"/>
                </a:lnTo>
                <a:cubicBezTo>
                  <a:pt x="951044" y="6573700"/>
                  <a:pt x="941543" y="7103793"/>
                  <a:pt x="929823" y="7103793"/>
                </a:cubicBezTo>
                <a:lnTo>
                  <a:pt x="0" y="7103793"/>
                </a:lnTo>
                <a:lnTo>
                  <a:pt x="0" y="7103793"/>
                </a:lnTo>
                <a:lnTo>
                  <a:pt x="0" y="4"/>
                </a:lnTo>
                <a:lnTo>
                  <a:pt x="0" y="4"/>
                </a:lnTo>
                <a:lnTo>
                  <a:pt x="929823" y="4"/>
                </a:lnTo>
                <a:cubicBezTo>
                  <a:pt x="941543" y="4"/>
                  <a:pt x="951044" y="530097"/>
                  <a:pt x="951044" y="1183996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12929" tIns="74366" rIns="74366" bIns="74367" numCol="1" spcCol="1270" anchor="ctr" anchorCtr="0">
            <a:noAutofit/>
          </a:bodyPr>
          <a:lstStyle/>
          <a:p>
            <a:pPr marL="285750" lvl="1" indent="-285750" algn="r" defTabSz="19558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AE" sz="3600" kern="1200" dirty="0" smtClean="0"/>
              <a:t> النطق بالنون الساكنة أو التنوين بلا تشديد </a:t>
            </a:r>
            <a:endParaRPr lang="en-US" sz="3600" kern="1200" dirty="0"/>
          </a:p>
        </p:txBody>
      </p:sp>
      <p:sp>
        <p:nvSpPr>
          <p:cNvPr id="24" name="Freeform 23"/>
          <p:cNvSpPr/>
          <p:nvPr/>
        </p:nvSpPr>
        <p:spPr>
          <a:xfrm>
            <a:off x="1937870" y="3466965"/>
            <a:ext cx="1024203" cy="1463146"/>
          </a:xfrm>
          <a:custGeom>
            <a:avLst/>
            <a:gdLst>
              <a:gd name="connsiteX0" fmla="*/ 0 w 1463145"/>
              <a:gd name="connsiteY0" fmla="*/ 0 h 1024202"/>
              <a:gd name="connsiteX1" fmla="*/ 951044 w 1463145"/>
              <a:gd name="connsiteY1" fmla="*/ 0 h 1024202"/>
              <a:gd name="connsiteX2" fmla="*/ 1463145 w 1463145"/>
              <a:gd name="connsiteY2" fmla="*/ 512101 h 1024202"/>
              <a:gd name="connsiteX3" fmla="*/ 951044 w 1463145"/>
              <a:gd name="connsiteY3" fmla="*/ 1024202 h 1024202"/>
              <a:gd name="connsiteX4" fmla="*/ 0 w 1463145"/>
              <a:gd name="connsiteY4" fmla="*/ 1024202 h 1024202"/>
              <a:gd name="connsiteX5" fmla="*/ 512101 w 1463145"/>
              <a:gd name="connsiteY5" fmla="*/ 512101 h 1024202"/>
              <a:gd name="connsiteX6" fmla="*/ 0 w 1463145"/>
              <a:gd name="connsiteY6" fmla="*/ 0 h 102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3145" h="1024202">
                <a:moveTo>
                  <a:pt x="1463144" y="0"/>
                </a:moveTo>
                <a:lnTo>
                  <a:pt x="1463144" y="665731"/>
                </a:lnTo>
                <a:lnTo>
                  <a:pt x="731573" y="1024202"/>
                </a:lnTo>
                <a:lnTo>
                  <a:pt x="1" y="665731"/>
                </a:lnTo>
                <a:lnTo>
                  <a:pt x="1" y="0"/>
                </a:lnTo>
                <a:lnTo>
                  <a:pt x="731573" y="358471"/>
                </a:lnTo>
                <a:lnTo>
                  <a:pt x="1463144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20321" tIns="532421" rIns="20320" bIns="5324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AE" sz="3200" kern="1200" dirty="0" smtClean="0"/>
              <a:t>ف</a:t>
            </a:r>
            <a:endParaRPr lang="en-US" sz="3200" kern="1200" dirty="0"/>
          </a:p>
        </p:txBody>
      </p:sp>
      <p:sp>
        <p:nvSpPr>
          <p:cNvPr id="25" name="Freeform 24"/>
          <p:cNvSpPr/>
          <p:nvPr/>
        </p:nvSpPr>
        <p:spPr>
          <a:xfrm>
            <a:off x="2962071" y="3466965"/>
            <a:ext cx="7103798" cy="951045"/>
          </a:xfrm>
          <a:custGeom>
            <a:avLst/>
            <a:gdLst>
              <a:gd name="connsiteX0" fmla="*/ 158511 w 951044"/>
              <a:gd name="connsiteY0" fmla="*/ 0 h 7103797"/>
              <a:gd name="connsiteX1" fmla="*/ 792533 w 951044"/>
              <a:gd name="connsiteY1" fmla="*/ 0 h 7103797"/>
              <a:gd name="connsiteX2" fmla="*/ 951044 w 951044"/>
              <a:gd name="connsiteY2" fmla="*/ 158511 h 7103797"/>
              <a:gd name="connsiteX3" fmla="*/ 951044 w 951044"/>
              <a:gd name="connsiteY3" fmla="*/ 7103797 h 7103797"/>
              <a:gd name="connsiteX4" fmla="*/ 951044 w 951044"/>
              <a:gd name="connsiteY4" fmla="*/ 7103797 h 7103797"/>
              <a:gd name="connsiteX5" fmla="*/ 0 w 951044"/>
              <a:gd name="connsiteY5" fmla="*/ 7103797 h 7103797"/>
              <a:gd name="connsiteX6" fmla="*/ 0 w 951044"/>
              <a:gd name="connsiteY6" fmla="*/ 7103797 h 7103797"/>
              <a:gd name="connsiteX7" fmla="*/ 0 w 951044"/>
              <a:gd name="connsiteY7" fmla="*/ 158511 h 7103797"/>
              <a:gd name="connsiteX8" fmla="*/ 158511 w 951044"/>
              <a:gd name="connsiteY8" fmla="*/ 0 h 710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1044" h="7103797">
                <a:moveTo>
                  <a:pt x="951044" y="1183996"/>
                </a:moveTo>
                <a:lnTo>
                  <a:pt x="951044" y="5919801"/>
                </a:lnTo>
                <a:cubicBezTo>
                  <a:pt x="951044" y="6573700"/>
                  <a:pt x="941543" y="7103793"/>
                  <a:pt x="929823" y="7103793"/>
                </a:cubicBezTo>
                <a:lnTo>
                  <a:pt x="0" y="7103793"/>
                </a:lnTo>
                <a:lnTo>
                  <a:pt x="0" y="7103793"/>
                </a:lnTo>
                <a:lnTo>
                  <a:pt x="0" y="4"/>
                </a:lnTo>
                <a:lnTo>
                  <a:pt x="0" y="4"/>
                </a:lnTo>
                <a:lnTo>
                  <a:pt x="929823" y="4"/>
                </a:lnTo>
                <a:cubicBezTo>
                  <a:pt x="941543" y="4"/>
                  <a:pt x="951044" y="530097"/>
                  <a:pt x="951044" y="1183996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12929" tIns="74366" rIns="74366" bIns="74367" numCol="1" spcCol="1270" anchor="ctr" anchorCtr="0">
            <a:noAutofit/>
          </a:bodyPr>
          <a:lstStyle/>
          <a:p>
            <a:pPr marL="285750" lvl="1" indent="-285750" algn="r" defTabSz="19558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AE" sz="3200" kern="1200" dirty="0" smtClean="0"/>
              <a:t>على صفة بين الإظهار والإدغام مع بقاء الغنة</a:t>
            </a:r>
            <a:endParaRPr lang="en-US" sz="3200" kern="1200" dirty="0"/>
          </a:p>
        </p:txBody>
      </p:sp>
      <p:sp>
        <p:nvSpPr>
          <p:cNvPr id="26" name="Freeform 25"/>
          <p:cNvSpPr/>
          <p:nvPr/>
        </p:nvSpPr>
        <p:spPr>
          <a:xfrm>
            <a:off x="1937870" y="4785467"/>
            <a:ext cx="1024203" cy="1463146"/>
          </a:xfrm>
          <a:custGeom>
            <a:avLst/>
            <a:gdLst>
              <a:gd name="connsiteX0" fmla="*/ 0 w 1463145"/>
              <a:gd name="connsiteY0" fmla="*/ 0 h 1024202"/>
              <a:gd name="connsiteX1" fmla="*/ 951044 w 1463145"/>
              <a:gd name="connsiteY1" fmla="*/ 0 h 1024202"/>
              <a:gd name="connsiteX2" fmla="*/ 1463145 w 1463145"/>
              <a:gd name="connsiteY2" fmla="*/ 512101 h 1024202"/>
              <a:gd name="connsiteX3" fmla="*/ 951044 w 1463145"/>
              <a:gd name="connsiteY3" fmla="*/ 1024202 h 1024202"/>
              <a:gd name="connsiteX4" fmla="*/ 0 w 1463145"/>
              <a:gd name="connsiteY4" fmla="*/ 1024202 h 1024202"/>
              <a:gd name="connsiteX5" fmla="*/ 512101 w 1463145"/>
              <a:gd name="connsiteY5" fmla="*/ 512101 h 1024202"/>
              <a:gd name="connsiteX6" fmla="*/ 0 w 1463145"/>
              <a:gd name="connsiteY6" fmla="*/ 0 h 102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3145" h="1024202">
                <a:moveTo>
                  <a:pt x="1463144" y="0"/>
                </a:moveTo>
                <a:lnTo>
                  <a:pt x="1463144" y="665731"/>
                </a:lnTo>
                <a:lnTo>
                  <a:pt x="731573" y="1024202"/>
                </a:lnTo>
                <a:lnTo>
                  <a:pt x="1" y="665731"/>
                </a:lnTo>
                <a:lnTo>
                  <a:pt x="1" y="0"/>
                </a:lnTo>
                <a:lnTo>
                  <a:pt x="731573" y="358471"/>
                </a:lnTo>
                <a:lnTo>
                  <a:pt x="1463144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20321" tIns="532421" rIns="20320" bIns="5324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AE" sz="3200" kern="1200" dirty="0" smtClean="0"/>
              <a:t>اء</a:t>
            </a:r>
            <a:endParaRPr lang="en-US" sz="3200" kern="1200" dirty="0"/>
          </a:p>
        </p:txBody>
      </p:sp>
      <p:sp>
        <p:nvSpPr>
          <p:cNvPr id="27" name="Freeform 26"/>
          <p:cNvSpPr/>
          <p:nvPr/>
        </p:nvSpPr>
        <p:spPr>
          <a:xfrm>
            <a:off x="2962071" y="4785466"/>
            <a:ext cx="7103798" cy="951045"/>
          </a:xfrm>
          <a:custGeom>
            <a:avLst/>
            <a:gdLst>
              <a:gd name="connsiteX0" fmla="*/ 158511 w 951044"/>
              <a:gd name="connsiteY0" fmla="*/ 0 h 7103797"/>
              <a:gd name="connsiteX1" fmla="*/ 792533 w 951044"/>
              <a:gd name="connsiteY1" fmla="*/ 0 h 7103797"/>
              <a:gd name="connsiteX2" fmla="*/ 951044 w 951044"/>
              <a:gd name="connsiteY2" fmla="*/ 158511 h 7103797"/>
              <a:gd name="connsiteX3" fmla="*/ 951044 w 951044"/>
              <a:gd name="connsiteY3" fmla="*/ 7103797 h 7103797"/>
              <a:gd name="connsiteX4" fmla="*/ 951044 w 951044"/>
              <a:gd name="connsiteY4" fmla="*/ 7103797 h 7103797"/>
              <a:gd name="connsiteX5" fmla="*/ 0 w 951044"/>
              <a:gd name="connsiteY5" fmla="*/ 7103797 h 7103797"/>
              <a:gd name="connsiteX6" fmla="*/ 0 w 951044"/>
              <a:gd name="connsiteY6" fmla="*/ 7103797 h 7103797"/>
              <a:gd name="connsiteX7" fmla="*/ 0 w 951044"/>
              <a:gd name="connsiteY7" fmla="*/ 158511 h 7103797"/>
              <a:gd name="connsiteX8" fmla="*/ 158511 w 951044"/>
              <a:gd name="connsiteY8" fmla="*/ 0 h 710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1044" h="7103797">
                <a:moveTo>
                  <a:pt x="951044" y="1183996"/>
                </a:moveTo>
                <a:lnTo>
                  <a:pt x="951044" y="5919801"/>
                </a:lnTo>
                <a:cubicBezTo>
                  <a:pt x="951044" y="6573700"/>
                  <a:pt x="941543" y="7103793"/>
                  <a:pt x="929823" y="7103793"/>
                </a:cubicBezTo>
                <a:lnTo>
                  <a:pt x="0" y="7103793"/>
                </a:lnTo>
                <a:lnTo>
                  <a:pt x="0" y="7103793"/>
                </a:lnTo>
                <a:lnTo>
                  <a:pt x="0" y="4"/>
                </a:lnTo>
                <a:lnTo>
                  <a:pt x="0" y="4"/>
                </a:lnTo>
                <a:lnTo>
                  <a:pt x="929823" y="4"/>
                </a:lnTo>
                <a:cubicBezTo>
                  <a:pt x="941543" y="4"/>
                  <a:pt x="951044" y="530097"/>
                  <a:pt x="951044" y="1183996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12929" tIns="74366" rIns="74366" bIns="74367" numCol="1" spcCol="1270" anchor="ctr" anchorCtr="0">
            <a:noAutofit/>
          </a:bodyPr>
          <a:lstStyle/>
          <a:p>
            <a:pPr marL="285750" lvl="1" indent="-285750" algn="r" defTabSz="19558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AE" sz="3200" kern="1200" dirty="0" smtClean="0"/>
              <a:t>فالإخفاء له حكم متوسط بين الإظهار والإدغام</a:t>
            </a:r>
            <a:endParaRPr lang="en-US" sz="3200" kern="1200" dirty="0"/>
          </a:p>
        </p:txBody>
      </p:sp>
    </p:spTree>
    <p:extLst>
      <p:ext uri="{BB962C8B-B14F-4D97-AF65-F5344CB8AC3E}">
        <p14:creationId xmlns:p14="http://schemas.microsoft.com/office/powerpoint/2010/main" val="52461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>
            <a:extLst>
              <a:ext uri="{FF2B5EF4-FFF2-40B4-BE49-F238E27FC236}">
                <a16:creationId xmlns="" xmlns:a16="http://schemas.microsoft.com/office/drawing/2014/main" id="{0DED61FF-98D7-468C-A710-A0E65FFC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3508" y="0"/>
            <a:ext cx="11329200" cy="1441534"/>
          </a:xfrm>
        </p:spPr>
        <p:txBody>
          <a:bodyPr>
            <a:normAutofit/>
          </a:bodyPr>
          <a:lstStyle/>
          <a:p>
            <a:pPr algn="r"/>
            <a:r>
              <a:rPr lang="ar-AE" sz="4400" dirty="0" smtClean="0">
                <a:latin typeface="Times New Roman" pitchFamily="18" charset="0"/>
                <a:cs typeface="Times New Roman" pitchFamily="18" charset="0"/>
              </a:rPr>
              <a:t>أولًا :</a:t>
            </a:r>
            <a:r>
              <a:rPr lang="ar-AE" sz="44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نُوضّح مفْهُوم </a:t>
            </a:r>
            <a:r>
              <a:rPr lang="ar-AE" sz="4400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الإخفَاء</a:t>
            </a:r>
            <a:r>
              <a:rPr lang="ar-AE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وحُروفه</a:t>
            </a: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ar-A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ar-A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10" y="2022291"/>
            <a:ext cx="8116239" cy="106017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9183113" y="2022291"/>
            <a:ext cx="2114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</a:rPr>
              <a:t>المفُهُوم: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17" y="3679177"/>
            <a:ext cx="8103131" cy="106017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666756" y="3816021"/>
            <a:ext cx="3350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سَببُ التّسمية: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8843085" y="5320108"/>
            <a:ext cx="2997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</a:rPr>
              <a:t>سَببُ الإخْفَاء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08" y="5263044"/>
            <a:ext cx="8413163" cy="12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51" y="0"/>
            <a:ext cx="7721600" cy="1371600"/>
          </a:xfrm>
        </p:spPr>
        <p:txBody>
          <a:bodyPr/>
          <a:lstStyle/>
          <a:p>
            <a:pPr algn="ctr"/>
            <a:r>
              <a:rPr lang="ar-AE" sz="6600" dirty="0" smtClean="0">
                <a:latin typeface="Times New Roman" pitchFamily="18" charset="0"/>
                <a:cs typeface="Times New Roman" pitchFamily="18" charset="0"/>
              </a:rPr>
              <a:t>حُروفُ الإخْفَـــــاء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44115" y="3967079"/>
            <a:ext cx="24449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حُروف الإخْفَاء هِي: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18660" y="4476732"/>
            <a:ext cx="1001621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ث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22877" y="4476732"/>
            <a:ext cx="920444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ص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20923" y="4476732"/>
            <a:ext cx="987484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ذ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03701" y="5741222"/>
            <a:ext cx="1075979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ف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09003" y="5741222"/>
            <a:ext cx="956096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ز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3450" y="4497552"/>
            <a:ext cx="918039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ط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18295" y="4497552"/>
            <a:ext cx="893727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د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4269" y="4490299"/>
            <a:ext cx="808234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س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76971" y="4490299"/>
            <a:ext cx="911391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ق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92402" y="4469266"/>
            <a:ext cx="898567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ج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65168" y="4467933"/>
            <a:ext cx="912765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ش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92802" y="4476732"/>
            <a:ext cx="911391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ك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31813" y="5741222"/>
            <a:ext cx="845159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ظ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14955" y="5741222"/>
            <a:ext cx="920444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ض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77935" y="5741222"/>
            <a:ext cx="896444" cy="92333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cmpd="sng"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ت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2" name="Picture 2" descr="Ø¯ÙØ±Ø© Ø§ÙØªØ¬ÙÙØ¯ Ø§ÙÙØ¨Ø³Ø·: Ø§ÙØ¯Ø±Ø³ Ø§ÙØªØ§Ø³Ø¹â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55605" r="4312"/>
          <a:stretch/>
        </p:blipFill>
        <p:spPr bwMode="auto">
          <a:xfrm>
            <a:off x="307585" y="1319380"/>
            <a:ext cx="11769634" cy="30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85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</TotalTime>
  <Words>616</Words>
  <Application>Microsoft Office PowerPoint</Application>
  <PresentationFormat>ملء الشاشة</PresentationFormat>
  <Paragraphs>168</Paragraphs>
  <Slides>27</Slides>
  <Notes>13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5" baseType="lpstr">
      <vt:lpstr>Akhbar MT</vt:lpstr>
      <vt:lpstr>Arial</vt:lpstr>
      <vt:lpstr>Calibri</vt:lpstr>
      <vt:lpstr>Lemonada Regular</vt:lpstr>
      <vt:lpstr>Sakkal Majalla</vt:lpstr>
      <vt:lpstr>Simplified Arabic</vt:lpstr>
      <vt:lpstr>Times New Roman</vt:lpstr>
      <vt:lpstr>نسق Office</vt:lpstr>
      <vt:lpstr>عرض تقديمي في PowerPoint</vt:lpstr>
      <vt:lpstr>عرض تقديمي في PowerPoint</vt:lpstr>
      <vt:lpstr>سَنتعلّم فِي هذَا الدّرس بِإذنِ الله :</vt:lpstr>
      <vt:lpstr>عرض تقديمي في PowerPoint</vt:lpstr>
      <vt:lpstr>التّهيئَة </vt:lpstr>
      <vt:lpstr>الإخفاء</vt:lpstr>
      <vt:lpstr>عرض تقديمي في PowerPoint</vt:lpstr>
      <vt:lpstr>أولًا :نُوضّح مفْهُوم الإخفَاءوحُروفه. </vt:lpstr>
      <vt:lpstr>حُروفُ الإخْفَـــــاء</vt:lpstr>
      <vt:lpstr>عرض تقديمي في PowerPoint</vt:lpstr>
      <vt:lpstr>رسْمُه فِي المصْحف </vt:lpstr>
      <vt:lpstr>عرض تقديمي في PowerPoint</vt:lpstr>
      <vt:lpstr>عرض تقديمي في PowerPoint</vt:lpstr>
      <vt:lpstr>كَيْف ننطُق حُكم الإخْفَاء..؟؟-انْتبهِ لِمَا تحته خَط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التّقييم الذّاتي الأوّل اسْتخرج مِن الآيات حكْم الإخفَاء</vt:lpstr>
      <vt:lpstr>التّقييم الذّاتي الأوّل -اسْتخرج مِن الآيات حكْم الإخفَاء</vt:lpstr>
      <vt:lpstr>عرض تقديمي في PowerPoint</vt:lpstr>
      <vt:lpstr>الخَاتِمة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basheer hasan</dc:creator>
  <cp:lastModifiedBy>HP</cp:lastModifiedBy>
  <cp:revision>48</cp:revision>
  <dcterms:created xsi:type="dcterms:W3CDTF">2017-03-25T02:10:51Z</dcterms:created>
  <dcterms:modified xsi:type="dcterms:W3CDTF">2022-04-22T11:53:57Z</dcterms:modified>
</cp:coreProperties>
</file>