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24"/>
  </p:notesMasterIdLst>
  <p:handoutMasterIdLst>
    <p:handoutMasterId r:id="rId25"/>
  </p:handoutMasterIdLst>
  <p:sldIdLst>
    <p:sldId id="426" r:id="rId2"/>
    <p:sldId id="277" r:id="rId3"/>
    <p:sldId id="257" r:id="rId4"/>
    <p:sldId id="591" r:id="rId5"/>
    <p:sldId id="398" r:id="rId6"/>
    <p:sldId id="259" r:id="rId7"/>
    <p:sldId id="592" r:id="rId8"/>
    <p:sldId id="589" r:id="rId9"/>
    <p:sldId id="588" r:id="rId10"/>
    <p:sldId id="407" r:id="rId11"/>
    <p:sldId id="408" r:id="rId12"/>
    <p:sldId id="313" r:id="rId13"/>
    <p:sldId id="586" r:id="rId14"/>
    <p:sldId id="587" r:id="rId15"/>
    <p:sldId id="590" r:id="rId16"/>
    <p:sldId id="400" r:id="rId17"/>
    <p:sldId id="309" r:id="rId18"/>
    <p:sldId id="594" r:id="rId19"/>
    <p:sldId id="322" r:id="rId20"/>
    <p:sldId id="595" r:id="rId21"/>
    <p:sldId id="265" r:id="rId22"/>
    <p:sldId id="50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1A0"/>
    <a:srgbClr val="C2E6B4"/>
    <a:srgbClr val="C2E5B4"/>
    <a:srgbClr val="C1E5B4"/>
    <a:srgbClr val="C5E6B2"/>
    <a:srgbClr val="BFE4B6"/>
    <a:srgbClr val="F5F796"/>
    <a:srgbClr val="F9D8A3"/>
    <a:srgbClr val="F5F597"/>
    <a:srgbClr val="C2E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2" autoAdjust="0"/>
    <p:restoredTop sz="94660"/>
  </p:normalViewPr>
  <p:slideViewPr>
    <p:cSldViewPr snapToGrid="0">
      <p:cViewPr>
        <p:scale>
          <a:sx n="76" d="100"/>
          <a:sy n="76" d="100"/>
        </p:scale>
        <p:origin x="-48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8D99D1-F679-488F-AD39-B5683B433EAA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B1C902E-502D-4F96-B72E-8A60E989A6DC}">
      <dgm:prSet phldrT="[نص]" custT="1"/>
      <dgm:spPr/>
      <dgm:t>
        <a:bodyPr/>
        <a:lstStyle/>
        <a:p>
          <a:r>
            <a:rPr lang="ar-AE" sz="3200" b="1" dirty="0">
              <a:latin typeface="Sakkal Majalla" panose="02000000000000000000" pitchFamily="2" charset="-78"/>
              <a:cs typeface="Sakkal Majalla" panose="02000000000000000000" pitchFamily="2" charset="-78"/>
            </a:rPr>
            <a:t>أشهر العلماء في مجال علم الفلك </a:t>
          </a:r>
          <a:endParaRPr lang="en-US" sz="32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092450D-44BB-411A-8B76-816CF29E6AA6}" type="parTrans" cxnId="{F203BAF8-D1E6-40CC-BFFD-6FA7B0ACCF9D}">
      <dgm:prSet/>
      <dgm:spPr/>
      <dgm:t>
        <a:bodyPr/>
        <a:lstStyle/>
        <a:p>
          <a:endParaRPr lang="en-US" sz="200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BAEF9E4C-420F-4CC7-A34B-454D9FA4FC51}" type="sibTrans" cxnId="{F203BAF8-D1E6-40CC-BFFD-6FA7B0ACCF9D}">
      <dgm:prSet/>
      <dgm:spPr/>
      <dgm:t>
        <a:bodyPr/>
        <a:lstStyle/>
        <a:p>
          <a:endParaRPr lang="en-US" sz="200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EDE9992-D309-43F7-9F16-E1FA9CD3C145}" type="pres">
      <dgm:prSet presAssocID="{EB8D99D1-F679-488F-AD39-B5683B433EA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AE"/>
        </a:p>
      </dgm:t>
    </dgm:pt>
    <dgm:pt modelId="{30907243-F037-4C26-A497-E87785530E64}" type="pres">
      <dgm:prSet presAssocID="{2B1C902E-502D-4F96-B72E-8A60E989A6DC}" presName="hierRoot1" presStyleCnt="0">
        <dgm:presLayoutVars>
          <dgm:hierBranch val="init"/>
        </dgm:presLayoutVars>
      </dgm:prSet>
      <dgm:spPr/>
    </dgm:pt>
    <dgm:pt modelId="{13923B48-8109-4745-9847-C027CDFBD6F5}" type="pres">
      <dgm:prSet presAssocID="{2B1C902E-502D-4F96-B72E-8A60E989A6DC}" presName="rootComposite1" presStyleCnt="0"/>
      <dgm:spPr/>
    </dgm:pt>
    <dgm:pt modelId="{D35B169C-F6B1-472B-9DC7-702E515BBF32}" type="pres">
      <dgm:prSet presAssocID="{2B1C902E-502D-4F96-B72E-8A60E989A6DC}" presName="rootText1" presStyleLbl="node0" presStyleIdx="0" presStyleCnt="1" custScaleX="324629" custScaleY="22702" custLinFactY="-77529" custLinFactNeighborX="-64" custLinFactNeighborY="-100000">
        <dgm:presLayoutVars>
          <dgm:chPref val="3"/>
        </dgm:presLayoutVars>
      </dgm:prSet>
      <dgm:spPr/>
      <dgm:t>
        <a:bodyPr/>
        <a:lstStyle/>
        <a:p>
          <a:pPr rtl="1"/>
          <a:endParaRPr lang="ar-AE"/>
        </a:p>
      </dgm:t>
    </dgm:pt>
    <dgm:pt modelId="{02EB14F1-2383-4EA4-A9D2-B384E203A5D1}" type="pres">
      <dgm:prSet presAssocID="{2B1C902E-502D-4F96-B72E-8A60E989A6DC}" presName="rootConnector1" presStyleLbl="node1" presStyleIdx="0" presStyleCnt="0"/>
      <dgm:spPr/>
      <dgm:t>
        <a:bodyPr/>
        <a:lstStyle/>
        <a:p>
          <a:pPr rtl="1"/>
          <a:endParaRPr lang="ar-AE"/>
        </a:p>
      </dgm:t>
    </dgm:pt>
    <dgm:pt modelId="{F2AFD2E5-A095-4CCF-927B-AE95926387D1}" type="pres">
      <dgm:prSet presAssocID="{2B1C902E-502D-4F96-B72E-8A60E989A6DC}" presName="hierChild2" presStyleCnt="0"/>
      <dgm:spPr/>
    </dgm:pt>
    <dgm:pt modelId="{19016CF8-0544-4AE1-8291-D1D0BD7B40E7}" type="pres">
      <dgm:prSet presAssocID="{2B1C902E-502D-4F96-B72E-8A60E989A6DC}" presName="hierChild3" presStyleCnt="0"/>
      <dgm:spPr/>
    </dgm:pt>
  </dgm:ptLst>
  <dgm:cxnLst>
    <dgm:cxn modelId="{F203BAF8-D1E6-40CC-BFFD-6FA7B0ACCF9D}" srcId="{EB8D99D1-F679-488F-AD39-B5683B433EAA}" destId="{2B1C902E-502D-4F96-B72E-8A60E989A6DC}" srcOrd="0" destOrd="0" parTransId="{D092450D-44BB-411A-8B76-816CF29E6AA6}" sibTransId="{BAEF9E4C-420F-4CC7-A34B-454D9FA4FC51}"/>
    <dgm:cxn modelId="{CA5BB745-32CD-4713-A082-9FC6D97C2151}" type="presOf" srcId="{EB8D99D1-F679-488F-AD39-B5683B433EAA}" destId="{1EDE9992-D309-43F7-9F16-E1FA9CD3C145}" srcOrd="0" destOrd="0" presId="urn:microsoft.com/office/officeart/2005/8/layout/orgChart1"/>
    <dgm:cxn modelId="{C32F6EA4-D6DE-446E-8401-19960185B4AC}" type="presOf" srcId="{2B1C902E-502D-4F96-B72E-8A60E989A6DC}" destId="{D35B169C-F6B1-472B-9DC7-702E515BBF32}" srcOrd="0" destOrd="0" presId="urn:microsoft.com/office/officeart/2005/8/layout/orgChart1"/>
    <dgm:cxn modelId="{FEB5A042-2033-44F0-9DBC-ABD6C6DABEDD}" type="presOf" srcId="{2B1C902E-502D-4F96-B72E-8A60E989A6DC}" destId="{02EB14F1-2383-4EA4-A9D2-B384E203A5D1}" srcOrd="1" destOrd="0" presId="urn:microsoft.com/office/officeart/2005/8/layout/orgChart1"/>
    <dgm:cxn modelId="{179D430B-53AE-42DA-9840-89F5D24414DC}" type="presParOf" srcId="{1EDE9992-D309-43F7-9F16-E1FA9CD3C145}" destId="{30907243-F037-4C26-A497-E87785530E64}" srcOrd="0" destOrd="0" presId="urn:microsoft.com/office/officeart/2005/8/layout/orgChart1"/>
    <dgm:cxn modelId="{B05422F4-6682-45F1-BE3E-56BBCDFC8B92}" type="presParOf" srcId="{30907243-F037-4C26-A497-E87785530E64}" destId="{13923B48-8109-4745-9847-C027CDFBD6F5}" srcOrd="0" destOrd="0" presId="urn:microsoft.com/office/officeart/2005/8/layout/orgChart1"/>
    <dgm:cxn modelId="{24FE6F0A-BA37-462F-8194-C87F67FEDE41}" type="presParOf" srcId="{13923B48-8109-4745-9847-C027CDFBD6F5}" destId="{D35B169C-F6B1-472B-9DC7-702E515BBF32}" srcOrd="0" destOrd="0" presId="urn:microsoft.com/office/officeart/2005/8/layout/orgChart1"/>
    <dgm:cxn modelId="{336E71A3-DDAF-4304-B343-BC2B5768AF59}" type="presParOf" srcId="{13923B48-8109-4745-9847-C027CDFBD6F5}" destId="{02EB14F1-2383-4EA4-A9D2-B384E203A5D1}" srcOrd="1" destOrd="0" presId="urn:microsoft.com/office/officeart/2005/8/layout/orgChart1"/>
    <dgm:cxn modelId="{4F639D50-CB85-495D-A3F0-B909D72214FA}" type="presParOf" srcId="{30907243-F037-4C26-A497-E87785530E64}" destId="{F2AFD2E5-A095-4CCF-927B-AE95926387D1}" srcOrd="1" destOrd="0" presId="urn:microsoft.com/office/officeart/2005/8/layout/orgChart1"/>
    <dgm:cxn modelId="{336D32E1-FA9E-4A5D-92A2-0EA34562821E}" type="presParOf" srcId="{30907243-F037-4C26-A497-E87785530E64}" destId="{19016CF8-0544-4AE1-8291-D1D0BD7B40E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B169C-F6B1-472B-9DC7-702E515BBF32}">
      <dsp:nvSpPr>
        <dsp:cNvPr id="0" name=""/>
        <dsp:cNvSpPr/>
      </dsp:nvSpPr>
      <dsp:spPr>
        <a:xfrm>
          <a:off x="3" y="0"/>
          <a:ext cx="10634446" cy="37184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AE" sz="32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أشهر العلماء في مجال علم الفلك </a:t>
          </a:r>
          <a:endParaRPr lang="en-US" sz="32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" y="0"/>
        <a:ext cx="10634446" cy="371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=""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1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6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6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1ECC6FB1-1129-4BC7-A697-D161022D0F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72" y="3759200"/>
            <a:ext cx="5689128" cy="30988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4989FB57-A001-4E86-8ADD-21EA855BAE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5689128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7333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3C2291A0-ABA2-4927-9BCB-D46D58BE6A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460"/>
            <a:ext cx="12192000" cy="27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6213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1ECC6FB1-1129-4BC7-A697-D161022D0F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72" y="3759200"/>
            <a:ext cx="5689128" cy="30988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4989FB57-A001-4E86-8ADD-21EA855BAE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5689128" cy="30988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DB3D4B2-6D05-4C76-A4A5-20F5D7A15D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66966"/>
            <a:ext cx="2921001" cy="159103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764DD5D3-A5BA-424C-80E5-803B0AC4AB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50545" y="0"/>
            <a:ext cx="2541455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827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3C2291A0-ABA2-4927-9BCB-D46D58BE6A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1460"/>
            <a:ext cx="12192000" cy="27965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F271892E-4122-4039-9BB6-4A798F430A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0"/>
            <a:ext cx="12192000" cy="2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8056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8866CE2A-8AB6-484A-822F-95B46D056BF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4335780"/>
            <a:ext cx="12192000" cy="2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8492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772210E6-8A20-4CC1-AD55-CBEBBD3165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99" y="5266966"/>
            <a:ext cx="2921001" cy="159103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286E42B8-A68A-4F1B-AE5E-D8999511DA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541455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7948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772210E6-8A20-4CC1-AD55-CBEBBD3165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99" y="5266966"/>
            <a:ext cx="2921001" cy="159103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286E42B8-A68A-4F1B-AE5E-D8999511DA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541455" cy="1384300"/>
          </a:xfrm>
          <a:prstGeom prst="rect">
            <a:avLst/>
          </a:prstGeom>
        </p:spPr>
      </p:pic>
      <p:sp>
        <p:nvSpPr>
          <p:cNvPr id="6" name="그림 개체 틀 4">
            <a:extLst>
              <a:ext uri="{FF2B5EF4-FFF2-40B4-BE49-F238E27FC236}">
                <a16:creationId xmlns="" xmlns:a16="http://schemas.microsoft.com/office/drawing/2014/main" id="{254E7CB6-B679-4C42-A1B5-A33E8BEF9D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00410" y="2339288"/>
            <a:ext cx="3228740" cy="323900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967166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4">
            <a:extLst>
              <a:ext uri="{FF2B5EF4-FFF2-40B4-BE49-F238E27FC236}">
                <a16:creationId xmlns="" xmlns:a16="http://schemas.microsoft.com/office/drawing/2014/main" id="{81AF32F3-DE50-400C-BC6F-DA494E9814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342899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078057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06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4">
            <a:extLst>
              <a:ext uri="{FF2B5EF4-FFF2-40B4-BE49-F238E27FC236}">
                <a16:creationId xmlns="" xmlns:a16="http://schemas.microsoft.com/office/drawing/2014/main" id="{81AF32F3-DE50-400C-BC6F-DA494E9814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5999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477311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4">
            <a:extLst>
              <a:ext uri="{FF2B5EF4-FFF2-40B4-BE49-F238E27FC236}">
                <a16:creationId xmlns="" xmlns:a16="http://schemas.microsoft.com/office/drawing/2014/main" id="{81AF32F3-DE50-400C-BC6F-DA494E9814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5600" y="355600"/>
            <a:ext cx="4508499" cy="61468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600203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4">
            <a:extLst>
              <a:ext uri="{FF2B5EF4-FFF2-40B4-BE49-F238E27FC236}">
                <a16:creationId xmlns="" xmlns:a16="http://schemas.microsoft.com/office/drawing/2014/main" id="{81AF32F3-DE50-400C-BC6F-DA494E9814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02500" y="355600"/>
            <a:ext cx="4508499" cy="61468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144985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4">
            <a:extLst>
              <a:ext uri="{FF2B5EF4-FFF2-40B4-BE49-F238E27FC236}">
                <a16:creationId xmlns="" xmlns:a16="http://schemas.microsoft.com/office/drawing/2014/main" id="{81AF32F3-DE50-400C-BC6F-DA494E9814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2032000"/>
            <a:ext cx="5410200" cy="3073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3C915F79-04D3-4000-A684-45FA1841C5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99" y="5266966"/>
            <a:ext cx="2921001" cy="159103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12970136-49DA-4630-8C74-87CAC945B2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541455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8856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D9C21BC9-A975-4B1C-9C78-09C8384A7DB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4DB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49390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772210E6-8A20-4CC1-AD55-CBEBBD3165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99" y="5266966"/>
            <a:ext cx="2921001" cy="159103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286E42B8-A68A-4F1B-AE5E-D8999511DA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541455" cy="1384300"/>
          </a:xfrm>
          <a:prstGeom prst="rect">
            <a:avLst/>
          </a:prstGeom>
        </p:spPr>
      </p:pic>
      <p:sp>
        <p:nvSpPr>
          <p:cNvPr id="6" name="그림 개체 틀 7">
            <a:extLst>
              <a:ext uri="{FF2B5EF4-FFF2-40B4-BE49-F238E27FC236}">
                <a16:creationId xmlns="" xmlns:a16="http://schemas.microsoft.com/office/drawing/2014/main" id="{EAB03DD4-C747-468A-80E7-CDE3AE3F25B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75574" y="2142445"/>
            <a:ext cx="1959655" cy="3896405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7">
            <a:extLst>
              <a:ext uri="{FF2B5EF4-FFF2-40B4-BE49-F238E27FC236}">
                <a16:creationId xmlns="" xmlns:a16="http://schemas.microsoft.com/office/drawing/2014/main" id="{ECEDFDFE-8960-4DCE-BD1A-AE7337716F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7627" y="2142445"/>
            <a:ext cx="1959655" cy="3896405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75237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772210E6-8A20-4CC1-AD55-CBEBBD3165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99" y="5266966"/>
            <a:ext cx="2921001" cy="159103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286E42B8-A68A-4F1B-AE5E-D8999511DA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541455" cy="1384300"/>
          </a:xfrm>
          <a:prstGeom prst="rect">
            <a:avLst/>
          </a:prstGeom>
        </p:spPr>
      </p:pic>
      <p:sp>
        <p:nvSpPr>
          <p:cNvPr id="6" name="그림 개체 틀 7">
            <a:extLst>
              <a:ext uri="{FF2B5EF4-FFF2-40B4-BE49-F238E27FC236}">
                <a16:creationId xmlns="" xmlns:a16="http://schemas.microsoft.com/office/drawing/2014/main" id="{00CB1336-2628-46A9-932D-C1D3049D3FA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10562" y="1571625"/>
            <a:ext cx="3668682" cy="4543425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104359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772210E6-8A20-4CC1-AD55-CBEBBD3165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99" y="5266966"/>
            <a:ext cx="2921001" cy="159103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286E42B8-A68A-4F1B-AE5E-D8999511DA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2541455" cy="1384300"/>
          </a:xfrm>
          <a:prstGeom prst="rect">
            <a:avLst/>
          </a:prstGeom>
        </p:spPr>
      </p:pic>
      <p:sp>
        <p:nvSpPr>
          <p:cNvPr id="6" name="그림 개체 틀 7">
            <a:extLst>
              <a:ext uri="{FF2B5EF4-FFF2-40B4-BE49-F238E27FC236}">
                <a16:creationId xmlns="" xmlns:a16="http://schemas.microsoft.com/office/drawing/2014/main" id="{97F70954-0C16-4233-9011-D1550A15F7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7611" y="1419226"/>
            <a:ext cx="6290413" cy="3657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142659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=""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A0AA798-D794-425E-BA64-2DD060502271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6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13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8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1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6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3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9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2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698" r:id="rId14"/>
    <p:sldLayoutId id="2147483672" r:id="rId15"/>
    <p:sldLayoutId id="2147483688" r:id="rId16"/>
    <p:sldLayoutId id="2147483693" r:id="rId17"/>
    <p:sldLayoutId id="2147483704" r:id="rId18"/>
    <p:sldLayoutId id="2147483694" r:id="rId19"/>
    <p:sldLayoutId id="2147483699" r:id="rId20"/>
    <p:sldLayoutId id="2147483700" r:id="rId21"/>
    <p:sldLayoutId id="2147483703" r:id="rId22"/>
    <p:sldLayoutId id="2147483701" r:id="rId23"/>
    <p:sldLayoutId id="2147483702" r:id="rId24"/>
    <p:sldLayoutId id="2147483705" r:id="rId25"/>
    <p:sldLayoutId id="2147483706" r:id="rId26"/>
    <p:sldLayoutId id="2147483707" r:id="rId27"/>
    <p:sldLayoutId id="2147483687" r:id="rId28"/>
    <p:sldLayoutId id="214748366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fif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8.svg"/><Relationship Id="rId7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picture containing screenshot, drawing&#10;&#10;Description automatically generated">
            <a:extLst>
              <a:ext uri="{FF2B5EF4-FFF2-40B4-BE49-F238E27FC236}">
                <a16:creationId xmlns="" xmlns:a16="http://schemas.microsoft.com/office/drawing/2014/main" id="{745EC598-8484-4CCC-AD10-71C45F0C0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1"/>
          <a:stretch/>
        </p:blipFill>
        <p:spPr>
          <a:xfrm rot="5400000">
            <a:off x="2666999" y="-2198078"/>
            <a:ext cx="6858000" cy="11254155"/>
          </a:xfrm>
          <a:prstGeom prst="rect">
            <a:avLst/>
          </a:prstGeom>
        </p:spPr>
      </p:pic>
      <p:pic>
        <p:nvPicPr>
          <p:cNvPr id="1038" name="Picture 14" descr="Paint colors from nature that go way beyond brown.">
            <a:extLst>
              <a:ext uri="{FF2B5EF4-FFF2-40B4-BE49-F238E27FC236}">
                <a16:creationId xmlns="" xmlns:a16="http://schemas.microsoft.com/office/drawing/2014/main" id="{8E0BA560-3735-4BB0-BA36-671BA769B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18" b="34726"/>
          <a:stretch/>
        </p:blipFill>
        <p:spPr bwMode="auto">
          <a:xfrm>
            <a:off x="3143667" y="181387"/>
            <a:ext cx="6516955" cy="185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2527128" y="672216"/>
            <a:ext cx="7233240" cy="1059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286" dirty="0">
                <a:solidFill>
                  <a:srgbClr val="C00000"/>
                </a:solidFill>
                <a:cs typeface="(AH) Manal Black" pitchFamily="2" charset="-78"/>
              </a:rPr>
              <a:t>قَوانين الْحِصَّة </a:t>
            </a:r>
            <a:endParaRPr lang="en-US" sz="6286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9C1BD99-A726-49AE-9364-4B32089A6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99" y="1193207"/>
            <a:ext cx="1975507" cy="1624031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472FC0D0-1882-4750-8152-9E84AFA22B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13508" y="4012491"/>
            <a:ext cx="2475209" cy="217731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CFBFE71-581B-43E2-B336-7DB708BF21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8020881" y="4299819"/>
            <a:ext cx="3019937" cy="1804968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5E50B3F-392E-4F65-A3C1-83D0B1EE92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1220158" y="422464"/>
            <a:ext cx="1975508" cy="30065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9EE4B72-D4B2-4FFF-8293-36E8F7CD42BF}"/>
              </a:ext>
            </a:extLst>
          </p:cNvPr>
          <p:cNvSpPr txBox="1"/>
          <p:nvPr/>
        </p:nvSpPr>
        <p:spPr>
          <a:xfrm>
            <a:off x="1365328" y="3429000"/>
            <a:ext cx="2301987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6" dirty="0">
                <a:cs typeface="(AH) Manal Black" pitchFamily="2" charset="-78"/>
              </a:rPr>
              <a:t>أِسْتأْذِن قَبْلِ التَّحّدًّث</a:t>
            </a:r>
            <a:endParaRPr lang="en-US" sz="2286" dirty="0"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7007F36-5CC1-4A2B-9387-23D225204524}"/>
              </a:ext>
            </a:extLst>
          </p:cNvPr>
          <p:cNvSpPr txBox="1"/>
          <p:nvPr/>
        </p:nvSpPr>
        <p:spPr>
          <a:xfrm>
            <a:off x="2842143" y="5708460"/>
            <a:ext cx="2301987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86" dirty="0">
                <a:cs typeface="(AH) Manal Black" pitchFamily="2" charset="-78"/>
              </a:rPr>
              <a:t>أِلتِزِم الصَّمْت</a:t>
            </a:r>
            <a:endParaRPr lang="en-US" sz="2286" dirty="0">
              <a:cs typeface="(AH) Manal Black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A6CD17F-CE54-441C-AA60-51639B957C18}"/>
              </a:ext>
            </a:extLst>
          </p:cNvPr>
          <p:cNvSpPr txBox="1"/>
          <p:nvPr/>
        </p:nvSpPr>
        <p:spPr>
          <a:xfrm>
            <a:off x="6095999" y="5596692"/>
            <a:ext cx="2301987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86" dirty="0">
                <a:cs typeface="(AH) Manal Black" pitchFamily="2" charset="-78"/>
              </a:rPr>
              <a:t>أًدَوِّن مُلاحَظاتي</a:t>
            </a:r>
            <a:endParaRPr lang="en-US" sz="2286" dirty="0"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C9E2B88-F95B-4954-B33F-AC66DA9A4615}"/>
              </a:ext>
            </a:extLst>
          </p:cNvPr>
          <p:cNvSpPr txBox="1"/>
          <p:nvPr/>
        </p:nvSpPr>
        <p:spPr>
          <a:xfrm>
            <a:off x="8797083" y="3001133"/>
            <a:ext cx="2301987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86" dirty="0">
                <a:cs typeface="(AH) Manal Black" pitchFamily="2" charset="-78"/>
              </a:rPr>
              <a:t>أَبْتَعِد عَنْ ضّجيج مَنْ حَوْلي</a:t>
            </a:r>
            <a:endParaRPr lang="en-US" sz="2286" dirty="0">
              <a:cs typeface="(AH) Manal Black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45FF8BA-36BC-466D-80E1-D8E1CF97F5EC}"/>
              </a:ext>
            </a:extLst>
          </p:cNvPr>
          <p:cNvSpPr txBox="1"/>
          <p:nvPr/>
        </p:nvSpPr>
        <p:spPr>
          <a:xfrm>
            <a:off x="6219572" y="3818812"/>
            <a:ext cx="2865568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86" dirty="0">
                <a:cs typeface="(AH) Manal Black" pitchFamily="2" charset="-78"/>
              </a:rPr>
              <a:t>أَسْتَمِع إلى الْمُعَلَّمة بِتِرْكيز</a:t>
            </a:r>
            <a:endParaRPr lang="en-US" sz="2286" dirty="0">
              <a:cs typeface="(AH) Manal Black" pitchFamily="2" charset="-78"/>
            </a:endParaRPr>
          </a:p>
        </p:txBody>
      </p:sp>
      <p:pic>
        <p:nvPicPr>
          <p:cNvPr id="1026" name="Picture 2" descr="نتيجة بحث الصور عن أم تتحدث كرتون">
            <a:extLst>
              <a:ext uri="{FF2B5EF4-FFF2-40B4-BE49-F238E27FC236}">
                <a16:creationId xmlns="" xmlns:a16="http://schemas.microsoft.com/office/drawing/2014/main" id="{19178938-5A96-47F9-82E4-5A06F5BD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01" y="2360501"/>
            <a:ext cx="2241895" cy="189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9766903E-D447-492A-80AF-B92334722C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31" y="1714434"/>
            <a:ext cx="2512088" cy="20410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27CEDD7-C17F-4AE9-8B7A-28847CFCD499}"/>
              </a:ext>
            </a:extLst>
          </p:cNvPr>
          <p:cNvSpPr txBox="1"/>
          <p:nvPr/>
        </p:nvSpPr>
        <p:spPr>
          <a:xfrm>
            <a:off x="3841760" y="4384313"/>
            <a:ext cx="2301987" cy="79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286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286" dirty="0">
                <a:cs typeface="(AH) Manal Black" pitchFamily="2" charset="-78"/>
              </a:rPr>
              <a:t>دونَ مساعَدَة أُمي</a:t>
            </a:r>
            <a:endParaRPr lang="en-US" sz="2286" dirty="0">
              <a:cs typeface="(AH) Manal Black" pitchFamily="2" charset="-78"/>
            </a:endParaRPr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58" y="4904722"/>
            <a:ext cx="1262505" cy="10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8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="" xmlns:a16="http://schemas.microsoft.com/office/drawing/2014/main" id="{7FA3CD48-32A9-4C27-88E8-92972A55A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19" y="404664"/>
            <a:ext cx="2886505" cy="4485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آلة الاسطرلاب( البوصلة )  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="" xmlns:a16="http://schemas.microsoft.com/office/drawing/2014/main" id="{D8018834-35AE-4CD9-9CA5-9BB47E098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780" y="1087856"/>
            <a:ext cx="5976664" cy="4485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آلة الابرة المغناطيسية وتستخدم لمعرفة الاتجاهات </a:t>
            </a:r>
            <a:endParaRPr kumimoji="0" lang="ar-SA" altLang="ar-SA" sz="24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/>
              <a:cs typeface="Sakkal Majalla" panose="02000000000000000000" pitchFamily="2" charset="-78"/>
            </a:endParaRPr>
          </a:p>
        </p:txBody>
      </p:sp>
      <p:pic>
        <p:nvPicPr>
          <p:cNvPr id="18" name="صورة 1">
            <a:extLst>
              <a:ext uri="{FF2B5EF4-FFF2-40B4-BE49-F238E27FC236}">
                <a16:creationId xmlns="" xmlns:a16="http://schemas.microsoft.com/office/drawing/2014/main" id="{F04C8B5F-FCB2-4D57-8467-48D9928C9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781" y="1771047"/>
            <a:ext cx="5976664" cy="415816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323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="" xmlns:a16="http://schemas.microsoft.com/office/drawing/2014/main" id="{E3E3ECA8-F8E6-4FAA-89BB-5BA06AB11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9514" y="866517"/>
            <a:ext cx="6854877" cy="3746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آلة لتجميع الضوء لرؤية الكواكب البعيدة وتقرب الاجرام السماوية </a:t>
            </a:r>
            <a:endParaRPr kumimoji="0" lang="ar-SA" altLang="ar-SA" sz="24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/>
              <a:cs typeface="Sakkal Majalla" panose="02000000000000000000" pitchFamily="2" charset="-78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="" xmlns:a16="http://schemas.microsoft.com/office/drawing/2014/main" id="{5CBB50B2-0E83-4DD7-BFA0-3C3967BB9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948" y="290453"/>
            <a:ext cx="1338010" cy="374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التلسكوب </a:t>
            </a:r>
          </a:p>
        </p:txBody>
      </p:sp>
      <p:pic>
        <p:nvPicPr>
          <p:cNvPr id="4" name="صورة 1">
            <a:extLst>
              <a:ext uri="{FF2B5EF4-FFF2-40B4-BE49-F238E27FC236}">
                <a16:creationId xmlns="" xmlns:a16="http://schemas.microsoft.com/office/drawing/2014/main" id="{937E3304-BA00-464F-BD56-A52E8CAD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298" y="1580962"/>
            <a:ext cx="5445562" cy="44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4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="" xmlns:a16="http://schemas.microsoft.com/office/drawing/2014/main" id="{C598B28F-181E-4A11-93F7-9B0C3F937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5" y="404664"/>
            <a:ext cx="4209959" cy="504056"/>
          </a:xfrm>
          <a:prstGeom prst="rect">
            <a:avLst/>
          </a:prstGeom>
          <a:solidFill>
            <a:srgbClr val="5FCBEF">
              <a:lumMod val="20000"/>
              <a:lumOff val="8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defRPr/>
            </a:pPr>
            <a:r>
              <a:rPr lang="ar-AE" altLang="ar-SA" sz="3600" b="1" kern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rebuchet MS"/>
                <a:cs typeface="Sakkal Majalla" panose="02000000000000000000" pitchFamily="2" charset="-78"/>
              </a:rPr>
              <a:t>نشاط</a:t>
            </a:r>
            <a:endParaRPr lang="ar-SA" altLang="ar-SA" sz="3600" b="1" kern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Trebuchet MS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41970605-D20D-46F4-9630-7E7F56598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449"/>
          <a:stretch/>
        </p:blipFill>
        <p:spPr>
          <a:xfrm>
            <a:off x="520505" y="1196753"/>
            <a:ext cx="11043137" cy="50403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72ECAFFC-0D31-42B7-8A06-47A8A0939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9755" y="4653136"/>
            <a:ext cx="1440160" cy="370349"/>
          </a:xfrm>
          <a:prstGeom prst="rect">
            <a:avLst/>
          </a:prstGeom>
          <a:solidFill>
            <a:srgbClr val="5FCBEF">
              <a:lumMod val="60000"/>
              <a:lumOff val="4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rebuchet MS"/>
                <a:cs typeface="Sakkal Majalla" panose="02000000000000000000" pitchFamily="2" charset="-78"/>
              </a:rPr>
              <a:t>علم الفلك 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A50D1F04-7AE2-4240-B045-A2A443B4C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9755" y="5445139"/>
            <a:ext cx="1440160" cy="370349"/>
          </a:xfrm>
          <a:prstGeom prst="rect">
            <a:avLst/>
          </a:prstGeom>
          <a:solidFill>
            <a:srgbClr val="5FCBEF">
              <a:lumMod val="60000"/>
              <a:lumOff val="4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rebuchet MS"/>
                <a:cs typeface="Sakkal Majalla" panose="02000000000000000000" pitchFamily="2" charset="-78"/>
              </a:rPr>
              <a:t>الكون</a:t>
            </a:r>
          </a:p>
        </p:txBody>
      </p:sp>
    </p:spTree>
    <p:extLst>
      <p:ext uri="{BB962C8B-B14F-4D97-AF65-F5344CB8AC3E}">
        <p14:creationId xmlns:p14="http://schemas.microsoft.com/office/powerpoint/2010/main" val="4207376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A3641511-536B-481D-B74B-DE3C26275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2" t="8000" r="31888" b="8000"/>
          <a:stretch/>
        </p:blipFill>
        <p:spPr>
          <a:xfrm>
            <a:off x="478303" y="90447"/>
            <a:ext cx="10621106" cy="66771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BFC71F44-5358-423D-BA9A-F68E0CDA0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08" y="4855093"/>
            <a:ext cx="1440160" cy="370349"/>
          </a:xfrm>
          <a:prstGeom prst="rect">
            <a:avLst/>
          </a:prstGeom>
          <a:solidFill>
            <a:srgbClr val="5FCBEF">
              <a:lumMod val="60000"/>
              <a:lumOff val="4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rebuchet MS"/>
                <a:cs typeface="Sakkal Majalla" panose="02000000000000000000" pitchFamily="2" charset="-78"/>
              </a:rPr>
              <a:t>آلة الاسطرلاب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EA0C09D3-ADB6-4B37-8CCA-3876076E5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768" y="6021289"/>
            <a:ext cx="1440160" cy="370349"/>
          </a:xfrm>
          <a:prstGeom prst="rect">
            <a:avLst/>
          </a:prstGeom>
          <a:solidFill>
            <a:srgbClr val="5FCBEF">
              <a:lumMod val="60000"/>
              <a:lumOff val="4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rebuchet MS"/>
                <a:cs typeface="Sakkal Majalla" panose="02000000000000000000" pitchFamily="2" charset="-78"/>
              </a:rPr>
              <a:t>التلسكوب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78BB6671-F968-4955-852D-8E3A678FD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9643" y="3429000"/>
            <a:ext cx="1440160" cy="370349"/>
          </a:xfrm>
          <a:prstGeom prst="rect">
            <a:avLst/>
          </a:prstGeom>
          <a:solidFill>
            <a:srgbClr val="5FCBEF">
              <a:lumMod val="60000"/>
              <a:lumOff val="4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rebuchet MS"/>
                <a:cs typeface="Sakkal Majalla" panose="02000000000000000000" pitchFamily="2" charset="-78"/>
              </a:rPr>
              <a:t>المزولة الشمسية </a:t>
            </a:r>
          </a:p>
        </p:txBody>
      </p:sp>
    </p:spTree>
    <p:extLst>
      <p:ext uri="{BB962C8B-B14F-4D97-AF65-F5344CB8AC3E}">
        <p14:creationId xmlns:p14="http://schemas.microsoft.com/office/powerpoint/2010/main" val="3688894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>
            <a:extLst>
              <a:ext uri="{FF2B5EF4-FFF2-40B4-BE49-F238E27FC236}">
                <a16:creationId xmlns="" xmlns:a16="http://schemas.microsoft.com/office/drawing/2014/main" id="{A61CE3DE-76F5-4401-98A9-C448F66CB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272200"/>
              </p:ext>
            </p:extLst>
          </p:nvPr>
        </p:nvGraphicFramePr>
        <p:xfrm>
          <a:off x="717453" y="738553"/>
          <a:ext cx="10638646" cy="5737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close up of an animal&#10;&#10;Description automatically generated">
            <a:extLst>
              <a:ext uri="{FF2B5EF4-FFF2-40B4-BE49-F238E27FC236}">
                <a16:creationId xmlns="" xmlns:a16="http://schemas.microsoft.com/office/drawing/2014/main" id="{5F1CB934-A607-4F6D-93FC-2F9483F3AE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509" y="1341406"/>
            <a:ext cx="2087074" cy="1834354"/>
          </a:xfrm>
          <a:prstGeom prst="rect">
            <a:avLst/>
          </a:prstGeom>
        </p:spPr>
      </p:pic>
      <p:pic>
        <p:nvPicPr>
          <p:cNvPr id="11" name="Picture 10" descr="A close up of a person&#10;&#10;Description automatically generated">
            <a:extLst>
              <a:ext uri="{FF2B5EF4-FFF2-40B4-BE49-F238E27FC236}">
                <a16:creationId xmlns="" xmlns:a16="http://schemas.microsoft.com/office/drawing/2014/main" id="{DC0ED792-9039-4429-9ECE-57F96E5224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90" y="1351488"/>
            <a:ext cx="2774346" cy="1885595"/>
          </a:xfrm>
          <a:prstGeom prst="rect">
            <a:avLst/>
          </a:prstGeom>
        </p:spPr>
      </p:pic>
      <p:pic>
        <p:nvPicPr>
          <p:cNvPr id="13" name="Picture 12" descr="A picture containing laptop, man, computer, sitting&#10;&#10;Description automatically generated">
            <a:extLst>
              <a:ext uri="{FF2B5EF4-FFF2-40B4-BE49-F238E27FC236}">
                <a16:creationId xmlns="" xmlns:a16="http://schemas.microsoft.com/office/drawing/2014/main" id="{3678F907-2A58-46BC-BEAC-464E9A1E08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92" y="1315785"/>
            <a:ext cx="2467319" cy="1885595"/>
          </a:xfrm>
          <a:prstGeom prst="rect">
            <a:avLst/>
          </a:prstGeom>
        </p:spPr>
      </p:pic>
      <p:pic>
        <p:nvPicPr>
          <p:cNvPr id="15" name="Picture 14" descr="A close up of a person&#10;&#10;Description automatically generated">
            <a:extLst>
              <a:ext uri="{FF2B5EF4-FFF2-40B4-BE49-F238E27FC236}">
                <a16:creationId xmlns="" xmlns:a16="http://schemas.microsoft.com/office/drawing/2014/main" id="{99BBE6C2-C205-4776-8CE3-29EA8DE9B2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7" y="1351488"/>
            <a:ext cx="2774346" cy="188559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935C24FA-6733-46B7-9205-5837B769A49F}"/>
              </a:ext>
            </a:extLst>
          </p:cNvPr>
          <p:cNvSpPr/>
          <p:nvPr/>
        </p:nvSpPr>
        <p:spPr>
          <a:xfrm>
            <a:off x="9278462" y="3314379"/>
            <a:ext cx="2087074" cy="6949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  <a:t>بطليموس</a:t>
            </a:r>
            <a:endParaRPr lang="en-US" sz="28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AFE09B8F-9E19-4BAC-BAC3-AA50C9AD5A50}"/>
              </a:ext>
            </a:extLst>
          </p:cNvPr>
          <p:cNvSpPr/>
          <p:nvPr/>
        </p:nvSpPr>
        <p:spPr>
          <a:xfrm>
            <a:off x="6673594" y="3314379"/>
            <a:ext cx="2286042" cy="6385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latin typeface="Dubai" panose="020B0503030403030204" pitchFamily="34" charset="-78"/>
                <a:cs typeface="Dubai" panose="020B0503030403030204" pitchFamily="34" charset="-78"/>
              </a:rPr>
              <a:t>أبو عبدالله الخوارزمي</a:t>
            </a:r>
            <a:endParaRPr lang="en-US" sz="2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D5A15C42-89C1-4757-AE57-6D0B98D12A06}"/>
              </a:ext>
            </a:extLst>
          </p:cNvPr>
          <p:cNvSpPr/>
          <p:nvPr/>
        </p:nvSpPr>
        <p:spPr>
          <a:xfrm>
            <a:off x="3729514" y="3314379"/>
            <a:ext cx="2467318" cy="6949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  <a:t>الحسن بن الهيثم</a:t>
            </a:r>
            <a:endParaRPr lang="en-US" sz="28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B9D4E4D6-A78B-4025-8CED-7E40F6BA1D6B}"/>
              </a:ext>
            </a:extLst>
          </p:cNvPr>
          <p:cNvSpPr/>
          <p:nvPr/>
        </p:nvSpPr>
        <p:spPr>
          <a:xfrm>
            <a:off x="744402" y="3314379"/>
            <a:ext cx="2467318" cy="6949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latin typeface="Dubai" panose="020B0503030403030204" pitchFamily="34" charset="-78"/>
                <a:cs typeface="Dubai" panose="020B0503030403030204" pitchFamily="34" charset="-78"/>
              </a:rPr>
              <a:t>البيروني</a:t>
            </a:r>
            <a:endParaRPr lang="en-US" sz="28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="" xmlns:a16="http://schemas.microsoft.com/office/drawing/2014/main" id="{432AF49A-6524-486C-977F-E859909BBA46}"/>
              </a:ext>
            </a:extLst>
          </p:cNvPr>
          <p:cNvSpPr/>
          <p:nvPr/>
        </p:nvSpPr>
        <p:spPr>
          <a:xfrm>
            <a:off x="9227509" y="4206240"/>
            <a:ext cx="2087074" cy="1913207"/>
          </a:xfrm>
          <a:prstGeom prst="flowChartProcess">
            <a:avLst/>
          </a:prstGeom>
          <a:solidFill>
            <a:srgbClr val="E4F1A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dirty="0">
                <a:cs typeface="(AH) Manal Black" pitchFamily="2" charset="-78"/>
              </a:rPr>
              <a:t>من أهم مؤلفاته</a:t>
            </a:r>
            <a:r>
              <a:rPr lang="ar-AE" sz="2800" dirty="0"/>
              <a:t> 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</a:rPr>
              <a:t>فلك التدوير</a:t>
            </a:r>
            <a:r>
              <a:rPr lang="ar-AE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sz="28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="" xmlns:a16="http://schemas.microsoft.com/office/drawing/2014/main" id="{A3DD8D67-13EF-49A1-B3BC-1CD30021BAB6}"/>
              </a:ext>
            </a:extLst>
          </p:cNvPr>
          <p:cNvSpPr/>
          <p:nvPr/>
        </p:nvSpPr>
        <p:spPr>
          <a:xfrm>
            <a:off x="6457950" y="4257744"/>
            <a:ext cx="2501685" cy="1913207"/>
          </a:xfrm>
          <a:prstGeom prst="flowChartProcess">
            <a:avLst/>
          </a:prstGeom>
          <a:solidFill>
            <a:srgbClr val="E4F1A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 eaLnBrk="0" hangingPunct="0">
              <a:spcBef>
                <a:spcPct val="0"/>
              </a:spcBef>
              <a:defRPr/>
            </a:pPr>
            <a:r>
              <a:rPr lang="ar-AE" altLang="ar-SA" sz="20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وضع </a:t>
            </a:r>
          </a:p>
          <a:p>
            <a:pPr lvl="0" algn="ctr" defTabSz="914400" eaLnBrk="0" hangingPunct="0">
              <a:spcBef>
                <a:spcPct val="0"/>
              </a:spcBef>
              <a:defRPr/>
            </a:pPr>
            <a:r>
              <a:rPr lang="ar-AE" altLang="ar-SA" sz="20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جداول لتحديد أوقات الصلاة</a:t>
            </a:r>
          </a:p>
          <a:p>
            <a:pPr lvl="0" algn="ctr" defTabSz="914400" eaLnBrk="0" hangingPunct="0">
              <a:spcBef>
                <a:spcPct val="0"/>
              </a:spcBef>
              <a:defRPr/>
            </a:pPr>
            <a:r>
              <a:rPr lang="ar-AE" altLang="ar-SA" sz="20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 واخترع </a:t>
            </a:r>
          </a:p>
          <a:p>
            <a:pPr lvl="0" algn="ctr" defTabSz="914400" eaLnBrk="0" hangingPunct="0">
              <a:spcBef>
                <a:spcPct val="0"/>
              </a:spcBef>
              <a:defRPr/>
            </a:pPr>
            <a:r>
              <a:rPr lang="ar-AE" altLang="ar-SA" sz="20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آلة لتحديد الارتفاع الخطي للجسم </a:t>
            </a:r>
            <a:endParaRPr lang="ar-SA" altLang="ar-SA" sz="2000" kern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Trebuchet MS"/>
              <a:cs typeface="Sakkal Majalla" panose="02000000000000000000" pitchFamily="2" charset="-78"/>
            </a:endParaRPr>
          </a:p>
          <a:p>
            <a:pPr algn="ctr"/>
            <a:endParaRPr lang="en-US" sz="28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="" xmlns:a16="http://schemas.microsoft.com/office/drawing/2014/main" id="{771F5743-5860-4796-9554-1F06A58A614E}"/>
              </a:ext>
            </a:extLst>
          </p:cNvPr>
          <p:cNvSpPr/>
          <p:nvPr/>
        </p:nvSpPr>
        <p:spPr>
          <a:xfrm>
            <a:off x="3949702" y="4215834"/>
            <a:ext cx="2087074" cy="1913207"/>
          </a:xfrm>
          <a:prstGeom prst="flowChartProcess">
            <a:avLst/>
          </a:prstGeom>
          <a:solidFill>
            <a:srgbClr val="E4F1A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dirty="0">
                <a:cs typeface="(AH) Manal Black" pitchFamily="2" charset="-78"/>
              </a:rPr>
              <a:t>من أهم مؤلفاته</a:t>
            </a:r>
            <a:r>
              <a:rPr lang="ar-AE" sz="2800" dirty="0"/>
              <a:t> 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</a:rPr>
              <a:t>كتاب درب التبانة</a:t>
            </a:r>
            <a:endParaRPr lang="en-US" sz="28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="" xmlns:a16="http://schemas.microsoft.com/office/drawing/2014/main" id="{02FF944C-CFBD-43E7-BF6F-DF7D57B520ED}"/>
              </a:ext>
            </a:extLst>
          </p:cNvPr>
          <p:cNvSpPr/>
          <p:nvPr/>
        </p:nvSpPr>
        <p:spPr>
          <a:xfrm>
            <a:off x="930103" y="4215833"/>
            <a:ext cx="2087074" cy="1913207"/>
          </a:xfrm>
          <a:prstGeom prst="flowChartProcess">
            <a:avLst/>
          </a:prstGeom>
          <a:solidFill>
            <a:srgbClr val="E4F1A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dirty="0">
                <a:cs typeface="(AH) Manal Black" pitchFamily="2" charset="-78"/>
              </a:rPr>
              <a:t>من أهم مؤلفاته</a:t>
            </a:r>
            <a:r>
              <a:rPr lang="ar-AE" sz="2800" dirty="0"/>
              <a:t> 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</a:rPr>
              <a:t>القانون المسعودي</a:t>
            </a:r>
            <a:endParaRPr lang="en-US" sz="28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776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2A8ED67-2C7A-49BB-833D-6D60BE165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00" y="422031"/>
            <a:ext cx="10219429" cy="60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5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3">
            <a:extLst>
              <a:ext uri="{FF2B5EF4-FFF2-40B4-BE49-F238E27FC236}">
                <a16:creationId xmlns="" xmlns:a16="http://schemas.microsoft.com/office/drawing/2014/main" id="{553EFAB7-50D1-431C-A47E-296A73891C74}"/>
              </a:ext>
            </a:extLst>
          </p:cNvPr>
          <p:cNvSpPr/>
          <p:nvPr/>
        </p:nvSpPr>
        <p:spPr>
          <a:xfrm>
            <a:off x="4909624" y="1274838"/>
            <a:ext cx="3499507" cy="7114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الإمارات وعلم الفلك 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7">
            <a:extLst>
              <a:ext uri="{FF2B5EF4-FFF2-40B4-BE49-F238E27FC236}">
                <a16:creationId xmlns="" xmlns:a16="http://schemas.microsoft.com/office/drawing/2014/main" id="{4EA1EF42-DAD6-4EA1-859A-0B12A9829BE9}"/>
              </a:ext>
            </a:extLst>
          </p:cNvPr>
          <p:cNvSpPr txBox="1"/>
          <p:nvPr/>
        </p:nvSpPr>
        <p:spPr>
          <a:xfrm>
            <a:off x="2653032" y="2450729"/>
            <a:ext cx="7658585" cy="1077218"/>
          </a:xfrm>
          <a:prstGeom prst="rect">
            <a:avLst/>
          </a:prstGeom>
          <a:noFill/>
          <a:ln w="12700">
            <a:solidFill>
              <a:srgbClr val="F9D8A3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altLang="ar-SA" sz="3200" kern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rebuchet MS"/>
                <a:cs typeface="Sakkal Majalla" panose="02000000000000000000" pitchFamily="2" charset="-78"/>
              </a:rPr>
              <a:t>أقرأ النص صفحة 41 ثم سجل العام الذي اهتمت به دولة الامارات بالفلك وعلى يد من ؟</a:t>
            </a:r>
            <a:endParaRPr lang="en-US" sz="3200" b="1" dirty="0">
              <a:latin typeface="Raavi" panose="020B0502040204020203" pitchFamily="34" charset="0"/>
              <a:cs typeface="Raavi" panose="020B0502040204020203" pitchFamily="34" charset="0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59C19828-FB03-4017-AF25-B1BEECD18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90" y="337045"/>
            <a:ext cx="2143125" cy="214312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ED04A01-B16C-4D38-ACB0-4CF0F1365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737">
            <a:off x="333188" y="151983"/>
            <a:ext cx="3094390" cy="2557347"/>
          </a:xfrm>
          <a:prstGeom prst="rect">
            <a:avLst/>
          </a:prstGeom>
        </p:spPr>
      </p:pic>
      <p:pic>
        <p:nvPicPr>
          <p:cNvPr id="9" name="Picture 8" descr="A group of people in an old photo of a person&#10;&#10;Description automatically generated">
            <a:extLst>
              <a:ext uri="{FF2B5EF4-FFF2-40B4-BE49-F238E27FC236}">
                <a16:creationId xmlns="" xmlns:a16="http://schemas.microsoft.com/office/drawing/2014/main" id="{C8F2EA3E-2DEF-4B91-8AB0-3A306F23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17" y="3857625"/>
            <a:ext cx="3048000" cy="2286000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="" xmlns:a16="http://schemas.microsoft.com/office/drawing/2014/main" id="{E4060BA9-67BC-4524-96B8-294FBD70A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268" y="4099991"/>
            <a:ext cx="1944216" cy="929209"/>
          </a:xfrm>
          <a:prstGeom prst="rect">
            <a:avLst/>
          </a:prstGeom>
          <a:solidFill>
            <a:srgbClr val="5FCBEF">
              <a:lumMod val="60000"/>
              <a:lumOff val="4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rebuchet MS"/>
                <a:cs typeface="Sakkal Majalla" panose="02000000000000000000" pitchFamily="2" charset="-78"/>
              </a:rPr>
              <a:t>السبعينيات 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="" xmlns:a16="http://schemas.microsoft.com/office/drawing/2014/main" id="{8A78CA62-5E2C-4AEC-9576-317B365A1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868" y="4059191"/>
            <a:ext cx="1944216" cy="970009"/>
          </a:xfrm>
          <a:prstGeom prst="rect">
            <a:avLst/>
          </a:prstGeom>
          <a:solidFill>
            <a:srgbClr val="5FCBEF">
              <a:lumMod val="60000"/>
              <a:lumOff val="4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rebuchet MS"/>
                <a:cs typeface="Sakkal Majalla" panose="02000000000000000000" pitchFamily="2" charset="-78"/>
              </a:rPr>
              <a:t>الشيخ زايد رحمه الله </a:t>
            </a:r>
          </a:p>
        </p:txBody>
      </p:sp>
    </p:spTree>
    <p:extLst>
      <p:ext uri="{BB962C8B-B14F-4D97-AF65-F5344CB8AC3E}">
        <p14:creationId xmlns:p14="http://schemas.microsoft.com/office/powerpoint/2010/main" val="183134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04E39712-CE2A-488F-BF35-DEC2A8F45B74}"/>
              </a:ext>
            </a:extLst>
          </p:cNvPr>
          <p:cNvCxnSpPr>
            <a:cxnSpLocks/>
          </p:cNvCxnSpPr>
          <p:nvPr/>
        </p:nvCxnSpPr>
        <p:spPr>
          <a:xfrm rot="16200000">
            <a:off x="7682546" y="2757938"/>
            <a:ext cx="5120640" cy="0"/>
          </a:xfrm>
          <a:prstGeom prst="straightConnector1">
            <a:avLst/>
          </a:prstGeom>
          <a:ln w="57150">
            <a:solidFill>
              <a:srgbClr val="BC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09C7CCF5-FECC-4E36-B81A-FA3247928807}"/>
              </a:ext>
            </a:extLst>
          </p:cNvPr>
          <p:cNvCxnSpPr>
            <a:cxnSpLocks/>
          </p:cNvCxnSpPr>
          <p:nvPr/>
        </p:nvCxnSpPr>
        <p:spPr>
          <a:xfrm>
            <a:off x="2679699" y="420546"/>
            <a:ext cx="5120640" cy="0"/>
          </a:xfrm>
          <a:prstGeom prst="straightConnector1">
            <a:avLst/>
          </a:prstGeom>
          <a:ln w="57150">
            <a:solidFill>
              <a:srgbClr val="BC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CB06D4A-20F0-4268-BE91-BC77A274B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1841500" cy="1845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C0F211F-51E4-4295-9740-144015BEF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8824659" y="5014661"/>
            <a:ext cx="1841500" cy="18451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9F594DE-CFFE-49C5-89CD-CB2C18F8CC83}"/>
              </a:ext>
            </a:extLst>
          </p:cNvPr>
          <p:cNvSpPr/>
          <p:nvPr/>
        </p:nvSpPr>
        <p:spPr>
          <a:xfrm>
            <a:off x="2679699" y="-63992"/>
            <a:ext cx="4997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00B050"/>
                </a:solidFill>
                <a:latin typeface="+mj-lt"/>
              </a:rPr>
              <a:t>ثالثا :  </a:t>
            </a:r>
            <a:r>
              <a:rPr lang="ar-SA" sz="2800" b="1" dirty="0">
                <a:latin typeface="+mj-lt"/>
              </a:rPr>
              <a:t>الإمارات وعلم الفلك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A44162C-A962-44A4-9028-F3BA34A1C593}"/>
              </a:ext>
            </a:extLst>
          </p:cNvPr>
          <p:cNvSpPr/>
          <p:nvPr/>
        </p:nvSpPr>
        <p:spPr>
          <a:xfrm rot="16200000">
            <a:off x="7936890" y="2953395"/>
            <a:ext cx="4997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00B050"/>
                </a:solidFill>
              </a:rPr>
              <a:t>ثالثا :  </a:t>
            </a:r>
            <a:r>
              <a:rPr lang="ar-SA" sz="2800" b="1" dirty="0"/>
              <a:t>الإمارات وعلم الفلك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75AB180-B99D-470D-A7A1-4310D97BEC7A}"/>
              </a:ext>
            </a:extLst>
          </p:cNvPr>
          <p:cNvSpPr txBox="1"/>
          <p:nvPr/>
        </p:nvSpPr>
        <p:spPr>
          <a:xfrm rot="19797849">
            <a:off x="1533349" y="355249"/>
            <a:ext cx="1340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A Massir Spray" panose="00000100000000000000" pitchFamily="2" charset="-78"/>
                <a:cs typeface="+mj-cs"/>
              </a:rPr>
              <a:t>علم الفلك</a:t>
            </a:r>
            <a:endParaRPr lang="en-US" sz="2800" b="1" dirty="0">
              <a:solidFill>
                <a:schemeClr val="bg1"/>
              </a:solidFill>
              <a:latin typeface="A Massir Spray" panose="00000100000000000000" pitchFamily="2" charset="-78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07D2F08-7935-4B6C-A566-CB92898E0EC5}"/>
              </a:ext>
            </a:extLst>
          </p:cNvPr>
          <p:cNvSpPr txBox="1"/>
          <p:nvPr/>
        </p:nvSpPr>
        <p:spPr>
          <a:xfrm rot="19797849">
            <a:off x="9503689" y="5741145"/>
            <a:ext cx="1340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A Massir Spray" panose="00000100000000000000" pitchFamily="2" charset="-78"/>
              </a:rPr>
              <a:t>علم الفلك</a:t>
            </a:r>
            <a:endParaRPr lang="en-US" sz="3200" b="1" dirty="0">
              <a:solidFill>
                <a:schemeClr val="bg1"/>
              </a:solidFill>
              <a:latin typeface="A Massir Spray" panose="000001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F3D22CD-4E6E-4C36-AAB2-C695DD04CF1E}"/>
              </a:ext>
            </a:extLst>
          </p:cNvPr>
          <p:cNvSpPr/>
          <p:nvPr/>
        </p:nvSpPr>
        <p:spPr>
          <a:xfrm>
            <a:off x="2201982" y="2069357"/>
            <a:ext cx="61590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ar-SA" sz="3200" b="1" dirty="0">
              <a:solidFill>
                <a:srgbClr val="002060"/>
              </a:solidFill>
              <a:latin typeface="Adobe Arabic" panose="02040503050201020203" pitchFamily="18" charset="-78"/>
            </a:endParaRPr>
          </a:p>
          <a:p>
            <a:pPr algn="ctr" rtl="1"/>
            <a:endParaRPr lang="ar-SA" sz="3200" b="1" dirty="0">
              <a:solidFill>
                <a:srgbClr val="002060"/>
              </a:solidFill>
              <a:latin typeface="Adobe Arabic" panose="02040503050201020203" pitchFamily="18" charset="-78"/>
            </a:endParaRPr>
          </a:p>
          <a:p>
            <a:pPr algn="ctr" rtl="1"/>
            <a:endParaRPr lang="ar-SA" sz="3200" b="1" dirty="0">
              <a:solidFill>
                <a:srgbClr val="002060"/>
              </a:solidFill>
              <a:latin typeface="Adobe Arabic" panose="02040503050201020203" pitchFamily="18" charset="-78"/>
            </a:endParaRPr>
          </a:p>
          <a:p>
            <a:pPr algn="ctr" rtl="1"/>
            <a:endParaRPr lang="ar-SA" sz="3200" b="1" dirty="0">
              <a:solidFill>
                <a:srgbClr val="002060"/>
              </a:solidFill>
              <a:latin typeface="Adobe Arabic" panose="02040503050201020203" pitchFamily="18" charset="-78"/>
            </a:endParaRPr>
          </a:p>
          <a:p>
            <a:pPr algn="ctr" rtl="1"/>
            <a:endParaRPr lang="ar-SA" sz="3200" b="1" dirty="0">
              <a:solidFill>
                <a:srgbClr val="002060"/>
              </a:solidFill>
              <a:latin typeface="Adobe Arabic" panose="02040503050201020203" pitchFamily="18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7228536-9E33-495B-B8E8-1E138C214C92}"/>
              </a:ext>
            </a:extLst>
          </p:cNvPr>
          <p:cNvSpPr/>
          <p:nvPr/>
        </p:nvSpPr>
        <p:spPr>
          <a:xfrm>
            <a:off x="2663782" y="758032"/>
            <a:ext cx="65092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4000" b="1" u="sng" dirty="0">
                <a:solidFill>
                  <a:srgbClr val="C00000"/>
                </a:solidFill>
                <a:latin typeface="Adobe Arabic" panose="02040503050201020203" pitchFamily="18" charset="-78"/>
              </a:rPr>
              <a:t>الإمارات والمبادرات الفلكية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B046B21-0795-4553-9C74-BF33AAABC731}"/>
              </a:ext>
            </a:extLst>
          </p:cNvPr>
          <p:cNvSpPr/>
          <p:nvPr/>
        </p:nvSpPr>
        <p:spPr>
          <a:xfrm>
            <a:off x="7613979" y="3897570"/>
            <a:ext cx="2586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  <a:latin typeface="Adobe Arabic" panose="02040503050201020203" pitchFamily="18" charset="-78"/>
              </a:rPr>
              <a:t>برنامج الإمارات لرواد الفضاء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="" xmlns:a16="http://schemas.microsoft.com/office/drawing/2014/main" id="{D0F3F031-B09C-4AC1-A203-171694D4D4F9}"/>
              </a:ext>
            </a:extLst>
          </p:cNvPr>
          <p:cNvSpPr/>
          <p:nvPr/>
        </p:nvSpPr>
        <p:spPr>
          <a:xfrm rot="5400000">
            <a:off x="5627633" y="-1398844"/>
            <a:ext cx="619433" cy="6547134"/>
          </a:xfrm>
          <a:prstGeom prst="leftBrace">
            <a:avLst>
              <a:gd name="adj1" fmla="val 21520"/>
              <a:gd name="adj2" fmla="val 51201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2A9B58B3-6E63-4F9B-8C1A-7E8075C06AE9}"/>
              </a:ext>
            </a:extLst>
          </p:cNvPr>
          <p:cNvCxnSpPr>
            <a:cxnSpLocks/>
          </p:cNvCxnSpPr>
          <p:nvPr/>
        </p:nvCxnSpPr>
        <p:spPr>
          <a:xfrm>
            <a:off x="5860025" y="1717125"/>
            <a:ext cx="0" cy="237309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B83B5EA-3AE9-4E3B-AA98-9A4E3DA14222}"/>
              </a:ext>
            </a:extLst>
          </p:cNvPr>
          <p:cNvSpPr/>
          <p:nvPr/>
        </p:nvSpPr>
        <p:spPr>
          <a:xfrm>
            <a:off x="4731790" y="5030889"/>
            <a:ext cx="2256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  <a:latin typeface="Adobe Arabic" panose="02040503050201020203" pitchFamily="18" charset="-78"/>
              </a:rPr>
              <a:t>أول مسبار عربي إسلامي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8EB8CB5-804F-41B1-B805-E3EDBEC2A6BD}"/>
              </a:ext>
            </a:extLst>
          </p:cNvPr>
          <p:cNvSpPr/>
          <p:nvPr/>
        </p:nvSpPr>
        <p:spPr>
          <a:xfrm>
            <a:off x="1734623" y="3836625"/>
            <a:ext cx="2586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solidFill>
                  <a:srgbClr val="002060"/>
                </a:solidFill>
                <a:latin typeface="Adobe Arabic" panose="02040503050201020203" pitchFamily="18" charset="-78"/>
              </a:rPr>
              <a:t>وكالة الإمارات للفضاء</a:t>
            </a:r>
          </a:p>
        </p:txBody>
      </p:sp>
      <p:pic>
        <p:nvPicPr>
          <p:cNvPr id="10" name="Picture 9" descr="A picture containing clothing, pressure suit, person, outdoor&#10;&#10;Description automatically generated">
            <a:extLst>
              <a:ext uri="{FF2B5EF4-FFF2-40B4-BE49-F238E27FC236}">
                <a16:creationId xmlns="" xmlns:a16="http://schemas.microsoft.com/office/drawing/2014/main" id="{C925C3FF-CB50-4BD7-86D4-EE9846A47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80" y="2200821"/>
            <a:ext cx="2579280" cy="1655038"/>
          </a:xfrm>
          <a:prstGeom prst="rect">
            <a:avLst/>
          </a:prstGeom>
        </p:spPr>
      </p:pic>
      <p:pic>
        <p:nvPicPr>
          <p:cNvPr id="12" name="Picture 11" descr="A sign on the side of a building&#10;&#10;Description automatically generated">
            <a:extLst>
              <a:ext uri="{FF2B5EF4-FFF2-40B4-BE49-F238E27FC236}">
                <a16:creationId xmlns="" xmlns:a16="http://schemas.microsoft.com/office/drawing/2014/main" id="{D25E727B-F6CB-49E3-AE35-75AA8DF63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88" y="2174824"/>
            <a:ext cx="2586661" cy="16714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EB42D30-F3DE-49DA-9544-FA92899C7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50" y="3425826"/>
            <a:ext cx="28765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2" grpId="0" animBg="1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سبار الأمل .. 10 سنوات من العمل لخدمة البشرية">
            <a:hlinkClick r:id="" action="ppaction://media"/>
            <a:extLst>
              <a:ext uri="{FF2B5EF4-FFF2-40B4-BE49-F238E27FC236}">
                <a16:creationId xmlns="" xmlns:a16="http://schemas.microsoft.com/office/drawing/2014/main" id="{A7CDBC6E-017D-455D-B5F6-6B393DC1A8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437" y="410161"/>
            <a:ext cx="10956387" cy="60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04E39712-CE2A-488F-BF35-DEC2A8F45B74}"/>
              </a:ext>
            </a:extLst>
          </p:cNvPr>
          <p:cNvCxnSpPr>
            <a:cxnSpLocks/>
          </p:cNvCxnSpPr>
          <p:nvPr/>
        </p:nvCxnSpPr>
        <p:spPr>
          <a:xfrm rot="16200000">
            <a:off x="7640319" y="3049895"/>
            <a:ext cx="5120640" cy="0"/>
          </a:xfrm>
          <a:prstGeom prst="straightConnector1">
            <a:avLst/>
          </a:prstGeom>
          <a:ln w="57150">
            <a:solidFill>
              <a:srgbClr val="BC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09C7CCF5-FECC-4E36-B81A-FA3247928807}"/>
              </a:ext>
            </a:extLst>
          </p:cNvPr>
          <p:cNvCxnSpPr>
            <a:cxnSpLocks/>
          </p:cNvCxnSpPr>
          <p:nvPr/>
        </p:nvCxnSpPr>
        <p:spPr>
          <a:xfrm>
            <a:off x="2679699" y="420546"/>
            <a:ext cx="5120640" cy="0"/>
          </a:xfrm>
          <a:prstGeom prst="straightConnector1">
            <a:avLst/>
          </a:prstGeom>
          <a:ln w="57150">
            <a:solidFill>
              <a:srgbClr val="BC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CB06D4A-20F0-4268-BE91-BC77A274B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1841500" cy="1845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C0F211F-51E4-4295-9740-144015BEF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8824659" y="5014661"/>
            <a:ext cx="1841500" cy="18451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9F594DE-CFFE-49C5-89CD-CB2C18F8CC83}"/>
              </a:ext>
            </a:extLst>
          </p:cNvPr>
          <p:cNvSpPr/>
          <p:nvPr/>
        </p:nvSpPr>
        <p:spPr>
          <a:xfrm>
            <a:off x="2679699" y="-63992"/>
            <a:ext cx="4997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00B050"/>
                </a:solidFill>
                <a:latin typeface="+mj-lt"/>
              </a:rPr>
              <a:t>ثالثا :  </a:t>
            </a:r>
            <a:r>
              <a:rPr lang="ar-SA" sz="2800" b="1" dirty="0">
                <a:latin typeface="+mj-lt"/>
              </a:rPr>
              <a:t>الإمارات وعلم الفلك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A44162C-A962-44A4-9028-F3BA34A1C593}"/>
              </a:ext>
            </a:extLst>
          </p:cNvPr>
          <p:cNvSpPr/>
          <p:nvPr/>
        </p:nvSpPr>
        <p:spPr>
          <a:xfrm rot="16200000">
            <a:off x="7936890" y="2953395"/>
            <a:ext cx="4997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800" b="1" dirty="0">
                <a:solidFill>
                  <a:srgbClr val="00B050"/>
                </a:solidFill>
              </a:rPr>
              <a:t>ثالثا :  </a:t>
            </a:r>
            <a:r>
              <a:rPr lang="ar-SA" sz="2800" b="1" dirty="0"/>
              <a:t>الإمارات وعلم الفلك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75AB180-B99D-470D-A7A1-4310D97BEC7A}"/>
              </a:ext>
            </a:extLst>
          </p:cNvPr>
          <p:cNvSpPr txBox="1"/>
          <p:nvPr/>
        </p:nvSpPr>
        <p:spPr>
          <a:xfrm rot="19797849">
            <a:off x="1533349" y="355249"/>
            <a:ext cx="1340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A Massir Spray" panose="00000100000000000000" pitchFamily="2" charset="-78"/>
                <a:cs typeface="+mj-cs"/>
              </a:rPr>
              <a:t>علم الفلك</a:t>
            </a:r>
            <a:endParaRPr lang="en-US" sz="2800" b="1" dirty="0">
              <a:solidFill>
                <a:schemeClr val="bg1"/>
              </a:solidFill>
              <a:latin typeface="A Massir Spray" panose="00000100000000000000" pitchFamily="2" charset="-78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07D2F08-7935-4B6C-A566-CB92898E0EC5}"/>
              </a:ext>
            </a:extLst>
          </p:cNvPr>
          <p:cNvSpPr txBox="1"/>
          <p:nvPr/>
        </p:nvSpPr>
        <p:spPr>
          <a:xfrm rot="19797849">
            <a:off x="9503689" y="5741145"/>
            <a:ext cx="1340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A Massir Spray" panose="00000100000000000000" pitchFamily="2" charset="-78"/>
              </a:rPr>
              <a:t>علم الفلك</a:t>
            </a:r>
            <a:endParaRPr lang="en-US" sz="3200" b="1" dirty="0">
              <a:solidFill>
                <a:schemeClr val="bg1"/>
              </a:solidFill>
              <a:latin typeface="A Massir Spray" panose="000001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F3D22CD-4E6E-4C36-AAB2-C695DD04CF1E}"/>
              </a:ext>
            </a:extLst>
          </p:cNvPr>
          <p:cNvSpPr/>
          <p:nvPr/>
        </p:nvSpPr>
        <p:spPr>
          <a:xfrm>
            <a:off x="3518386" y="1819844"/>
            <a:ext cx="61590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endParaRPr lang="ar-SA" sz="3200" b="1" dirty="0">
              <a:solidFill>
                <a:srgbClr val="002060"/>
              </a:solidFill>
              <a:latin typeface="Adobe Arabic" panose="02040503050201020203" pitchFamily="18" charset="-78"/>
            </a:endParaRPr>
          </a:p>
          <a:p>
            <a:pPr algn="ctr" rtl="1"/>
            <a:endParaRPr lang="ar-SA" sz="3200" b="1" dirty="0">
              <a:solidFill>
                <a:srgbClr val="002060"/>
              </a:solidFill>
              <a:latin typeface="Adobe Arabic" panose="02040503050201020203" pitchFamily="18" charset="-78"/>
            </a:endParaRPr>
          </a:p>
          <a:p>
            <a:pPr algn="ctr" rtl="1"/>
            <a:endParaRPr lang="ar-SA" sz="3200" b="1" dirty="0">
              <a:solidFill>
                <a:srgbClr val="002060"/>
              </a:solidFill>
              <a:latin typeface="Adobe Arabic" panose="02040503050201020203" pitchFamily="18" charset="-78"/>
            </a:endParaRPr>
          </a:p>
          <a:p>
            <a:pPr algn="ctr" rtl="1"/>
            <a:endParaRPr lang="ar-SA" sz="3200" b="1" dirty="0">
              <a:solidFill>
                <a:srgbClr val="002060"/>
              </a:solidFill>
              <a:latin typeface="Adobe Arabic" panose="02040503050201020203" pitchFamily="18" charset="-78"/>
            </a:endParaRPr>
          </a:p>
          <a:p>
            <a:pPr algn="ctr" rtl="1"/>
            <a:endParaRPr lang="ar-SA" sz="3200" b="1" dirty="0">
              <a:solidFill>
                <a:srgbClr val="002060"/>
              </a:solidFill>
              <a:latin typeface="Adobe Arabic" panose="02040503050201020203" pitchFamily="18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3C0C3BC-9E51-4513-9A0F-4CC1A6D90A3A}"/>
              </a:ext>
            </a:extLst>
          </p:cNvPr>
          <p:cNvSpPr/>
          <p:nvPr/>
        </p:nvSpPr>
        <p:spPr>
          <a:xfrm>
            <a:off x="3365500" y="3605461"/>
            <a:ext cx="3913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solidFill>
                  <a:srgbClr val="002060"/>
                </a:solidFill>
                <a:latin typeface="Adobe Arabic" panose="02040503050201020203" pitchFamily="18" charset="-78"/>
              </a:rPr>
              <a:t>القمر الصناعي </a:t>
            </a:r>
            <a:r>
              <a:rPr lang="ar-SA" sz="4000" b="1" dirty="0">
                <a:solidFill>
                  <a:srgbClr val="002060"/>
                </a:solidFill>
                <a:latin typeface="Adobe Arabic" panose="02040503050201020203" pitchFamily="18" charset="-78"/>
              </a:rPr>
              <a:t>خليفة سات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A24EC70-ABE7-4412-9B1A-77C83E752025}"/>
              </a:ext>
            </a:extLst>
          </p:cNvPr>
          <p:cNvSpPr/>
          <p:nvPr/>
        </p:nvSpPr>
        <p:spPr>
          <a:xfrm>
            <a:off x="4067345" y="4950593"/>
            <a:ext cx="2675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3200" b="1" u="sng" dirty="0">
                <a:solidFill>
                  <a:srgbClr val="FF0000"/>
                </a:solidFill>
                <a:latin typeface="Adobe Arabic" panose="02040503050201020203" pitchFamily="18" charset="-78"/>
              </a:rPr>
              <a:t>أول قمر صناعي بأيد إماراتية  100%</a:t>
            </a:r>
          </a:p>
        </p:txBody>
      </p:sp>
      <p:pic>
        <p:nvPicPr>
          <p:cNvPr id="4" name="Picture 3" descr="A picture containing transport, sky&#10;&#10;Description automatically generated">
            <a:extLst>
              <a:ext uri="{FF2B5EF4-FFF2-40B4-BE49-F238E27FC236}">
                <a16:creationId xmlns="" xmlns:a16="http://schemas.microsoft.com/office/drawing/2014/main" id="{FFE429E2-43E1-45BA-BCC0-AF9CD86DC1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9" r="16403"/>
          <a:stretch/>
        </p:blipFill>
        <p:spPr>
          <a:xfrm>
            <a:off x="1866259" y="4648128"/>
            <a:ext cx="1845182" cy="15709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32BD3BF-9BE4-4463-BC24-695092F3472F}"/>
              </a:ext>
            </a:extLst>
          </p:cNvPr>
          <p:cNvSpPr/>
          <p:nvPr/>
        </p:nvSpPr>
        <p:spPr>
          <a:xfrm>
            <a:off x="6790966" y="922592"/>
            <a:ext cx="2954443" cy="16236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القمر الصناعي ياه3 </a:t>
            </a:r>
          </a:p>
          <a:p>
            <a:pPr algn="ctr" rtl="1"/>
            <a:r>
              <a:rPr lang="ar-AE" sz="2800" b="1" u="sng" dirty="0">
                <a:solidFill>
                  <a:srgbClr val="FF0000"/>
                </a:solidFill>
              </a:rPr>
              <a:t>وهو انجاز ابتكاري إماراتي عالمي يخدم التقدم الحضاري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7D1C5B3-4958-43A8-93FC-681142596E5E}"/>
              </a:ext>
            </a:extLst>
          </p:cNvPr>
          <p:cNvSpPr/>
          <p:nvPr/>
        </p:nvSpPr>
        <p:spPr>
          <a:xfrm>
            <a:off x="2651802" y="880543"/>
            <a:ext cx="26376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rgbClr val="002060"/>
                </a:solidFill>
              </a:rPr>
              <a:t>القمر الصناعي نايف </a:t>
            </a:r>
            <a:r>
              <a:rPr lang="ar-AE" sz="40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9550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0959F59E-86AC-4677-BFB0-9CD55AB107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997ED08E-7CE7-4539-8E16-6A356378B3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7090"/>
            <a:ext cx="7324526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39F96DC1-4B54-4B36-B945-425E4C04AF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69003" y="487090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A4F450A1-0760-4C39-82E4-515AA4FC94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69003" y="2511639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0185CD32-2E94-4663-81AE-CC54E44AC2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69003" y="4528738"/>
            <a:ext cx="3745983" cy="1856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그래픽 17">
            <a:extLst>
              <a:ext uri="{FF2B5EF4-FFF2-40B4-BE49-F238E27FC236}">
                <a16:creationId xmlns="" xmlns:a16="http://schemas.microsoft.com/office/drawing/2014/main" id="{37AB7943-D087-46EE-845D-8A27C2642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0176" y="1365306"/>
            <a:ext cx="3420946" cy="105911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="" xmlns:a16="http://schemas.microsoft.com/office/drawing/2014/main" id="{07C13390-9261-415F-9975-2015B2A01E11}"/>
              </a:ext>
            </a:extLst>
          </p:cNvPr>
          <p:cNvSpPr/>
          <p:nvPr/>
        </p:nvSpPr>
        <p:spPr>
          <a:xfrm>
            <a:off x="4314218" y="580737"/>
            <a:ext cx="3262334" cy="470586"/>
          </a:xfrm>
          <a:prstGeom prst="roundRect">
            <a:avLst>
              <a:gd name="adj" fmla="val 50000"/>
            </a:avLst>
          </a:prstGeom>
          <a:solidFill>
            <a:srgbClr val="9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ar-AE" altLang="ko-KR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</a:t>
            </a:r>
            <a:endParaRPr lang="ko-KR" alt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4DC7BDB8-16EA-4D88-8C59-55F4B567EF81}"/>
              </a:ext>
            </a:extLst>
          </p:cNvPr>
          <p:cNvSpPr/>
          <p:nvPr/>
        </p:nvSpPr>
        <p:spPr>
          <a:xfrm>
            <a:off x="11406211" y="272502"/>
            <a:ext cx="470587" cy="470587"/>
          </a:xfrm>
          <a:prstGeom prst="ellipse">
            <a:avLst/>
          </a:prstGeom>
          <a:solidFill>
            <a:srgbClr val="9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="" xmlns:a16="http://schemas.microsoft.com/office/drawing/2014/main" id="{2701531E-D5DB-4132-ADA5-150D28075637}"/>
              </a:ext>
            </a:extLst>
          </p:cNvPr>
          <p:cNvSpPr/>
          <p:nvPr/>
        </p:nvSpPr>
        <p:spPr>
          <a:xfrm>
            <a:off x="1758462" y="4711469"/>
            <a:ext cx="5064368" cy="6064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علم الفلك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5CA04D7D-7AF2-4DDA-BFC8-12AB716D2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691" y="5418528"/>
            <a:ext cx="3420152" cy="10364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="" xmlns:a16="http://schemas.microsoft.com/office/drawing/2014/main" id="{C69AFB55-2677-4A82-A00D-0B3AA8BF8703}"/>
              </a:ext>
            </a:extLst>
          </p:cNvPr>
          <p:cNvSpPr/>
          <p:nvPr/>
        </p:nvSpPr>
        <p:spPr>
          <a:xfrm>
            <a:off x="973016" y="5898380"/>
            <a:ext cx="2239107" cy="2703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للصف الخامس </a:t>
            </a:r>
            <a:endParaRPr lang="en-US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12" descr="A picture containing object, star&#10;&#10;Description automatically generated">
            <a:extLst>
              <a:ext uri="{FF2B5EF4-FFF2-40B4-BE49-F238E27FC236}">
                <a16:creationId xmlns="" xmlns:a16="http://schemas.microsoft.com/office/drawing/2014/main" id="{088E401C-9050-40CC-BB05-5096BBBAA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7" y="1531178"/>
            <a:ext cx="6328106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cture containing star, object, water, sitting&#10;&#10;Description automatically generated">
            <a:extLst>
              <a:ext uri="{FF2B5EF4-FFF2-40B4-BE49-F238E27FC236}">
                <a16:creationId xmlns="" xmlns:a16="http://schemas.microsoft.com/office/drawing/2014/main" id="{6AB6AE3F-B830-40DC-AC83-9DAEA599E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80" y="629393"/>
            <a:ext cx="3534463" cy="1571625"/>
          </a:xfrm>
          <a:prstGeom prst="rect">
            <a:avLst/>
          </a:prstGeom>
        </p:spPr>
      </p:pic>
      <p:pic>
        <p:nvPicPr>
          <p:cNvPr id="17" name="Picture 16" descr="A picture containing star, object, doughnut, donut&#10;&#10;Description automatically generated">
            <a:extLst>
              <a:ext uri="{FF2B5EF4-FFF2-40B4-BE49-F238E27FC236}">
                <a16:creationId xmlns="" xmlns:a16="http://schemas.microsoft.com/office/drawing/2014/main" id="{6189F77D-9D37-4F61-9165-B33A06DCC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62" y="2557910"/>
            <a:ext cx="3585972" cy="1856232"/>
          </a:xfrm>
          <a:prstGeom prst="rect">
            <a:avLst/>
          </a:prstGeom>
        </p:spPr>
      </p:pic>
      <p:pic>
        <p:nvPicPr>
          <p:cNvPr id="19" name="Picture 18" descr="A picture containing indoor, table, food, water&#10;&#10;Description automatically generated">
            <a:extLst>
              <a:ext uri="{FF2B5EF4-FFF2-40B4-BE49-F238E27FC236}">
                <a16:creationId xmlns="" xmlns:a16="http://schemas.microsoft.com/office/drawing/2014/main" id="{A0A36391-34FD-4BB6-B0F8-043A828E7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80" y="4575008"/>
            <a:ext cx="3547256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23" y="754420"/>
            <a:ext cx="8136633" cy="54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10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ute cartoon kids frame Royalty Free Vector Image">
            <a:extLst>
              <a:ext uri="{FF2B5EF4-FFF2-40B4-BE49-F238E27FC236}">
                <a16:creationId xmlns="" xmlns:a16="http://schemas.microsoft.com/office/drawing/2014/main" id="{88F5A637-E64E-42FD-A809-26CF72D7F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>
            <a:fillRect/>
          </a:stretch>
        </p:blipFill>
        <p:spPr bwMode="auto">
          <a:xfrm>
            <a:off x="120650" y="0"/>
            <a:ext cx="1207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F0F82D5-2DC7-4A86-B933-2648367621D7}"/>
              </a:ext>
            </a:extLst>
          </p:cNvPr>
          <p:cNvSpPr txBox="1"/>
          <p:nvPr/>
        </p:nvSpPr>
        <p:spPr>
          <a:xfrm>
            <a:off x="450376" y="2703016"/>
            <a:ext cx="11013743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7200" b="1" dirty="0">
                <a:ln/>
                <a:solidFill>
                  <a:srgbClr val="339933"/>
                </a:solidFill>
                <a:latin typeface="+mn-lt"/>
                <a:cs typeface="+mn-cs"/>
              </a:rPr>
              <a:t>شكراً لكم </a:t>
            </a:r>
            <a:r>
              <a:rPr lang="ar-AE" sz="7200" b="1" dirty="0">
                <a:ln/>
                <a:solidFill>
                  <a:srgbClr val="339933"/>
                </a:solidFill>
                <a:latin typeface="+mn-lt"/>
                <a:cs typeface="+mn-cs"/>
              </a:rPr>
              <a:t>من </a:t>
            </a:r>
            <a:r>
              <a:rPr lang="ar-AE" sz="7200" b="1" dirty="0">
                <a:ln/>
                <a:solidFill>
                  <a:srgbClr val="FF0000"/>
                </a:solidFill>
                <a:latin typeface="+mn-lt"/>
                <a:cs typeface="+mn-cs"/>
              </a:rPr>
              <a:t>القلب</a:t>
            </a:r>
            <a:r>
              <a:rPr lang="ar-AE" sz="7200" b="1" dirty="0">
                <a:ln/>
                <a:solidFill>
                  <a:srgbClr val="339933"/>
                </a:solidFill>
                <a:latin typeface="+mn-lt"/>
                <a:cs typeface="+mn-cs"/>
              </a:rPr>
              <a:t>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7200" b="1" dirty="0">
                <a:ln/>
                <a:solidFill>
                  <a:srgbClr val="339933"/>
                </a:solidFill>
                <a:latin typeface="+mn-lt"/>
                <a:cs typeface="+mn-cs"/>
              </a:rPr>
              <a:t>على حسن المتابعة</a:t>
            </a:r>
            <a:endParaRPr lang="ar-SA" sz="7200" b="1" dirty="0">
              <a:ln/>
              <a:solidFill>
                <a:srgbClr val="339933"/>
              </a:solidFill>
              <a:latin typeface="+mn-lt"/>
              <a:cs typeface="+mn-cs"/>
            </a:endParaRP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7200" b="1" dirty="0">
                <a:ln/>
                <a:solidFill>
                  <a:srgbClr val="339933"/>
                </a:solidFill>
                <a:latin typeface="+mn-lt"/>
                <a:cs typeface="+mn-cs"/>
              </a:rPr>
              <a:t>أراكم في الحصة القادمة </a:t>
            </a:r>
            <a:endParaRPr lang="en-US" sz="7200" b="1" dirty="0">
              <a:ln/>
              <a:solidFill>
                <a:srgbClr val="339933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FE3F657-2D83-4F95-ABFA-55776F029FA4}"/>
              </a:ext>
            </a:extLst>
          </p:cNvPr>
          <p:cNvSpPr txBox="1"/>
          <p:nvPr/>
        </p:nvSpPr>
        <p:spPr>
          <a:xfrm>
            <a:off x="6659563" y="2155825"/>
            <a:ext cx="3198812" cy="1050925"/>
          </a:xfrm>
          <a:prstGeom prst="rect">
            <a:avLst/>
          </a:prstGeom>
        </p:spPr>
        <p:txBody>
          <a:bodyPr lIns="68580" tIns="34290" rIns="68580" bIns="3429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7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أغلق</a:t>
            </a:r>
            <a:r>
              <a:rPr lang="en-US" sz="7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البث</a:t>
            </a:r>
            <a:endParaRPr lang="en-US" sz="72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7D550DE-E92B-4BF5-A344-74C8E1973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646" t="17083" r="15259" b="21402"/>
          <a:stretch/>
        </p:blipFill>
        <p:spPr>
          <a:xfrm>
            <a:off x="2279576" y="2492896"/>
            <a:ext cx="2880320" cy="2324326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8B90E87-6B44-4178-9C23-762D234C4CE1}"/>
              </a:ext>
            </a:extLst>
          </p:cNvPr>
          <p:cNvSpPr txBox="1"/>
          <p:nvPr/>
        </p:nvSpPr>
        <p:spPr>
          <a:xfrm>
            <a:off x="6165850" y="4702175"/>
            <a:ext cx="4186238" cy="1050925"/>
          </a:xfrm>
          <a:prstGeom prst="rect">
            <a:avLst/>
          </a:prstGeom>
        </p:spPr>
        <p:txBody>
          <a:bodyPr lIns="68580" tIns="34290" rIns="68580" bIns="34290">
            <a:normAutofit fontScale="62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450"/>
              </a:spcAft>
              <a:defRPr/>
            </a:pPr>
            <a:r>
              <a:rPr lang="ar-AE" sz="7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نراكم في الحصة القادمة</a:t>
            </a:r>
            <a:endParaRPr lang="en-US" sz="72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دائرة: مجوفة 3">
            <a:extLst>
              <a:ext uri="{FF2B5EF4-FFF2-40B4-BE49-F238E27FC236}">
                <a16:creationId xmlns="" xmlns:a16="http://schemas.microsoft.com/office/drawing/2014/main" id="{B82B63A7-2928-442C-827A-2364177B27DD}"/>
              </a:ext>
            </a:extLst>
          </p:cNvPr>
          <p:cNvSpPr/>
          <p:nvPr/>
        </p:nvSpPr>
        <p:spPr>
          <a:xfrm>
            <a:off x="1687513" y="1268413"/>
            <a:ext cx="4478337" cy="4589462"/>
          </a:xfrm>
          <a:prstGeom prst="don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62AE95-6A81-4663-B600-153550434235}"/>
              </a:ext>
            </a:extLst>
          </p:cNvPr>
          <p:cNvSpPr txBox="1"/>
          <p:nvPr/>
        </p:nvSpPr>
        <p:spPr>
          <a:xfrm>
            <a:off x="3579989" y="382973"/>
            <a:ext cx="4533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altLang="ko-KR" sz="48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 </a:t>
            </a:r>
            <a:endParaRPr lang="ko-KR" altLang="en-US" sz="4800" b="1" dirty="0">
              <a:solidFill>
                <a:schemeClr val="accent4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그래픽 17">
            <a:extLst>
              <a:ext uri="{FF2B5EF4-FFF2-40B4-BE49-F238E27FC236}">
                <a16:creationId xmlns="" xmlns:a16="http://schemas.microsoft.com/office/drawing/2014/main" id="{37AB7943-D087-46EE-845D-8A27C2642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2991" y="5484761"/>
            <a:ext cx="2796721" cy="86586"/>
          </a:xfrm>
          <a:prstGeom prst="rect">
            <a:avLst/>
          </a:prstGeom>
        </p:spPr>
      </p:pic>
      <p:sp>
        <p:nvSpPr>
          <p:cNvPr id="21" name="사각형: 둥근 모서리 9">
            <a:extLst>
              <a:ext uri="{FF2B5EF4-FFF2-40B4-BE49-F238E27FC236}">
                <a16:creationId xmlns="" xmlns:a16="http://schemas.microsoft.com/office/drawing/2014/main" id="{07C13390-9261-415F-9975-2015B2A01E11}"/>
              </a:ext>
            </a:extLst>
          </p:cNvPr>
          <p:cNvSpPr/>
          <p:nvPr/>
        </p:nvSpPr>
        <p:spPr>
          <a:xfrm>
            <a:off x="8491601" y="1446521"/>
            <a:ext cx="2162987" cy="434314"/>
          </a:xfrm>
          <a:prstGeom prst="roundRect">
            <a:avLst>
              <a:gd name="adj" fmla="val 50000"/>
            </a:avLst>
          </a:prstGeom>
          <a:solidFill>
            <a:srgbClr val="D9E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altLang="ko-KR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الأول</a:t>
            </a:r>
            <a:r>
              <a:rPr lang="ar-AE" altLang="ko-KR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ko-KR" alt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사각형: 둥근 모서리 9">
            <a:extLst>
              <a:ext uri="{FF2B5EF4-FFF2-40B4-BE49-F238E27FC236}">
                <a16:creationId xmlns="" xmlns:a16="http://schemas.microsoft.com/office/drawing/2014/main" id="{07C13390-9261-415F-9975-2015B2A01E11}"/>
              </a:ext>
            </a:extLst>
          </p:cNvPr>
          <p:cNvSpPr/>
          <p:nvPr/>
        </p:nvSpPr>
        <p:spPr>
          <a:xfrm>
            <a:off x="8551222" y="2189743"/>
            <a:ext cx="2103367" cy="434314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altLang="ko-KR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altLang="ko-KR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الثاني </a:t>
            </a:r>
            <a:endParaRPr lang="ko-KR" alt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사각형: 둥근 모서리 9">
            <a:extLst>
              <a:ext uri="{FF2B5EF4-FFF2-40B4-BE49-F238E27FC236}">
                <a16:creationId xmlns="" xmlns:a16="http://schemas.microsoft.com/office/drawing/2014/main" id="{07C13390-9261-415F-9975-2015B2A01E11}"/>
              </a:ext>
            </a:extLst>
          </p:cNvPr>
          <p:cNvSpPr/>
          <p:nvPr/>
        </p:nvSpPr>
        <p:spPr>
          <a:xfrm>
            <a:off x="1844389" y="1449111"/>
            <a:ext cx="6518818" cy="47716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altLang="ko-KR" sz="2800" b="1" dirty="0">
                <a:solidFill>
                  <a:schemeClr val="accent6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يفسر مفهوم علم الفلك ويعدد أجهزة الرصد الفلكي </a:t>
            </a:r>
            <a:endParaRPr lang="ko-KR" altLang="en-US" sz="2800" b="1" dirty="0">
              <a:solidFill>
                <a:schemeClr val="accent6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사각형: 둥근 모서리 9">
            <a:extLst>
              <a:ext uri="{FF2B5EF4-FFF2-40B4-BE49-F238E27FC236}">
                <a16:creationId xmlns="" xmlns:a16="http://schemas.microsoft.com/office/drawing/2014/main" id="{07C13390-9261-415F-9975-2015B2A01E11}"/>
              </a:ext>
            </a:extLst>
          </p:cNvPr>
          <p:cNvSpPr/>
          <p:nvPr/>
        </p:nvSpPr>
        <p:spPr>
          <a:xfrm>
            <a:off x="1737401" y="2103607"/>
            <a:ext cx="6725590" cy="64343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altLang="ko-KR" sz="28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يوضح دور العلماء المسلمين العرب في مجال علم الفلك </a:t>
            </a:r>
          </a:p>
        </p:txBody>
      </p:sp>
      <p:sp>
        <p:nvSpPr>
          <p:cNvPr id="25" name="타원 10">
            <a:extLst>
              <a:ext uri="{FF2B5EF4-FFF2-40B4-BE49-F238E27FC236}">
                <a16:creationId xmlns="" xmlns:a16="http://schemas.microsoft.com/office/drawing/2014/main" id="{4DC7BDB8-16EA-4D88-8C59-55F4B567EF81}"/>
              </a:ext>
            </a:extLst>
          </p:cNvPr>
          <p:cNvSpPr/>
          <p:nvPr/>
        </p:nvSpPr>
        <p:spPr>
          <a:xfrm>
            <a:off x="11113520" y="382973"/>
            <a:ext cx="246327" cy="26912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="" xmlns:a16="http://schemas.microsoft.com/office/drawing/2014/main" id="{26B53F9A-5FA5-4213-B35E-AEB66F8E27CC}"/>
              </a:ext>
            </a:extLst>
          </p:cNvPr>
          <p:cNvSpPr/>
          <p:nvPr/>
        </p:nvSpPr>
        <p:spPr>
          <a:xfrm>
            <a:off x="8462991" y="3036746"/>
            <a:ext cx="2191597" cy="434315"/>
          </a:xfrm>
          <a:prstGeom prst="roundRect">
            <a:avLst>
              <a:gd name="adj" fmla="val 50000"/>
            </a:avLst>
          </a:prstGeom>
          <a:solidFill>
            <a:srgbClr val="9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altLang="ko-KR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الثالث</a:t>
            </a:r>
            <a:r>
              <a:rPr lang="ar-AE" altLang="ko-KR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ko-KR" alt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사각형: 둥근 모서리 9">
            <a:extLst>
              <a:ext uri="{FF2B5EF4-FFF2-40B4-BE49-F238E27FC236}">
                <a16:creationId xmlns="" xmlns:a16="http://schemas.microsoft.com/office/drawing/2014/main" id="{B1D58073-037F-4926-BF83-3A3D3F2B2FD0}"/>
              </a:ext>
            </a:extLst>
          </p:cNvPr>
          <p:cNvSpPr/>
          <p:nvPr/>
        </p:nvSpPr>
        <p:spPr>
          <a:xfrm>
            <a:off x="1737401" y="2924365"/>
            <a:ext cx="6619540" cy="679398"/>
          </a:xfrm>
          <a:prstGeom prst="roundRect">
            <a:avLst>
              <a:gd name="adj" fmla="val 50000"/>
            </a:avLst>
          </a:prstGeom>
          <a:solidFill>
            <a:srgbClr val="9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altLang="ko-KR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يتعرف المشاريع الابتكارية لدولة الإمارات العربية المتحدة في مجال علم الفضاء و الفلك </a:t>
            </a:r>
            <a:endParaRPr lang="ko-KR" alt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 descr="A picture containing indoor, table, food, water&#10;&#10;Description automatically generated">
            <a:extLst>
              <a:ext uri="{FF2B5EF4-FFF2-40B4-BE49-F238E27FC236}">
                <a16:creationId xmlns="" xmlns:a16="http://schemas.microsoft.com/office/drawing/2014/main" id="{CA2995F8-5961-4EDA-BFBE-D464BECDC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75" y="3835270"/>
            <a:ext cx="6619540" cy="2365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3">
            <a:extLst>
              <a:ext uri="{FF2B5EF4-FFF2-40B4-BE49-F238E27FC236}">
                <a16:creationId xmlns="" xmlns:a16="http://schemas.microsoft.com/office/drawing/2014/main" id="{553DAC3A-9EF0-4472-BE07-0AC12E1C7700}"/>
              </a:ext>
            </a:extLst>
          </p:cNvPr>
          <p:cNvSpPr/>
          <p:nvPr/>
        </p:nvSpPr>
        <p:spPr>
          <a:xfrm>
            <a:off x="4909624" y="1274838"/>
            <a:ext cx="3499507" cy="7114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نعني بعلم الفلك؟؟؟ 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E5E5EDD-9D1C-4816-94BD-69F4153DD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90" y="337045"/>
            <a:ext cx="2143125" cy="2143125"/>
          </a:xfrm>
          <a:prstGeom prst="rect">
            <a:avLst/>
          </a:prstGeom>
        </p:spPr>
      </p:pic>
      <p:pic>
        <p:nvPicPr>
          <p:cNvPr id="4" name="Picture 3" descr="A picture containing indoor, table, food, water&#10;&#10;Description automatically generated">
            <a:extLst>
              <a:ext uri="{FF2B5EF4-FFF2-40B4-BE49-F238E27FC236}">
                <a16:creationId xmlns="" xmlns:a16="http://schemas.microsoft.com/office/drawing/2014/main" id="{459C05DA-991E-40D6-A357-8BC8BB03F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86" y="2480170"/>
            <a:ext cx="3917705" cy="3082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picture containing star, object, doughnut, donut&#10;&#10;Description automatically generated">
            <a:extLst>
              <a:ext uri="{FF2B5EF4-FFF2-40B4-BE49-F238E27FC236}">
                <a16:creationId xmlns="" xmlns:a16="http://schemas.microsoft.com/office/drawing/2014/main" id="{3722C01B-05FA-405F-A856-40220C1F0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26" y="2480170"/>
            <a:ext cx="4164790" cy="3082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38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A26A668E-1088-4C16-B63D-6895381FB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0206" y="3415829"/>
            <a:ext cx="1696034" cy="734150"/>
          </a:xfrm>
          <a:prstGeom prst="rect">
            <a:avLst/>
          </a:prstGeom>
          <a:solidFill>
            <a:srgbClr val="5FCBEF">
              <a:lumMod val="60000"/>
              <a:lumOff val="4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kern="10" dirty="0">
                <a:ln w="12700">
                  <a:solidFill>
                    <a:srgbClr val="9933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"/>
                <a:ea typeface="Monotype Koufi"/>
                <a:cs typeface="Monotype Koufi"/>
              </a:rPr>
              <a:t>علم الفلك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C00EDA0D-A4F9-4CCE-939A-F0BE5EA43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943" y="811542"/>
            <a:ext cx="5567786" cy="2160240"/>
          </a:xfrm>
          <a:prstGeom prst="rect">
            <a:avLst/>
          </a:prstGeom>
          <a:solidFill>
            <a:srgbClr val="5FCBEF">
              <a:lumMod val="20000"/>
              <a:lumOff val="8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0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cs typeface="Sakkal Majalla" panose="02000000000000000000" pitchFamily="2" charset="-78"/>
              </a:rPr>
              <a:t>1- أقرأ النص صفحة 31 عن مفهوم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0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cs typeface="Sakkal Majalla" panose="02000000000000000000" pitchFamily="2" charset="-78"/>
              </a:rPr>
              <a:t>علم الفلك موضحاً المقصود بالمفاهيم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altLang="ar-SA" sz="40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 التالية </a:t>
            </a:r>
            <a:r>
              <a:rPr kumimoji="0" lang="ar-AE" altLang="ar-SA" sz="40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cs typeface="Sakkal Majalla" panose="02000000000000000000" pitchFamily="2" charset="-78"/>
              </a:rPr>
              <a:t>:</a:t>
            </a:r>
            <a:endParaRPr kumimoji="0" lang="ar-AE" altLang="ar-SA" sz="40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Trebuchet MS"/>
              <a:cs typeface="Sakkal Majalla" panose="02000000000000000000" pitchFamily="2" charset="-78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4C91F86D-B66B-4E9E-9AA7-41A1DD7EA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475" y="4793692"/>
            <a:ext cx="10309270" cy="734150"/>
          </a:xfrm>
          <a:prstGeom prst="rect">
            <a:avLst/>
          </a:prstGeom>
          <a:solidFill>
            <a:srgbClr val="5FCBEF">
              <a:lumMod val="20000"/>
              <a:lumOff val="8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altLang="ar-SA" sz="36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هو أحد العلوم القديمة الذي يعنى بدراسة الاجرام السماوية كالنجوم والكواكب</a:t>
            </a:r>
            <a:endParaRPr kumimoji="0" lang="ar-SA" altLang="ar-SA" sz="36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/>
              <a:cs typeface="Sakkal Majalla" panose="02000000000000000000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="" xmlns:a16="http://schemas.microsoft.com/office/drawing/2014/main" id="{D561C5F1-F9A6-4221-9323-A1CFD8579BEA}"/>
              </a:ext>
            </a:extLst>
          </p:cNvPr>
          <p:cNvSpPr/>
          <p:nvPr/>
        </p:nvSpPr>
        <p:spPr>
          <a:xfrm>
            <a:off x="3779912" y="116632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zh-CN" sz="3200" b="1" kern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  <a:ea typeface="华文新魏" panose="02010800040101010101" pitchFamily="2" charset="-122"/>
                <a:cs typeface="PT Simple Bold Ruled" pitchFamily="2" charset="-78"/>
              </a:rPr>
              <a:t>المهمة الأولى 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A62FF0DF-34D2-4C26-94BF-7E6EEECFA6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811542"/>
            <a:ext cx="2880319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8554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نشيد الكون">
            <a:hlinkClick r:id="" action="ppaction://media"/>
            <a:extLst>
              <a:ext uri="{FF2B5EF4-FFF2-40B4-BE49-F238E27FC236}">
                <a16:creationId xmlns="" xmlns:a16="http://schemas.microsoft.com/office/drawing/2014/main" id="{769F5F96-9339-4DF9-9B8C-EA757C49B4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976" y="311372"/>
            <a:ext cx="11408794" cy="5865591"/>
          </a:xfrm>
        </p:spPr>
      </p:pic>
    </p:spTree>
    <p:extLst>
      <p:ext uri="{BB962C8B-B14F-4D97-AF65-F5344CB8AC3E}">
        <p14:creationId xmlns:p14="http://schemas.microsoft.com/office/powerpoint/2010/main" val="32147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3">
            <a:extLst>
              <a:ext uri="{FF2B5EF4-FFF2-40B4-BE49-F238E27FC236}">
                <a16:creationId xmlns="" xmlns:a16="http://schemas.microsoft.com/office/drawing/2014/main" id="{553DAC3A-9EF0-4472-BE07-0AC12E1C7700}"/>
              </a:ext>
            </a:extLst>
          </p:cNvPr>
          <p:cNvSpPr/>
          <p:nvPr/>
        </p:nvSpPr>
        <p:spPr>
          <a:xfrm>
            <a:off x="4909624" y="1274838"/>
            <a:ext cx="3499507" cy="7114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نعني بالكون ؟؟؟ 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E5E5EDD-9D1C-4816-94BD-69F4153DD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90" y="337045"/>
            <a:ext cx="2143125" cy="2143125"/>
          </a:xfrm>
          <a:prstGeom prst="rect">
            <a:avLst/>
          </a:prstGeom>
        </p:spPr>
      </p:pic>
      <p:pic>
        <p:nvPicPr>
          <p:cNvPr id="6" name="صورة 1">
            <a:extLst>
              <a:ext uri="{FF2B5EF4-FFF2-40B4-BE49-F238E27FC236}">
                <a16:creationId xmlns="" xmlns:a16="http://schemas.microsoft.com/office/drawing/2014/main" id="{38F757E3-15CB-4B5B-8A68-DA03BB308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46500" r="30928" b="10800"/>
          <a:stretch/>
        </p:blipFill>
        <p:spPr>
          <a:xfrm>
            <a:off x="1286371" y="3929406"/>
            <a:ext cx="4061340" cy="2340282"/>
          </a:xfrm>
          <a:prstGeom prst="rect">
            <a:avLst/>
          </a:prstGeom>
        </p:spPr>
      </p:pic>
      <p:pic>
        <p:nvPicPr>
          <p:cNvPr id="7" name="صورة 2">
            <a:extLst>
              <a:ext uri="{FF2B5EF4-FFF2-40B4-BE49-F238E27FC236}">
                <a16:creationId xmlns="" xmlns:a16="http://schemas.microsoft.com/office/drawing/2014/main" id="{FBE15368-0DD9-40E0-B73B-3993BC022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290" y="3929406"/>
            <a:ext cx="3880999" cy="2060560"/>
          </a:xfrm>
          <a:prstGeom prst="rect">
            <a:avLst/>
          </a:prstGeom>
        </p:spPr>
      </p:pic>
      <p:pic>
        <p:nvPicPr>
          <p:cNvPr id="8" name="صورة 3">
            <a:extLst>
              <a:ext uri="{FF2B5EF4-FFF2-40B4-BE49-F238E27FC236}">
                <a16:creationId xmlns="" xmlns:a16="http://schemas.microsoft.com/office/drawing/2014/main" id="{D6113908-96AB-4FB3-896A-0844E7604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16" y="345791"/>
            <a:ext cx="3916300" cy="2275035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="" xmlns:a16="http://schemas.microsoft.com/office/drawing/2014/main" id="{04C37E6D-54EE-4290-B705-B1DC7133D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298" y="2689453"/>
            <a:ext cx="10766318" cy="1027213"/>
          </a:xfrm>
          <a:prstGeom prst="rect">
            <a:avLst/>
          </a:prstGeom>
          <a:solidFill>
            <a:srgbClr val="5FCBEF">
              <a:lumMod val="20000"/>
              <a:lumOff val="8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44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cs typeface="Sakkal Majalla" panose="02000000000000000000" pitchFamily="2" charset="-78"/>
              </a:rPr>
              <a:t>الكون : هو فضاء</a:t>
            </a:r>
            <a:r>
              <a:rPr kumimoji="0" lang="ar-AE" altLang="ar-SA" sz="4400" b="0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cs typeface="Sakkal Majalla" panose="02000000000000000000" pitchFamily="2" charset="-78"/>
              </a:rPr>
              <a:t> شاسع لا محدود يحتوي اعداد لا نهائية من المجرات.</a:t>
            </a:r>
            <a:endParaRPr lang="ar-AE" altLang="ar-SA" sz="4400" kern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Trebuchet MS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73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>
            <a:extLst>
              <a:ext uri="{FF2B5EF4-FFF2-40B4-BE49-F238E27FC236}">
                <a16:creationId xmlns="" xmlns:a16="http://schemas.microsoft.com/office/drawing/2014/main" id="{2CB986F6-6CAB-4B99-BA60-494002234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13" y="1284399"/>
            <a:ext cx="7540283" cy="3203196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="" xmlns:a16="http://schemas.microsoft.com/office/drawing/2014/main" id="{24DEEE8D-45CC-4A48-8B52-E109D25CE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69" y="4509776"/>
            <a:ext cx="11791167" cy="1587124"/>
          </a:xfrm>
          <a:prstGeom prst="rect">
            <a:avLst/>
          </a:prstGeom>
          <a:solidFill>
            <a:srgbClr val="5FCBEF">
              <a:lumMod val="20000"/>
              <a:lumOff val="8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altLang="ar-SA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rebuchet MS"/>
                <a:cs typeface="Sakkal Majalla" panose="02000000000000000000" pitchFamily="2" charset="-78"/>
              </a:rPr>
              <a:t>درب التبانة </a:t>
            </a:r>
            <a:r>
              <a:rPr kumimoji="0" lang="ar-AE" altLang="ar-SA" sz="2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cs typeface="Sakkal Majalla" panose="02000000000000000000" pitchFamily="2" charset="-78"/>
              </a:rPr>
              <a:t> : مجرة حلزونية</a:t>
            </a:r>
            <a:r>
              <a:rPr kumimoji="0" lang="ar-AE" altLang="ar-SA" sz="28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cs typeface="Sakkal Majalla" panose="02000000000000000000" pitchFamily="2" charset="-78"/>
              </a:rPr>
              <a:t> الشكل تنتمي إليها كل من الشمس و الأرض وبقية المجموعة الشمسية وتسمى بالطريق اللبنس  </a:t>
            </a:r>
            <a:endParaRPr lang="ar-AE" altLang="ar-SA" sz="2800" b="1" kern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Trebuchet MS"/>
              <a:cs typeface="Sakkal Majalla" panose="02000000000000000000" pitchFamily="2" charset="-78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93C73346-6055-4276-9DF6-36DF0C1AE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19" y="404664"/>
            <a:ext cx="3716499" cy="7066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defRPr/>
            </a:pPr>
            <a:r>
              <a:rPr lang="ar-AE" altLang="ar-SA" sz="40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درب التبانة </a:t>
            </a:r>
          </a:p>
        </p:txBody>
      </p:sp>
    </p:spTree>
    <p:extLst>
      <p:ext uri="{BB962C8B-B14F-4D97-AF65-F5344CB8AC3E}">
        <p14:creationId xmlns:p14="http://schemas.microsoft.com/office/powerpoint/2010/main" val="42529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="" xmlns:a16="http://schemas.microsoft.com/office/drawing/2014/main" id="{B8BEDCD2-B4AB-4BDE-8624-2E039A5C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04065"/>
            <a:ext cx="3652132" cy="53861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BE1FB4FF-A4A8-4C37-B309-C321FE3BB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629399"/>
            <a:ext cx="6946263" cy="584775"/>
          </a:xfrm>
          <a:prstGeom prst="rect">
            <a:avLst/>
          </a:prstGeom>
          <a:solidFill>
            <a:srgbClr val="5FCBEF">
              <a:lumMod val="20000"/>
              <a:lumOff val="80000"/>
            </a:srgb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altLang="ar-SA" sz="24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3- </a:t>
            </a:r>
            <a:r>
              <a:rPr lang="ar-AE" altLang="ar-SA" sz="2400" kern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rebuchet MS"/>
                <a:cs typeface="Sakkal Majalla" panose="02000000000000000000" pitchFamily="2" charset="-78"/>
              </a:rPr>
              <a:t>أقرأ النص صفحة 33 ثم تعرف على أجهزة الرصد الفلكي ووظيفة كل منها </a:t>
            </a:r>
            <a:r>
              <a:rPr kumimoji="0" lang="ar-AE" altLang="ar-SA" sz="24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cs typeface="Sakkal Majalla" panose="02000000000000000000" pitchFamily="2" charset="-78"/>
              </a:rPr>
              <a:t>:</a:t>
            </a:r>
            <a:endParaRPr kumimoji="0" lang="ar-SA" altLang="ar-SA" sz="24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/>
              <a:cs typeface="Sakkal Majalla" panose="02000000000000000000" pitchFamily="2" charset="-78"/>
            </a:endParaRPr>
          </a:p>
        </p:txBody>
      </p:sp>
      <p:sp>
        <p:nvSpPr>
          <p:cNvPr id="5" name="مستطيل 10">
            <a:extLst>
              <a:ext uri="{FF2B5EF4-FFF2-40B4-BE49-F238E27FC236}">
                <a16:creationId xmlns="" xmlns:a16="http://schemas.microsoft.com/office/drawing/2014/main" id="{E194A3A9-375E-49AC-A62A-DFF97D59D3A2}"/>
              </a:ext>
            </a:extLst>
          </p:cNvPr>
          <p:cNvSpPr/>
          <p:nvPr/>
        </p:nvSpPr>
        <p:spPr>
          <a:xfrm>
            <a:off x="3851920" y="44624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zh-CN" sz="3200" b="1" kern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  <a:ea typeface="华文新魏" panose="02010800040101010101" pitchFamily="2" charset="-122"/>
                <a:cs typeface="PT Simple Bold Ruled" pitchFamily="2" charset="-78"/>
              </a:rPr>
              <a:t>المهمة الثالثة  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="" xmlns:a16="http://schemas.microsoft.com/office/drawing/2014/main" id="{10881F64-AEDD-43E5-8A6F-14A683281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1982" y="2722316"/>
            <a:ext cx="3716499" cy="7066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defRPr/>
            </a:pPr>
            <a:r>
              <a:rPr lang="ar-AE" altLang="ar-SA" sz="4000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Trebuchet MS"/>
                <a:cs typeface="Sakkal Majalla" panose="02000000000000000000" pitchFamily="2" charset="-78"/>
              </a:rPr>
              <a:t>المزولة الشمسية </a:t>
            </a:r>
          </a:p>
        </p:txBody>
      </p:sp>
    </p:spTree>
    <p:extLst>
      <p:ext uri="{BB962C8B-B14F-4D97-AF65-F5344CB8AC3E}">
        <p14:creationId xmlns:p14="http://schemas.microsoft.com/office/powerpoint/2010/main" val="344818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341</Words>
  <Application>Microsoft Office PowerPoint</Application>
  <PresentationFormat>Custom</PresentationFormat>
  <Paragraphs>89</Paragraphs>
  <Slides>22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عوشه اجتبى</dc:creator>
  <cp:lastModifiedBy>mohamed greda</cp:lastModifiedBy>
  <cp:revision>39</cp:revision>
  <dcterms:created xsi:type="dcterms:W3CDTF">2020-04-17T23:43:16Z</dcterms:created>
  <dcterms:modified xsi:type="dcterms:W3CDTF">2021-05-16T12:32:43Z</dcterms:modified>
</cp:coreProperties>
</file>