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66" r:id="rId3"/>
    <p:sldId id="257" r:id="rId4"/>
    <p:sldId id="258" r:id="rId5"/>
    <p:sldId id="260" r:id="rId6"/>
    <p:sldId id="268" r:id="rId7"/>
    <p:sldId id="259" r:id="rId8"/>
    <p:sldId id="261" r:id="rId9"/>
    <p:sldId id="262" r:id="rId10"/>
    <p:sldId id="263" r:id="rId11"/>
    <p:sldId id="264" r:id="rId12"/>
    <p:sldId id="267" r:id="rId13"/>
    <p:sldId id="269" r:id="rId14"/>
    <p:sldId id="270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4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CC7F-8CA5-4FDA-9A8A-C3568786AE7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7623-7F8B-41C4-8584-5B11038BA29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83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CC7F-8CA5-4FDA-9A8A-C3568786AE7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7623-7F8B-41C4-8584-5B11038BA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6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CC7F-8CA5-4FDA-9A8A-C3568786AE7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7623-7F8B-41C4-8584-5B11038BA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4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CC7F-8CA5-4FDA-9A8A-C3568786AE7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7623-7F8B-41C4-8584-5B11038BA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4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CC7F-8CA5-4FDA-9A8A-C3568786AE7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7623-7F8B-41C4-8584-5B11038BA29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14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CC7F-8CA5-4FDA-9A8A-C3568786AE7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7623-7F8B-41C4-8584-5B11038BA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6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CC7F-8CA5-4FDA-9A8A-C3568786AE7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7623-7F8B-41C4-8584-5B11038BA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1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CC7F-8CA5-4FDA-9A8A-C3568786AE7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7623-7F8B-41C4-8584-5B11038BA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2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CC7F-8CA5-4FDA-9A8A-C3568786AE7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7623-7F8B-41C4-8584-5B11038BA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9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C7CC7F-8CA5-4FDA-9A8A-C3568786AE7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FB7623-7F8B-41C4-8584-5B11038BA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5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CC7F-8CA5-4FDA-9A8A-C3568786AE7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7623-7F8B-41C4-8584-5B11038BA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C7CC7F-8CA5-4FDA-9A8A-C3568786AE7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FB7623-7F8B-41C4-8584-5B11038BA29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62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376" y="349809"/>
            <a:ext cx="5023539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272" y="1451185"/>
            <a:ext cx="2017951" cy="1731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84" y="1442040"/>
            <a:ext cx="2469094" cy="1749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1727" y="4399006"/>
            <a:ext cx="2813138" cy="176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952" y="4485160"/>
            <a:ext cx="2694666" cy="1914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5738" y="2961535"/>
            <a:ext cx="3255546" cy="9571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7196" y="2859344"/>
            <a:ext cx="2938527" cy="9754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759" y="4850952"/>
            <a:ext cx="2506527" cy="944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1284" y="5047123"/>
            <a:ext cx="2965200" cy="79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12" y="221672"/>
            <a:ext cx="6255278" cy="578196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8724876" y="4294909"/>
            <a:ext cx="135199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87345" y="1445214"/>
            <a:ext cx="1986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800" b="1" u="sng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عنوان الدراسه </a:t>
            </a:r>
            <a:endParaRPr lang="en-US" sz="2800" b="1" u="sng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2218" y="3874376"/>
            <a:ext cx="201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800" b="1" u="sng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مصدر الدراسه </a:t>
            </a:r>
            <a:endParaRPr lang="en-US" sz="2800" b="1" u="sng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flipH="1">
            <a:off x="8235348" y="1202898"/>
            <a:ext cx="135199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/>
          <p:cNvSpPr/>
          <p:nvPr/>
        </p:nvSpPr>
        <p:spPr>
          <a:xfrm>
            <a:off x="1893453" y="1687530"/>
            <a:ext cx="886693" cy="2071115"/>
          </a:xfrm>
          <a:prstGeom prst="leftBracket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6840" y="983549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u="sng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قراءة الأرقام ودلالتها</a:t>
            </a:r>
            <a:endParaRPr lang="en-US" sz="2400" b="1" u="sng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403" y="4397596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u="sng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قراءة أهم المعلومات الوارده</a:t>
            </a:r>
            <a:endParaRPr lang="en-US" sz="2400" b="1" u="sng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6299199" y="4537225"/>
            <a:ext cx="155448" cy="914400"/>
          </a:xfrm>
          <a:prstGeom prst="rightBrac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2997116" y="4583812"/>
            <a:ext cx="155448" cy="914400"/>
          </a:xfrm>
          <a:prstGeom prst="leftBrac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01673" y="5451625"/>
            <a:ext cx="748145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28291" y="5451625"/>
            <a:ext cx="748145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9" y="4635553"/>
            <a:ext cx="1725318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3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 animBg="1"/>
      <p:bldP spid="8" grpId="0"/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90327" y="378691"/>
            <a:ext cx="4719783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ماهو عنوان الدراسه التي أمامك؟ 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8509" y="397164"/>
            <a:ext cx="4673601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ماهو مصدر الدراسه التي أمامك؟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18036" y="1468582"/>
            <a:ext cx="4719783" cy="111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الإحتباس الحراري يهدد استدامة المناخ  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8509" y="1468582"/>
            <a:ext cx="4719783" cy="111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المنظمه العالميه للأرصاد الجويه 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18035" y="2844799"/>
            <a:ext cx="4719783" cy="155170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ماهو الفرق في نسبة تزايد ثاني اكسيد الكربون بين عامي2017-2018 ؟ 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5417" y="2881744"/>
            <a:ext cx="4719783" cy="155170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ماهي مخاطر زيادة نسبة ثاني اكسيد الكربون في العالم 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8035" y="4655125"/>
            <a:ext cx="4719783" cy="111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407.8-405.5=2.3</a:t>
            </a:r>
            <a:endParaRPr lang="en-US" sz="3200" b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5800509"/>
            <a:ext cx="167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ماذا تلاحظين؟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8509" y="4696761"/>
            <a:ext cx="4719783" cy="111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-ارتفاع الحراري </a:t>
            </a:r>
          </a:p>
          <a:p>
            <a:pPr algn="r"/>
            <a:r>
              <a:rPr lang="ar-SA" sz="32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-ارتفاع مستوى البحر</a:t>
            </a:r>
            <a:endParaRPr lang="en-US" sz="3200" b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5975" y="584683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لماذا؟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068932" y="1163707"/>
            <a:ext cx="457200" cy="55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54823" y="1126911"/>
            <a:ext cx="457200" cy="55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79800" y="4288016"/>
            <a:ext cx="457200" cy="55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068932" y="4248726"/>
            <a:ext cx="457200" cy="55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2908"/>
            <a:ext cx="1723272" cy="172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4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35" y="230909"/>
            <a:ext cx="5761678" cy="3424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26036" y="360218"/>
            <a:ext cx="4517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ثالثاً: مهارة قراءة الجدول.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3761" y="1399128"/>
            <a:ext cx="4969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6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1-قراءة عنوان الجدول والعام .</a:t>
            </a:r>
            <a:endParaRPr lang="en-US" sz="3600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9610" y="2240146"/>
            <a:ext cx="3898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6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2-قراءة مصدر الجدول .</a:t>
            </a:r>
            <a:endParaRPr lang="en-US" sz="3600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7834" y="2976359"/>
            <a:ext cx="570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6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3-قراءة الأعمده في الجدول ودلالتها.</a:t>
            </a:r>
            <a:endParaRPr lang="en-US" sz="3600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7940" y="3763061"/>
            <a:ext cx="9060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6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4-ترتيب الأرقام او النسب ترتيب تنازلي من الأكبر للأصغر .</a:t>
            </a:r>
            <a:endParaRPr lang="en-US" sz="3600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2913" y="4517489"/>
            <a:ext cx="5830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6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5-الربط والتحليل في دلالات الأرقام .</a:t>
            </a:r>
            <a:endParaRPr lang="en-US" sz="3600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9972" y="5293423"/>
            <a:ext cx="8273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6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6-تحليل الجدول ودعم التحليل بالنسب الوراده فيه.</a:t>
            </a:r>
            <a:endParaRPr lang="en-US" sz="3600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8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582" y="120073"/>
            <a:ext cx="8478982" cy="6022109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5400000">
            <a:off x="10751451" y="-182557"/>
            <a:ext cx="676103" cy="152151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328747" y="916250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عنوان الجدول</a:t>
            </a:r>
            <a:endParaRPr lang="en-US" sz="2400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5400000">
            <a:off x="10751450" y="4500282"/>
            <a:ext cx="676103" cy="152151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328746" y="4305995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مصدر الجدول</a:t>
            </a:r>
            <a:endParaRPr lang="en-US" sz="2400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onut 7"/>
          <p:cNvSpPr/>
          <p:nvPr/>
        </p:nvSpPr>
        <p:spPr>
          <a:xfrm>
            <a:off x="7019636" y="1533235"/>
            <a:ext cx="877455" cy="665019"/>
          </a:xfrm>
          <a:prstGeom prst="donut">
            <a:avLst>
              <a:gd name="adj" fmla="val 57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4607966" y="1597891"/>
            <a:ext cx="877455" cy="600364"/>
          </a:xfrm>
          <a:prstGeom prst="donut">
            <a:avLst>
              <a:gd name="adj" fmla="val 57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5911272" y="2569406"/>
            <a:ext cx="877455" cy="683491"/>
          </a:xfrm>
          <a:prstGeom prst="donut">
            <a:avLst>
              <a:gd name="adj" fmla="val 57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5400000" flipV="1">
            <a:off x="1748387" y="187130"/>
            <a:ext cx="676103" cy="238157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5523" y="1898073"/>
            <a:ext cx="1643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نقراء الأرقام </a:t>
            </a:r>
          </a:p>
          <a:p>
            <a:r>
              <a:rPr lang="ar-SA" sz="24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ونحلل أسبابها</a:t>
            </a:r>
            <a:endParaRPr lang="en-US" sz="2400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4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8" grpId="0" animBg="1"/>
      <p:bldP spid="10" grpId="0" animBg="1"/>
      <p:bldP spid="12" grpId="0" animBg="1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109" y="984977"/>
            <a:ext cx="6885457" cy="4113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8096" y="92364"/>
            <a:ext cx="5445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قراءة الجدول وتحليل البيانات: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2245" y="914401"/>
            <a:ext cx="50674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2000" b="1" u="sng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ar-SA" sz="20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.نلاحظ من الجدول الذي أمامنا ان المملكه العربيه </a:t>
            </a:r>
          </a:p>
          <a:p>
            <a:pPr algn="r"/>
            <a:r>
              <a:rPr lang="ar-SA" sz="20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السعوديه هي أولى دول مجلس التعاون الخليجي </a:t>
            </a:r>
          </a:p>
          <a:p>
            <a:pPr algn="r"/>
            <a:r>
              <a:rPr lang="ar-SA" sz="20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عدد السكان حسب إحصائية عام 2015 الصادره </a:t>
            </a:r>
          </a:p>
          <a:p>
            <a:pPr algn="r"/>
            <a:r>
              <a:rPr lang="ar-SA" sz="20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أجهزه الإحصاء لدول مجلس التعاون الخليجي </a:t>
            </a:r>
          </a:p>
          <a:p>
            <a:pPr algn="r"/>
            <a:r>
              <a:rPr lang="ar-SA" sz="20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حيث بلغت حوالي 31.7% اي مايقدر ب ثلث سكان </a:t>
            </a:r>
          </a:p>
          <a:p>
            <a:pPr algn="r"/>
            <a:r>
              <a:rPr lang="ar-SA" sz="20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دول مجلس التعاون ..وذلك بسبب كبر مساحة المملكه . </a:t>
            </a:r>
            <a:endParaRPr lang="en-US" sz="2000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8630" y="3241481"/>
            <a:ext cx="51347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2000" b="1" u="sng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ar-SA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.نلاحظ من الجدول الذي أمامنا ان دولة الإمارات العربيه </a:t>
            </a:r>
          </a:p>
          <a:p>
            <a:pPr algn="r"/>
            <a:r>
              <a:rPr lang="ar-SA" sz="2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المتحده يزيد لديها عدد الوافدين بالنسبه للمواطنين </a:t>
            </a:r>
          </a:p>
          <a:p>
            <a:pPr algn="r"/>
            <a:r>
              <a:rPr lang="ar-SA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عدد السكان حسب إحصائية عام 2015 الصادره </a:t>
            </a:r>
          </a:p>
          <a:p>
            <a:pPr algn="r"/>
            <a:r>
              <a:rPr lang="ar-SA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أجهزه الإحصاء لدول مجلس التعاون الخليجي </a:t>
            </a:r>
          </a:p>
          <a:p>
            <a:pPr algn="r"/>
            <a:r>
              <a:rPr lang="ar-SA" sz="2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وذلك بسبب المشاريع الإقتصاديه والتنمويه في </a:t>
            </a:r>
          </a:p>
          <a:p>
            <a:pPr algn="r"/>
            <a:r>
              <a:rPr lang="ar-SA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دولة الإمارات مما يستدعي زيادة عدد الأيدي العامله. </a:t>
            </a:r>
            <a:endParaRPr lang="en-US" sz="2000" b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069" y="1815749"/>
            <a:ext cx="896190" cy="621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259" y="3589131"/>
            <a:ext cx="1860995" cy="6218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739" y="5529135"/>
            <a:ext cx="6936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ملاحظه :دائماً ندعم الملاحظات بالأرقام الوراد في الجدول وذلك لدعم التحليل.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1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7963" y="526474"/>
            <a:ext cx="4257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المثابرون يصلون للقمه 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946" y="1394692"/>
            <a:ext cx="4960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والمتميزون يحافظون عليها.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0690" y="3020292"/>
            <a:ext cx="6314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أما المبدعون فيصنعون قمماً جديده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29" y="1878768"/>
            <a:ext cx="10589670" cy="213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722" b="93299" l="30336" r="97047">
                        <a14:foregroundMark x1="81208" y1="69588" x2="81208" y2="69588"/>
                        <a14:foregroundMark x1="76779" y1="51031" x2="76779" y2="51031"/>
                        <a14:foregroundMark x1="74497" y1="58763" x2="74497" y2="58763"/>
                        <a14:foregroundMark x1="63490" y1="59278" x2="63490" y2="59278"/>
                        <a14:foregroundMark x1="70604" y1="76804" x2="70604" y2="76804"/>
                        <a14:foregroundMark x1="50738" y1="55670" x2="50738" y2="55670"/>
                        <a14:foregroundMark x1="37450" y1="52577" x2="37450" y2="52577"/>
                        <a14:foregroundMark x1="32483" y1="72165" x2="32483" y2="72165"/>
                        <a14:foregroundMark x1="30336" y1="64948" x2="30336" y2="64948"/>
                        <a14:foregroundMark x1="31812" y1="77835" x2="31812" y2="77835"/>
                        <a14:foregroundMark x1="50336" y1="43299" x2="50336" y2="43299"/>
                        <a14:foregroundMark x1="46040" y1="70619" x2="46040" y2="70619"/>
                        <a14:foregroundMark x1="74362" y1="48969" x2="74362" y2="48969"/>
                      </a14:backgroundRemoval>
                    </a14:imgEffect>
                  </a14:imgLayer>
                </a14:imgProps>
              </a:ext>
            </a:extLst>
          </a:blip>
          <a:srcRect l="28393" t="34380"/>
          <a:stretch/>
        </p:blipFill>
        <p:spPr>
          <a:xfrm>
            <a:off x="3934690" y="4378868"/>
            <a:ext cx="3870686" cy="923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222" b="90000" l="10000" r="90000">
                        <a14:foregroundMark x1="49333" y1="76444" x2="49333" y2="76444"/>
                        <a14:foregroundMark x1="49778" y1="82444" x2="49778" y2="82444"/>
                        <a14:foregroundMark x1="49000" y1="88111" x2="49000" y2="88111"/>
                        <a14:foregroundMark x1="66889" y1="18556" x2="66889" y2="18556"/>
                        <a14:foregroundMark x1="40222" y1="19333" x2="40222" y2="19333"/>
                        <a14:foregroundMark x1="35667" y1="25778" x2="35667" y2="25778"/>
                        <a14:backgroundMark x1="34000" y1="29333" x2="34000" y2="29333"/>
                        <a14:backgroundMark x1="32333" y1="29111" x2="32333" y2="29111"/>
                        <a14:backgroundMark x1="35444" y1="28111" x2="35444" y2="28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1431" y="3381918"/>
            <a:ext cx="2135077" cy="2135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222" b="90000" l="10000" r="90000">
                        <a14:foregroundMark x1="49333" y1="76444" x2="49333" y2="76444"/>
                        <a14:foregroundMark x1="49778" y1="82444" x2="49778" y2="82444"/>
                        <a14:foregroundMark x1="49000" y1="88111" x2="49000" y2="88111"/>
                        <a14:foregroundMark x1="66889" y1="18556" x2="66889" y2="18556"/>
                        <a14:foregroundMark x1="40222" y1="19333" x2="40222" y2="19333"/>
                        <a14:foregroundMark x1="35667" y1="25778" x2="35667" y2="25778"/>
                        <a14:backgroundMark x1="34000" y1="29333" x2="34000" y2="29333"/>
                        <a14:backgroundMark x1="32333" y1="29111" x2="32333" y2="29111"/>
                        <a14:backgroundMark x1="35444" y1="28111" x2="35444" y2="28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7394" y="3311329"/>
            <a:ext cx="2135077" cy="21350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756" y="4757606"/>
            <a:ext cx="1725318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789" y="486032"/>
            <a:ext cx="10058400" cy="823372"/>
          </a:xfrm>
        </p:spPr>
        <p:txBody>
          <a:bodyPr>
            <a:normAutofit fontScale="90000"/>
          </a:bodyPr>
          <a:lstStyle/>
          <a:p>
            <a:r>
              <a:rPr lang="ar-SA" sz="5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مهارة قراءة الأشكال والجداول والخط الزمني.</a:t>
            </a:r>
            <a:r>
              <a:rPr lang="ar-SA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94451" y="1853613"/>
            <a:ext cx="3186395" cy="930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نواتج التعلم :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81359" y="3009456"/>
            <a:ext cx="6845643" cy="9959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-تحليل وقراءة الأشكال(الأنوجرافيك). </a:t>
            </a:r>
            <a:endParaRPr lang="en-US" sz="5400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97932" y="3829920"/>
            <a:ext cx="5274687" cy="995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ar-SA" sz="40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قراءة الخط الزمني </a:t>
            </a:r>
            <a:r>
              <a:rPr lang="ar-SA" sz="28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5400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5287"/>
            <a:ext cx="1725318" cy="172531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555597" y="4650384"/>
            <a:ext cx="5274687" cy="995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ar-SA" sz="40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مهارة قراءة الجدول. </a:t>
            </a:r>
            <a:endParaRPr lang="en-US" sz="5400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78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2520" y="263611"/>
            <a:ext cx="5171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أولاً: مهارة رسم الخط الزمني</a:t>
            </a:r>
            <a:r>
              <a:rPr lang="ar-SA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92" y="1037967"/>
            <a:ext cx="8568913" cy="5189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57606"/>
            <a:ext cx="1725318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7308" y="1095633"/>
            <a:ext cx="3296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ar-SA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تحويل النص الى خط زمني .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8819" y="1930073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ar-SA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ترتيب الأرقام ترتيب تصاعدي من الأقدم للأحدث.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4261" y="2785826"/>
            <a:ext cx="6284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ar-SA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قراءة كل معلومه متعلقه بالحدث واستخلاص أهم نقطه.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1080" y="324470"/>
            <a:ext cx="3972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*مراحل رسم الخط الزمني :</a:t>
            </a:r>
            <a:endParaRPr lang="en-US" sz="3200" b="1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4" y="4792305"/>
            <a:ext cx="1725318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9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424" t="15575" r="13628" b="10754"/>
          <a:stretch/>
        </p:blipFill>
        <p:spPr>
          <a:xfrm>
            <a:off x="0" y="150154"/>
            <a:ext cx="10132288" cy="604058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6036648" y="2263247"/>
            <a:ext cx="3528290" cy="1237673"/>
          </a:xfrm>
          <a:prstGeom prst="straightConnector1">
            <a:avLst/>
          </a:prstGeom>
          <a:ln w="857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1130046">
            <a:off x="5194154" y="1824863"/>
            <a:ext cx="49071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ترتيب تصاعدي الأصغر -الأكبر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15451" y="2322357"/>
            <a:ext cx="3590294" cy="1377403"/>
          </a:xfrm>
          <a:prstGeom prst="straightConnector1">
            <a:avLst/>
          </a:prstGeom>
          <a:ln w="857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1130046">
            <a:off x="1063972" y="3606664"/>
            <a:ext cx="45961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ترتيب تنازلي ..الأكبر-الأصغر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90" y="142614"/>
            <a:ext cx="8753340" cy="6006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00559" y="445977"/>
            <a:ext cx="30251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2000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اولاً:  قراءة الشكل جيداًووضع </a:t>
            </a:r>
          </a:p>
          <a:p>
            <a:pPr algn="r"/>
            <a:r>
              <a:rPr lang="ar-SA" sz="2000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 على التاريخ وأهم معلومه</a:t>
            </a:r>
          </a:p>
          <a:p>
            <a:pPr algn="r"/>
            <a:r>
              <a:rPr lang="ar-SA" sz="2000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والبحث عن اصغر رقم وأكبر رقم </a:t>
            </a:r>
            <a:endParaRPr lang="en-US" sz="2000" b="1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241309" y="2290618"/>
            <a:ext cx="1330036" cy="27710"/>
          </a:xfrm>
          <a:prstGeom prst="line">
            <a:avLst/>
          </a:prstGeom>
          <a:ln w="38100">
            <a:solidFill>
              <a:srgbClr val="00B05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26036" y="3722254"/>
            <a:ext cx="1330036" cy="27710"/>
          </a:xfrm>
          <a:prstGeom prst="line">
            <a:avLst/>
          </a:prstGeom>
          <a:ln w="38100">
            <a:solidFill>
              <a:srgbClr val="00B05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44509" y="4922981"/>
            <a:ext cx="1330036" cy="27710"/>
          </a:xfrm>
          <a:prstGeom prst="line">
            <a:avLst/>
          </a:prstGeom>
          <a:ln w="38100">
            <a:solidFill>
              <a:srgbClr val="00B05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9527" y="2290618"/>
            <a:ext cx="1330036" cy="27710"/>
          </a:xfrm>
          <a:prstGeom prst="line">
            <a:avLst/>
          </a:prstGeom>
          <a:ln w="38100">
            <a:solidFill>
              <a:srgbClr val="00B05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4945" y="3731491"/>
            <a:ext cx="1330036" cy="27710"/>
          </a:xfrm>
          <a:prstGeom prst="line">
            <a:avLst/>
          </a:prstGeom>
          <a:ln w="38100">
            <a:solidFill>
              <a:srgbClr val="00B05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9527" y="4922981"/>
            <a:ext cx="1330036" cy="27710"/>
          </a:xfrm>
          <a:prstGeom prst="line">
            <a:avLst/>
          </a:prstGeom>
          <a:ln w="38100">
            <a:solidFill>
              <a:srgbClr val="00B05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77017" y="2715490"/>
            <a:ext cx="794328" cy="18473"/>
          </a:xfrm>
          <a:prstGeom prst="line">
            <a:avLst/>
          </a:prstGeom>
          <a:ln w="38100">
            <a:solidFill>
              <a:srgbClr val="00B05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15199" y="3980872"/>
            <a:ext cx="794328" cy="18473"/>
          </a:xfrm>
          <a:prstGeom prst="line">
            <a:avLst/>
          </a:prstGeom>
          <a:ln w="38100">
            <a:solidFill>
              <a:srgbClr val="00B05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44145" y="5153890"/>
            <a:ext cx="794328" cy="18473"/>
          </a:xfrm>
          <a:prstGeom prst="line">
            <a:avLst/>
          </a:prstGeom>
          <a:ln w="38100">
            <a:solidFill>
              <a:srgbClr val="00B05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0217" y="2514577"/>
            <a:ext cx="794328" cy="18473"/>
          </a:xfrm>
          <a:prstGeom prst="line">
            <a:avLst/>
          </a:prstGeom>
          <a:ln w="38100">
            <a:solidFill>
              <a:srgbClr val="00B05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9527" y="4158650"/>
            <a:ext cx="794328" cy="18473"/>
          </a:xfrm>
          <a:prstGeom prst="line">
            <a:avLst/>
          </a:prstGeom>
          <a:ln w="38100">
            <a:solidFill>
              <a:srgbClr val="00B05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77817" y="4427100"/>
            <a:ext cx="794328" cy="18473"/>
          </a:xfrm>
          <a:prstGeom prst="line">
            <a:avLst/>
          </a:prstGeom>
          <a:ln w="38100">
            <a:solidFill>
              <a:srgbClr val="00B05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54545" y="5172363"/>
            <a:ext cx="794328" cy="18473"/>
          </a:xfrm>
          <a:prstGeom prst="line">
            <a:avLst/>
          </a:prstGeom>
          <a:ln w="38100">
            <a:solidFill>
              <a:srgbClr val="00B05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wn Arrow 3"/>
          <p:cNvSpPr/>
          <p:nvPr/>
        </p:nvSpPr>
        <p:spPr>
          <a:xfrm rot="5400000">
            <a:off x="9486170" y="3676905"/>
            <a:ext cx="843429" cy="218443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15667" y="4581359"/>
            <a:ext cx="230953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بداية الأحداث أقدم تاريخ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Down Arrow 24"/>
          <p:cNvSpPr/>
          <p:nvPr/>
        </p:nvSpPr>
        <p:spPr>
          <a:xfrm rot="5400000">
            <a:off x="3532818" y="4417463"/>
            <a:ext cx="843429" cy="24087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849383" y="5437182"/>
            <a:ext cx="230953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نهاية الأحداث أحدث تاريخ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568081" y="1604456"/>
            <a:ext cx="1496292" cy="55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27فبراير 1968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53843" y="1593512"/>
            <a:ext cx="1496292" cy="55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1968-1971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71217" y="1591565"/>
            <a:ext cx="1496292" cy="55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1952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53953" y="1604456"/>
            <a:ext cx="1496292" cy="55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1853-1820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89351" y="1604456"/>
            <a:ext cx="1496292" cy="55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18فبراير 1968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8300" y="1577091"/>
            <a:ext cx="1496292" cy="55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1971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1427687" y="1690249"/>
            <a:ext cx="591127" cy="42487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5400000">
            <a:off x="9528853" y="1605568"/>
            <a:ext cx="484632" cy="51243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5400000">
            <a:off x="7586299" y="1607841"/>
            <a:ext cx="484632" cy="51243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>
            <a:off x="5813225" y="1623707"/>
            <a:ext cx="484632" cy="51243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5400000">
            <a:off x="3993824" y="1635557"/>
            <a:ext cx="484632" cy="51243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5400000">
            <a:off x="2086339" y="1639396"/>
            <a:ext cx="484632" cy="51243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55430" y="775854"/>
            <a:ext cx="6372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800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*ترتيب الأحداث ترتيب تصاعدي من الأقدم للأحدث:</a:t>
            </a:r>
            <a:endParaRPr lang="en-US" sz="2800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0009" y="2429043"/>
            <a:ext cx="1418978" cy="369332"/>
          </a:xfrm>
          <a:prstGeom prst="rect">
            <a:avLst/>
          </a:prstGeom>
          <a:noFill/>
          <a:ln w="22225">
            <a:solidFill>
              <a:srgbClr val="C00000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ar-SA" b="1" dirty="0" smtClean="0">
                <a:solidFill>
                  <a:schemeClr val="accent4">
                    <a:lumMod val="50000"/>
                  </a:schemeClr>
                </a:solidFill>
              </a:rPr>
              <a:t>انسحاب بريطانيا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7883" y="2400471"/>
            <a:ext cx="1482530" cy="923330"/>
          </a:xfrm>
          <a:prstGeom prst="rect">
            <a:avLst/>
          </a:prstGeom>
          <a:noFill/>
          <a:ln w="22225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solidFill>
                  <a:schemeClr val="accent4">
                    <a:lumMod val="50000"/>
                  </a:schemeClr>
                </a:solidFill>
              </a:rPr>
              <a:t>تأسيس مجلس الإمارات المتصالحه .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67715" y="2400471"/>
            <a:ext cx="1482530" cy="646331"/>
          </a:xfrm>
          <a:prstGeom prst="rect">
            <a:avLst/>
          </a:prstGeom>
          <a:noFill/>
          <a:ln w="22225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solidFill>
                  <a:schemeClr val="accent4">
                    <a:lumMod val="50000"/>
                  </a:schemeClr>
                </a:solidFill>
              </a:rPr>
              <a:t>معاهدة السلام العامه.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69792" y="2437223"/>
            <a:ext cx="1482530" cy="646331"/>
          </a:xfrm>
          <a:prstGeom prst="rect">
            <a:avLst/>
          </a:prstGeom>
          <a:noFill/>
          <a:ln w="22225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solidFill>
                  <a:schemeClr val="accent4">
                    <a:lumMod val="50000"/>
                  </a:schemeClr>
                </a:solidFill>
              </a:rPr>
              <a:t>اجتماع عرقوب السديره .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0522" y="2520486"/>
            <a:ext cx="1482530" cy="646331"/>
          </a:xfrm>
          <a:prstGeom prst="rect">
            <a:avLst/>
          </a:prstGeom>
          <a:noFill/>
          <a:ln w="22225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solidFill>
                  <a:schemeClr val="accent4">
                    <a:lumMod val="50000"/>
                  </a:schemeClr>
                </a:solidFill>
              </a:rPr>
              <a:t>اجتماع دبي الاول.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1252" y="2502357"/>
            <a:ext cx="1482530" cy="646331"/>
          </a:xfrm>
          <a:prstGeom prst="rect">
            <a:avLst/>
          </a:prstGeom>
          <a:noFill/>
          <a:ln w="22225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solidFill>
                  <a:schemeClr val="accent4">
                    <a:lumMod val="50000"/>
                  </a:schemeClr>
                </a:solidFill>
              </a:rPr>
              <a:t>اجتماع دبي الثاني .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54424" y="3796145"/>
            <a:ext cx="2828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800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*ماهو عنوان الدراسه :</a:t>
            </a:r>
            <a:endParaRPr lang="en-US" sz="2800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02741" y="3925455"/>
            <a:ext cx="2853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800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*ماهو مصدر الدراسه :</a:t>
            </a:r>
            <a:endParaRPr lang="en-US" sz="2800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42096" y="4574090"/>
            <a:ext cx="5062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دولة الإمارات العربيه المتحده التسلسل الزمني .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45063" y="4723509"/>
            <a:ext cx="1654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NEWS</a:t>
            </a:r>
            <a:r>
              <a:rPr lang="ar-SA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SKY</a:t>
            </a:r>
            <a:r>
              <a:rPr lang="ar-SA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4922"/>
            <a:ext cx="1725318" cy="172531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61327" y="472350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عربيه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3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  <p:bldP spid="4" grpId="0" animBg="1"/>
      <p:bldP spid="5" grpId="0" animBg="1"/>
      <p:bldP spid="6" grpId="0" animBg="1"/>
      <p:bldP spid="8" grpId="0" animBg="1"/>
      <p:bldP spid="15" grpId="0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8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937" y="422249"/>
            <a:ext cx="5480779" cy="859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481" y="1281860"/>
            <a:ext cx="5285690" cy="859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333" y="2228429"/>
            <a:ext cx="8010838" cy="64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3943" y="2970621"/>
            <a:ext cx="7151228" cy="646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651" y="3927920"/>
            <a:ext cx="4706520" cy="646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718414"/>
            <a:ext cx="1725318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5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254</TotalTime>
  <Words>407</Words>
  <Application>Microsoft Office PowerPoint</Application>
  <PresentationFormat>Custom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Retrospect</vt:lpstr>
      <vt:lpstr>PowerPoint Presentation</vt:lpstr>
      <vt:lpstr>PowerPoint Presentation</vt:lpstr>
      <vt:lpstr>مهارة قراءة الأشكال والجداول والخط الزمني.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DR.Ahmed Saker 2O11</cp:lastModifiedBy>
  <cp:revision>26</cp:revision>
  <dcterms:created xsi:type="dcterms:W3CDTF">2020-06-13T19:43:09Z</dcterms:created>
  <dcterms:modified xsi:type="dcterms:W3CDTF">2021-06-01T07:37:53Z</dcterms:modified>
</cp:coreProperties>
</file>