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7" r:id="rId2"/>
    <p:sldId id="1799" r:id="rId3"/>
    <p:sldId id="335" r:id="rId4"/>
    <p:sldId id="1690" r:id="rId5"/>
    <p:sldId id="1692" r:id="rId6"/>
    <p:sldId id="285" r:id="rId7"/>
    <p:sldId id="3641" r:id="rId8"/>
    <p:sldId id="274" r:id="rId9"/>
    <p:sldId id="263" r:id="rId10"/>
    <p:sldId id="264" r:id="rId11"/>
    <p:sldId id="260" r:id="rId12"/>
    <p:sldId id="3642" r:id="rId13"/>
    <p:sldId id="3862" r:id="rId14"/>
    <p:sldId id="3861" r:id="rId15"/>
    <p:sldId id="3643" r:id="rId16"/>
    <p:sldId id="3860" r:id="rId17"/>
    <p:sldId id="1807" r:id="rId18"/>
    <p:sldId id="265" r:id="rId19"/>
    <p:sldId id="3644" r:id="rId20"/>
    <p:sldId id="3645" r:id="rId21"/>
    <p:sldId id="362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9FF"/>
    <a:srgbClr val="DDF5FB"/>
    <a:srgbClr val="DBF7FD"/>
    <a:srgbClr val="BAEFFC"/>
    <a:srgbClr val="CDFAFB"/>
    <a:srgbClr val="CFFCFD"/>
    <a:srgbClr val="CDF2FF"/>
    <a:srgbClr val="BDECF9"/>
    <a:srgbClr val="B6FCFC"/>
    <a:srgbClr val="BB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22534-0D94-49F6-8210-1B855C91623F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FE61C-6DA1-46D6-B37A-904734118E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7520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Notes to presenter: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3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</a:rPr>
              <a:t>Some Practical Ideas</a:t>
            </a: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Create a problem / pose a question and scaffold the task so that they can answer it themselves by exploring a variety of resources.</a:t>
            </a: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Model a technique and ask students to find another way of solving the problem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</a:rPr>
              <a:t>etc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Make them passionate about the topic by relating it to real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2">
                    <a:lumMod val="50000"/>
                  </a:schemeClr>
                </a:solidFill>
              </a:rPr>
              <a:t>Some Practical Ideas</a:t>
            </a: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Create a problem / pose a question and scaffold the task so that they can answer it themselves by exploring a variety of resources.</a:t>
            </a: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Model a technique and ask students to find another way of solving the problem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</a:rPr>
              <a:t>etc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Make them passionate about the topic by relating it to real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79418-37EB-4378-AD22-89DBB000B0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50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98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6842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10875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1744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3633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9454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50732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89943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0394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6062067" y="-12600"/>
            <a:ext cx="61300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2" name="Google Shape;282;p24"/>
          <p:cNvGrpSpPr/>
          <p:nvPr/>
        </p:nvGrpSpPr>
        <p:grpSpPr>
          <a:xfrm rot="210527" flipH="1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83" name="Google Shape;283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24"/>
          <p:cNvGrpSpPr/>
          <p:nvPr/>
        </p:nvGrpSpPr>
        <p:grpSpPr>
          <a:xfrm rot="210527" flipH="1">
            <a:off x="842124" y="500951"/>
            <a:ext cx="10580197" cy="5922836"/>
            <a:chOff x="653425" y="350625"/>
            <a:chExt cx="7935350" cy="4442240"/>
          </a:xfrm>
        </p:grpSpPr>
        <p:sp>
          <p:nvSpPr>
            <p:cNvPr id="286" name="Google Shape;286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24"/>
          <p:cNvSpPr/>
          <p:nvPr/>
        </p:nvSpPr>
        <p:spPr>
          <a:xfrm rot="476397">
            <a:off x="10079531" y="238068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 rot="476397">
            <a:off x="10548261" y="303435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823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6665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4210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0929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9444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463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4897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0165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6996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1B58461-779E-4FED-A706-C20AFFFF78FA}" type="datetimeFigureOut">
              <a:rPr lang="en-AE" smtClean="0"/>
              <a:t>05/04/2022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72BF004-285A-4075-9D67-AF3D7563EAE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544536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gi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ea378153e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fif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EOaLjct454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krinna.deviantart.com/art/Teeny-tiny-girl-from-polymer-clay-1-cm-tall-325793905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tigtagjunior.com/film/mission-to-mars-TTJ00031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AD2D45C7-2E37-44FD-AC77-116CD14B9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Snip Single Corner Rectangle 17">
            <a:extLst>
              <a:ext uri="{FF2B5EF4-FFF2-40B4-BE49-F238E27FC236}">
                <a16:creationId xmlns:a16="http://schemas.microsoft.com/office/drawing/2014/main" id="{1FF88480-2CF1-4C54-8CE3-2CA9CD9FF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Robots will destroy our jobs – and we're not ready for it | Technology |  The Guardian">
            <a:extLst>
              <a:ext uri="{FF2B5EF4-FFF2-40B4-BE49-F238E27FC236}">
                <a16:creationId xmlns:a16="http://schemas.microsoft.com/office/drawing/2014/main" id="{9F7EFA41-3C08-466E-A675-D5753E1AD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76" y="2321169"/>
            <a:ext cx="5899050" cy="44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7D6BA3-9043-4D20-A3DF-ED5CE36B4AD2}"/>
              </a:ext>
            </a:extLst>
          </p:cNvPr>
          <p:cNvSpPr/>
          <p:nvPr/>
        </p:nvSpPr>
        <p:spPr>
          <a:xfrm>
            <a:off x="1908703" y="634105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Wave2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0" cap="all" spc="0" dirty="0">
                <a:ln w="3175" cmpd="sng"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247064-BF24-44AB-92FF-23957FAC224C}"/>
              </a:ext>
            </a:extLst>
          </p:cNvPr>
          <p:cNvSpPr/>
          <p:nvPr/>
        </p:nvSpPr>
        <p:spPr>
          <a:xfrm>
            <a:off x="872486" y="4076767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>
                <a:ln w="0"/>
              </a:rPr>
              <a:t>Unit 9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0" spc="0" dirty="0">
                <a:ln w="0"/>
              </a:rPr>
              <a:t>Technology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>
                <a:ln w="0"/>
              </a:rPr>
              <a:t>Lesson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92DD2-2313-46AB-801D-F1E5D25E5A06}"/>
              </a:ext>
            </a:extLst>
          </p:cNvPr>
          <p:cNvSpPr/>
          <p:nvPr/>
        </p:nvSpPr>
        <p:spPr>
          <a:xfrm>
            <a:off x="405430" y="2982809"/>
            <a:ext cx="3740126" cy="14003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Sunday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18 \April\ 2021</a:t>
            </a:r>
            <a:endParaRPr lang="ar-AE" sz="40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0F8988-050A-4BC5-B89B-5B6C4721D815}"/>
              </a:ext>
            </a:extLst>
          </p:cNvPr>
          <p:cNvSpPr/>
          <p:nvPr/>
        </p:nvSpPr>
        <p:spPr>
          <a:xfrm>
            <a:off x="8672290" y="2987212"/>
            <a:ext cx="1928733" cy="14003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Term 3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Week 1</a:t>
            </a:r>
            <a:endParaRPr lang="ar-AE" sz="40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76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8107B-1066-4C02-9407-D9C9F671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4" y="34602"/>
            <a:ext cx="8534400" cy="1507067"/>
          </a:xfrm>
        </p:spPr>
        <p:txBody>
          <a:bodyPr/>
          <a:lstStyle/>
          <a:p>
            <a:endParaRPr lang="ar-AE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F877BCB-9169-4EFA-BA46-DE58F02AF0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361364"/>
              </p:ext>
            </p:extLst>
          </p:nvPr>
        </p:nvGraphicFramePr>
        <p:xfrm>
          <a:off x="10756611" y="3868660"/>
          <a:ext cx="1343025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025">
                  <a:extLst>
                    <a:ext uri="{9D8B030D-6E8A-4147-A177-3AD203B41FA5}">
                      <a16:colId xmlns:a16="http://schemas.microsoft.com/office/drawing/2014/main" val="1555352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Writing routine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932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Introduction &amp; Objectives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0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Video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755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New words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305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Learning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647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Practice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02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Assessment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5855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6F4E884-AC40-41DB-9C65-5D1380F5B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9" t="19502" r="16413" b="11866"/>
          <a:stretch/>
        </p:blipFill>
        <p:spPr>
          <a:xfrm>
            <a:off x="207133" y="145775"/>
            <a:ext cx="10256873" cy="6491485"/>
          </a:xfrm>
          <a:prstGeom prst="rect">
            <a:avLst/>
          </a:prstGeom>
        </p:spPr>
      </p:pic>
      <p:sp>
        <p:nvSpPr>
          <p:cNvPr id="6" name="Flowchart: Sequential Access Storage 5">
            <a:extLst>
              <a:ext uri="{FF2B5EF4-FFF2-40B4-BE49-F238E27FC236}">
                <a16:creationId xmlns:a16="http://schemas.microsoft.com/office/drawing/2014/main" id="{F6252886-C849-4951-9576-85F8FBF846A0}"/>
              </a:ext>
            </a:extLst>
          </p:cNvPr>
          <p:cNvSpPr/>
          <p:nvPr/>
        </p:nvSpPr>
        <p:spPr>
          <a:xfrm>
            <a:off x="92364" y="5256212"/>
            <a:ext cx="1707861" cy="1325563"/>
          </a:xfrm>
          <a:prstGeom prst="flowChartMagneticTape">
            <a:avLst/>
          </a:prstGeom>
          <a:solidFill>
            <a:srgbClr val="C5B0CB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Learner’s book page 152</a:t>
            </a:r>
            <a:endParaRPr lang="en-A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BE5C6-BE7C-481F-9682-4CB0FEDECED3}"/>
              </a:ext>
            </a:extLst>
          </p:cNvPr>
          <p:cNvSpPr/>
          <p:nvPr/>
        </p:nvSpPr>
        <p:spPr>
          <a:xfrm>
            <a:off x="3180522" y="1325217"/>
            <a:ext cx="3207026" cy="5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02CDD7-BA93-42EC-AC52-1CF4A786A9F0}"/>
              </a:ext>
            </a:extLst>
          </p:cNvPr>
          <p:cNvGrpSpPr/>
          <p:nvPr/>
        </p:nvGrpSpPr>
        <p:grpSpPr>
          <a:xfrm>
            <a:off x="576468" y="4591878"/>
            <a:ext cx="4724401" cy="493601"/>
            <a:chOff x="576468" y="4591878"/>
            <a:chExt cx="4724401" cy="4936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98EE16-BD00-4CB7-8F9F-9CE5A83A9E87}"/>
                </a:ext>
              </a:extLst>
            </p:cNvPr>
            <p:cNvSpPr/>
            <p:nvPr/>
          </p:nvSpPr>
          <p:spPr>
            <a:xfrm>
              <a:off x="576468" y="4591878"/>
              <a:ext cx="4724401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2A8BC0-57D3-4019-B901-72E4A040B561}"/>
                </a:ext>
              </a:extLst>
            </p:cNvPr>
            <p:cNvSpPr/>
            <p:nvPr/>
          </p:nvSpPr>
          <p:spPr>
            <a:xfrm>
              <a:off x="576468" y="5039760"/>
              <a:ext cx="1437862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C9B5235F-903C-402C-96D0-50DE43A151C8}"/>
              </a:ext>
            </a:extLst>
          </p:cNvPr>
          <p:cNvSpPr txBox="1">
            <a:spLocks/>
          </p:cNvSpPr>
          <p:nvPr/>
        </p:nvSpPr>
        <p:spPr>
          <a:xfrm>
            <a:off x="7981728" y="-296622"/>
            <a:ext cx="4117908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latin typeface="Sassoon Primary" pitchFamily="50" charset="0"/>
                <a:cs typeface="Arial" panose="020B0604020202020204" pitchFamily="34" charset="0"/>
              </a:rPr>
              <a:t>Learning input</a:t>
            </a:r>
            <a:br>
              <a:rPr lang="en-US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>
                <a:latin typeface="+mn-lt"/>
              </a:rPr>
              <a:t>To </a:t>
            </a:r>
            <a:r>
              <a:rPr lang="en-US" sz="2000" b="1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4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8CAB7-2FDD-4193-9554-FAE7DBCE3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31" t="22140" r="16000" b="28810"/>
          <a:stretch/>
        </p:blipFill>
        <p:spPr>
          <a:xfrm>
            <a:off x="207133" y="1885072"/>
            <a:ext cx="10165818" cy="4262509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13D68C24-F274-49DF-BF8D-754075A777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3901992"/>
              </p:ext>
            </p:extLst>
          </p:nvPr>
        </p:nvGraphicFramePr>
        <p:xfrm>
          <a:off x="10756611" y="3868660"/>
          <a:ext cx="1343025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025">
                  <a:extLst>
                    <a:ext uri="{9D8B030D-6E8A-4147-A177-3AD203B41FA5}">
                      <a16:colId xmlns:a16="http://schemas.microsoft.com/office/drawing/2014/main" val="1555352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Writing routine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932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Introduction &amp; Objectives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0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Video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755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New words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305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Learning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647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Practice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02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Assessment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585589"/>
                  </a:ext>
                </a:extLst>
              </a:tr>
            </a:tbl>
          </a:graphicData>
        </a:graphic>
      </p:graphicFrame>
      <p:sp>
        <p:nvSpPr>
          <p:cNvPr id="6" name="Flowchart: Sequential Access Storage 5">
            <a:extLst>
              <a:ext uri="{FF2B5EF4-FFF2-40B4-BE49-F238E27FC236}">
                <a16:creationId xmlns:a16="http://schemas.microsoft.com/office/drawing/2014/main" id="{C7251231-4B92-4FDD-B4FD-FCDD1E55F1D4}"/>
              </a:ext>
            </a:extLst>
          </p:cNvPr>
          <p:cNvSpPr/>
          <p:nvPr/>
        </p:nvSpPr>
        <p:spPr>
          <a:xfrm>
            <a:off x="92364" y="5256212"/>
            <a:ext cx="1707861" cy="1325563"/>
          </a:xfrm>
          <a:prstGeom prst="flowChartMagneticTape">
            <a:avLst/>
          </a:prstGeom>
          <a:solidFill>
            <a:srgbClr val="C5B0CB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Learner’s book page 152</a:t>
            </a:r>
            <a:endParaRPr lang="en-A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E2C70-DDEC-4E19-BB6D-3124F721E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09" t="19502" r="16413" b="62109"/>
          <a:stretch/>
        </p:blipFill>
        <p:spPr>
          <a:xfrm>
            <a:off x="207133" y="145776"/>
            <a:ext cx="10256873" cy="17392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E57888-FDD4-42EC-B12A-A979F95D4AC2}"/>
              </a:ext>
            </a:extLst>
          </p:cNvPr>
          <p:cNvCxnSpPr/>
          <p:nvPr/>
        </p:nvCxnSpPr>
        <p:spPr>
          <a:xfrm>
            <a:off x="4628271" y="1772529"/>
            <a:ext cx="2208627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82F9D0-606E-47F1-B921-A15F9C45C52C}"/>
              </a:ext>
            </a:extLst>
          </p:cNvPr>
          <p:cNvCxnSpPr>
            <a:cxnSpLocks/>
          </p:cNvCxnSpPr>
          <p:nvPr/>
        </p:nvCxnSpPr>
        <p:spPr>
          <a:xfrm>
            <a:off x="5732584" y="5190064"/>
            <a:ext cx="2762059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A72146-762C-4BB7-8970-3655CC9CCCBD}"/>
              </a:ext>
            </a:extLst>
          </p:cNvPr>
          <p:cNvCxnSpPr>
            <a:cxnSpLocks/>
          </p:cNvCxnSpPr>
          <p:nvPr/>
        </p:nvCxnSpPr>
        <p:spPr>
          <a:xfrm>
            <a:off x="8663558" y="5216567"/>
            <a:ext cx="1341833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73EFD9-B66B-403D-BEB2-4ADAF94961E1}"/>
              </a:ext>
            </a:extLst>
          </p:cNvPr>
          <p:cNvCxnSpPr>
            <a:cxnSpLocks/>
          </p:cNvCxnSpPr>
          <p:nvPr/>
        </p:nvCxnSpPr>
        <p:spPr>
          <a:xfrm>
            <a:off x="5628810" y="5595782"/>
            <a:ext cx="4376581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B0AC1B-6E1B-4876-8C4F-FE9066C3C9A7}"/>
              </a:ext>
            </a:extLst>
          </p:cNvPr>
          <p:cNvCxnSpPr>
            <a:cxnSpLocks/>
          </p:cNvCxnSpPr>
          <p:nvPr/>
        </p:nvCxnSpPr>
        <p:spPr>
          <a:xfrm>
            <a:off x="5628810" y="5922357"/>
            <a:ext cx="2865833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DBE21BB-8F44-4A20-8ACC-114DE1BBE742}"/>
              </a:ext>
            </a:extLst>
          </p:cNvPr>
          <p:cNvSpPr txBox="1">
            <a:spLocks/>
          </p:cNvSpPr>
          <p:nvPr/>
        </p:nvSpPr>
        <p:spPr>
          <a:xfrm>
            <a:off x="7260501" y="-123172"/>
            <a:ext cx="4724366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latin typeface="Sassoon Primary" pitchFamily="50" charset="0"/>
                <a:cs typeface="Arial" panose="020B0604020202020204" pitchFamily="34" charset="0"/>
              </a:rPr>
              <a:t>Learning input</a:t>
            </a:r>
            <a:br>
              <a:rPr lang="en-US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>
                <a:latin typeface="+mn-lt"/>
              </a:rPr>
              <a:t>To </a:t>
            </a:r>
            <a:r>
              <a:rPr lang="en-US" sz="2000" b="1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3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A043D-E69A-4EDD-B958-889B72A24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22681" r="23917" b="7904"/>
          <a:stretch/>
        </p:blipFill>
        <p:spPr>
          <a:xfrm>
            <a:off x="641022" y="1048731"/>
            <a:ext cx="10265789" cy="47605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76692C-71B3-4A09-B54B-8D92C0494A46}"/>
              </a:ext>
            </a:extLst>
          </p:cNvPr>
          <p:cNvSpPr txBox="1">
            <a:spLocks/>
          </p:cNvSpPr>
          <p:nvPr/>
        </p:nvSpPr>
        <p:spPr>
          <a:xfrm>
            <a:off x="461913" y="-118510"/>
            <a:ext cx="4724366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latin typeface="Sassoon Primary" pitchFamily="50" charset="0"/>
                <a:cs typeface="Arial" panose="020B0604020202020204" pitchFamily="34" charset="0"/>
              </a:rPr>
              <a:t>Learning input</a:t>
            </a:r>
            <a:br>
              <a:rPr lang="en-US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</a:rPr>
              <a:t>To </a:t>
            </a:r>
            <a:r>
              <a:rPr lang="en-US" sz="2000" b="1" dirty="0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  <p:pic>
        <p:nvPicPr>
          <p:cNvPr id="5" name="BtS4 T2 LB Track 86">
            <a:hlinkClick r:id="" action="ppaction://media"/>
            <a:extLst>
              <a:ext uri="{FF2B5EF4-FFF2-40B4-BE49-F238E27FC236}">
                <a16:creationId xmlns:a16="http://schemas.microsoft.com/office/drawing/2014/main" id="{F899D18E-5650-4D3D-B062-E5865B978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1413" y="0"/>
            <a:ext cx="913353" cy="77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1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0EA11E-F24B-410B-8B97-FD6E23961F24}"/>
              </a:ext>
            </a:extLst>
          </p:cNvPr>
          <p:cNvSpPr txBox="1"/>
          <p:nvPr/>
        </p:nvSpPr>
        <p:spPr>
          <a:xfrm>
            <a:off x="9767636" y="1519316"/>
            <a:ext cx="1974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p.153</a:t>
            </a:r>
          </a:p>
        </p:txBody>
      </p:sp>
      <p:pic>
        <p:nvPicPr>
          <p:cNvPr id="6" name="BtS4 T2 LB Track 86">
            <a:hlinkClick r:id="" action="ppaction://media"/>
            <a:extLst>
              <a:ext uri="{FF2B5EF4-FFF2-40B4-BE49-F238E27FC236}">
                <a16:creationId xmlns:a16="http://schemas.microsoft.com/office/drawing/2014/main" id="{DAA4456E-36F3-4846-A35F-4F1DC222D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3826" y="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1E6C14-E3FB-44AF-B041-EAED2F6F48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904" b="38741"/>
          <a:stretch/>
        </p:blipFill>
        <p:spPr>
          <a:xfrm>
            <a:off x="733331" y="814812"/>
            <a:ext cx="8564578" cy="504278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609E495-6DAE-46E4-A7A6-A7B368300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9537">
            <a:off x="8630924" y="579992"/>
            <a:ext cx="1525000" cy="1684642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A6042672-9171-44D8-86D6-27D55C56C20E}"/>
              </a:ext>
            </a:extLst>
          </p:cNvPr>
          <p:cNvSpPr/>
          <p:nvPr/>
        </p:nvSpPr>
        <p:spPr>
          <a:xfrm>
            <a:off x="5246483" y="2551143"/>
            <a:ext cx="769544" cy="573956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CE9EAF5C-D622-4152-8706-B2DB8FC10395}"/>
              </a:ext>
            </a:extLst>
          </p:cNvPr>
          <p:cNvSpPr/>
          <p:nvPr/>
        </p:nvSpPr>
        <p:spPr>
          <a:xfrm>
            <a:off x="5264589" y="3106046"/>
            <a:ext cx="769544" cy="573956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E1195D05-53D6-4FE0-9EB8-9D8A0148AFD7}"/>
              </a:ext>
            </a:extLst>
          </p:cNvPr>
          <p:cNvSpPr/>
          <p:nvPr/>
        </p:nvSpPr>
        <p:spPr>
          <a:xfrm>
            <a:off x="5294768" y="3613616"/>
            <a:ext cx="769544" cy="573956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3100F827-98F9-41E2-9811-89DD88E20987}"/>
              </a:ext>
            </a:extLst>
          </p:cNvPr>
          <p:cNvSpPr/>
          <p:nvPr/>
        </p:nvSpPr>
        <p:spPr>
          <a:xfrm>
            <a:off x="5294768" y="4134945"/>
            <a:ext cx="769544" cy="573956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0FB4366-08A7-4D73-A721-24F83CC788C6}"/>
              </a:ext>
            </a:extLst>
          </p:cNvPr>
          <p:cNvSpPr/>
          <p:nvPr/>
        </p:nvSpPr>
        <p:spPr>
          <a:xfrm>
            <a:off x="5294768" y="5050688"/>
            <a:ext cx="769544" cy="573956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4AA7F6-ECB6-4610-B2F7-9FCF76F584D8}"/>
              </a:ext>
            </a:extLst>
          </p:cNvPr>
          <p:cNvSpPr txBox="1">
            <a:spLocks/>
          </p:cNvSpPr>
          <p:nvPr/>
        </p:nvSpPr>
        <p:spPr>
          <a:xfrm>
            <a:off x="461913" y="-118510"/>
            <a:ext cx="4724366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latin typeface="Sassoon Primary" pitchFamily="50" charset="0"/>
                <a:cs typeface="Arial" panose="020B0604020202020204" pitchFamily="34" charset="0"/>
              </a:rPr>
              <a:t>Learning input</a:t>
            </a:r>
            <a:br>
              <a:rPr lang="en-US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</a:rPr>
              <a:t>To </a:t>
            </a:r>
            <a:r>
              <a:rPr lang="en-US" sz="2000" b="1" dirty="0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tS4 T2 LB Track 86">
            <a:hlinkClick r:id="" action="ppaction://media"/>
            <a:extLst>
              <a:ext uri="{FF2B5EF4-FFF2-40B4-BE49-F238E27FC236}">
                <a16:creationId xmlns:a16="http://schemas.microsoft.com/office/drawing/2014/main" id="{DAA4456E-36F3-4846-A35F-4F1DC222D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3826" y="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1E6C14-E3FB-44AF-B041-EAED2F6F48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580"/>
          <a:stretch/>
        </p:blipFill>
        <p:spPr>
          <a:xfrm>
            <a:off x="479834" y="832918"/>
            <a:ext cx="9071572" cy="539586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67E13A-EF2C-41E5-A2CD-3C108F1A1580}"/>
              </a:ext>
            </a:extLst>
          </p:cNvPr>
          <p:cNvSpPr/>
          <p:nvPr/>
        </p:nvSpPr>
        <p:spPr>
          <a:xfrm>
            <a:off x="4959790" y="3684760"/>
            <a:ext cx="3367889" cy="461727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rgbClr val="7030A0"/>
                </a:solidFill>
                <a:latin typeface="HelveticaNeueLTStd-Roman"/>
              </a:rPr>
              <a:t>Adeeb is 12 years old.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46927B-2219-4CD1-B438-C27945A3A568}"/>
              </a:ext>
            </a:extLst>
          </p:cNvPr>
          <p:cNvSpPr/>
          <p:nvPr/>
        </p:nvSpPr>
        <p:spPr>
          <a:xfrm>
            <a:off x="4959790" y="4209859"/>
            <a:ext cx="5008075" cy="46172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rgbClr val="C00000"/>
                </a:solidFill>
                <a:latin typeface="HelveticaNeueLTStd-Roman"/>
              </a:rPr>
              <a:t>He invented an artificial leg for his father.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E6F639-77A5-4DA9-B291-1A1F87675CED}"/>
              </a:ext>
            </a:extLst>
          </p:cNvPr>
          <p:cNvSpPr/>
          <p:nvPr/>
        </p:nvSpPr>
        <p:spPr>
          <a:xfrm>
            <a:off x="4959790" y="4716853"/>
            <a:ext cx="5306840" cy="461727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HelveticaNeueLTStd-Roman"/>
              </a:rPr>
              <a:t>He invented a cleaning robot for his mother.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D4E19F-08C9-4217-8F77-E5BF94954DCB}"/>
              </a:ext>
            </a:extLst>
          </p:cNvPr>
          <p:cNvSpPr/>
          <p:nvPr/>
        </p:nvSpPr>
        <p:spPr>
          <a:xfrm>
            <a:off x="4920558" y="5241952"/>
            <a:ext cx="3367889" cy="461727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rgbClr val="00B0F0"/>
                </a:solidFill>
                <a:latin typeface="HelveticaNeueLTStd-Roman"/>
              </a:rPr>
              <a:t>The robot was very small.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8216FC-2E70-480A-A9C9-58820AEFA1B6}"/>
              </a:ext>
            </a:extLst>
          </p:cNvPr>
          <p:cNvSpPr/>
          <p:nvPr/>
        </p:nvSpPr>
        <p:spPr>
          <a:xfrm>
            <a:off x="4887362" y="5739894"/>
            <a:ext cx="6429470" cy="461727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HelveticaNeueLTStd-Roman"/>
              </a:rPr>
              <a:t>Adeeb invents things because he wants to help people.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32082-2B8F-4461-BD05-969225215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350" y="-147048"/>
            <a:ext cx="4944285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3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76692C-71B3-4A09-B54B-8D92C0494A46}"/>
              </a:ext>
            </a:extLst>
          </p:cNvPr>
          <p:cNvSpPr txBox="1">
            <a:spLocks/>
          </p:cNvSpPr>
          <p:nvPr/>
        </p:nvSpPr>
        <p:spPr>
          <a:xfrm>
            <a:off x="461913" y="-118510"/>
            <a:ext cx="4724366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latin typeface="Sassoon Primary" pitchFamily="50" charset="0"/>
                <a:cs typeface="Arial" panose="020B0604020202020204" pitchFamily="34" charset="0"/>
              </a:rPr>
              <a:t>Learning Activity</a:t>
            </a:r>
            <a:br>
              <a:rPr lang="en-US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</a:rPr>
              <a:t>To </a:t>
            </a:r>
            <a:r>
              <a:rPr lang="en-US" sz="2000" b="1" dirty="0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D9684-B2F7-4AFF-AF0E-10EBE6930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7" t="44811" r="22371" b="26735"/>
          <a:stretch/>
        </p:blipFill>
        <p:spPr>
          <a:xfrm>
            <a:off x="1159498" y="1237267"/>
            <a:ext cx="9389097" cy="562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01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0EA11E-F24B-410B-8B97-FD6E23961F24}"/>
              </a:ext>
            </a:extLst>
          </p:cNvPr>
          <p:cNvSpPr txBox="1"/>
          <p:nvPr/>
        </p:nvSpPr>
        <p:spPr>
          <a:xfrm>
            <a:off x="9393426" y="1519316"/>
            <a:ext cx="1974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p.153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1E6C14-E3FB-44AF-B041-EAED2F6F4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188" r="23204" b="15087"/>
          <a:stretch/>
        </p:blipFill>
        <p:spPr>
          <a:xfrm>
            <a:off x="986828" y="1201064"/>
            <a:ext cx="7796998" cy="444829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609E495-6DAE-46E4-A7A6-A7B368300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9537">
            <a:off x="8326126" y="676994"/>
            <a:ext cx="1525000" cy="168464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1C838AF-4B66-46E7-A353-812AD65229F2}"/>
              </a:ext>
            </a:extLst>
          </p:cNvPr>
          <p:cNvCxnSpPr/>
          <p:nvPr/>
        </p:nvCxnSpPr>
        <p:spPr>
          <a:xfrm>
            <a:off x="3241141" y="2648145"/>
            <a:ext cx="1050202" cy="10547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957B3B-3A07-41F3-A6C3-24919BD43E5E}"/>
              </a:ext>
            </a:extLst>
          </p:cNvPr>
          <p:cNvCxnSpPr/>
          <p:nvPr/>
        </p:nvCxnSpPr>
        <p:spPr>
          <a:xfrm flipV="1">
            <a:off x="2888055" y="2648145"/>
            <a:ext cx="1351385" cy="6292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97BAA6-953C-40C6-A931-CF26EAFB3D88}"/>
              </a:ext>
            </a:extLst>
          </p:cNvPr>
          <p:cNvCxnSpPr/>
          <p:nvPr/>
        </p:nvCxnSpPr>
        <p:spPr>
          <a:xfrm>
            <a:off x="2978590" y="3702867"/>
            <a:ext cx="1249378" cy="11226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B03EE0-2A82-4103-9E1C-A1B46BF8B384}"/>
              </a:ext>
            </a:extLst>
          </p:cNvPr>
          <p:cNvCxnSpPr/>
          <p:nvPr/>
        </p:nvCxnSpPr>
        <p:spPr>
          <a:xfrm flipV="1">
            <a:off x="3014804" y="3204927"/>
            <a:ext cx="1158844" cy="11135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179C0E-2A5C-49F9-B582-6A79E07ACD99}"/>
              </a:ext>
            </a:extLst>
          </p:cNvPr>
          <p:cNvCxnSpPr/>
          <p:nvPr/>
        </p:nvCxnSpPr>
        <p:spPr>
          <a:xfrm flipV="1">
            <a:off x="3304515" y="4273236"/>
            <a:ext cx="986828" cy="55226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56195FE-55C7-40C4-8030-F255F24BCC68}"/>
              </a:ext>
            </a:extLst>
          </p:cNvPr>
          <p:cNvSpPr txBox="1">
            <a:spLocks/>
          </p:cNvSpPr>
          <p:nvPr/>
        </p:nvSpPr>
        <p:spPr>
          <a:xfrm>
            <a:off x="461913" y="-118510"/>
            <a:ext cx="4724366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latin typeface="Sassoon Primary" pitchFamily="50" charset="0"/>
                <a:cs typeface="Arial" panose="020B0604020202020204" pitchFamily="34" charset="0"/>
              </a:rPr>
              <a:t>Learning Activity</a:t>
            </a:r>
            <a:br>
              <a:rPr lang="en-US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</a:rPr>
              <a:t>To </a:t>
            </a:r>
            <a:r>
              <a:rPr lang="en-US" sz="2000" b="1" dirty="0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11D7A55-075B-43E7-A29E-37A97B27E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946492"/>
              </p:ext>
            </p:extLst>
          </p:nvPr>
        </p:nvGraphicFramePr>
        <p:xfrm>
          <a:off x="676275" y="3549650"/>
          <a:ext cx="1343025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025">
                  <a:extLst>
                    <a:ext uri="{9D8B030D-6E8A-4147-A177-3AD203B41FA5}">
                      <a16:colId xmlns:a16="http://schemas.microsoft.com/office/drawing/2014/main" val="2527271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Writing routine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05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Introduction &amp; Objectives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90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Video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952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New words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08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Learning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939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Practice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419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Assessment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966578"/>
                  </a:ext>
                </a:extLst>
              </a:tr>
            </a:tbl>
          </a:graphicData>
        </a:graphic>
      </p:graphicFrame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AC972C1B-7898-4273-AB56-FF9BCD8852D5}"/>
              </a:ext>
            </a:extLst>
          </p:cNvPr>
          <p:cNvSpPr/>
          <p:nvPr/>
        </p:nvSpPr>
        <p:spPr>
          <a:xfrm>
            <a:off x="2203645" y="1892251"/>
            <a:ext cx="7784710" cy="486727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u="sng" dirty="0">
                <a:solidFill>
                  <a:schemeClr val="accent6">
                    <a:lumMod val="75000"/>
                  </a:schemeClr>
                </a:solidFill>
              </a:rPr>
              <a:t>Writing</a:t>
            </a:r>
          </a:p>
          <a:p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Read the texts again. </a:t>
            </a:r>
          </a:p>
          <a:p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Write three questions about them.</a:t>
            </a:r>
          </a:p>
          <a:p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Swap your questions with another group. </a:t>
            </a:r>
          </a:p>
          <a:p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Answer their questions.</a:t>
            </a:r>
            <a:endParaRPr lang="en-AE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D3684-A418-4CBC-84B3-85B26FAED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1" t="59082" r="34346" b="25115"/>
          <a:stretch/>
        </p:blipFill>
        <p:spPr>
          <a:xfrm>
            <a:off x="342314" y="239151"/>
            <a:ext cx="5753686" cy="108321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8A4BE53-DAA6-4D11-97DD-9B106C91AECF}"/>
              </a:ext>
            </a:extLst>
          </p:cNvPr>
          <p:cNvSpPr txBox="1">
            <a:spLocks/>
          </p:cNvSpPr>
          <p:nvPr/>
        </p:nvSpPr>
        <p:spPr>
          <a:xfrm>
            <a:off x="6777872" y="98474"/>
            <a:ext cx="4724366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latin typeface="Sassoon Primary" pitchFamily="50" charset="0"/>
                <a:cs typeface="Arial" panose="020B0604020202020204" pitchFamily="34" charset="0"/>
              </a:rPr>
              <a:t>Learning Activity</a:t>
            </a:r>
            <a:br>
              <a:rPr lang="en-US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</a:rPr>
              <a:t>To </a:t>
            </a:r>
            <a:r>
              <a:rPr lang="en-US" sz="2000" b="1" dirty="0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7BD00-2081-4BE0-8DCA-909AFABE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F89B697-3064-490A-B49F-3245D01CE4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728310"/>
              </p:ext>
            </p:extLst>
          </p:nvPr>
        </p:nvGraphicFramePr>
        <p:xfrm>
          <a:off x="11029742" y="109332"/>
          <a:ext cx="1140942" cy="25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942">
                  <a:extLst>
                    <a:ext uri="{9D8B030D-6E8A-4147-A177-3AD203B41FA5}">
                      <a16:colId xmlns:a16="http://schemas.microsoft.com/office/drawing/2014/main" val="2827839234"/>
                    </a:ext>
                  </a:extLst>
                </a:gridCol>
              </a:tblGrid>
              <a:tr h="364921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Writing routine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513385"/>
                  </a:ext>
                </a:extLst>
              </a:tr>
              <a:tr h="364921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Introduction &amp; Objectives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895124"/>
                  </a:ext>
                </a:extLst>
              </a:tr>
              <a:tr h="29599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Video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486481"/>
                  </a:ext>
                </a:extLst>
              </a:tr>
              <a:tr h="29599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New words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373577"/>
                  </a:ext>
                </a:extLst>
              </a:tr>
              <a:tr h="29599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Learning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93502"/>
                  </a:ext>
                </a:extLst>
              </a:tr>
              <a:tr h="29599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Practice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792675"/>
                  </a:ext>
                </a:extLst>
              </a:tr>
              <a:tr h="29599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Assessment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97754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66EAF10-2EA0-4F74-B0CD-5AEFF6B77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0" t="21524" r="19693" b="34560"/>
          <a:stretch/>
        </p:blipFill>
        <p:spPr>
          <a:xfrm>
            <a:off x="0" y="0"/>
            <a:ext cx="10151165" cy="2691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EBB085-C889-4F82-B7DE-BDF7C84CD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6" t="20704" r="22346" b="12575"/>
          <a:stretch/>
        </p:blipFill>
        <p:spPr>
          <a:xfrm>
            <a:off x="21316" y="2686572"/>
            <a:ext cx="6175717" cy="4097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935BEE-78EB-4120-92EE-B1D5295664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07" t="52719" r="16577" b="15470"/>
          <a:stretch/>
        </p:blipFill>
        <p:spPr>
          <a:xfrm>
            <a:off x="4465862" y="4603618"/>
            <a:ext cx="7695028" cy="21804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E816F68-2631-4B52-AFD5-F3E76D4F21B8}"/>
              </a:ext>
            </a:extLst>
          </p:cNvPr>
          <p:cNvSpPr txBox="1">
            <a:spLocks/>
          </p:cNvSpPr>
          <p:nvPr/>
        </p:nvSpPr>
        <p:spPr>
          <a:xfrm>
            <a:off x="5542960" y="-433047"/>
            <a:ext cx="4724366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latin typeface="Sassoon Primary" pitchFamily="50" charset="0"/>
                <a:cs typeface="Arial" panose="020B0604020202020204" pitchFamily="34" charset="0"/>
              </a:rPr>
              <a:t>Learning Activity</a:t>
            </a:r>
            <a:br>
              <a:rPr lang="en-US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</a:rPr>
              <a:t>To </a:t>
            </a:r>
            <a:r>
              <a:rPr lang="en-US" sz="2000" b="1" dirty="0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8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76692C-71B3-4A09-B54B-8D92C0494A46}"/>
              </a:ext>
            </a:extLst>
          </p:cNvPr>
          <p:cNvSpPr txBox="1">
            <a:spLocks/>
          </p:cNvSpPr>
          <p:nvPr/>
        </p:nvSpPr>
        <p:spPr>
          <a:xfrm>
            <a:off x="461913" y="-118510"/>
            <a:ext cx="4724366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latin typeface="Sassoon Primary" pitchFamily="50" charset="0"/>
                <a:cs typeface="Arial" panose="020B0604020202020204" pitchFamily="34" charset="0"/>
              </a:rPr>
              <a:t>Learning Activity</a:t>
            </a:r>
            <a:br>
              <a:rPr lang="en-US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</a:rPr>
              <a:t>To </a:t>
            </a:r>
            <a:r>
              <a:rPr lang="en-US" sz="2000" b="1" dirty="0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2BE38-46C2-4A7C-BC8D-0CB7165AA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6" t="21718" r="27242" b="20275"/>
          <a:stretch/>
        </p:blipFill>
        <p:spPr>
          <a:xfrm>
            <a:off x="661058" y="1216058"/>
            <a:ext cx="11117345" cy="49302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B0500A-759C-4FB4-8FFD-766C24AC55DB}"/>
              </a:ext>
            </a:extLst>
          </p:cNvPr>
          <p:cNvSpPr/>
          <p:nvPr/>
        </p:nvSpPr>
        <p:spPr>
          <a:xfrm>
            <a:off x="1372455" y="3754225"/>
            <a:ext cx="9204419" cy="434567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  <a:latin typeface="HelveticaNeueLTStd-Roman"/>
              </a:rPr>
              <a:t>I like eating ice cream</a:t>
            </a:r>
            <a:r>
              <a:rPr lang="en-US" sz="3600" b="1" dirty="0">
                <a:solidFill>
                  <a:srgbClr val="FF0000"/>
                </a:solidFill>
                <a:latin typeface="HelveticaNeueLTStd-Roman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HelveticaNeueLTStd-Roman"/>
              </a:rPr>
              <a:t> cake and chocolate.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45E687-70D1-487C-A94E-57D1AFEB99E9}"/>
              </a:ext>
            </a:extLst>
          </p:cNvPr>
          <p:cNvSpPr/>
          <p:nvPr/>
        </p:nvSpPr>
        <p:spPr>
          <a:xfrm>
            <a:off x="336221" y="4221319"/>
            <a:ext cx="11774077" cy="434567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HelveticaNeueLTStd-Roman"/>
              </a:rPr>
              <a:t>Waleed took his pencil, pen and notebook to school in his backpack</a:t>
            </a:r>
            <a:r>
              <a:rPr lang="en-US" sz="3200" b="1" dirty="0">
                <a:solidFill>
                  <a:srgbClr val="002060"/>
                </a:solidFill>
                <a:latin typeface="HelveticaNeueLTStd-Roman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878FE-44C9-4E09-A503-43CE55A2C1A2}"/>
              </a:ext>
            </a:extLst>
          </p:cNvPr>
          <p:cNvSpPr/>
          <p:nvPr/>
        </p:nvSpPr>
        <p:spPr>
          <a:xfrm>
            <a:off x="4362410" y="4888433"/>
            <a:ext cx="1857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NeueLTStd-Roman"/>
              </a:rPr>
              <a:t>(Correct)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23002C-4F12-41AD-890D-678898B8C619}"/>
              </a:ext>
            </a:extLst>
          </p:cNvPr>
          <p:cNvSpPr/>
          <p:nvPr/>
        </p:nvSpPr>
        <p:spPr>
          <a:xfrm>
            <a:off x="1315921" y="5590274"/>
            <a:ext cx="7740716" cy="772149"/>
          </a:xfrm>
          <a:prstGeom prst="round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NeueLTStd-Roman"/>
              </a:rPr>
              <a:t>I’m going to the shopping mall. I need to buy books</a:t>
            </a:r>
            <a:r>
              <a:rPr lang="en-US" b="1" dirty="0">
                <a:solidFill>
                  <a:srgbClr val="C00000"/>
                </a:solidFill>
                <a:latin typeface="HelveticaNeueLTStd-Roman"/>
              </a:rPr>
              <a:t>,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NeueLTStd-Roman"/>
              </a:rPr>
              <a:t> a camera and a present for my brother.</a:t>
            </a:r>
          </a:p>
        </p:txBody>
      </p:sp>
    </p:spTree>
    <p:extLst>
      <p:ext uri="{BB962C8B-B14F-4D97-AF65-F5344CB8AC3E}">
        <p14:creationId xmlns:p14="http://schemas.microsoft.com/office/powerpoint/2010/main" val="5930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62AD9CD-CECC-4625-A876-32546A0959B6}"/>
              </a:ext>
            </a:extLst>
          </p:cNvPr>
          <p:cNvSpPr txBox="1"/>
          <p:nvPr/>
        </p:nvSpPr>
        <p:spPr>
          <a:xfrm>
            <a:off x="2997325" y="2998926"/>
            <a:ext cx="5505720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31">
              <a:defRPr/>
            </a:pPr>
            <a:r>
              <a:rPr lang="en-US" sz="3575" dirty="0">
                <a:solidFill>
                  <a:prstClr val="black"/>
                </a:solidFill>
                <a:latin typeface="Comic Sans MS" panose="030F0702030302020204" pitchFamily="66" charset="0"/>
              </a:rPr>
              <a:t>Where can a robot do.</a:t>
            </a:r>
          </a:p>
        </p:txBody>
      </p:sp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D4DB86B1-F1EA-4D23-857C-092A36260DA7}"/>
              </a:ext>
            </a:extLst>
          </p:cNvPr>
          <p:cNvSpPr/>
          <p:nvPr/>
        </p:nvSpPr>
        <p:spPr>
          <a:xfrm>
            <a:off x="8496722" y="125896"/>
            <a:ext cx="1701247" cy="1905828"/>
          </a:xfrm>
          <a:prstGeom prst="flowChartOffpageConnector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71466">
              <a:defRPr/>
            </a:pPr>
            <a:r>
              <a:rPr lang="en-US" sz="2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Starter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6F70C-FC4C-4196-9237-86595FECCF89}"/>
              </a:ext>
            </a:extLst>
          </p:cNvPr>
          <p:cNvSpPr txBox="1"/>
          <p:nvPr/>
        </p:nvSpPr>
        <p:spPr>
          <a:xfrm>
            <a:off x="3935778" y="500655"/>
            <a:ext cx="4426344" cy="76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8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Writing Routine 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D7B6ACF8-5451-4B13-AF29-A6C820388E6C}"/>
              </a:ext>
            </a:extLst>
          </p:cNvPr>
          <p:cNvSpPr/>
          <p:nvPr/>
        </p:nvSpPr>
        <p:spPr>
          <a:xfrm>
            <a:off x="3328956" y="2857745"/>
            <a:ext cx="1198210" cy="92484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8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7E8EC-7493-47FE-9429-18FA85A0DE16}"/>
              </a:ext>
            </a:extLst>
          </p:cNvPr>
          <p:cNvSpPr txBox="1"/>
          <p:nvPr/>
        </p:nvSpPr>
        <p:spPr>
          <a:xfrm>
            <a:off x="2844653" y="3901889"/>
            <a:ext cx="1768728" cy="4924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6D2203-E7D3-4C85-8E6F-38444D9ED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370666"/>
              </p:ext>
            </p:extLst>
          </p:nvPr>
        </p:nvGraphicFramePr>
        <p:xfrm>
          <a:off x="88755" y="3324797"/>
          <a:ext cx="1879134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134">
                  <a:extLst>
                    <a:ext uri="{9D8B030D-6E8A-4147-A177-3AD203B41FA5}">
                      <a16:colId xmlns:a16="http://schemas.microsoft.com/office/drawing/2014/main" val="2992762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Writing routine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996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Introduction &amp; Objectives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101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Video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29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New words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709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Learning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959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Practice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49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Assessment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556700"/>
                  </a:ext>
                </a:extLst>
              </a:tr>
            </a:tbl>
          </a:graphicData>
        </a:graphic>
      </p:graphicFrame>
      <p:pic>
        <p:nvPicPr>
          <p:cNvPr id="11" name="timer 2">
            <a:hlinkClick r:id="" action="ppaction://media"/>
            <a:extLst>
              <a:ext uri="{FF2B5EF4-FFF2-40B4-BE49-F238E27FC236}">
                <a16:creationId xmlns:a16="http://schemas.microsoft.com/office/drawing/2014/main" id="{BE340932-A417-4870-A8B2-DBB1ED8623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8234" y="5372100"/>
            <a:ext cx="2892310" cy="1485900"/>
          </a:xfrm>
          <a:prstGeom prst="rect">
            <a:avLst/>
          </a:prstGeom>
        </p:spPr>
      </p:pic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E8F36889-9845-4D68-A0DC-3FAE3341B0A2}"/>
              </a:ext>
            </a:extLst>
          </p:cNvPr>
          <p:cNvSpPr/>
          <p:nvPr/>
        </p:nvSpPr>
        <p:spPr>
          <a:xfrm>
            <a:off x="7334389" y="2857745"/>
            <a:ext cx="1198210" cy="92484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8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D7BF1A-94AC-4E33-B3F2-1C3177383528}"/>
              </a:ext>
            </a:extLst>
          </p:cNvPr>
          <p:cNvSpPr txBox="1"/>
          <p:nvPr/>
        </p:nvSpPr>
        <p:spPr>
          <a:xfrm>
            <a:off x="6927980" y="3901888"/>
            <a:ext cx="1768728" cy="4924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817D05B-17C3-49A0-880E-63B6318579FA}"/>
              </a:ext>
            </a:extLst>
          </p:cNvPr>
          <p:cNvSpPr txBox="1">
            <a:spLocks/>
          </p:cNvSpPr>
          <p:nvPr/>
        </p:nvSpPr>
        <p:spPr>
          <a:xfrm>
            <a:off x="88755" y="107162"/>
            <a:ext cx="3947965" cy="1036948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Starter</a:t>
            </a:r>
            <a:endParaRPr lang="en-US" b="1" dirty="0"/>
          </a:p>
          <a:p>
            <a:br>
              <a:rPr lang="en-US" dirty="0"/>
            </a:br>
            <a:r>
              <a:rPr lang="en-US" dirty="0"/>
              <a:t>Grade 4 A/B </a:t>
            </a:r>
          </a:p>
        </p:txBody>
      </p:sp>
    </p:spTree>
    <p:extLst>
      <p:ext uri="{BB962C8B-B14F-4D97-AF65-F5344CB8AC3E}">
        <p14:creationId xmlns:p14="http://schemas.microsoft.com/office/powerpoint/2010/main" val="261703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76692C-71B3-4A09-B54B-8D92C0494A46}"/>
              </a:ext>
            </a:extLst>
          </p:cNvPr>
          <p:cNvSpPr txBox="1">
            <a:spLocks/>
          </p:cNvSpPr>
          <p:nvPr/>
        </p:nvSpPr>
        <p:spPr>
          <a:xfrm>
            <a:off x="461913" y="-118510"/>
            <a:ext cx="4724366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latin typeface="Sassoon Primary" pitchFamily="50" charset="0"/>
                <a:cs typeface="Arial" panose="020B0604020202020204" pitchFamily="34" charset="0"/>
              </a:rPr>
              <a:t>Learning Activity</a:t>
            </a:r>
            <a:br>
              <a:rPr lang="en-US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</a:rPr>
              <a:t>To </a:t>
            </a:r>
            <a:r>
              <a:rPr lang="en-US" sz="2000" b="1" dirty="0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F362B-7A38-4295-AE28-7868214F4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55121" r="26933" b="5978"/>
          <a:stretch/>
        </p:blipFill>
        <p:spPr>
          <a:xfrm>
            <a:off x="348791" y="1319752"/>
            <a:ext cx="10906813" cy="47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8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7E9A523-5836-4832-9054-B752D3B28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3913">
            <a:off x="1407187" y="2775665"/>
            <a:ext cx="1716688" cy="102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540B6C-21DF-4039-BF57-6D784D786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704825"/>
              </p:ext>
            </p:extLst>
          </p:nvPr>
        </p:nvGraphicFramePr>
        <p:xfrm>
          <a:off x="10899775" y="4140200"/>
          <a:ext cx="1140942" cy="25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942">
                  <a:extLst>
                    <a:ext uri="{9D8B030D-6E8A-4147-A177-3AD203B41FA5}">
                      <a16:colId xmlns:a16="http://schemas.microsoft.com/office/drawing/2014/main" val="3200883249"/>
                    </a:ext>
                  </a:extLst>
                </a:gridCol>
              </a:tblGrid>
              <a:tr h="364921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Writing routine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128194"/>
                  </a:ext>
                </a:extLst>
              </a:tr>
              <a:tr h="364921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Introduction &amp; Objectives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41149"/>
                  </a:ext>
                </a:extLst>
              </a:tr>
              <a:tr h="29599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Video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71992"/>
                  </a:ext>
                </a:extLst>
              </a:tr>
              <a:tr h="29599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New words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699711"/>
                  </a:ext>
                </a:extLst>
              </a:tr>
              <a:tr h="29599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Learning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83984"/>
                  </a:ext>
                </a:extLst>
              </a:tr>
              <a:tr h="29599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Practice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95861"/>
                  </a:ext>
                </a:extLst>
              </a:tr>
              <a:tr h="29599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Assessment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86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CF6CAE-F9AA-495A-8C3B-85F4F0530F71}"/>
              </a:ext>
            </a:extLst>
          </p:cNvPr>
          <p:cNvSpPr txBox="1"/>
          <p:nvPr/>
        </p:nvSpPr>
        <p:spPr>
          <a:xfrm>
            <a:off x="4076470" y="1152853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https://www.liveworksheets.com/ea378153eg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B5849D-3CBD-465C-B835-23EDD53D52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1" t="11188" r="26032" b="9738"/>
          <a:stretch/>
        </p:blipFill>
        <p:spPr>
          <a:xfrm>
            <a:off x="4038476" y="1604994"/>
            <a:ext cx="5318486" cy="49047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4525AD-3DA8-484E-ADCF-C0E5974CC378}"/>
              </a:ext>
            </a:extLst>
          </p:cNvPr>
          <p:cNvSpPr txBox="1">
            <a:spLocks/>
          </p:cNvSpPr>
          <p:nvPr/>
        </p:nvSpPr>
        <p:spPr>
          <a:xfrm>
            <a:off x="1495820" y="153972"/>
            <a:ext cx="10089723" cy="1065229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Sassoon Primary" pitchFamily="50" charset="0"/>
                <a:cs typeface="Arial" panose="020B0604020202020204" pitchFamily="34" charset="0"/>
              </a:rPr>
              <a:t>Plenary</a:t>
            </a:r>
            <a:br>
              <a:rPr lang="en-US">
                <a:solidFill>
                  <a:srgbClr val="FFFFFF"/>
                </a:solidFill>
                <a:latin typeface="Sassoon Primary" pitchFamily="50" charset="0"/>
                <a:cs typeface="Arial" panose="020B0604020202020204" pitchFamily="34" charset="0"/>
              </a:rPr>
            </a:br>
            <a:endParaRPr lang="en-US" sz="1800" b="1" dirty="0">
              <a:latin typeface="Sassoon Primary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11B129-314F-4EE7-901C-D78A76951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4" y="153970"/>
            <a:ext cx="1500823" cy="96481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D99037-523E-457A-8C4B-5B075CDAFC39}"/>
              </a:ext>
            </a:extLst>
          </p:cNvPr>
          <p:cNvSpPr txBox="1"/>
          <p:nvPr/>
        </p:nvSpPr>
        <p:spPr>
          <a:xfrm>
            <a:off x="1102937" y="4604150"/>
            <a:ext cx="6108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https://www.liveworksheets.com/cr1532145cn</a:t>
            </a:r>
          </a:p>
        </p:txBody>
      </p:sp>
    </p:spTree>
    <p:extLst>
      <p:ext uri="{BB962C8B-B14F-4D97-AF65-F5344CB8AC3E}">
        <p14:creationId xmlns:p14="http://schemas.microsoft.com/office/powerpoint/2010/main" val="649056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D9362-4771-4CAB-94A6-EA609FE27B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14157" b="22988"/>
          <a:stretch/>
        </p:blipFill>
        <p:spPr>
          <a:xfrm>
            <a:off x="137651" y="-86627"/>
            <a:ext cx="12283472" cy="7151577"/>
          </a:xfrm>
          <a:prstGeom prst="rect">
            <a:avLst/>
          </a:prstGeom>
        </p:spPr>
      </p:pic>
      <p:pic>
        <p:nvPicPr>
          <p:cNvPr id="2" name="Picture 2" descr="نبذة عن الشيخ خليفة بن زايد آل نهيان رئيس الدولة و حاكم أبوظبي | زووم  الإمارات">
            <a:extLst>
              <a:ext uri="{FF2B5EF4-FFF2-40B4-BE49-F238E27FC236}">
                <a16:creationId xmlns:a16="http://schemas.microsoft.com/office/drawing/2014/main" id="{C5967ED4-3022-48C3-8C77-7DA7A9EB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386" y="-25624"/>
            <a:ext cx="1056409" cy="159807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محمد بن زايد: لا وفيات بـ«كورونا» في الإمارات خلال آخر 24 ساعة.. والتحدي  مستمر - أخبار صحيفة الرؤية">
            <a:extLst>
              <a:ext uri="{FF2B5EF4-FFF2-40B4-BE49-F238E27FC236}">
                <a16:creationId xmlns:a16="http://schemas.microsoft.com/office/drawing/2014/main" id="{4832B221-DBF6-41F0-BCAF-9F1CF96F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19" y="780"/>
            <a:ext cx="1073401" cy="153694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اسماء أبناء وبنات الشيخ محمد بن راشد ال مكتوم - المرسال">
            <a:extLst>
              <a:ext uri="{FF2B5EF4-FFF2-40B4-BE49-F238E27FC236}">
                <a16:creationId xmlns:a16="http://schemas.microsoft.com/office/drawing/2014/main" id="{B73AC448-19EA-4015-AE61-525D0E52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223" y="-41880"/>
            <a:ext cx="1116094" cy="159807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زايد بن سلطان آل نهيان - ويكيبيديا">
            <a:extLst>
              <a:ext uri="{FF2B5EF4-FFF2-40B4-BE49-F238E27FC236}">
                <a16:creationId xmlns:a16="http://schemas.microsoft.com/office/drawing/2014/main" id="{35BFBD9C-3D48-41D5-84F0-7C38D63E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73" y="0"/>
            <a:ext cx="1116094" cy="153772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nline Media 13" title="النشيد الوطني ( الإمارات )    The national anthem of the United Arab Emirates">
            <a:hlinkClick r:id="" action="ppaction://media"/>
            <a:extLst>
              <a:ext uri="{FF2B5EF4-FFF2-40B4-BE49-F238E27FC236}">
                <a16:creationId xmlns:a16="http://schemas.microsoft.com/office/drawing/2014/main" id="{E357D788-87DF-4B13-909E-8DA325EB89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7144242" y="1537725"/>
            <a:ext cx="5055963" cy="33414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549875-3C56-48E8-9114-CFFFB645F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05" y="123541"/>
            <a:ext cx="7060622" cy="5994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42E6F6-FA9B-4D34-BB09-0C31D36D48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37" y="1572451"/>
            <a:ext cx="2409395" cy="5237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867A6-34A8-4846-9BC6-90745EEBB452}"/>
              </a:ext>
            </a:extLst>
          </p:cNvPr>
          <p:cNvSpPr txBox="1"/>
          <p:nvPr/>
        </p:nvSpPr>
        <p:spPr>
          <a:xfrm>
            <a:off x="600075" y="381000"/>
            <a:ext cx="3476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Day: Sunday </a:t>
            </a:r>
          </a:p>
          <a:p>
            <a:r>
              <a:rPr lang="en-US" dirty="0">
                <a:latin typeface="Abadi" panose="020B0604020104020204" pitchFamily="34" charset="0"/>
              </a:rPr>
              <a:t>Date:18-3-2021</a:t>
            </a:r>
          </a:p>
          <a:p>
            <a:r>
              <a:rPr lang="en-US" dirty="0">
                <a:latin typeface="Abadi" panose="020B0604020104020204" pitchFamily="34" charset="0"/>
              </a:rPr>
              <a:t>Subject: English</a:t>
            </a:r>
            <a:endParaRPr lang="en-AE" dirty="0">
              <a:latin typeface="Abadi" panose="020B06040201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5C0EE0-34E9-4F49-8D11-F13261BDBABC}"/>
              </a:ext>
            </a:extLst>
          </p:cNvPr>
          <p:cNvSpPr txBox="1"/>
          <p:nvPr/>
        </p:nvSpPr>
        <p:spPr>
          <a:xfrm>
            <a:off x="600075" y="2524784"/>
            <a:ext cx="48928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Speaking: To talk about the differences between humans and robots.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Reading: To read and understand about robots.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Writing: To write questions about a text and answer them.</a:t>
            </a:r>
            <a:endParaRPr lang="en-AE" sz="2000" dirty="0">
              <a:solidFill>
                <a:schemeClr val="bg2">
                  <a:lumMod val="7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5920A-C331-4375-8024-7735F6DA2D0F}"/>
              </a:ext>
            </a:extLst>
          </p:cNvPr>
          <p:cNvSpPr/>
          <p:nvPr/>
        </p:nvSpPr>
        <p:spPr>
          <a:xfrm>
            <a:off x="472264" y="461893"/>
            <a:ext cx="46683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Lesson Objectives:</a:t>
            </a:r>
          </a:p>
        </p:txBody>
      </p:sp>
    </p:spTree>
    <p:extLst>
      <p:ext uri="{BB962C8B-B14F-4D97-AF65-F5344CB8AC3E}">
        <p14:creationId xmlns:p14="http://schemas.microsoft.com/office/powerpoint/2010/main" val="309466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7E30B-392D-4691-8125-129E25AA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4" y="254954"/>
            <a:ext cx="11676741" cy="985942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Sassoon Primary" pitchFamily="50" charset="0"/>
                <a:cs typeface="Arial" panose="020B0604020202020204" pitchFamily="34" charset="0"/>
              </a:rPr>
              <a:t>Learning Objective Question:   </a:t>
            </a:r>
            <a:br>
              <a:rPr lang="en-US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3600" b="1" dirty="0">
                <a:latin typeface="+mn-lt"/>
              </a:rPr>
              <a:t>To </a:t>
            </a:r>
            <a:r>
              <a:rPr lang="en-US" sz="3600" b="1" dirty="0"/>
              <a:t>write about their own robot</a:t>
            </a:r>
            <a:endParaRPr lang="en-US" sz="3100" dirty="0">
              <a:latin typeface="Sassoon Primary" pitchFamily="50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8579" y="1877062"/>
            <a:ext cx="2764524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assoon Primary" pitchFamily="50" charset="0"/>
                <a:cs typeface="Arial" panose="020B0604020202020204" pitchFamily="34" charset="0"/>
              </a:rPr>
              <a:t>Learning Skills Focus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927" y="1937384"/>
            <a:ext cx="394382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Sassoon Primary" pitchFamily="50" charset="0"/>
                <a:cs typeface="Arial" panose="020B0604020202020204" pitchFamily="34" charset="0"/>
              </a:rPr>
              <a:t>Enter Keywords and meanings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18198" y="3852111"/>
            <a:ext cx="2875641" cy="433427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FFFFFF"/>
                </a:solidFill>
                <a:latin typeface="Sassoon Primary" pitchFamily="50" charset="0"/>
                <a:cs typeface="Arial" panose="020B0604020202020204" pitchFamily="34" charset="0"/>
              </a:rPr>
              <a:t>Cross curricular links:</a:t>
            </a:r>
          </a:p>
        </p:txBody>
      </p:sp>
      <p:pic>
        <p:nvPicPr>
          <p:cNvPr id="17" name="Picture 16" descr="Chain Links Connection · Free vector graphic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585" y="3878707"/>
            <a:ext cx="1093159" cy="9838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088" y="2160447"/>
            <a:ext cx="1071337" cy="7142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pic>
        <p:nvPicPr>
          <p:cNvPr id="20" name="Picture 19" descr="Palm Tree Illustration Clipart Free Stock Photo - Public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103" y="2091272"/>
            <a:ext cx="840283" cy="1052492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571548" y="2314205"/>
          <a:ext cx="6244586" cy="91948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43063">
                  <a:extLst>
                    <a:ext uri="{9D8B030D-6E8A-4147-A177-3AD203B41FA5}">
                      <a16:colId xmlns:a16="http://schemas.microsoft.com/office/drawing/2014/main" val="2839113888"/>
                    </a:ext>
                  </a:extLst>
                </a:gridCol>
                <a:gridCol w="3501523">
                  <a:extLst>
                    <a:ext uri="{9D8B030D-6E8A-4147-A177-3AD203B41FA5}">
                      <a16:colId xmlns:a16="http://schemas.microsoft.com/office/drawing/2014/main" val="599580801"/>
                    </a:ext>
                  </a:extLst>
                </a:gridCol>
              </a:tblGrid>
              <a:tr h="5384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Sassoon Primary" pitchFamily="50" charset="0"/>
                          <a:cs typeface="Arial" panose="020B0604020202020204" pitchFamily="34" charset="0"/>
                        </a:rPr>
                        <a:t>Identifying</a:t>
                      </a:r>
                      <a:r>
                        <a:rPr lang="en-US" sz="1500" b="0" baseline="0" dirty="0">
                          <a:solidFill>
                            <a:srgbClr val="000000"/>
                          </a:solidFill>
                          <a:latin typeface="Sassoon Primary" pitchFamily="50" charset="0"/>
                          <a:cs typeface="Arial" panose="020B0604020202020204" pitchFamily="34" charset="0"/>
                        </a:rPr>
                        <a:t> and classifying.</a:t>
                      </a:r>
                      <a:endParaRPr lang="en-US" sz="1500" b="0" dirty="0">
                        <a:solidFill>
                          <a:srgbClr val="000000"/>
                        </a:solidFill>
                        <a:latin typeface="Sassoon Primary" pitchFamily="50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Sassoon Primary" pitchFamily="50" charset="0"/>
                          <a:cs typeface="Arial" panose="020B0604020202020204" pitchFamily="34" charset="0"/>
                        </a:rPr>
                        <a:t>Ask and answer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434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Sassoon Primary" pitchFamily="50" charset="0"/>
                          <a:cs typeface="Arial" panose="020B0604020202020204" pitchFamily="34" charset="0"/>
                        </a:rPr>
                        <a:t>Discussion  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500" dirty="0">
                        <a:solidFill>
                          <a:srgbClr val="000000"/>
                        </a:solidFill>
                        <a:latin typeface="Sassoon Primary" pitchFamily="50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08399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7B4D006-5577-43A9-97FA-C5A860B27588}"/>
              </a:ext>
            </a:extLst>
          </p:cNvPr>
          <p:cNvSpPr/>
          <p:nvPr/>
        </p:nvSpPr>
        <p:spPr>
          <a:xfrm>
            <a:off x="200261" y="2355505"/>
            <a:ext cx="4617224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What do the words below mean? Work with a partner and discuss what they mean and how to use it in a sentence.</a:t>
            </a:r>
          </a:p>
          <a:p>
            <a:endParaRPr lang="en-US" sz="1400" dirty="0"/>
          </a:p>
          <a:p>
            <a:r>
              <a:rPr lang="en-US" sz="2800" dirty="0">
                <a:solidFill>
                  <a:srgbClr val="FF0000"/>
                </a:solidFill>
              </a:rPr>
              <a:t>robot, hospital, doctor, tool, scientist</a:t>
            </a:r>
          </a:p>
          <a:p>
            <a:endParaRPr lang="en-US" sz="2800" b="1" i="1" dirty="0">
              <a:solidFill>
                <a:schemeClr val="bg1"/>
              </a:solidFill>
            </a:endParaRPr>
          </a:p>
          <a:p>
            <a:r>
              <a:rPr lang="en-US" sz="1400" b="1" i="1" dirty="0">
                <a:solidFill>
                  <a:schemeClr val="bg1"/>
                </a:solidFill>
              </a:rPr>
              <a:t>Say the word to your partner.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1400" b="1" i="1" dirty="0">
                <a:solidFill>
                  <a:schemeClr val="bg1"/>
                </a:solidFill>
              </a:rPr>
              <a:t>Tell your partner what it means.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1400" b="1" i="1" dirty="0">
                <a:solidFill>
                  <a:schemeClr val="bg1"/>
                </a:solidFill>
              </a:rPr>
              <a:t>Together write a sentence with the word.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6B42E6B-AAFD-4753-A7C8-526F753DC373}"/>
              </a:ext>
            </a:extLst>
          </p:cNvPr>
          <p:cNvGraphicFramePr>
            <a:graphicFrameLocks noGrp="1"/>
          </p:cNvGraphicFramePr>
          <p:nvPr/>
        </p:nvGraphicFramePr>
        <p:xfrm>
          <a:off x="5009107" y="4520651"/>
          <a:ext cx="6132399" cy="3542453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213928">
                  <a:extLst>
                    <a:ext uri="{9D8B030D-6E8A-4147-A177-3AD203B41FA5}">
                      <a16:colId xmlns:a16="http://schemas.microsoft.com/office/drawing/2014/main" val="2839113888"/>
                    </a:ext>
                  </a:extLst>
                </a:gridCol>
                <a:gridCol w="2115904">
                  <a:extLst>
                    <a:ext uri="{9D8B030D-6E8A-4147-A177-3AD203B41FA5}">
                      <a16:colId xmlns:a16="http://schemas.microsoft.com/office/drawing/2014/main" val="599580801"/>
                    </a:ext>
                  </a:extLst>
                </a:gridCol>
                <a:gridCol w="1802567">
                  <a:extLst>
                    <a:ext uri="{9D8B030D-6E8A-4147-A177-3AD203B41FA5}">
                      <a16:colId xmlns:a16="http://schemas.microsoft.com/office/drawing/2014/main" val="4186902780"/>
                    </a:ext>
                  </a:extLst>
                </a:gridCol>
              </a:tblGrid>
              <a:tr h="494453">
                <a:tc gridSpan="3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2400" b="0" dirty="0">
                        <a:latin typeface="Sassoon Primary" pitchFamily="50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b="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434081"/>
                  </a:ext>
                </a:extLst>
              </a:tr>
              <a:tr h="3048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i="1" dirty="0">
                          <a:solidFill>
                            <a:srgbClr val="1513BE"/>
                          </a:solidFill>
                          <a:latin typeface="Comic Sans MS"/>
                          <a:cs typeface="Arial"/>
                          <a:sym typeface="Arial"/>
                        </a:rPr>
                        <a:t>Technology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Robots</a:t>
                      </a:r>
                      <a:endParaRPr lang="en-US" sz="2400" dirty="0">
                        <a:solidFill>
                          <a:srgbClr val="000000"/>
                        </a:solidFill>
                        <a:latin typeface="Sassoon Primary" pitchFamily="50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Sassoon Primary" pitchFamily="50" charset="0"/>
                          <a:cs typeface="Arial" panose="020B0604020202020204" pitchFamily="34" charset="0"/>
                        </a:rPr>
                        <a:t>IBT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Sassoon Primary" pitchFamily="50" charset="0"/>
                          <a:cs typeface="Arial" panose="020B0604020202020204" pitchFamily="34" charset="0"/>
                        </a:rPr>
                        <a:t>Listening / Reading comprehension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latin typeface="Sassoon Primary" pitchFamily="50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083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84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953C-4630-4AC7-ACE8-09D2CB04A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332" y="1809945"/>
            <a:ext cx="8201827" cy="496379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</a:rPr>
              <a:t>What I already know about the question ?</a:t>
            </a:r>
            <a:endParaRPr lang="en-AE" sz="1800" dirty="0">
              <a:solidFill>
                <a:srgbClr val="00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F2A98A-DE5B-45E1-960D-7A80C5853C29}"/>
              </a:ext>
            </a:extLst>
          </p:cNvPr>
          <p:cNvSpPr txBox="1">
            <a:spLocks/>
          </p:cNvSpPr>
          <p:nvPr/>
        </p:nvSpPr>
        <p:spPr>
          <a:xfrm>
            <a:off x="386815" y="328316"/>
            <a:ext cx="11418371" cy="895547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FFFFFF"/>
                </a:solidFill>
                <a:latin typeface="Sassoon Primary" pitchFamily="50" charset="0"/>
                <a:cs typeface="Arial" panose="020B0604020202020204" pitchFamily="34" charset="0"/>
              </a:rPr>
              <a:t>Making </a:t>
            </a:r>
            <a:r>
              <a:rPr lang="en-US" sz="3300" dirty="0">
                <a:solidFill>
                  <a:srgbClr val="FFFFFF"/>
                </a:solidFill>
                <a:latin typeface="Sassoon Primary" pitchFamily="50" charset="0"/>
                <a:cs typeface="Arial" panose="020B0604020202020204" pitchFamily="34" charset="0"/>
              </a:rPr>
              <a:t>connections</a:t>
            </a:r>
            <a:endParaRPr lang="en-US" sz="900" dirty="0"/>
          </a:p>
          <a:p>
            <a:pPr algn="l"/>
            <a:r>
              <a:rPr lang="en-US" sz="2800" b="1" dirty="0">
                <a:latin typeface="+mn-lt"/>
              </a:rPr>
              <a:t>To </a:t>
            </a:r>
            <a:r>
              <a:rPr lang="en-US" sz="2800" b="1" dirty="0"/>
              <a:t>write about their own robot</a:t>
            </a:r>
            <a:endParaRPr lang="en-US" sz="3100" dirty="0">
              <a:latin typeface="Sassoon Primary" pitchFamily="50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03E39-B387-433B-A785-78B0F8CE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62" y="2582944"/>
            <a:ext cx="9616479" cy="427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895" y="261459"/>
            <a:ext cx="10361231" cy="1133827"/>
          </a:xfrm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sz="2000" b="1" dirty="0">
                <a:latin typeface="Sassoon Primary" pitchFamily="50" charset="0"/>
                <a:cs typeface="Arial" panose="020B0604020202020204" pitchFamily="34" charset="0"/>
              </a:rPr>
              <a:t>Success Criteria</a:t>
            </a:r>
            <a:br>
              <a:rPr lang="en-US" sz="2000" b="1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</a:rPr>
              <a:t>To </a:t>
            </a:r>
            <a:r>
              <a:rPr lang="en-US" sz="2000" b="1" dirty="0"/>
              <a:t>write about their own robot</a:t>
            </a:r>
            <a:endParaRPr lang="en-US" sz="20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2" y="257842"/>
            <a:ext cx="1264193" cy="849327"/>
          </a:xfrm>
          <a:ln>
            <a:solidFill>
              <a:sysClr val="windowText" lastClr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18330" y="2007683"/>
            <a:ext cx="11101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1-Students will</a:t>
            </a:r>
            <a:r>
              <a:rPr lang="en-US" sz="2800" b="1" dirty="0">
                <a:solidFill>
                  <a:schemeClr val="bg1"/>
                </a:solidFill>
              </a:rPr>
              <a:t> describe their own and others’ robots.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2-Students will </a:t>
            </a:r>
            <a:r>
              <a:rPr lang="en-US" sz="2800" b="1" dirty="0">
                <a:solidFill>
                  <a:schemeClr val="bg1"/>
                </a:solidFill>
              </a:rPr>
              <a:t>read about robots and </a:t>
            </a:r>
            <a:r>
              <a:rPr lang="en-US" sz="2800" b="1" dirty="0" err="1">
                <a:solidFill>
                  <a:schemeClr val="bg1"/>
                </a:solidFill>
              </a:rPr>
              <a:t>Adeeb</a:t>
            </a:r>
            <a:r>
              <a:rPr lang="en-US" sz="2800" b="1" dirty="0">
                <a:solidFill>
                  <a:schemeClr val="bg1"/>
                </a:solidFill>
              </a:rPr>
              <a:t> al </a:t>
            </a:r>
            <a:r>
              <a:rPr lang="en-US" sz="2800" b="1" dirty="0" err="1">
                <a:solidFill>
                  <a:schemeClr val="bg1"/>
                </a:solidFill>
              </a:rPr>
              <a:t>Baloushi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  <a:p>
            <a:endParaRPr lang="en-US" sz="2800" b="1" dirty="0">
              <a:solidFill>
                <a:schemeClr val="bg1"/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3- Students will </a:t>
            </a:r>
            <a:r>
              <a:rPr lang="en-US" sz="2800" b="1" dirty="0">
                <a:solidFill>
                  <a:schemeClr val="bg1"/>
                </a:solidFill>
              </a:rPr>
              <a:t>write about their own robot</a:t>
            </a:r>
          </a:p>
        </p:txBody>
      </p:sp>
    </p:spTree>
    <p:extLst>
      <p:ext uri="{BB962C8B-B14F-4D97-AF65-F5344CB8AC3E}">
        <p14:creationId xmlns:p14="http://schemas.microsoft.com/office/powerpoint/2010/main" val="226471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8091" y="220610"/>
            <a:ext cx="9949327" cy="1084757"/>
          </a:xfrm>
          <a:solidFill>
            <a:srgbClr val="000000"/>
          </a:solidFill>
        </p:spPr>
        <p:txBody>
          <a:bodyPr>
            <a:normAutofit/>
          </a:bodyPr>
          <a:lstStyle/>
          <a:p>
            <a:pPr lvl="0"/>
            <a:r>
              <a:rPr lang="en-US" sz="4000" dirty="0">
                <a:latin typeface="Sassoon Primary" pitchFamily="50" charset="0"/>
                <a:cs typeface="Arial" panose="020B0604020202020204" pitchFamily="34" charset="0"/>
              </a:rPr>
              <a:t>Learning input</a:t>
            </a:r>
            <a:br>
              <a:rPr lang="en-US" dirty="0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</a:rPr>
              <a:t>To </a:t>
            </a:r>
            <a:r>
              <a:rPr lang="en-US" sz="2000" b="1" dirty="0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  <p:pic>
        <p:nvPicPr>
          <p:cNvPr id="8" name="Picture 7" descr="Asking Defining Questions - Excelsior College OW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2" y="220610"/>
            <a:ext cx="1627136" cy="108475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253" y="4444730"/>
            <a:ext cx="1249788" cy="621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923" y="1387004"/>
            <a:ext cx="1170533" cy="1164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8456" y="1722312"/>
            <a:ext cx="2060627" cy="493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8921" y="4444731"/>
            <a:ext cx="1926503" cy="4999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A76663-773D-4693-8306-49C45A1B8426}"/>
              </a:ext>
            </a:extLst>
          </p:cNvPr>
          <p:cNvSpPr txBox="1"/>
          <p:nvPr/>
        </p:nvSpPr>
        <p:spPr>
          <a:xfrm>
            <a:off x="7346960" y="5846320"/>
            <a:ext cx="4220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Where can you see robots in the UAE ?</a:t>
            </a:r>
            <a:endParaRPr lang="en-AE" sz="16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5BC11-B006-49EF-9356-0F2688D76C42}"/>
              </a:ext>
            </a:extLst>
          </p:cNvPr>
          <p:cNvSpPr txBox="1"/>
          <p:nvPr/>
        </p:nvSpPr>
        <p:spPr>
          <a:xfrm>
            <a:off x="8521831" y="3235280"/>
            <a:ext cx="63536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Robots</a:t>
            </a:r>
            <a:r>
              <a:rPr lang="en-US" sz="1400" b="1" dirty="0"/>
              <a:t> </a:t>
            </a:r>
            <a:endParaRPr lang="en-AE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F99711-A425-4850-B12C-CD3E4D6199E5}"/>
              </a:ext>
            </a:extLst>
          </p:cNvPr>
          <p:cNvSpPr txBox="1"/>
          <p:nvPr/>
        </p:nvSpPr>
        <p:spPr>
          <a:xfrm>
            <a:off x="1090048" y="2216131"/>
            <a:ext cx="74361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sort of robots did we find out about? Can you describe them?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What can a robot do that a human can not do?</a:t>
            </a:r>
          </a:p>
          <a:p>
            <a:r>
              <a:rPr lang="en-US" sz="2400" b="1" i="1" dirty="0">
                <a:solidFill>
                  <a:schemeClr val="bg1"/>
                </a:solidFill>
              </a:rPr>
              <a:t>How big is it?, What does it do?, How does it move?, Where does it go?</a:t>
            </a:r>
          </a:p>
          <a:p>
            <a:endParaRPr lang="en-US" sz="2400" kern="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933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4A5A-4F35-43AF-9763-F80CB497B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Tiny</a:t>
            </a:r>
            <a:endParaRPr lang="ar-AE" sz="54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animal, small, frog, holding&#10;&#10;Description automatically generated">
            <a:extLst>
              <a:ext uri="{FF2B5EF4-FFF2-40B4-BE49-F238E27FC236}">
                <a16:creationId xmlns:a16="http://schemas.microsoft.com/office/drawing/2014/main" id="{BA6F1868-9E6E-44F3-A6E6-51205644A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91203" y="2071540"/>
            <a:ext cx="5005021" cy="36147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E5E3AA7-E56F-426E-9EB1-6D83DB0A6A1F}"/>
              </a:ext>
            </a:extLst>
          </p:cNvPr>
          <p:cNvSpPr txBox="1">
            <a:spLocks/>
          </p:cNvSpPr>
          <p:nvPr/>
        </p:nvSpPr>
        <p:spPr>
          <a:xfrm>
            <a:off x="1978092" y="220610"/>
            <a:ext cx="6713422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latin typeface="Sassoon Primary" pitchFamily="50" charset="0"/>
                <a:cs typeface="Arial" panose="020B0604020202020204" pitchFamily="34" charset="0"/>
              </a:rPr>
              <a:t>Learning input</a:t>
            </a:r>
            <a:br>
              <a:rPr lang="en-US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>
                <a:latin typeface="+mn-lt"/>
              </a:rPr>
              <a:t>To </a:t>
            </a:r>
            <a:r>
              <a:rPr lang="en-US" sz="2000" b="1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88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2B96-0DA7-4A40-941D-DA46901D8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294" y="772998"/>
            <a:ext cx="8534400" cy="10102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Let’s  watch this short film about robots</a:t>
            </a:r>
            <a:endParaRPr lang="ar-AE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C85267-2FEE-490E-82FF-992513200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448787"/>
              </p:ext>
            </p:extLst>
          </p:nvPr>
        </p:nvGraphicFramePr>
        <p:xfrm>
          <a:off x="10561983" y="3429000"/>
          <a:ext cx="1343025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025">
                  <a:extLst>
                    <a:ext uri="{9D8B030D-6E8A-4147-A177-3AD203B41FA5}">
                      <a16:colId xmlns:a16="http://schemas.microsoft.com/office/drawing/2014/main" val="2369271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Writing routine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529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Introduction &amp; Objectives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974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Video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664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New words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447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Learning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63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Practice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589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Assessment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81084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8D168DC-9D1B-44BC-9843-BDE88F6C2928}"/>
              </a:ext>
            </a:extLst>
          </p:cNvPr>
          <p:cNvSpPr txBox="1"/>
          <p:nvPr/>
        </p:nvSpPr>
        <p:spPr>
          <a:xfrm>
            <a:off x="1800225" y="1783292"/>
            <a:ext cx="6115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https://www.tigtagjunior.com/film/mission-to-mars-TTJ00031/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BE2785-A86C-4E3D-A9C6-11288B8BA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0" t="9062" r="9892" b="7805"/>
          <a:stretch/>
        </p:blipFill>
        <p:spPr>
          <a:xfrm>
            <a:off x="2059476" y="2495286"/>
            <a:ext cx="6811617" cy="38661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D44FBC-D699-4CBB-955D-A686921AE2C2}"/>
              </a:ext>
            </a:extLst>
          </p:cNvPr>
          <p:cNvSpPr txBox="1">
            <a:spLocks/>
          </p:cNvSpPr>
          <p:nvPr/>
        </p:nvSpPr>
        <p:spPr>
          <a:xfrm>
            <a:off x="1501453" y="-274527"/>
            <a:ext cx="6713422" cy="1084757"/>
          </a:xfrm>
          <a:prstGeom prst="rect">
            <a:avLst/>
          </a:prstGeom>
          <a:solidFill>
            <a:srgbClr val="00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latin typeface="Sassoon Primary" pitchFamily="50" charset="0"/>
                <a:cs typeface="Arial" panose="020B0604020202020204" pitchFamily="34" charset="0"/>
              </a:rPr>
              <a:t>Learning input</a:t>
            </a:r>
            <a:br>
              <a:rPr lang="en-US">
                <a:latin typeface="Sassoon Primary" pitchFamily="50" charset="0"/>
                <a:cs typeface="Arial" panose="020B0604020202020204" pitchFamily="34" charset="0"/>
              </a:rPr>
            </a:br>
            <a:r>
              <a:rPr lang="en-US" sz="2000" b="1">
                <a:latin typeface="+mn-lt"/>
              </a:rPr>
              <a:t>To </a:t>
            </a:r>
            <a:r>
              <a:rPr lang="en-US" sz="2000" b="1"/>
              <a:t>write about their own robot</a:t>
            </a:r>
            <a:endParaRPr lang="en-US" sz="1800" b="1" dirty="0">
              <a:latin typeface="Sassoon Primary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3344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297</TotalTime>
  <Words>764</Words>
  <Application>Microsoft Office PowerPoint</Application>
  <PresentationFormat>Widescreen</PresentationFormat>
  <Paragraphs>161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Abadi</vt:lpstr>
      <vt:lpstr>Andalus</vt:lpstr>
      <vt:lpstr>Arial</vt:lpstr>
      <vt:lpstr>Arial Rounded MT Bold</vt:lpstr>
      <vt:lpstr>Calibri</vt:lpstr>
      <vt:lpstr>Cavolini</vt:lpstr>
      <vt:lpstr>Century Gothic</vt:lpstr>
      <vt:lpstr>Comic Sans MS</vt:lpstr>
      <vt:lpstr>Corbel</vt:lpstr>
      <vt:lpstr>HelveticaNeueLTStd-Roman</vt:lpstr>
      <vt:lpstr>Kristen ITC</vt:lpstr>
      <vt:lpstr>Sassoon Primary</vt:lpstr>
      <vt:lpstr>Wingdings</vt:lpstr>
      <vt:lpstr>Wingdings 3</vt:lpstr>
      <vt:lpstr>Slice</vt:lpstr>
      <vt:lpstr>PowerPoint Presentation</vt:lpstr>
      <vt:lpstr>PowerPoint Presentation</vt:lpstr>
      <vt:lpstr>PowerPoint Presentation</vt:lpstr>
      <vt:lpstr>Learning Objective Question:    To write about their own robot</vt:lpstr>
      <vt:lpstr>What I already know about the question ?</vt:lpstr>
      <vt:lpstr>Success Criteria To write about their own robot</vt:lpstr>
      <vt:lpstr>Learning input To write about their own robot</vt:lpstr>
      <vt:lpstr>Tiny</vt:lpstr>
      <vt:lpstr>Let’s  watch this short film about robots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منى البلوشي</dc:creator>
  <cp:lastModifiedBy>بشرى أبو سيعدان</cp:lastModifiedBy>
  <cp:revision>88</cp:revision>
  <dcterms:created xsi:type="dcterms:W3CDTF">2021-03-28T10:08:22Z</dcterms:created>
  <dcterms:modified xsi:type="dcterms:W3CDTF">2022-04-05T11:09:57Z</dcterms:modified>
</cp:coreProperties>
</file>