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notesMasterIdLst>
    <p:notesMasterId r:id="rId11"/>
  </p:notesMasterIdLst>
  <p:sldIdLst>
    <p:sldId id="4105" r:id="rId2"/>
    <p:sldId id="315" r:id="rId3"/>
    <p:sldId id="4005" r:id="rId4"/>
    <p:sldId id="4107" r:id="rId5"/>
    <p:sldId id="4081" r:id="rId6"/>
    <p:sldId id="4079" r:id="rId7"/>
    <p:sldId id="4093" r:id="rId8"/>
    <p:sldId id="4108" r:id="rId9"/>
    <p:sldId id="259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MOUDN N ALSHESHNIYA" initials="MNA" lastIdx="2" clrIdx="0">
    <p:extLst>
      <p:ext uri="{19B8F6BF-5375-455C-9EA6-DF929625EA0E}">
        <p15:presenceInfo xmlns:p15="http://schemas.microsoft.com/office/powerpoint/2012/main" userId="S::SHT_12543@privatemoe.ae::01d5e1ad-211d-42f5-9641-1222bd3b58a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18" autoAdjust="0"/>
    <p:restoredTop sz="94291" autoAdjust="0"/>
  </p:normalViewPr>
  <p:slideViewPr>
    <p:cSldViewPr snapToGrid="0">
      <p:cViewPr varScale="1">
        <p:scale>
          <a:sx n="69" d="100"/>
          <a:sy n="69" d="100"/>
        </p:scale>
        <p:origin x="83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DA352-D868-4C3C-B2A2-15E65F6FFCE5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8967-07A3-49C4-90B3-FA91EF947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79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84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34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16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9B7E1D1E-EBD3-4399-B880-01569AAC47EF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6458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9B7E1D1E-EBD3-4399-B880-01569AAC47EF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6780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9B7E1D1E-EBD3-4399-B880-01569AAC47EF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0020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9B7E1D1E-EBD3-4399-B880-01569AAC47EF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0584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2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70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13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34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7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91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60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1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CD7EF-1D8A-4C47-BAC7-8C3E5B76259B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89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78" r:id="rId12"/>
    <p:sldLayoutId id="2147483781" r:id="rId13"/>
    <p:sldLayoutId id="2147483780" r:id="rId14"/>
    <p:sldLayoutId id="214748377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gif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fi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microsoft.com/office/2007/relationships/hdphoto" Target="../media/hdphoto1.wdp"/><Relationship Id="rId4" Type="http://schemas.openxmlformats.org/officeDocument/2006/relationships/image" Target="../media/image27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liveworksheets.com/3-ut83074zn" TargetMode="Externa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">
            <a:extLst>
              <a:ext uri="{FF2B5EF4-FFF2-40B4-BE49-F238E27FC236}">
                <a16:creationId xmlns:a16="http://schemas.microsoft.com/office/drawing/2014/main" id="{FD3105D5-9D88-4D79-84C7-ED2D1A5C8824}"/>
              </a:ext>
            </a:extLst>
          </p:cNvPr>
          <p:cNvGrpSpPr/>
          <p:nvPr/>
        </p:nvGrpSpPr>
        <p:grpSpPr>
          <a:xfrm rot="10800000">
            <a:off x="9515061" y="-3448"/>
            <a:ext cx="2618378" cy="1318861"/>
            <a:chOff x="0" y="0"/>
            <a:chExt cx="3280585" cy="1710510"/>
          </a:xfrm>
        </p:grpSpPr>
        <p:sp>
          <p:nvSpPr>
            <p:cNvPr id="42" name="Rectangle">
              <a:extLst>
                <a:ext uri="{FF2B5EF4-FFF2-40B4-BE49-F238E27FC236}">
                  <a16:creationId xmlns:a16="http://schemas.microsoft.com/office/drawing/2014/main" id="{6934BA29-6CD1-491C-B6DC-B2A37BED2A5B}"/>
                </a:ext>
              </a:extLst>
            </p:cNvPr>
            <p:cNvSpPr/>
            <p:nvPr/>
          </p:nvSpPr>
          <p:spPr>
            <a:xfrm>
              <a:off x="0" y="725176"/>
              <a:ext cx="2427230" cy="263548"/>
            </a:xfrm>
            <a:prstGeom prst="rect">
              <a:avLst/>
            </a:prstGeom>
            <a:solidFill>
              <a:srgbClr val="801231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>
                <a:lnSpc>
                  <a:spcPct val="80000"/>
                </a:lnSpc>
              </a:pPr>
              <a:endParaRPr sz="2400"/>
            </a:p>
          </p:txBody>
        </p:sp>
        <p:grpSp>
          <p:nvGrpSpPr>
            <p:cNvPr id="43" name="Group">
              <a:extLst>
                <a:ext uri="{FF2B5EF4-FFF2-40B4-BE49-F238E27FC236}">
                  <a16:creationId xmlns:a16="http://schemas.microsoft.com/office/drawing/2014/main" id="{735AC96A-83C7-49C8-8CE2-9CD29BABEFDB}"/>
                </a:ext>
              </a:extLst>
            </p:cNvPr>
            <p:cNvGrpSpPr/>
            <p:nvPr/>
          </p:nvGrpSpPr>
          <p:grpSpPr>
            <a:xfrm>
              <a:off x="1570074" y="0"/>
              <a:ext cx="1710511" cy="1710510"/>
              <a:chOff x="27205" y="0"/>
              <a:chExt cx="1710509" cy="1710509"/>
            </a:xfrm>
          </p:grpSpPr>
          <p:grpSp>
            <p:nvGrpSpPr>
              <p:cNvPr id="44" name="Group">
                <a:extLst>
                  <a:ext uri="{FF2B5EF4-FFF2-40B4-BE49-F238E27FC236}">
                    <a16:creationId xmlns:a16="http://schemas.microsoft.com/office/drawing/2014/main" id="{88A7C481-1FA8-44AC-94A5-A8DD81E093FA}"/>
                  </a:ext>
                </a:extLst>
              </p:cNvPr>
              <p:cNvGrpSpPr/>
              <p:nvPr/>
            </p:nvGrpSpPr>
            <p:grpSpPr>
              <a:xfrm>
                <a:off x="27205" y="0"/>
                <a:ext cx="1710509" cy="1710509"/>
                <a:chOff x="0" y="0"/>
                <a:chExt cx="1710508" cy="1710508"/>
              </a:xfrm>
            </p:grpSpPr>
            <p:sp>
              <p:nvSpPr>
                <p:cNvPr id="46" name="Shape">
                  <a:extLst>
                    <a:ext uri="{FF2B5EF4-FFF2-40B4-BE49-F238E27FC236}">
                      <a16:creationId xmlns:a16="http://schemas.microsoft.com/office/drawing/2014/main" id="{619B2236-D2D0-484F-85AF-2E4B83FA61B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10509" cy="1710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3" y="21600"/>
                      </a:moveTo>
                      <a:cubicBezTo>
                        <a:pt x="16765" y="21600"/>
                        <a:pt x="21600" y="16765"/>
                        <a:pt x="21600" y="10747"/>
                      </a:cubicBezTo>
                      <a:cubicBezTo>
                        <a:pt x="21600" y="4835"/>
                        <a:pt x="16765" y="0"/>
                        <a:pt x="10853" y="0"/>
                      </a:cubicBezTo>
                      <a:cubicBezTo>
                        <a:pt x="4835" y="0"/>
                        <a:pt x="0" y="4835"/>
                        <a:pt x="0" y="10747"/>
                      </a:cubicBezTo>
                      <a:cubicBezTo>
                        <a:pt x="0" y="16765"/>
                        <a:pt x="4835" y="21600"/>
                        <a:pt x="10853" y="21600"/>
                      </a:cubicBezTo>
                    </a:path>
                  </a:pathLst>
                </a:custGeom>
                <a:solidFill>
                  <a:srgbClr val="8012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" name="Shape">
                  <a:extLst>
                    <a:ext uri="{FF2B5EF4-FFF2-40B4-BE49-F238E27FC236}">
                      <a16:creationId xmlns:a16="http://schemas.microsoft.com/office/drawing/2014/main" id="{CDDD2854-90F6-4626-94F6-8D23FF671E61}"/>
                    </a:ext>
                  </a:extLst>
                </p:cNvPr>
                <p:cNvSpPr/>
                <p:nvPr/>
              </p:nvSpPr>
              <p:spPr>
                <a:xfrm>
                  <a:off x="108437" y="105047"/>
                  <a:ext cx="1490245" cy="1497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6" y="0"/>
                      </a:moveTo>
                      <a:cubicBezTo>
                        <a:pt x="16785" y="0"/>
                        <a:pt x="21600" y="4910"/>
                        <a:pt x="21600" y="10794"/>
                      </a:cubicBezTo>
                      <a:cubicBezTo>
                        <a:pt x="21600" y="16812"/>
                        <a:pt x="16785" y="21600"/>
                        <a:pt x="10856" y="21600"/>
                      </a:cubicBezTo>
                      <a:cubicBezTo>
                        <a:pt x="4815" y="21600"/>
                        <a:pt x="0" y="16812"/>
                        <a:pt x="0" y="10794"/>
                      </a:cubicBezTo>
                      <a:cubicBezTo>
                        <a:pt x="0" y="4910"/>
                        <a:pt x="4815" y="0"/>
                        <a:pt x="10856" y="0"/>
                      </a:cubicBezTo>
                    </a:path>
                  </a:pathLst>
                </a:custGeom>
                <a:gradFill flip="none" rotWithShape="1">
                  <a:gsLst>
                    <a:gs pos="61000">
                      <a:srgbClr val="FFFFFF"/>
                    </a:gs>
                    <a:gs pos="94000">
                      <a:srgbClr val="DEEBF7"/>
                    </a:gs>
                  </a:gsLst>
                  <a:path path="circle">
                    <a:fillToRect l="-7922" t="9442" r="107922" b="90557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45" name="المحور الأول">
                <a:extLst>
                  <a:ext uri="{FF2B5EF4-FFF2-40B4-BE49-F238E27FC236}">
                    <a16:creationId xmlns:a16="http://schemas.microsoft.com/office/drawing/2014/main" id="{C8C4D138-B57F-4B4D-897E-2C43D58AB158}"/>
                  </a:ext>
                </a:extLst>
              </p:cNvPr>
              <p:cNvSpPr txBox="1"/>
              <p:nvPr/>
            </p:nvSpPr>
            <p:spPr>
              <a:xfrm rot="10168855">
                <a:off x="192140" y="508382"/>
                <a:ext cx="1467591" cy="7880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7733" tIns="67733" rIns="67733" bIns="67733" numCol="1" anchor="ctr">
                <a:noAutofit/>
              </a:bodyPr>
              <a:lstStyle>
                <a:lvl1pPr algn="r" rtl="1">
                  <a:defRPr sz="3600">
                    <a:latin typeface="Farah Regular"/>
                    <a:ea typeface="Farah Regular"/>
                    <a:cs typeface="Farah Regular"/>
                    <a:sym typeface="Farah Regular"/>
                  </a:defRPr>
                </a:lvl1pPr>
              </a:lstStyle>
              <a:p>
                <a:r>
                  <a:rPr lang="ar-EG" sz="2000" b="1" dirty="0"/>
                  <a:t>مرحلة الاندماج</a:t>
                </a:r>
                <a:endParaRPr sz="2000" b="1" dirty="0"/>
              </a:p>
            </p:txBody>
          </p:sp>
        </p:grpSp>
      </p:grpSp>
      <p:pic>
        <p:nvPicPr>
          <p:cNvPr id="48" name="صورة 5">
            <a:extLst>
              <a:ext uri="{FF2B5EF4-FFF2-40B4-BE49-F238E27FC236}">
                <a16:creationId xmlns:a16="http://schemas.microsoft.com/office/drawing/2014/main" id="{87963BA7-44C9-411B-9433-DC838DBF79F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AF5F2"/>
              </a:clrFrom>
              <a:clrTo>
                <a:srgbClr val="FAF5F2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915" y="1968"/>
            <a:ext cx="1352510" cy="1498578"/>
          </a:xfrm>
          <a:prstGeom prst="rect">
            <a:avLst/>
          </a:prstGeom>
        </p:spPr>
      </p:pic>
      <p:sp>
        <p:nvSpPr>
          <p:cNvPr id="49" name="مربع نص 4">
            <a:extLst>
              <a:ext uri="{FF2B5EF4-FFF2-40B4-BE49-F238E27FC236}">
                <a16:creationId xmlns:a16="http://schemas.microsoft.com/office/drawing/2014/main" id="{4E7F7100-64F7-449B-A852-EEFF13F2EA7D}"/>
              </a:ext>
            </a:extLst>
          </p:cNvPr>
          <p:cNvSpPr txBox="1"/>
          <p:nvPr/>
        </p:nvSpPr>
        <p:spPr>
          <a:xfrm>
            <a:off x="10952526" y="190328"/>
            <a:ext cx="112067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3200" b="1" dirty="0"/>
              <a:t>التهيئة الحافزة</a:t>
            </a:r>
            <a:endParaRPr lang="ar-AE" sz="3200" b="1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3A981678-1B93-47A1-BECB-EF5DD3F57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584" y="103251"/>
            <a:ext cx="2133600" cy="83109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896D93B0-A3C7-4007-9A43-A63D8963A8DF}"/>
              </a:ext>
            </a:extLst>
          </p:cNvPr>
          <p:cNvGrpSpPr/>
          <p:nvPr/>
        </p:nvGrpSpPr>
        <p:grpSpPr>
          <a:xfrm>
            <a:off x="6476279" y="79479"/>
            <a:ext cx="2878487" cy="945771"/>
            <a:chOff x="4903819" y="3918866"/>
            <a:chExt cx="2730375" cy="2216539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11E5743-E029-4054-873C-BF62C046003E}"/>
                </a:ext>
              </a:extLst>
            </p:cNvPr>
            <p:cNvGrpSpPr/>
            <p:nvPr/>
          </p:nvGrpSpPr>
          <p:grpSpPr>
            <a:xfrm>
              <a:off x="5025553" y="3918866"/>
              <a:ext cx="2501028" cy="2216539"/>
              <a:chOff x="5896687" y="4152770"/>
              <a:chExt cx="2717226" cy="2320432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C65A5248-6C7F-40D6-8D85-48D9D85592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5547" b="52474" l="18741" r="63763">
                            <a14:foregroundMark x1="61933" y1="44661" x2="61933" y2="44661"/>
                            <a14:foregroundMark x1="63177" y1="45182" x2="63177" y2="45182"/>
                            <a14:foregroundMark x1="63177" y1="45182" x2="55124" y2="44401"/>
                            <a14:foregroundMark x1="55124" y1="44401" x2="55124" y2="44401"/>
                            <a14:foregroundMark x1="59151" y1="47917" x2="50952" y2="46094"/>
                            <a14:foregroundMark x1="50952" y1="46094" x2="50586" y2="45703"/>
                            <a14:foregroundMark x1="51611" y1="42057" x2="58638" y2="41146"/>
                            <a14:foregroundMark x1="58638" y1="41146" x2="60395" y2="41146"/>
                            <a14:foregroundMark x1="58931" y1="38021" x2="59078" y2="40234"/>
                            <a14:foregroundMark x1="47438" y1="46094" x2="37408" y2="47005"/>
                            <a14:foregroundMark x1="37408" y1="47005" x2="35578" y2="46354"/>
                            <a14:foregroundMark x1="32064" y1="44531" x2="19619" y2="41927"/>
                            <a14:foregroundMark x1="19619" y1="41927" x2="19473" y2="41667"/>
                            <a14:foregroundMark x1="31040" y1="48177" x2="21010" y2="47917"/>
                            <a14:foregroundMark x1="40117" y1="38281" x2="40117" y2="38281"/>
                            <a14:foregroundMark x1="37116" y1="38411" x2="37116" y2="38411"/>
                            <a14:foregroundMark x1="43485" y1="39323" x2="43485" y2="39323"/>
                            <a14:foregroundMark x1="46706" y1="39844" x2="46706" y2="39844"/>
                            <a14:foregroundMark x1="46852" y1="42318" x2="40776" y2="42578"/>
                            <a14:foregroundMark x1="52928" y1="50130" x2="58272" y2="51693"/>
                            <a14:foregroundMark x1="53294" y1="52474" x2="57906" y2="52474"/>
                            <a14:foregroundMark x1="57906" y1="52474" x2="58858" y2="52344"/>
                            <a14:foregroundMark x1="58858" y1="52344" x2="61127" y2="51953"/>
                            <a14:foregroundMark x1="61127" y1="51953" x2="63690" y2="52214"/>
                            <a14:foregroundMark x1="43851" y1="48568" x2="38726" y2="47526"/>
                            <a14:foregroundMark x1="38726" y1="47526" x2="38726" y2="47396"/>
                            <a14:foregroundMark x1="41508" y1="47266" x2="47365" y2="48568"/>
                            <a14:foregroundMark x1="19619" y1="40755" x2="24890" y2="41667"/>
                            <a14:foregroundMark x1="21303" y1="38151" x2="21303" y2="38151"/>
                            <a14:foregroundMark x1="18741" y1="40625" x2="19327" y2="44401"/>
                            <a14:foregroundMark x1="19327" y1="44401" x2="19327" y2="45964"/>
                            <a14:foregroundMark x1="18814" y1="41146" x2="19693" y2="52474"/>
                            <a14:foregroundMark x1="23792" y1="39193" x2="31552" y2="39974"/>
                            <a14:foregroundMark x1="35578" y1="39193" x2="44363" y2="39453"/>
                            <a14:foregroundMark x1="44363" y1="39453" x2="44363" y2="39453"/>
                            <a14:foregroundMark x1="51464" y1="39453" x2="58492" y2="39974"/>
                            <a14:foregroundMark x1="58492" y1="39974" x2="62884" y2="39714"/>
                            <a14:foregroundMark x1="62884" y1="39714" x2="63763" y2="39844"/>
                            <a14:foregroundMark x1="21303" y1="35677" x2="21742" y2="35677"/>
                            <a14:foregroundMark x1="24451" y1="35677" x2="25037" y2="35677"/>
                            <a14:foregroundMark x1="27599" y1="35677" x2="28184" y2="35677"/>
                            <a14:foregroundMark x1="30673" y1="35807" x2="30966" y2="35807"/>
                          </a14:backgroundRemoval>
                        </a14:imgEffect>
                      </a14:imgLayer>
                    </a14:imgProps>
                  </a:ext>
                </a:extLst>
              </a:blip>
              <a:srcRect l="17817" t="33598" r="66039" b="45663"/>
              <a:stretch/>
            </p:blipFill>
            <p:spPr>
              <a:xfrm>
                <a:off x="5896687" y="4152770"/>
                <a:ext cx="2717226" cy="2320432"/>
              </a:xfrm>
              <a:prstGeom prst="rect">
                <a:avLst/>
              </a:prstGeom>
            </p:spPr>
          </p:pic>
          <p:sp>
            <p:nvSpPr>
              <p:cNvPr id="53" name="TextBox 18">
                <a:extLst>
                  <a:ext uri="{FF2B5EF4-FFF2-40B4-BE49-F238E27FC236}">
                    <a16:creationId xmlns:a16="http://schemas.microsoft.com/office/drawing/2014/main" id="{BD08E9BF-215E-4251-BB8D-EACA1F6DE752}"/>
                  </a:ext>
                </a:extLst>
              </p:cNvPr>
              <p:cNvSpPr txBox="1"/>
              <p:nvPr/>
            </p:nvSpPr>
            <p:spPr>
              <a:xfrm>
                <a:off x="6180689" y="5540489"/>
                <a:ext cx="2213113" cy="6171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cs typeface="(AH) Manal Black" pitchFamily="2" charset="-78"/>
                </a:endParaRPr>
              </a:p>
            </p:txBody>
          </p:sp>
        </p:grpSp>
        <p:sp>
          <p:nvSpPr>
            <p:cNvPr id="51" name="Rectangle 28">
              <a:extLst>
                <a:ext uri="{FF2B5EF4-FFF2-40B4-BE49-F238E27FC236}">
                  <a16:creationId xmlns:a16="http://schemas.microsoft.com/office/drawing/2014/main" id="{442FC5CD-2E6D-426A-A445-E2DF9F226AD7}"/>
                </a:ext>
              </a:extLst>
            </p:cNvPr>
            <p:cNvSpPr/>
            <p:nvPr/>
          </p:nvSpPr>
          <p:spPr>
            <a:xfrm>
              <a:off x="4903819" y="4948466"/>
              <a:ext cx="2730375" cy="86557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EG" b="1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libri Light" panose="020F0302020204030204" pitchFamily="34" charset="0"/>
                  <a:cs typeface="(AH) Manal Black" pitchFamily="2" charset="-78"/>
                </a:rPr>
                <a:t>مهارة التخمين</a:t>
              </a:r>
              <a:endParaRPr kumimoji="0" lang="en-US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cs typeface="(AH) Manal Black" pitchFamily="2" charset="-78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8CC8CA7-D871-44EC-9265-7A862D3D324B}"/>
              </a:ext>
            </a:extLst>
          </p:cNvPr>
          <p:cNvSpPr txBox="1"/>
          <p:nvPr/>
        </p:nvSpPr>
        <p:spPr>
          <a:xfrm>
            <a:off x="3632313" y="1638604"/>
            <a:ext cx="6563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EG" sz="3200" dirty="0">
                <a:solidFill>
                  <a:srgbClr val="FF0000"/>
                </a:solidFill>
              </a:rPr>
              <a:t>عبر عن الشكل بكلمة ؟؟؟؟؟؟؟؟؟؟؟؟؟؟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251D171D-50A8-4AFD-BAD7-3D56DA0BEBB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469" y="693341"/>
            <a:ext cx="1603361" cy="1200973"/>
          </a:xfrm>
          <a:prstGeom prst="rect">
            <a:avLst/>
          </a:prstGeom>
        </p:spPr>
      </p:pic>
      <p:sp>
        <p:nvSpPr>
          <p:cNvPr id="55" name="Arrow: Left 54">
            <a:extLst>
              <a:ext uri="{FF2B5EF4-FFF2-40B4-BE49-F238E27FC236}">
                <a16:creationId xmlns:a16="http://schemas.microsoft.com/office/drawing/2014/main" id="{64B5BA16-4AF1-4B52-9CFA-AEE8A415CCD5}"/>
              </a:ext>
            </a:extLst>
          </p:cNvPr>
          <p:cNvSpPr/>
          <p:nvPr/>
        </p:nvSpPr>
        <p:spPr>
          <a:xfrm rot="20406035">
            <a:off x="55927" y="1334189"/>
            <a:ext cx="2782956" cy="638149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2800" b="1" dirty="0"/>
              <a:t>غرفة الدردشة</a:t>
            </a:r>
            <a:endParaRPr lang="en-US" sz="2800" b="1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03982DD1-E1C0-455A-B7B5-129DCC72E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" y="-74234"/>
            <a:ext cx="2952750" cy="12009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60095FC-16A6-4A58-92EF-D614991DDA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5279" y="2340379"/>
            <a:ext cx="5862012" cy="42466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C58F5A-E860-4D81-A2CF-055FDFCF8DEC}"/>
              </a:ext>
            </a:extLst>
          </p:cNvPr>
          <p:cNvSpPr/>
          <p:nvPr/>
        </p:nvSpPr>
        <p:spPr>
          <a:xfrm>
            <a:off x="2977959" y="131837"/>
            <a:ext cx="567014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ar-EG" sz="3200" b="1" spc="50" dirty="0">
                <a:ln w="11430"/>
                <a:solidFill>
                  <a:srgbClr val="00B050"/>
                </a:solidFill>
              </a:rPr>
              <a:t>عنوان الوحدة10: </a:t>
            </a:r>
            <a:r>
              <a:rPr lang="en-US" sz="3200" b="1" spc="50" dirty="0">
                <a:ln w="11430"/>
                <a:solidFill>
                  <a:srgbClr val="00B050"/>
                </a:solidFill>
              </a:rPr>
              <a:t> </a:t>
            </a:r>
            <a:r>
              <a:rPr lang="ar-EG" sz="3200" b="1" spc="50" dirty="0">
                <a:ln w="11430"/>
                <a:solidFill>
                  <a:srgbClr val="00B050"/>
                </a:solidFill>
              </a:rPr>
              <a:t>استكشاف الفضاء</a:t>
            </a:r>
            <a:endParaRPr lang="en-US" sz="3200" b="1" spc="50" dirty="0">
              <a:ln w="11430"/>
              <a:solidFill>
                <a:srgbClr val="00B050"/>
              </a:solidFill>
            </a:endParaRPr>
          </a:p>
          <a:p>
            <a:pPr algn="ctr"/>
            <a:r>
              <a:rPr lang="ar-EG" sz="4000" b="1" spc="50" dirty="0">
                <a:ln w="11430"/>
                <a:solidFill>
                  <a:srgbClr val="FF0000"/>
                </a:solidFill>
              </a:rPr>
              <a:t>عنوان الدرس1 : ملاحظة الكون</a:t>
            </a:r>
          </a:p>
        </p:txBody>
      </p:sp>
      <p:pic>
        <p:nvPicPr>
          <p:cNvPr id="13" name="Picture 4" descr="Creativity by natsorozco on emaze">
            <a:hlinkClick r:id="" action="ppaction://noaction"/>
            <a:extLst>
              <a:ext uri="{FF2B5EF4-FFF2-40B4-BE49-F238E27FC236}">
                <a16:creationId xmlns:a16="http://schemas.microsoft.com/office/drawing/2014/main" id="{7D40ACB6-7519-4E29-95DE-799EEC261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555" y="2086938"/>
            <a:ext cx="538367" cy="53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9">
            <a:extLst>
              <a:ext uri="{FF2B5EF4-FFF2-40B4-BE49-F238E27FC236}">
                <a16:creationId xmlns:a16="http://schemas.microsoft.com/office/drawing/2014/main" id="{D20AE2BD-9C15-403D-A89B-C5BD7047C638}"/>
              </a:ext>
            </a:extLst>
          </p:cNvPr>
          <p:cNvSpPr/>
          <p:nvPr/>
        </p:nvSpPr>
        <p:spPr>
          <a:xfrm>
            <a:off x="5446644" y="2155167"/>
            <a:ext cx="4153043" cy="4392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200" b="1" dirty="0">
                <a:solidFill>
                  <a:srgbClr val="FF0066"/>
                </a:solidFill>
                <a:cs typeface="(AH) Manal Black" pitchFamily="2" charset="-78"/>
              </a:rPr>
              <a:t>نواتج التعلم  (الاهداف ) </a:t>
            </a:r>
            <a:endParaRPr lang="en-US" sz="3200" b="1" dirty="0">
              <a:solidFill>
                <a:srgbClr val="FF0066"/>
              </a:solidFill>
              <a:cs typeface="(AH) Manal Black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402D1A-2337-4CF1-ADD1-B6E618B29BB1}"/>
              </a:ext>
            </a:extLst>
          </p:cNvPr>
          <p:cNvSpPr/>
          <p:nvPr/>
        </p:nvSpPr>
        <p:spPr>
          <a:xfrm>
            <a:off x="490331" y="2782669"/>
            <a:ext cx="960587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ar-EG" sz="3600" b="1" dirty="0">
                <a:solidFill>
                  <a:srgbClr val="FF0000"/>
                </a:solidFill>
              </a:rPr>
              <a:t>يستقصي التليسكوبات الفضائية ومميزاتها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0516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07F33B-217D-43CF-8A58-398F11E8A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" y="8069"/>
            <a:ext cx="9490398" cy="6853368"/>
          </a:xfrm>
          <a:prstGeom prst="rect">
            <a:avLst/>
          </a:prstGeom>
        </p:spPr>
      </p:pic>
      <p:grpSp>
        <p:nvGrpSpPr>
          <p:cNvPr id="9" name="Group">
            <a:extLst>
              <a:ext uri="{FF2B5EF4-FFF2-40B4-BE49-F238E27FC236}">
                <a16:creationId xmlns:a16="http://schemas.microsoft.com/office/drawing/2014/main" id="{9EC1ED3C-D9FB-405A-B8A6-EEBC6B527BDB}"/>
              </a:ext>
            </a:extLst>
          </p:cNvPr>
          <p:cNvGrpSpPr/>
          <p:nvPr/>
        </p:nvGrpSpPr>
        <p:grpSpPr>
          <a:xfrm rot="10800000">
            <a:off x="9601200" y="0"/>
            <a:ext cx="2590800" cy="1399309"/>
            <a:chOff x="0" y="0"/>
            <a:chExt cx="3280585" cy="1710510"/>
          </a:xfrm>
        </p:grpSpPr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E004BABA-9664-4D03-BC1C-C0F2A4219A41}"/>
                </a:ext>
              </a:extLst>
            </p:cNvPr>
            <p:cNvSpPr/>
            <p:nvPr/>
          </p:nvSpPr>
          <p:spPr>
            <a:xfrm>
              <a:off x="0" y="725176"/>
              <a:ext cx="2427230" cy="263548"/>
            </a:xfrm>
            <a:prstGeom prst="rect">
              <a:avLst/>
            </a:prstGeom>
            <a:solidFill>
              <a:srgbClr val="801231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>
                <a:lnSpc>
                  <a:spcPct val="80000"/>
                </a:lnSpc>
              </a:pPr>
              <a:endParaRPr sz="2400" dirty="0"/>
            </a:p>
          </p:txBody>
        </p:sp>
        <p:grpSp>
          <p:nvGrpSpPr>
            <p:cNvPr id="11" name="Group">
              <a:extLst>
                <a:ext uri="{FF2B5EF4-FFF2-40B4-BE49-F238E27FC236}">
                  <a16:creationId xmlns:a16="http://schemas.microsoft.com/office/drawing/2014/main" id="{94F36BBF-5936-404F-B76F-721FF02E22FF}"/>
                </a:ext>
              </a:extLst>
            </p:cNvPr>
            <p:cNvGrpSpPr/>
            <p:nvPr/>
          </p:nvGrpSpPr>
          <p:grpSpPr>
            <a:xfrm>
              <a:off x="1570074" y="0"/>
              <a:ext cx="1710511" cy="1710510"/>
              <a:chOff x="27205" y="0"/>
              <a:chExt cx="1710509" cy="1710509"/>
            </a:xfrm>
          </p:grpSpPr>
          <p:grpSp>
            <p:nvGrpSpPr>
              <p:cNvPr id="12" name="Group">
                <a:extLst>
                  <a:ext uri="{FF2B5EF4-FFF2-40B4-BE49-F238E27FC236}">
                    <a16:creationId xmlns:a16="http://schemas.microsoft.com/office/drawing/2014/main" id="{B604876C-F11B-43EE-98F5-D1389FE29CE8}"/>
                  </a:ext>
                </a:extLst>
              </p:cNvPr>
              <p:cNvGrpSpPr/>
              <p:nvPr/>
            </p:nvGrpSpPr>
            <p:grpSpPr>
              <a:xfrm>
                <a:off x="27205" y="0"/>
                <a:ext cx="1710509" cy="1710509"/>
                <a:chOff x="0" y="0"/>
                <a:chExt cx="1710508" cy="1710508"/>
              </a:xfrm>
            </p:grpSpPr>
            <p:sp>
              <p:nvSpPr>
                <p:cNvPr id="14" name="Shape">
                  <a:extLst>
                    <a:ext uri="{FF2B5EF4-FFF2-40B4-BE49-F238E27FC236}">
                      <a16:creationId xmlns:a16="http://schemas.microsoft.com/office/drawing/2014/main" id="{3C58059C-FF89-49E4-9F60-EE46598A229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10509" cy="1710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3" y="21600"/>
                      </a:moveTo>
                      <a:cubicBezTo>
                        <a:pt x="16765" y="21600"/>
                        <a:pt x="21600" y="16765"/>
                        <a:pt x="21600" y="10747"/>
                      </a:cubicBezTo>
                      <a:cubicBezTo>
                        <a:pt x="21600" y="4835"/>
                        <a:pt x="16765" y="0"/>
                        <a:pt x="10853" y="0"/>
                      </a:cubicBezTo>
                      <a:cubicBezTo>
                        <a:pt x="4835" y="0"/>
                        <a:pt x="0" y="4835"/>
                        <a:pt x="0" y="10747"/>
                      </a:cubicBezTo>
                      <a:cubicBezTo>
                        <a:pt x="0" y="16765"/>
                        <a:pt x="4835" y="21600"/>
                        <a:pt x="10853" y="21600"/>
                      </a:cubicBezTo>
                    </a:path>
                  </a:pathLst>
                </a:custGeom>
                <a:solidFill>
                  <a:srgbClr val="8012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  <p:sp>
              <p:nvSpPr>
                <p:cNvPr id="15" name="Shape">
                  <a:extLst>
                    <a:ext uri="{FF2B5EF4-FFF2-40B4-BE49-F238E27FC236}">
                      <a16:creationId xmlns:a16="http://schemas.microsoft.com/office/drawing/2014/main" id="{4AD6CE82-E796-47C8-922A-E2B76F37C340}"/>
                    </a:ext>
                  </a:extLst>
                </p:cNvPr>
                <p:cNvSpPr/>
                <p:nvPr/>
              </p:nvSpPr>
              <p:spPr>
                <a:xfrm>
                  <a:off x="108437" y="105047"/>
                  <a:ext cx="1490245" cy="1497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6" y="0"/>
                      </a:moveTo>
                      <a:cubicBezTo>
                        <a:pt x="16785" y="0"/>
                        <a:pt x="21600" y="4910"/>
                        <a:pt x="21600" y="10794"/>
                      </a:cubicBezTo>
                      <a:cubicBezTo>
                        <a:pt x="21600" y="16812"/>
                        <a:pt x="16785" y="21600"/>
                        <a:pt x="10856" y="21600"/>
                      </a:cubicBezTo>
                      <a:cubicBezTo>
                        <a:pt x="4815" y="21600"/>
                        <a:pt x="0" y="16812"/>
                        <a:pt x="0" y="10794"/>
                      </a:cubicBezTo>
                      <a:cubicBezTo>
                        <a:pt x="0" y="4910"/>
                        <a:pt x="4815" y="0"/>
                        <a:pt x="10856" y="0"/>
                      </a:cubicBezTo>
                    </a:path>
                  </a:pathLst>
                </a:custGeom>
                <a:gradFill flip="none" rotWithShape="1">
                  <a:gsLst>
                    <a:gs pos="61000">
                      <a:srgbClr val="FFFFFF"/>
                    </a:gs>
                    <a:gs pos="94000">
                      <a:srgbClr val="DEEBF7"/>
                    </a:gs>
                  </a:gsLst>
                  <a:path path="circle">
                    <a:fillToRect l="-7922" t="9442" r="107922" b="90557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</p:grpSp>
          <p:sp>
            <p:nvSpPr>
              <p:cNvPr id="13" name="المحور الأول">
                <a:extLst>
                  <a:ext uri="{FF2B5EF4-FFF2-40B4-BE49-F238E27FC236}">
                    <a16:creationId xmlns:a16="http://schemas.microsoft.com/office/drawing/2014/main" id="{2A34A34A-EAE3-45B7-BC7D-2D2D10D5182A}"/>
                  </a:ext>
                </a:extLst>
              </p:cNvPr>
              <p:cNvSpPr txBox="1"/>
              <p:nvPr/>
            </p:nvSpPr>
            <p:spPr>
              <a:xfrm rot="10168855">
                <a:off x="192140" y="508382"/>
                <a:ext cx="1467591" cy="7880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7733" tIns="67733" rIns="67733" bIns="67733" numCol="1" anchor="ctr">
                <a:noAutofit/>
              </a:bodyPr>
              <a:lstStyle>
                <a:lvl1pPr algn="r" rtl="1">
                  <a:defRPr sz="3600">
                    <a:latin typeface="Farah Regular"/>
                    <a:ea typeface="Farah Regular"/>
                    <a:cs typeface="Farah Regular"/>
                    <a:sym typeface="Farah Regular"/>
                  </a:defRPr>
                </a:lvl1pPr>
              </a:lstStyle>
              <a:p>
                <a:r>
                  <a:rPr lang="ar-EG" sz="1400" b="1" dirty="0"/>
                  <a:t>مرحلة الاستكشاف</a:t>
                </a:r>
                <a:endParaRPr sz="1400" b="1" dirty="0"/>
              </a:p>
            </p:txBody>
          </p:sp>
        </p:grpSp>
      </p:grpSp>
      <p:grpSp>
        <p:nvGrpSpPr>
          <p:cNvPr id="20" name="Group 37">
            <a:extLst>
              <a:ext uri="{FF2B5EF4-FFF2-40B4-BE49-F238E27FC236}">
                <a16:creationId xmlns:a16="http://schemas.microsoft.com/office/drawing/2014/main" id="{C504B561-B370-463E-8883-66E539647D2C}"/>
              </a:ext>
            </a:extLst>
          </p:cNvPr>
          <p:cNvGrpSpPr/>
          <p:nvPr/>
        </p:nvGrpSpPr>
        <p:grpSpPr>
          <a:xfrm>
            <a:off x="10003495" y="4800044"/>
            <a:ext cx="1725844" cy="1297534"/>
            <a:chOff x="4903819" y="3918866"/>
            <a:chExt cx="2730375" cy="221653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E5CF673-B234-411C-A1F3-17BD970D0ADA}"/>
                </a:ext>
              </a:extLst>
            </p:cNvPr>
            <p:cNvGrpSpPr/>
            <p:nvPr/>
          </p:nvGrpSpPr>
          <p:grpSpPr>
            <a:xfrm>
              <a:off x="5025553" y="3918866"/>
              <a:ext cx="2501028" cy="2216539"/>
              <a:chOff x="5896687" y="4152770"/>
              <a:chExt cx="2717226" cy="2320432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5C5C001-87ED-45D2-B034-51C2CB0701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5547" b="52474" l="18741" r="63763">
                            <a14:foregroundMark x1="61933" y1="44661" x2="61933" y2="44661"/>
                            <a14:foregroundMark x1="63177" y1="45182" x2="63177" y2="45182"/>
                            <a14:foregroundMark x1="63177" y1="45182" x2="55124" y2="44401"/>
                            <a14:foregroundMark x1="55124" y1="44401" x2="55124" y2="44401"/>
                            <a14:foregroundMark x1="59151" y1="47917" x2="50952" y2="46094"/>
                            <a14:foregroundMark x1="50952" y1="46094" x2="50586" y2="45703"/>
                            <a14:foregroundMark x1="51611" y1="42057" x2="58638" y2="41146"/>
                            <a14:foregroundMark x1="58638" y1="41146" x2="60395" y2="41146"/>
                            <a14:foregroundMark x1="58931" y1="38021" x2="59078" y2="40234"/>
                            <a14:foregroundMark x1="47438" y1="46094" x2="37408" y2="47005"/>
                            <a14:foregroundMark x1="37408" y1="47005" x2="35578" y2="46354"/>
                            <a14:foregroundMark x1="32064" y1="44531" x2="19619" y2="41927"/>
                            <a14:foregroundMark x1="19619" y1="41927" x2="19473" y2="41667"/>
                            <a14:foregroundMark x1="31040" y1="48177" x2="21010" y2="47917"/>
                            <a14:foregroundMark x1="40117" y1="38281" x2="40117" y2="38281"/>
                            <a14:foregroundMark x1="37116" y1="38411" x2="37116" y2="38411"/>
                            <a14:foregroundMark x1="43485" y1="39323" x2="43485" y2="39323"/>
                            <a14:foregroundMark x1="46706" y1="39844" x2="46706" y2="39844"/>
                            <a14:foregroundMark x1="46852" y1="42318" x2="40776" y2="42578"/>
                            <a14:foregroundMark x1="52928" y1="50130" x2="58272" y2="51693"/>
                            <a14:foregroundMark x1="53294" y1="52474" x2="57906" y2="52474"/>
                            <a14:foregroundMark x1="57906" y1="52474" x2="58858" y2="52344"/>
                            <a14:foregroundMark x1="58858" y1="52344" x2="61127" y2="51953"/>
                            <a14:foregroundMark x1="61127" y1="51953" x2="63690" y2="52214"/>
                            <a14:foregroundMark x1="43851" y1="48568" x2="38726" y2="47526"/>
                            <a14:foregroundMark x1="38726" y1="47526" x2="38726" y2="47396"/>
                            <a14:foregroundMark x1="41508" y1="47266" x2="47365" y2="48568"/>
                            <a14:foregroundMark x1="19619" y1="40755" x2="24890" y2="41667"/>
                            <a14:foregroundMark x1="21303" y1="38151" x2="21303" y2="38151"/>
                            <a14:foregroundMark x1="18741" y1="40625" x2="19327" y2="44401"/>
                            <a14:foregroundMark x1="19327" y1="44401" x2="19327" y2="45964"/>
                            <a14:foregroundMark x1="18814" y1="41146" x2="19693" y2="52474"/>
                            <a14:foregroundMark x1="23792" y1="39193" x2="31552" y2="39974"/>
                            <a14:foregroundMark x1="35578" y1="39193" x2="44363" y2="39453"/>
                            <a14:foregroundMark x1="44363" y1="39453" x2="44363" y2="39453"/>
                            <a14:foregroundMark x1="51464" y1="39453" x2="58492" y2="39974"/>
                            <a14:foregroundMark x1="58492" y1="39974" x2="62884" y2="39714"/>
                            <a14:foregroundMark x1="62884" y1="39714" x2="63763" y2="39844"/>
                            <a14:foregroundMark x1="21303" y1="35677" x2="21742" y2="35677"/>
                            <a14:foregroundMark x1="24451" y1="35677" x2="25037" y2="35677"/>
                            <a14:foregroundMark x1="27599" y1="35677" x2="28184" y2="35677"/>
                            <a14:foregroundMark x1="30673" y1="35807" x2="30966" y2="35807"/>
                          </a14:backgroundRemoval>
                        </a14:imgEffect>
                      </a14:imgLayer>
                    </a14:imgProps>
                  </a:ext>
                </a:extLst>
              </a:blip>
              <a:srcRect l="17817" t="33598" r="66039" b="45663"/>
              <a:stretch/>
            </p:blipFill>
            <p:spPr>
              <a:xfrm>
                <a:off x="5896687" y="4152770"/>
                <a:ext cx="2717226" cy="2320432"/>
              </a:xfrm>
              <a:prstGeom prst="rect">
                <a:avLst/>
              </a:prstGeom>
            </p:spPr>
          </p:pic>
          <p:sp>
            <p:nvSpPr>
              <p:cNvPr id="24" name="TextBox 18">
                <a:extLst>
                  <a:ext uri="{FF2B5EF4-FFF2-40B4-BE49-F238E27FC236}">
                    <a16:creationId xmlns:a16="http://schemas.microsoft.com/office/drawing/2014/main" id="{240BB5E5-A5C4-4A95-A358-98E365A94F45}"/>
                  </a:ext>
                </a:extLst>
              </p:cNvPr>
              <p:cNvSpPr txBox="1"/>
              <p:nvPr/>
            </p:nvSpPr>
            <p:spPr>
              <a:xfrm>
                <a:off x="6180689" y="5540489"/>
                <a:ext cx="2213113" cy="6171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cs typeface="(AH) Manal Black" pitchFamily="2" charset="-78"/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EC437FD-BD0B-4EA2-82A0-62A5A3298E0E}"/>
                </a:ext>
              </a:extLst>
            </p:cNvPr>
            <p:cNvSpPr/>
            <p:nvPr/>
          </p:nvSpPr>
          <p:spPr>
            <a:xfrm>
              <a:off x="4903819" y="4948465"/>
              <a:ext cx="2730375" cy="110410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b="1" i="0" u="none" strike="noStrike" kern="1200" cap="none" spc="0" normalizeH="0" baseline="0" noProof="0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alibri Light" panose="020F0302020204030204" pitchFamily="34" charset="0"/>
                  <a:cs typeface="(AH) Manal Black" pitchFamily="2" charset="-78"/>
                </a:rPr>
                <a:t>مهارة : </a:t>
              </a:r>
              <a:r>
                <a:rPr lang="ar-EG" b="1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libri Light" panose="020F0302020204030204" pitchFamily="34" charset="0"/>
                  <a:cs typeface="(AH) Manal Black" pitchFamily="2" charset="-78"/>
                </a:rPr>
                <a:t>المشاهدة والملاحظة </a:t>
              </a:r>
              <a:endParaRPr kumimoji="0" lang="en-US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cs typeface="(AH) Manal Black" pitchFamily="2" charset="-78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CFC719A-9374-4FDC-9A1E-FC665265E3E3}"/>
              </a:ext>
            </a:extLst>
          </p:cNvPr>
          <p:cNvGrpSpPr/>
          <p:nvPr/>
        </p:nvGrpSpPr>
        <p:grpSpPr>
          <a:xfrm>
            <a:off x="9166878" y="1548965"/>
            <a:ext cx="3139084" cy="3251079"/>
            <a:chOff x="9340353" y="2241730"/>
            <a:chExt cx="2820590" cy="240549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795442D-FF10-4731-AE30-FFB94408B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43165" y="2241730"/>
              <a:ext cx="2417778" cy="240549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3E511DC-7E16-4958-91D5-38B3B5306BD9}"/>
                </a:ext>
              </a:extLst>
            </p:cNvPr>
            <p:cNvSpPr/>
            <p:nvPr/>
          </p:nvSpPr>
          <p:spPr>
            <a:xfrm>
              <a:off x="9340353" y="3259810"/>
              <a:ext cx="2602437" cy="34158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2400" b="1" i="0" u="none" strike="noStrike" kern="1200" cap="none" spc="0" normalizeH="0" baseline="0" noProof="0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alibri Light" panose="020F0302020204030204" pitchFamily="34" charset="0"/>
                  <a:cs typeface="(AH) Manal Black" pitchFamily="2" charset="-78"/>
                </a:rPr>
                <a:t>استراتيجية </a:t>
              </a:r>
            </a:p>
          </p:txBody>
        </p:sp>
      </p:grpSp>
      <p:pic>
        <p:nvPicPr>
          <p:cNvPr id="2" name="WhatsApp Video 2021-04-19 at 5.43.26 PM">
            <a:hlinkClick r:id="" action="ppaction://media"/>
            <a:extLst>
              <a:ext uri="{FF2B5EF4-FFF2-40B4-BE49-F238E27FC236}">
                <a16:creationId xmlns:a16="http://schemas.microsoft.com/office/drawing/2014/main" id="{2ECCAD0D-4E23-4589-8B2C-179BC4D0EF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7393" y="389972"/>
            <a:ext cx="8754996" cy="587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6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">
            <a:extLst>
              <a:ext uri="{FF2B5EF4-FFF2-40B4-BE49-F238E27FC236}">
                <a16:creationId xmlns:a16="http://schemas.microsoft.com/office/drawing/2014/main" id="{6FBDEE0B-1412-4601-A193-CA0323F05175}"/>
              </a:ext>
            </a:extLst>
          </p:cNvPr>
          <p:cNvGrpSpPr/>
          <p:nvPr/>
        </p:nvGrpSpPr>
        <p:grpSpPr>
          <a:xfrm rot="10800000">
            <a:off x="9805645" y="-3451"/>
            <a:ext cx="2327791" cy="736635"/>
            <a:chOff x="0" y="0"/>
            <a:chExt cx="3713799" cy="1710510"/>
          </a:xfrm>
        </p:grpSpPr>
        <p:sp>
          <p:nvSpPr>
            <p:cNvPr id="32" name="Rectangle">
              <a:extLst>
                <a:ext uri="{FF2B5EF4-FFF2-40B4-BE49-F238E27FC236}">
                  <a16:creationId xmlns:a16="http://schemas.microsoft.com/office/drawing/2014/main" id="{5BB70181-3E42-4F5C-ADB6-D987F6410826}"/>
                </a:ext>
              </a:extLst>
            </p:cNvPr>
            <p:cNvSpPr/>
            <p:nvPr/>
          </p:nvSpPr>
          <p:spPr>
            <a:xfrm>
              <a:off x="0" y="725176"/>
              <a:ext cx="2427230" cy="263548"/>
            </a:xfrm>
            <a:prstGeom prst="rect">
              <a:avLst/>
            </a:prstGeom>
            <a:solidFill>
              <a:srgbClr val="801231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>
                <a:lnSpc>
                  <a:spcPct val="80000"/>
                </a:lnSpc>
              </a:pPr>
              <a:endParaRPr sz="2400" dirty="0"/>
            </a:p>
          </p:txBody>
        </p:sp>
        <p:grpSp>
          <p:nvGrpSpPr>
            <p:cNvPr id="38" name="Group">
              <a:extLst>
                <a:ext uri="{FF2B5EF4-FFF2-40B4-BE49-F238E27FC236}">
                  <a16:creationId xmlns:a16="http://schemas.microsoft.com/office/drawing/2014/main" id="{5A2C0F02-FC34-448A-BD8A-BCEFA1FDFA0E}"/>
                </a:ext>
              </a:extLst>
            </p:cNvPr>
            <p:cNvGrpSpPr/>
            <p:nvPr/>
          </p:nvGrpSpPr>
          <p:grpSpPr>
            <a:xfrm>
              <a:off x="1570074" y="0"/>
              <a:ext cx="2143725" cy="1710510"/>
              <a:chOff x="27205" y="0"/>
              <a:chExt cx="2143723" cy="1710509"/>
            </a:xfrm>
          </p:grpSpPr>
          <p:grpSp>
            <p:nvGrpSpPr>
              <p:cNvPr id="39" name="Group">
                <a:extLst>
                  <a:ext uri="{FF2B5EF4-FFF2-40B4-BE49-F238E27FC236}">
                    <a16:creationId xmlns:a16="http://schemas.microsoft.com/office/drawing/2014/main" id="{7FD89C68-3072-49F5-92E1-7D021C238BE2}"/>
                  </a:ext>
                </a:extLst>
              </p:cNvPr>
              <p:cNvGrpSpPr/>
              <p:nvPr/>
            </p:nvGrpSpPr>
            <p:grpSpPr>
              <a:xfrm>
                <a:off x="27205" y="0"/>
                <a:ext cx="1710509" cy="1710509"/>
                <a:chOff x="0" y="0"/>
                <a:chExt cx="1710508" cy="1710508"/>
              </a:xfrm>
            </p:grpSpPr>
            <p:sp>
              <p:nvSpPr>
                <p:cNvPr id="41" name="Shape">
                  <a:extLst>
                    <a:ext uri="{FF2B5EF4-FFF2-40B4-BE49-F238E27FC236}">
                      <a16:creationId xmlns:a16="http://schemas.microsoft.com/office/drawing/2014/main" id="{C714281E-0C5E-421F-9D0C-D3497E83A58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10509" cy="1710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3" y="21600"/>
                      </a:moveTo>
                      <a:cubicBezTo>
                        <a:pt x="16765" y="21600"/>
                        <a:pt x="21600" y="16765"/>
                        <a:pt x="21600" y="10747"/>
                      </a:cubicBezTo>
                      <a:cubicBezTo>
                        <a:pt x="21600" y="4835"/>
                        <a:pt x="16765" y="0"/>
                        <a:pt x="10853" y="0"/>
                      </a:cubicBezTo>
                      <a:cubicBezTo>
                        <a:pt x="4835" y="0"/>
                        <a:pt x="0" y="4835"/>
                        <a:pt x="0" y="10747"/>
                      </a:cubicBezTo>
                      <a:cubicBezTo>
                        <a:pt x="0" y="16765"/>
                        <a:pt x="4835" y="21600"/>
                        <a:pt x="10853" y="21600"/>
                      </a:cubicBezTo>
                    </a:path>
                  </a:pathLst>
                </a:custGeom>
                <a:solidFill>
                  <a:srgbClr val="8012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  <p:sp>
              <p:nvSpPr>
                <p:cNvPr id="47" name="Shape">
                  <a:extLst>
                    <a:ext uri="{FF2B5EF4-FFF2-40B4-BE49-F238E27FC236}">
                      <a16:creationId xmlns:a16="http://schemas.microsoft.com/office/drawing/2014/main" id="{22239ADF-6C3D-4548-9331-D1F9C7360F85}"/>
                    </a:ext>
                  </a:extLst>
                </p:cNvPr>
                <p:cNvSpPr/>
                <p:nvPr/>
              </p:nvSpPr>
              <p:spPr>
                <a:xfrm>
                  <a:off x="108437" y="105047"/>
                  <a:ext cx="1490245" cy="1497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6" y="0"/>
                      </a:moveTo>
                      <a:cubicBezTo>
                        <a:pt x="16785" y="0"/>
                        <a:pt x="21600" y="4910"/>
                        <a:pt x="21600" y="10794"/>
                      </a:cubicBezTo>
                      <a:cubicBezTo>
                        <a:pt x="21600" y="16812"/>
                        <a:pt x="16785" y="21600"/>
                        <a:pt x="10856" y="21600"/>
                      </a:cubicBezTo>
                      <a:cubicBezTo>
                        <a:pt x="4815" y="21600"/>
                        <a:pt x="0" y="16812"/>
                        <a:pt x="0" y="10794"/>
                      </a:cubicBezTo>
                      <a:cubicBezTo>
                        <a:pt x="0" y="4910"/>
                        <a:pt x="4815" y="0"/>
                        <a:pt x="10856" y="0"/>
                      </a:cubicBezTo>
                    </a:path>
                  </a:pathLst>
                </a:custGeom>
                <a:gradFill flip="none" rotWithShape="1">
                  <a:gsLst>
                    <a:gs pos="61000">
                      <a:srgbClr val="FFFFFF"/>
                    </a:gs>
                    <a:gs pos="94000">
                      <a:srgbClr val="DEEBF7"/>
                    </a:gs>
                  </a:gsLst>
                  <a:path path="circle">
                    <a:fillToRect l="-7922" t="9442" r="107922" b="90557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</p:grpSp>
          <p:sp>
            <p:nvSpPr>
              <p:cNvPr id="40" name="المحور الأول">
                <a:extLst>
                  <a:ext uri="{FF2B5EF4-FFF2-40B4-BE49-F238E27FC236}">
                    <a16:creationId xmlns:a16="http://schemas.microsoft.com/office/drawing/2014/main" id="{4A9D85C7-945E-446E-85ED-F7E85F8D8D94}"/>
                  </a:ext>
                </a:extLst>
              </p:cNvPr>
              <p:cNvSpPr txBox="1"/>
              <p:nvPr/>
            </p:nvSpPr>
            <p:spPr>
              <a:xfrm rot="10168855">
                <a:off x="375646" y="388501"/>
                <a:ext cx="1795282" cy="788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7733" tIns="67733" rIns="67733" bIns="67733" numCol="1" anchor="ctr">
                <a:noAutofit/>
              </a:bodyPr>
              <a:lstStyle>
                <a:lvl1pPr algn="r" rtl="1">
                  <a:defRPr sz="3600">
                    <a:latin typeface="Farah Regular"/>
                    <a:ea typeface="Farah Regular"/>
                    <a:cs typeface="Farah Regular"/>
                    <a:sym typeface="Farah Regular"/>
                  </a:defRPr>
                </a:lvl1pPr>
              </a:lstStyle>
              <a:p>
                <a:r>
                  <a:rPr lang="ar-EG" sz="1400" b="1" dirty="0"/>
                  <a:t>مرحلة </a:t>
                </a:r>
              </a:p>
              <a:p>
                <a:r>
                  <a:rPr lang="ar-EG" sz="1400" b="1" dirty="0"/>
                  <a:t>التفسير </a:t>
                </a:r>
                <a:endParaRPr sz="1400" b="1" dirty="0"/>
              </a:p>
            </p:txBody>
          </p:sp>
        </p:grpSp>
      </p:grpSp>
      <p:sp>
        <p:nvSpPr>
          <p:cNvPr id="14" name="Rectangle 75">
            <a:extLst>
              <a:ext uri="{FF2B5EF4-FFF2-40B4-BE49-F238E27FC236}">
                <a16:creationId xmlns:a16="http://schemas.microsoft.com/office/drawing/2014/main" id="{5ECF8324-53FD-490A-9B3C-77FEABD1707E}"/>
              </a:ext>
            </a:extLst>
          </p:cNvPr>
          <p:cNvSpPr/>
          <p:nvPr/>
        </p:nvSpPr>
        <p:spPr>
          <a:xfrm>
            <a:off x="1" y="-4"/>
            <a:ext cx="2557774" cy="4132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sz="1600" b="1" dirty="0">
                <a:solidFill>
                  <a:schemeClr val="tx1"/>
                </a:solidFill>
                <a:latin typeface="Droid Arabic Kufi"/>
              </a:rPr>
              <a:t>مؤشر الأداء : </a:t>
            </a:r>
            <a:r>
              <a:rPr lang="ar-EG" sz="1600" b="1" dirty="0">
                <a:solidFill>
                  <a:srgbClr val="FF0000"/>
                </a:solidFill>
              </a:rPr>
              <a:t>يستقصي التليسكوبات الفضائية ومميزاتها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3B64046-7D77-4622-81A7-67950705C634}"/>
              </a:ext>
            </a:extLst>
          </p:cNvPr>
          <p:cNvGrpSpPr/>
          <p:nvPr/>
        </p:nvGrpSpPr>
        <p:grpSpPr>
          <a:xfrm>
            <a:off x="4740481" y="-6603"/>
            <a:ext cx="1972325" cy="513695"/>
            <a:chOff x="4903819" y="3918866"/>
            <a:chExt cx="2730375" cy="221653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E485DE4-773C-450B-B21F-CC857E64DE0E}"/>
                </a:ext>
              </a:extLst>
            </p:cNvPr>
            <p:cNvGrpSpPr/>
            <p:nvPr/>
          </p:nvGrpSpPr>
          <p:grpSpPr>
            <a:xfrm>
              <a:off x="5025553" y="3918866"/>
              <a:ext cx="2501028" cy="2216539"/>
              <a:chOff x="5896687" y="4152770"/>
              <a:chExt cx="2717226" cy="232043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A09A7723-A4E0-4BB7-B9CD-7690BCFD54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35547" b="52474" l="18741" r="63763">
                            <a14:foregroundMark x1="61933" y1="44661" x2="61933" y2="44661"/>
                            <a14:foregroundMark x1="63177" y1="45182" x2="63177" y2="45182"/>
                            <a14:foregroundMark x1="63177" y1="45182" x2="55124" y2="44401"/>
                            <a14:foregroundMark x1="55124" y1="44401" x2="55124" y2="44401"/>
                            <a14:foregroundMark x1="59151" y1="47917" x2="50952" y2="46094"/>
                            <a14:foregroundMark x1="50952" y1="46094" x2="50586" y2="45703"/>
                            <a14:foregroundMark x1="51611" y1="42057" x2="58638" y2="41146"/>
                            <a14:foregroundMark x1="58638" y1="41146" x2="60395" y2="41146"/>
                            <a14:foregroundMark x1="58931" y1="38021" x2="59078" y2="40234"/>
                            <a14:foregroundMark x1="47438" y1="46094" x2="37408" y2="47005"/>
                            <a14:foregroundMark x1="37408" y1="47005" x2="35578" y2="46354"/>
                            <a14:foregroundMark x1="32064" y1="44531" x2="19619" y2="41927"/>
                            <a14:foregroundMark x1="19619" y1="41927" x2="19473" y2="41667"/>
                            <a14:foregroundMark x1="31040" y1="48177" x2="21010" y2="47917"/>
                            <a14:foregroundMark x1="40117" y1="38281" x2="40117" y2="38281"/>
                            <a14:foregroundMark x1="37116" y1="38411" x2="37116" y2="38411"/>
                            <a14:foregroundMark x1="43485" y1="39323" x2="43485" y2="39323"/>
                            <a14:foregroundMark x1="46706" y1="39844" x2="46706" y2="39844"/>
                            <a14:foregroundMark x1="46852" y1="42318" x2="40776" y2="42578"/>
                            <a14:foregroundMark x1="52928" y1="50130" x2="58272" y2="51693"/>
                            <a14:foregroundMark x1="53294" y1="52474" x2="57906" y2="52474"/>
                            <a14:foregroundMark x1="57906" y1="52474" x2="58858" y2="52344"/>
                            <a14:foregroundMark x1="58858" y1="52344" x2="61127" y2="51953"/>
                            <a14:foregroundMark x1="61127" y1="51953" x2="63690" y2="52214"/>
                            <a14:foregroundMark x1="43851" y1="48568" x2="38726" y2="47526"/>
                            <a14:foregroundMark x1="38726" y1="47526" x2="38726" y2="47396"/>
                            <a14:foregroundMark x1="41508" y1="47266" x2="47365" y2="48568"/>
                            <a14:foregroundMark x1="19619" y1="40755" x2="24890" y2="41667"/>
                            <a14:foregroundMark x1="21303" y1="38151" x2="21303" y2="38151"/>
                            <a14:foregroundMark x1="18741" y1="40625" x2="19327" y2="44401"/>
                            <a14:foregroundMark x1="19327" y1="44401" x2="19327" y2="45964"/>
                            <a14:foregroundMark x1="18814" y1="41146" x2="19693" y2="52474"/>
                            <a14:foregroundMark x1="23792" y1="39193" x2="31552" y2="39974"/>
                            <a14:foregroundMark x1="35578" y1="39193" x2="44363" y2="39453"/>
                            <a14:foregroundMark x1="44363" y1="39453" x2="44363" y2="39453"/>
                            <a14:foregroundMark x1="51464" y1="39453" x2="58492" y2="39974"/>
                            <a14:foregroundMark x1="58492" y1="39974" x2="62884" y2="39714"/>
                            <a14:foregroundMark x1="62884" y1="39714" x2="63763" y2="39844"/>
                            <a14:foregroundMark x1="21303" y1="35677" x2="21742" y2="35677"/>
                            <a14:foregroundMark x1="24451" y1="35677" x2="25037" y2="35677"/>
                            <a14:foregroundMark x1="27599" y1="35677" x2="28184" y2="35677"/>
                            <a14:foregroundMark x1="30673" y1="35807" x2="30966" y2="35807"/>
                          </a14:backgroundRemoval>
                        </a14:imgEffect>
                      </a14:imgLayer>
                    </a14:imgProps>
                  </a:ext>
                </a:extLst>
              </a:blip>
              <a:srcRect l="17817" t="33598" r="66039" b="45663"/>
              <a:stretch/>
            </p:blipFill>
            <p:spPr>
              <a:xfrm>
                <a:off x="5896687" y="4152770"/>
                <a:ext cx="2717226" cy="2320432"/>
              </a:xfrm>
              <a:prstGeom prst="rect">
                <a:avLst/>
              </a:prstGeom>
            </p:spPr>
          </p:pic>
          <p:sp>
            <p:nvSpPr>
              <p:cNvPr id="29" name="TextBox 18">
                <a:extLst>
                  <a:ext uri="{FF2B5EF4-FFF2-40B4-BE49-F238E27FC236}">
                    <a16:creationId xmlns:a16="http://schemas.microsoft.com/office/drawing/2014/main" id="{1CD2BB83-652D-45E6-906B-ACB7B5BEA792}"/>
                  </a:ext>
                </a:extLst>
              </p:cNvPr>
              <p:cNvSpPr txBox="1"/>
              <p:nvPr/>
            </p:nvSpPr>
            <p:spPr>
              <a:xfrm>
                <a:off x="6180690" y="5540488"/>
                <a:ext cx="2213114" cy="9005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cs typeface="(AH) Manal Black" pitchFamily="2" charset="-78"/>
                </a:endParaRPr>
              </a:p>
            </p:txBody>
          </p:sp>
        </p:grpSp>
        <p:sp>
          <p:nvSpPr>
            <p:cNvPr id="27" name="Rectangle 28">
              <a:extLst>
                <a:ext uri="{FF2B5EF4-FFF2-40B4-BE49-F238E27FC236}">
                  <a16:creationId xmlns:a16="http://schemas.microsoft.com/office/drawing/2014/main" id="{B002764A-E787-4893-AC59-3E4E0465010E}"/>
                </a:ext>
              </a:extLst>
            </p:cNvPr>
            <p:cNvSpPr/>
            <p:nvPr/>
          </p:nvSpPr>
          <p:spPr>
            <a:xfrm>
              <a:off x="4903819" y="4948464"/>
              <a:ext cx="2730375" cy="78207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EG" sz="1400" b="1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libri Light" panose="020F0302020204030204" pitchFamily="34" charset="0"/>
                  <a:cs typeface="(AH) Manal Black" pitchFamily="2" charset="-78"/>
                </a:rPr>
                <a:t>مهارة الحوار والمناقشة</a:t>
              </a:r>
              <a:endParaRPr kumimoji="0" lang="en-US" sz="14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cs typeface="(AH) Manal Black" pitchFamily="2" charset="-78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A722B5B-6175-48F8-A281-AF81A1375C0C}"/>
              </a:ext>
            </a:extLst>
          </p:cNvPr>
          <p:cNvGrpSpPr/>
          <p:nvPr/>
        </p:nvGrpSpPr>
        <p:grpSpPr>
          <a:xfrm>
            <a:off x="778240" y="557167"/>
            <a:ext cx="1972325" cy="546392"/>
            <a:chOff x="4903819" y="3918866"/>
            <a:chExt cx="2730375" cy="2357623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1E0B40F-A084-4352-8DE8-C49256C103AD}"/>
                </a:ext>
              </a:extLst>
            </p:cNvPr>
            <p:cNvGrpSpPr/>
            <p:nvPr/>
          </p:nvGrpSpPr>
          <p:grpSpPr>
            <a:xfrm>
              <a:off x="5025553" y="3918866"/>
              <a:ext cx="2501028" cy="2216539"/>
              <a:chOff x="5896687" y="4152770"/>
              <a:chExt cx="2717226" cy="2320432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45827598-23F7-4130-9A66-5B90C2FB41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35547" b="52474" l="18741" r="63763">
                            <a14:foregroundMark x1="61933" y1="44661" x2="61933" y2="44661"/>
                            <a14:foregroundMark x1="63177" y1="45182" x2="63177" y2="45182"/>
                            <a14:foregroundMark x1="63177" y1="45182" x2="55124" y2="44401"/>
                            <a14:foregroundMark x1="55124" y1="44401" x2="55124" y2="44401"/>
                            <a14:foregroundMark x1="59151" y1="47917" x2="50952" y2="46094"/>
                            <a14:foregroundMark x1="50952" y1="46094" x2="50586" y2="45703"/>
                            <a14:foregroundMark x1="51611" y1="42057" x2="58638" y2="41146"/>
                            <a14:foregroundMark x1="58638" y1="41146" x2="60395" y2="41146"/>
                            <a14:foregroundMark x1="58931" y1="38021" x2="59078" y2="40234"/>
                            <a14:foregroundMark x1="47438" y1="46094" x2="37408" y2="47005"/>
                            <a14:foregroundMark x1="37408" y1="47005" x2="35578" y2="46354"/>
                            <a14:foregroundMark x1="32064" y1="44531" x2="19619" y2="41927"/>
                            <a14:foregroundMark x1="19619" y1="41927" x2="19473" y2="41667"/>
                            <a14:foregroundMark x1="31040" y1="48177" x2="21010" y2="47917"/>
                            <a14:foregroundMark x1="40117" y1="38281" x2="40117" y2="38281"/>
                            <a14:foregroundMark x1="37116" y1="38411" x2="37116" y2="38411"/>
                            <a14:foregroundMark x1="43485" y1="39323" x2="43485" y2="39323"/>
                            <a14:foregroundMark x1="46706" y1="39844" x2="46706" y2="39844"/>
                            <a14:foregroundMark x1="46852" y1="42318" x2="40776" y2="42578"/>
                            <a14:foregroundMark x1="52928" y1="50130" x2="58272" y2="51693"/>
                            <a14:foregroundMark x1="53294" y1="52474" x2="57906" y2="52474"/>
                            <a14:foregroundMark x1="57906" y1="52474" x2="58858" y2="52344"/>
                            <a14:foregroundMark x1="58858" y1="52344" x2="61127" y2="51953"/>
                            <a14:foregroundMark x1="61127" y1="51953" x2="63690" y2="52214"/>
                            <a14:foregroundMark x1="43851" y1="48568" x2="38726" y2="47526"/>
                            <a14:foregroundMark x1="38726" y1="47526" x2="38726" y2="47396"/>
                            <a14:foregroundMark x1="41508" y1="47266" x2="47365" y2="48568"/>
                            <a14:foregroundMark x1="19619" y1="40755" x2="24890" y2="41667"/>
                            <a14:foregroundMark x1="21303" y1="38151" x2="21303" y2="38151"/>
                            <a14:foregroundMark x1="18741" y1="40625" x2="19327" y2="44401"/>
                            <a14:foregroundMark x1="19327" y1="44401" x2="19327" y2="45964"/>
                            <a14:foregroundMark x1="18814" y1="41146" x2="19693" y2="52474"/>
                            <a14:foregroundMark x1="23792" y1="39193" x2="31552" y2="39974"/>
                            <a14:foregroundMark x1="35578" y1="39193" x2="44363" y2="39453"/>
                            <a14:foregroundMark x1="44363" y1="39453" x2="44363" y2="39453"/>
                            <a14:foregroundMark x1="51464" y1="39453" x2="58492" y2="39974"/>
                            <a14:foregroundMark x1="58492" y1="39974" x2="62884" y2="39714"/>
                            <a14:foregroundMark x1="62884" y1="39714" x2="63763" y2="39844"/>
                            <a14:foregroundMark x1="21303" y1="35677" x2="21742" y2="35677"/>
                            <a14:foregroundMark x1="24451" y1="35677" x2="25037" y2="35677"/>
                            <a14:foregroundMark x1="27599" y1="35677" x2="28184" y2="35677"/>
                            <a14:foregroundMark x1="30673" y1="35807" x2="30966" y2="35807"/>
                          </a14:backgroundRemoval>
                        </a14:imgEffect>
                      </a14:imgLayer>
                    </a14:imgProps>
                  </a:ext>
                </a:extLst>
              </a:blip>
              <a:srcRect l="17817" t="33598" r="66039" b="45663"/>
              <a:stretch/>
            </p:blipFill>
            <p:spPr>
              <a:xfrm>
                <a:off x="5896687" y="4152770"/>
                <a:ext cx="2717226" cy="2320432"/>
              </a:xfrm>
              <a:prstGeom prst="rect">
                <a:avLst/>
              </a:prstGeom>
            </p:spPr>
          </p:pic>
          <p:sp>
            <p:nvSpPr>
              <p:cNvPr id="51" name="TextBox 18">
                <a:extLst>
                  <a:ext uri="{FF2B5EF4-FFF2-40B4-BE49-F238E27FC236}">
                    <a16:creationId xmlns:a16="http://schemas.microsoft.com/office/drawing/2014/main" id="{A5602738-4D51-40F3-97EF-A9507C060767}"/>
                  </a:ext>
                </a:extLst>
              </p:cNvPr>
              <p:cNvSpPr txBox="1"/>
              <p:nvPr/>
            </p:nvSpPr>
            <p:spPr>
              <a:xfrm>
                <a:off x="6180690" y="5540488"/>
                <a:ext cx="2213114" cy="9005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cs typeface="(AH) Manal Black" pitchFamily="2" charset="-78"/>
                </a:endParaRPr>
              </a:p>
            </p:txBody>
          </p:sp>
        </p:grpSp>
        <p:sp>
          <p:nvSpPr>
            <p:cNvPr id="49" name="Rectangle 28">
              <a:extLst>
                <a:ext uri="{FF2B5EF4-FFF2-40B4-BE49-F238E27FC236}">
                  <a16:creationId xmlns:a16="http://schemas.microsoft.com/office/drawing/2014/main" id="{E4ABABFF-67D6-4B7C-914C-B8E842CF9551}"/>
                </a:ext>
              </a:extLst>
            </p:cNvPr>
            <p:cNvSpPr/>
            <p:nvPr/>
          </p:nvSpPr>
          <p:spPr>
            <a:xfrm>
              <a:off x="4903819" y="4948464"/>
              <a:ext cx="2730375" cy="132802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EG" sz="1400" b="1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libri Light" panose="020F0302020204030204" pitchFamily="34" charset="0"/>
                  <a:cs typeface="(AH) Manal Black" pitchFamily="2" charset="-78"/>
                </a:rPr>
                <a:t>تقييم مرحلي </a:t>
              </a:r>
              <a:endParaRPr kumimoji="0" lang="en-US" sz="14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cs typeface="(AH) Manal Black" pitchFamily="2" charset="-78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62D218D-3D14-45B2-B2D1-B75CBC842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261" y="232012"/>
            <a:ext cx="2638425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269453-DCF3-4FB6-9F7D-B66F977ED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1666" y="745707"/>
            <a:ext cx="6449005" cy="31731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12C7BC-0982-4202-A5AB-27ABCF2DB6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44371"/>
            <a:ext cx="9289774" cy="29136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11C41F9-9976-41D5-AC13-92615D60F3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66" y="2454533"/>
            <a:ext cx="3396077" cy="1180611"/>
          </a:xfrm>
          <a:prstGeom prst="rect">
            <a:avLst/>
          </a:prstGeom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4553A352-C3DF-4617-822B-78FD9500DCF8}"/>
              </a:ext>
            </a:extLst>
          </p:cNvPr>
          <p:cNvSpPr/>
          <p:nvPr/>
        </p:nvSpPr>
        <p:spPr>
          <a:xfrm>
            <a:off x="262278" y="1234115"/>
            <a:ext cx="3004251" cy="1180611"/>
          </a:xfrm>
          <a:prstGeom prst="wedgeRoundRectCallout">
            <a:avLst>
              <a:gd name="adj1" fmla="val 129369"/>
              <a:gd name="adj2" fmla="val -260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2000" b="1" dirty="0"/>
              <a:t>لماذا يضع علماء الفلك بعض التلسكوبات في الفضاء ؟ </a:t>
            </a:r>
            <a:endParaRPr lang="en-US" sz="2000" b="1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AD1AFE0-CF63-446D-8128-8C206BC1F6AF}"/>
              </a:ext>
            </a:extLst>
          </p:cNvPr>
          <p:cNvSpPr/>
          <p:nvPr/>
        </p:nvSpPr>
        <p:spPr>
          <a:xfrm>
            <a:off x="262278" y="2545282"/>
            <a:ext cx="3251991" cy="70919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0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">
            <a:extLst>
              <a:ext uri="{FF2B5EF4-FFF2-40B4-BE49-F238E27FC236}">
                <a16:creationId xmlns:a16="http://schemas.microsoft.com/office/drawing/2014/main" id="{6FBDEE0B-1412-4601-A193-CA0323F05175}"/>
              </a:ext>
            </a:extLst>
          </p:cNvPr>
          <p:cNvGrpSpPr/>
          <p:nvPr/>
        </p:nvGrpSpPr>
        <p:grpSpPr>
          <a:xfrm rot="10800000">
            <a:off x="9805645" y="-3451"/>
            <a:ext cx="2327791" cy="736635"/>
            <a:chOff x="0" y="0"/>
            <a:chExt cx="3713799" cy="1710510"/>
          </a:xfrm>
        </p:grpSpPr>
        <p:sp>
          <p:nvSpPr>
            <p:cNvPr id="32" name="Rectangle">
              <a:extLst>
                <a:ext uri="{FF2B5EF4-FFF2-40B4-BE49-F238E27FC236}">
                  <a16:creationId xmlns:a16="http://schemas.microsoft.com/office/drawing/2014/main" id="{5BB70181-3E42-4F5C-ADB6-D987F6410826}"/>
                </a:ext>
              </a:extLst>
            </p:cNvPr>
            <p:cNvSpPr/>
            <p:nvPr/>
          </p:nvSpPr>
          <p:spPr>
            <a:xfrm>
              <a:off x="0" y="725176"/>
              <a:ext cx="2427230" cy="263548"/>
            </a:xfrm>
            <a:prstGeom prst="rect">
              <a:avLst/>
            </a:prstGeom>
            <a:solidFill>
              <a:srgbClr val="801231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>
                <a:lnSpc>
                  <a:spcPct val="80000"/>
                </a:lnSpc>
              </a:pPr>
              <a:endParaRPr sz="2400" dirty="0"/>
            </a:p>
          </p:txBody>
        </p:sp>
        <p:grpSp>
          <p:nvGrpSpPr>
            <p:cNvPr id="38" name="Group">
              <a:extLst>
                <a:ext uri="{FF2B5EF4-FFF2-40B4-BE49-F238E27FC236}">
                  <a16:creationId xmlns:a16="http://schemas.microsoft.com/office/drawing/2014/main" id="{5A2C0F02-FC34-448A-BD8A-BCEFA1FDFA0E}"/>
                </a:ext>
              </a:extLst>
            </p:cNvPr>
            <p:cNvGrpSpPr/>
            <p:nvPr/>
          </p:nvGrpSpPr>
          <p:grpSpPr>
            <a:xfrm>
              <a:off x="1570074" y="0"/>
              <a:ext cx="2143725" cy="1710510"/>
              <a:chOff x="27205" y="0"/>
              <a:chExt cx="2143723" cy="1710509"/>
            </a:xfrm>
          </p:grpSpPr>
          <p:grpSp>
            <p:nvGrpSpPr>
              <p:cNvPr id="39" name="Group">
                <a:extLst>
                  <a:ext uri="{FF2B5EF4-FFF2-40B4-BE49-F238E27FC236}">
                    <a16:creationId xmlns:a16="http://schemas.microsoft.com/office/drawing/2014/main" id="{7FD89C68-3072-49F5-92E1-7D021C238BE2}"/>
                  </a:ext>
                </a:extLst>
              </p:cNvPr>
              <p:cNvGrpSpPr/>
              <p:nvPr/>
            </p:nvGrpSpPr>
            <p:grpSpPr>
              <a:xfrm>
                <a:off x="27205" y="0"/>
                <a:ext cx="1710509" cy="1710509"/>
                <a:chOff x="0" y="0"/>
                <a:chExt cx="1710508" cy="1710508"/>
              </a:xfrm>
            </p:grpSpPr>
            <p:sp>
              <p:nvSpPr>
                <p:cNvPr id="41" name="Shape">
                  <a:extLst>
                    <a:ext uri="{FF2B5EF4-FFF2-40B4-BE49-F238E27FC236}">
                      <a16:creationId xmlns:a16="http://schemas.microsoft.com/office/drawing/2014/main" id="{C714281E-0C5E-421F-9D0C-D3497E83A58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10509" cy="1710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3" y="21600"/>
                      </a:moveTo>
                      <a:cubicBezTo>
                        <a:pt x="16765" y="21600"/>
                        <a:pt x="21600" y="16765"/>
                        <a:pt x="21600" y="10747"/>
                      </a:cubicBezTo>
                      <a:cubicBezTo>
                        <a:pt x="21600" y="4835"/>
                        <a:pt x="16765" y="0"/>
                        <a:pt x="10853" y="0"/>
                      </a:cubicBezTo>
                      <a:cubicBezTo>
                        <a:pt x="4835" y="0"/>
                        <a:pt x="0" y="4835"/>
                        <a:pt x="0" y="10747"/>
                      </a:cubicBezTo>
                      <a:cubicBezTo>
                        <a:pt x="0" y="16765"/>
                        <a:pt x="4835" y="21600"/>
                        <a:pt x="10853" y="21600"/>
                      </a:cubicBezTo>
                    </a:path>
                  </a:pathLst>
                </a:custGeom>
                <a:solidFill>
                  <a:srgbClr val="8012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  <p:sp>
              <p:nvSpPr>
                <p:cNvPr id="47" name="Shape">
                  <a:extLst>
                    <a:ext uri="{FF2B5EF4-FFF2-40B4-BE49-F238E27FC236}">
                      <a16:creationId xmlns:a16="http://schemas.microsoft.com/office/drawing/2014/main" id="{22239ADF-6C3D-4548-9331-D1F9C7360F85}"/>
                    </a:ext>
                  </a:extLst>
                </p:cNvPr>
                <p:cNvSpPr/>
                <p:nvPr/>
              </p:nvSpPr>
              <p:spPr>
                <a:xfrm>
                  <a:off x="108437" y="105047"/>
                  <a:ext cx="1490245" cy="1497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6" y="0"/>
                      </a:moveTo>
                      <a:cubicBezTo>
                        <a:pt x="16785" y="0"/>
                        <a:pt x="21600" y="4910"/>
                        <a:pt x="21600" y="10794"/>
                      </a:cubicBezTo>
                      <a:cubicBezTo>
                        <a:pt x="21600" y="16812"/>
                        <a:pt x="16785" y="21600"/>
                        <a:pt x="10856" y="21600"/>
                      </a:cubicBezTo>
                      <a:cubicBezTo>
                        <a:pt x="4815" y="21600"/>
                        <a:pt x="0" y="16812"/>
                        <a:pt x="0" y="10794"/>
                      </a:cubicBezTo>
                      <a:cubicBezTo>
                        <a:pt x="0" y="4910"/>
                        <a:pt x="4815" y="0"/>
                        <a:pt x="10856" y="0"/>
                      </a:cubicBezTo>
                    </a:path>
                  </a:pathLst>
                </a:custGeom>
                <a:gradFill flip="none" rotWithShape="1">
                  <a:gsLst>
                    <a:gs pos="61000">
                      <a:srgbClr val="FFFFFF"/>
                    </a:gs>
                    <a:gs pos="94000">
                      <a:srgbClr val="DEEBF7"/>
                    </a:gs>
                  </a:gsLst>
                  <a:path path="circle">
                    <a:fillToRect l="-7922" t="9442" r="107922" b="90557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</p:grpSp>
          <p:sp>
            <p:nvSpPr>
              <p:cNvPr id="40" name="المحور الأول">
                <a:extLst>
                  <a:ext uri="{FF2B5EF4-FFF2-40B4-BE49-F238E27FC236}">
                    <a16:creationId xmlns:a16="http://schemas.microsoft.com/office/drawing/2014/main" id="{4A9D85C7-945E-446E-85ED-F7E85F8D8D94}"/>
                  </a:ext>
                </a:extLst>
              </p:cNvPr>
              <p:cNvSpPr txBox="1"/>
              <p:nvPr/>
            </p:nvSpPr>
            <p:spPr>
              <a:xfrm rot="10168855">
                <a:off x="375646" y="388501"/>
                <a:ext cx="1795282" cy="788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7733" tIns="67733" rIns="67733" bIns="67733" numCol="1" anchor="ctr">
                <a:noAutofit/>
              </a:bodyPr>
              <a:lstStyle>
                <a:lvl1pPr algn="r" rtl="1">
                  <a:defRPr sz="3600">
                    <a:latin typeface="Farah Regular"/>
                    <a:ea typeface="Farah Regular"/>
                    <a:cs typeface="Farah Regular"/>
                    <a:sym typeface="Farah Regular"/>
                  </a:defRPr>
                </a:lvl1pPr>
              </a:lstStyle>
              <a:p>
                <a:r>
                  <a:rPr lang="ar-EG" sz="1400" b="1" dirty="0"/>
                  <a:t>مرحلة </a:t>
                </a:r>
              </a:p>
              <a:p>
                <a:r>
                  <a:rPr lang="ar-EG" sz="1400" b="1" dirty="0"/>
                  <a:t>التفسير </a:t>
                </a:r>
                <a:endParaRPr sz="1400" b="1" dirty="0"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3B64046-7D77-4622-81A7-67950705C634}"/>
              </a:ext>
            </a:extLst>
          </p:cNvPr>
          <p:cNvGrpSpPr/>
          <p:nvPr/>
        </p:nvGrpSpPr>
        <p:grpSpPr>
          <a:xfrm>
            <a:off x="4740481" y="-6603"/>
            <a:ext cx="1972325" cy="513695"/>
            <a:chOff x="4903819" y="3918866"/>
            <a:chExt cx="2730375" cy="221653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E485DE4-773C-450B-B21F-CC857E64DE0E}"/>
                </a:ext>
              </a:extLst>
            </p:cNvPr>
            <p:cNvGrpSpPr/>
            <p:nvPr/>
          </p:nvGrpSpPr>
          <p:grpSpPr>
            <a:xfrm>
              <a:off x="5025553" y="3918866"/>
              <a:ext cx="2501028" cy="2216539"/>
              <a:chOff x="5896687" y="4152770"/>
              <a:chExt cx="2717226" cy="232043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A09A7723-A4E0-4BB7-B9CD-7690BCFD54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35547" b="52474" l="18741" r="63763">
                            <a14:foregroundMark x1="61933" y1="44661" x2="61933" y2="44661"/>
                            <a14:foregroundMark x1="63177" y1="45182" x2="63177" y2="45182"/>
                            <a14:foregroundMark x1="63177" y1="45182" x2="55124" y2="44401"/>
                            <a14:foregroundMark x1="55124" y1="44401" x2="55124" y2="44401"/>
                            <a14:foregroundMark x1="59151" y1="47917" x2="50952" y2="46094"/>
                            <a14:foregroundMark x1="50952" y1="46094" x2="50586" y2="45703"/>
                            <a14:foregroundMark x1="51611" y1="42057" x2="58638" y2="41146"/>
                            <a14:foregroundMark x1="58638" y1="41146" x2="60395" y2="41146"/>
                            <a14:foregroundMark x1="58931" y1="38021" x2="59078" y2="40234"/>
                            <a14:foregroundMark x1="47438" y1="46094" x2="37408" y2="47005"/>
                            <a14:foregroundMark x1="37408" y1="47005" x2="35578" y2="46354"/>
                            <a14:foregroundMark x1="32064" y1="44531" x2="19619" y2="41927"/>
                            <a14:foregroundMark x1="19619" y1="41927" x2="19473" y2="41667"/>
                            <a14:foregroundMark x1="31040" y1="48177" x2="21010" y2="47917"/>
                            <a14:foregroundMark x1="40117" y1="38281" x2="40117" y2="38281"/>
                            <a14:foregroundMark x1="37116" y1="38411" x2="37116" y2="38411"/>
                            <a14:foregroundMark x1="43485" y1="39323" x2="43485" y2="39323"/>
                            <a14:foregroundMark x1="46706" y1="39844" x2="46706" y2="39844"/>
                            <a14:foregroundMark x1="46852" y1="42318" x2="40776" y2="42578"/>
                            <a14:foregroundMark x1="52928" y1="50130" x2="58272" y2="51693"/>
                            <a14:foregroundMark x1="53294" y1="52474" x2="57906" y2="52474"/>
                            <a14:foregroundMark x1="57906" y1="52474" x2="58858" y2="52344"/>
                            <a14:foregroundMark x1="58858" y1="52344" x2="61127" y2="51953"/>
                            <a14:foregroundMark x1="61127" y1="51953" x2="63690" y2="52214"/>
                            <a14:foregroundMark x1="43851" y1="48568" x2="38726" y2="47526"/>
                            <a14:foregroundMark x1="38726" y1="47526" x2="38726" y2="47396"/>
                            <a14:foregroundMark x1="41508" y1="47266" x2="47365" y2="48568"/>
                            <a14:foregroundMark x1="19619" y1="40755" x2="24890" y2="41667"/>
                            <a14:foregroundMark x1="21303" y1="38151" x2="21303" y2="38151"/>
                            <a14:foregroundMark x1="18741" y1="40625" x2="19327" y2="44401"/>
                            <a14:foregroundMark x1="19327" y1="44401" x2="19327" y2="45964"/>
                            <a14:foregroundMark x1="18814" y1="41146" x2="19693" y2="52474"/>
                            <a14:foregroundMark x1="23792" y1="39193" x2="31552" y2="39974"/>
                            <a14:foregroundMark x1="35578" y1="39193" x2="44363" y2="39453"/>
                            <a14:foregroundMark x1="44363" y1="39453" x2="44363" y2="39453"/>
                            <a14:foregroundMark x1="51464" y1="39453" x2="58492" y2="39974"/>
                            <a14:foregroundMark x1="58492" y1="39974" x2="62884" y2="39714"/>
                            <a14:foregroundMark x1="62884" y1="39714" x2="63763" y2="39844"/>
                            <a14:foregroundMark x1="21303" y1="35677" x2="21742" y2="35677"/>
                            <a14:foregroundMark x1="24451" y1="35677" x2="25037" y2="35677"/>
                            <a14:foregroundMark x1="27599" y1="35677" x2="28184" y2="35677"/>
                            <a14:foregroundMark x1="30673" y1="35807" x2="30966" y2="35807"/>
                          </a14:backgroundRemoval>
                        </a14:imgEffect>
                      </a14:imgLayer>
                    </a14:imgProps>
                  </a:ext>
                </a:extLst>
              </a:blip>
              <a:srcRect l="17817" t="33598" r="66039" b="45663"/>
              <a:stretch/>
            </p:blipFill>
            <p:spPr>
              <a:xfrm>
                <a:off x="5896687" y="4152770"/>
                <a:ext cx="2717226" cy="2320432"/>
              </a:xfrm>
              <a:prstGeom prst="rect">
                <a:avLst/>
              </a:prstGeom>
            </p:spPr>
          </p:pic>
          <p:sp>
            <p:nvSpPr>
              <p:cNvPr id="29" name="TextBox 18">
                <a:extLst>
                  <a:ext uri="{FF2B5EF4-FFF2-40B4-BE49-F238E27FC236}">
                    <a16:creationId xmlns:a16="http://schemas.microsoft.com/office/drawing/2014/main" id="{1CD2BB83-652D-45E6-906B-ACB7B5BEA792}"/>
                  </a:ext>
                </a:extLst>
              </p:cNvPr>
              <p:cNvSpPr txBox="1"/>
              <p:nvPr/>
            </p:nvSpPr>
            <p:spPr>
              <a:xfrm>
                <a:off x="6180690" y="5540488"/>
                <a:ext cx="2213114" cy="9005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cs typeface="(AH) Manal Black" pitchFamily="2" charset="-78"/>
                </a:endParaRPr>
              </a:p>
            </p:txBody>
          </p:sp>
        </p:grpSp>
        <p:sp>
          <p:nvSpPr>
            <p:cNvPr id="27" name="Rectangle 28">
              <a:extLst>
                <a:ext uri="{FF2B5EF4-FFF2-40B4-BE49-F238E27FC236}">
                  <a16:creationId xmlns:a16="http://schemas.microsoft.com/office/drawing/2014/main" id="{B002764A-E787-4893-AC59-3E4E0465010E}"/>
                </a:ext>
              </a:extLst>
            </p:cNvPr>
            <p:cNvSpPr/>
            <p:nvPr/>
          </p:nvSpPr>
          <p:spPr>
            <a:xfrm>
              <a:off x="4903819" y="4948464"/>
              <a:ext cx="2730375" cy="78207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EG" sz="1400" b="1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libri Light" panose="020F0302020204030204" pitchFamily="34" charset="0"/>
                  <a:cs typeface="(AH) Manal Black" pitchFamily="2" charset="-78"/>
                </a:rPr>
                <a:t>مهارة الحوار والمناقشة</a:t>
              </a:r>
              <a:endParaRPr kumimoji="0" lang="en-US" sz="14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cs typeface="(AH) Manal Black" pitchFamily="2" charset="-78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A722B5B-6175-48F8-A281-AF81A1375C0C}"/>
              </a:ext>
            </a:extLst>
          </p:cNvPr>
          <p:cNvGrpSpPr/>
          <p:nvPr/>
        </p:nvGrpSpPr>
        <p:grpSpPr>
          <a:xfrm>
            <a:off x="2937269" y="-39300"/>
            <a:ext cx="1972325" cy="546392"/>
            <a:chOff x="4903819" y="3918866"/>
            <a:chExt cx="2730375" cy="2357623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1E0B40F-A084-4352-8DE8-C49256C103AD}"/>
                </a:ext>
              </a:extLst>
            </p:cNvPr>
            <p:cNvGrpSpPr/>
            <p:nvPr/>
          </p:nvGrpSpPr>
          <p:grpSpPr>
            <a:xfrm>
              <a:off x="5025553" y="3918866"/>
              <a:ext cx="2501028" cy="2216539"/>
              <a:chOff x="5896687" y="4152770"/>
              <a:chExt cx="2717226" cy="2320432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45827598-23F7-4130-9A66-5B90C2FB41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35547" b="52474" l="18741" r="63763">
                            <a14:foregroundMark x1="61933" y1="44661" x2="61933" y2="44661"/>
                            <a14:foregroundMark x1="63177" y1="45182" x2="63177" y2="45182"/>
                            <a14:foregroundMark x1="63177" y1="45182" x2="55124" y2="44401"/>
                            <a14:foregroundMark x1="55124" y1="44401" x2="55124" y2="44401"/>
                            <a14:foregroundMark x1="59151" y1="47917" x2="50952" y2="46094"/>
                            <a14:foregroundMark x1="50952" y1="46094" x2="50586" y2="45703"/>
                            <a14:foregroundMark x1="51611" y1="42057" x2="58638" y2="41146"/>
                            <a14:foregroundMark x1="58638" y1="41146" x2="60395" y2="41146"/>
                            <a14:foregroundMark x1="58931" y1="38021" x2="59078" y2="40234"/>
                            <a14:foregroundMark x1="47438" y1="46094" x2="37408" y2="47005"/>
                            <a14:foregroundMark x1="37408" y1="47005" x2="35578" y2="46354"/>
                            <a14:foregroundMark x1="32064" y1="44531" x2="19619" y2="41927"/>
                            <a14:foregroundMark x1="19619" y1="41927" x2="19473" y2="41667"/>
                            <a14:foregroundMark x1="31040" y1="48177" x2="21010" y2="47917"/>
                            <a14:foregroundMark x1="40117" y1="38281" x2="40117" y2="38281"/>
                            <a14:foregroundMark x1="37116" y1="38411" x2="37116" y2="38411"/>
                            <a14:foregroundMark x1="43485" y1="39323" x2="43485" y2="39323"/>
                            <a14:foregroundMark x1="46706" y1="39844" x2="46706" y2="39844"/>
                            <a14:foregroundMark x1="46852" y1="42318" x2="40776" y2="42578"/>
                            <a14:foregroundMark x1="52928" y1="50130" x2="58272" y2="51693"/>
                            <a14:foregroundMark x1="53294" y1="52474" x2="57906" y2="52474"/>
                            <a14:foregroundMark x1="57906" y1="52474" x2="58858" y2="52344"/>
                            <a14:foregroundMark x1="58858" y1="52344" x2="61127" y2="51953"/>
                            <a14:foregroundMark x1="61127" y1="51953" x2="63690" y2="52214"/>
                            <a14:foregroundMark x1="43851" y1="48568" x2="38726" y2="47526"/>
                            <a14:foregroundMark x1="38726" y1="47526" x2="38726" y2="47396"/>
                            <a14:foregroundMark x1="41508" y1="47266" x2="47365" y2="48568"/>
                            <a14:foregroundMark x1="19619" y1="40755" x2="24890" y2="41667"/>
                            <a14:foregroundMark x1="21303" y1="38151" x2="21303" y2="38151"/>
                            <a14:foregroundMark x1="18741" y1="40625" x2="19327" y2="44401"/>
                            <a14:foregroundMark x1="19327" y1="44401" x2="19327" y2="45964"/>
                            <a14:foregroundMark x1="18814" y1="41146" x2="19693" y2="52474"/>
                            <a14:foregroundMark x1="23792" y1="39193" x2="31552" y2="39974"/>
                            <a14:foregroundMark x1="35578" y1="39193" x2="44363" y2="39453"/>
                            <a14:foregroundMark x1="44363" y1="39453" x2="44363" y2="39453"/>
                            <a14:foregroundMark x1="51464" y1="39453" x2="58492" y2="39974"/>
                            <a14:foregroundMark x1="58492" y1="39974" x2="62884" y2="39714"/>
                            <a14:foregroundMark x1="62884" y1="39714" x2="63763" y2="39844"/>
                            <a14:foregroundMark x1="21303" y1="35677" x2="21742" y2="35677"/>
                            <a14:foregroundMark x1="24451" y1="35677" x2="25037" y2="35677"/>
                            <a14:foregroundMark x1="27599" y1="35677" x2="28184" y2="35677"/>
                            <a14:foregroundMark x1="30673" y1="35807" x2="30966" y2="35807"/>
                          </a14:backgroundRemoval>
                        </a14:imgEffect>
                      </a14:imgLayer>
                    </a14:imgProps>
                  </a:ext>
                </a:extLst>
              </a:blip>
              <a:srcRect l="17817" t="33598" r="66039" b="45663"/>
              <a:stretch/>
            </p:blipFill>
            <p:spPr>
              <a:xfrm>
                <a:off x="5896687" y="4152770"/>
                <a:ext cx="2717226" cy="2320432"/>
              </a:xfrm>
              <a:prstGeom prst="rect">
                <a:avLst/>
              </a:prstGeom>
            </p:spPr>
          </p:pic>
          <p:sp>
            <p:nvSpPr>
              <p:cNvPr id="51" name="TextBox 18">
                <a:extLst>
                  <a:ext uri="{FF2B5EF4-FFF2-40B4-BE49-F238E27FC236}">
                    <a16:creationId xmlns:a16="http://schemas.microsoft.com/office/drawing/2014/main" id="{A5602738-4D51-40F3-97EF-A9507C060767}"/>
                  </a:ext>
                </a:extLst>
              </p:cNvPr>
              <p:cNvSpPr txBox="1"/>
              <p:nvPr/>
            </p:nvSpPr>
            <p:spPr>
              <a:xfrm>
                <a:off x="6180690" y="5540488"/>
                <a:ext cx="2213114" cy="9005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cs typeface="(AH) Manal Black" pitchFamily="2" charset="-78"/>
                </a:endParaRPr>
              </a:p>
            </p:txBody>
          </p:sp>
        </p:grpSp>
        <p:sp>
          <p:nvSpPr>
            <p:cNvPr id="49" name="Rectangle 28">
              <a:extLst>
                <a:ext uri="{FF2B5EF4-FFF2-40B4-BE49-F238E27FC236}">
                  <a16:creationId xmlns:a16="http://schemas.microsoft.com/office/drawing/2014/main" id="{E4ABABFF-67D6-4B7C-914C-B8E842CF9551}"/>
                </a:ext>
              </a:extLst>
            </p:cNvPr>
            <p:cNvSpPr/>
            <p:nvPr/>
          </p:nvSpPr>
          <p:spPr>
            <a:xfrm>
              <a:off x="4903819" y="4948464"/>
              <a:ext cx="2730375" cy="132802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EG" sz="1400" b="1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libri Light" panose="020F0302020204030204" pitchFamily="34" charset="0"/>
                  <a:cs typeface="(AH) Manal Black" pitchFamily="2" charset="-78"/>
                </a:rPr>
                <a:t>تقييم مرحلي </a:t>
              </a:r>
              <a:endParaRPr kumimoji="0" lang="en-US" sz="14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cs typeface="(AH) Manal Black" pitchFamily="2" charset="-78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7DD5684-059D-4181-B714-2DB0BE8C9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551" y="474395"/>
            <a:ext cx="3086100" cy="4000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60658D8-3E65-4F2D-AA92-694BBC7D6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9069" y="39312"/>
            <a:ext cx="2638425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09B611-2ABE-4843-B91F-58C302F45E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7395" y="952086"/>
            <a:ext cx="6776576" cy="28256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747D0A-2613-4DFF-B4C1-088DC25203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154" y="662566"/>
            <a:ext cx="4570953" cy="3311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20F771-7EFD-490C-851A-4E7B539C85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228" y="4056661"/>
            <a:ext cx="2999807" cy="14658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843723F-33CA-4C84-8E07-96EF33DF75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7679" y="5763604"/>
            <a:ext cx="3719003" cy="7870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4755305-31E7-49A3-ABD2-A2D8CC6A9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7077" y="5365680"/>
            <a:ext cx="3251992" cy="1271355"/>
          </a:xfrm>
          <a:prstGeom prst="rect">
            <a:avLst/>
          </a:prstGeom>
        </p:spPr>
      </p:pic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CCF30F92-7BAC-4EA7-A2C9-A6AA548C296D}"/>
              </a:ext>
            </a:extLst>
          </p:cNvPr>
          <p:cNvSpPr/>
          <p:nvPr/>
        </p:nvSpPr>
        <p:spPr>
          <a:xfrm>
            <a:off x="8463150" y="4500397"/>
            <a:ext cx="3251991" cy="1180611"/>
          </a:xfrm>
          <a:prstGeom prst="wedgeRoundRectCallout">
            <a:avLst>
              <a:gd name="adj1" fmla="val 16444"/>
              <a:gd name="adj2" fmla="val -8342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2000" b="1" dirty="0"/>
              <a:t>حدد ثلاث أسباب تجعل التلسكوبات البصرية تعمل بشكل أفضل في الفضاء منه على الارض</a:t>
            </a:r>
            <a:endParaRPr lang="en-US" sz="2000" b="1" dirty="0"/>
          </a:p>
        </p:txBody>
      </p:sp>
      <p:sp>
        <p:nvSpPr>
          <p:cNvPr id="53" name="Speech Bubble: Rectangle with Corners Rounded 52">
            <a:extLst>
              <a:ext uri="{FF2B5EF4-FFF2-40B4-BE49-F238E27FC236}">
                <a16:creationId xmlns:a16="http://schemas.microsoft.com/office/drawing/2014/main" id="{B12E814E-83EE-43F1-86AE-D2BBA35F9736}"/>
              </a:ext>
            </a:extLst>
          </p:cNvPr>
          <p:cNvSpPr/>
          <p:nvPr/>
        </p:nvSpPr>
        <p:spPr>
          <a:xfrm>
            <a:off x="3867077" y="4091238"/>
            <a:ext cx="3485561" cy="1180611"/>
          </a:xfrm>
          <a:prstGeom prst="wedgeRoundRectCallout">
            <a:avLst>
              <a:gd name="adj1" fmla="val -72903"/>
              <a:gd name="adj2" fmla="val -22036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2000" b="1" dirty="0"/>
              <a:t>برايك من اين يحصل تلسكوب هابل الفضائي على الطاقة اللازمة لتشغيله؟</a:t>
            </a:r>
            <a:endParaRPr lang="en-US" sz="2000" b="1" dirty="0"/>
          </a:p>
        </p:txBody>
      </p:sp>
      <p:sp>
        <p:nvSpPr>
          <p:cNvPr id="54" name="Rectangle 75">
            <a:extLst>
              <a:ext uri="{FF2B5EF4-FFF2-40B4-BE49-F238E27FC236}">
                <a16:creationId xmlns:a16="http://schemas.microsoft.com/office/drawing/2014/main" id="{17E9BB87-816B-433D-8930-666737EEEB93}"/>
              </a:ext>
            </a:extLst>
          </p:cNvPr>
          <p:cNvSpPr/>
          <p:nvPr/>
        </p:nvSpPr>
        <p:spPr>
          <a:xfrm>
            <a:off x="1" y="-4"/>
            <a:ext cx="2557774" cy="4132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sz="1600" b="1" dirty="0">
                <a:solidFill>
                  <a:schemeClr val="tx1"/>
                </a:solidFill>
                <a:latin typeface="Droid Arabic Kufi"/>
              </a:rPr>
              <a:t>مؤشر الأداء : </a:t>
            </a:r>
            <a:r>
              <a:rPr lang="ar-EG" sz="1600" b="1" dirty="0">
                <a:solidFill>
                  <a:srgbClr val="FF0000"/>
                </a:solidFill>
              </a:rPr>
              <a:t>يستقصي التليسكوبات الفضائية ومميزاتها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72BE4E-BD56-436E-91C2-70BF9B267B7E}"/>
              </a:ext>
            </a:extLst>
          </p:cNvPr>
          <p:cNvSpPr/>
          <p:nvPr/>
        </p:nvSpPr>
        <p:spPr>
          <a:xfrm>
            <a:off x="3949772" y="5405501"/>
            <a:ext cx="3251991" cy="119171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8B923D2-2792-40C2-90AE-1D603BABD786}"/>
              </a:ext>
            </a:extLst>
          </p:cNvPr>
          <p:cNvSpPr/>
          <p:nvPr/>
        </p:nvSpPr>
        <p:spPr>
          <a:xfrm>
            <a:off x="8463150" y="5763604"/>
            <a:ext cx="3251991" cy="70919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6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9E6F4CC-651D-4799-A3A0-CF6174106234}"/>
              </a:ext>
            </a:extLst>
          </p:cNvPr>
          <p:cNvGrpSpPr/>
          <p:nvPr/>
        </p:nvGrpSpPr>
        <p:grpSpPr>
          <a:xfrm>
            <a:off x="215416" y="1365390"/>
            <a:ext cx="3947352" cy="5246426"/>
            <a:chOff x="215416" y="1365390"/>
            <a:chExt cx="3947352" cy="52464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A682BD-92B4-47F8-A60D-1C86FF244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16" y="2442472"/>
              <a:ext cx="3947352" cy="416934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824BDB2-EA88-412D-AB19-1846F983B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33" y="1365390"/>
              <a:ext cx="2387976" cy="2384559"/>
            </a:xfrm>
            <a:prstGeom prst="rect">
              <a:avLst/>
            </a:prstGeom>
          </p:spPr>
        </p:pic>
      </p:grpSp>
      <p:pic>
        <p:nvPicPr>
          <p:cNvPr id="8" name="30 Second Timer with Music for Kids! Countdown Video HD!">
            <a:hlinkClick r:id="" action="ppaction://media"/>
            <a:extLst>
              <a:ext uri="{FF2B5EF4-FFF2-40B4-BE49-F238E27FC236}">
                <a16:creationId xmlns:a16="http://schemas.microsoft.com/office/drawing/2014/main" id="{E3BD502F-BC58-494A-BB7C-EAB22FF7C3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420" y="40943"/>
            <a:ext cx="3372697" cy="100787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6D6EC1D-ECE9-45D6-BA60-FAEDF0C8BDD0}"/>
              </a:ext>
            </a:extLst>
          </p:cNvPr>
          <p:cNvGrpSpPr/>
          <p:nvPr/>
        </p:nvGrpSpPr>
        <p:grpSpPr>
          <a:xfrm>
            <a:off x="8641859" y="20099"/>
            <a:ext cx="3099368" cy="1392702"/>
            <a:chOff x="8641859" y="20099"/>
            <a:chExt cx="3099368" cy="1392702"/>
          </a:xfrm>
        </p:grpSpPr>
        <p:sp>
          <p:nvSpPr>
            <p:cNvPr id="62" name="المحور الأول">
              <a:extLst>
                <a:ext uri="{FF2B5EF4-FFF2-40B4-BE49-F238E27FC236}">
                  <a16:creationId xmlns:a16="http://schemas.microsoft.com/office/drawing/2014/main" id="{97618EB4-EF1D-4B4D-9FE1-F29F2809E062}"/>
                </a:ext>
              </a:extLst>
            </p:cNvPr>
            <p:cNvSpPr txBox="1"/>
            <p:nvPr/>
          </p:nvSpPr>
          <p:spPr>
            <a:xfrm>
              <a:off x="8641859" y="508710"/>
              <a:ext cx="2250244" cy="693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7733" tIns="67733" rIns="67733" bIns="67733" numCol="1" anchor="ctr">
              <a:noAutofit/>
            </a:bodyPr>
            <a:lstStyle>
              <a:lvl1pPr algn="r" rtl="1">
                <a:defRPr sz="3600"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algn="ctr"/>
              <a:r>
                <a:rPr lang="ar-EG" sz="3200" b="1" dirty="0">
                  <a:solidFill>
                    <a:srgbClr val="FF0000"/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رمضانية </a:t>
              </a:r>
              <a:endParaRPr sz="3200" b="1" dirty="0"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8F47197-6626-49C7-A3D4-9B9F34EF3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2979" y="20099"/>
              <a:ext cx="1698248" cy="1392702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62F7DD2-1904-4D3C-A7F3-000823FF5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756" y="1048820"/>
            <a:ext cx="2250244" cy="57893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36161A-731D-4DFC-A641-9479166176CC}"/>
              </a:ext>
            </a:extLst>
          </p:cNvPr>
          <p:cNvSpPr txBox="1"/>
          <p:nvPr/>
        </p:nvSpPr>
        <p:spPr>
          <a:xfrm>
            <a:off x="1312065" y="3703646"/>
            <a:ext cx="16081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EG" sz="2000" b="1" dirty="0"/>
              <a:t>نجم السؤال الرمضاني هو </a:t>
            </a:r>
          </a:p>
          <a:p>
            <a:pPr algn="ctr" rtl="1"/>
            <a:endParaRPr lang="ar-EG" sz="2000" b="1" dirty="0"/>
          </a:p>
          <a:p>
            <a:pPr algn="ctr" rtl="1"/>
            <a:endParaRPr lang="ar-EG" sz="2000" b="1" dirty="0"/>
          </a:p>
          <a:p>
            <a:pPr algn="ctr" rtl="1"/>
            <a:endParaRPr lang="ar-EG" sz="2000" b="1" dirty="0"/>
          </a:p>
          <a:p>
            <a:pPr algn="ctr" rtl="1"/>
            <a:endParaRPr lang="ar-EG" sz="2000" b="1" dirty="0"/>
          </a:p>
          <a:p>
            <a:pPr algn="ctr" rtl="1"/>
            <a:endParaRPr lang="en-US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BD5FC4-F0A9-42BE-907E-16958A520620}"/>
              </a:ext>
            </a:extLst>
          </p:cNvPr>
          <p:cNvSpPr txBox="1"/>
          <p:nvPr/>
        </p:nvSpPr>
        <p:spPr>
          <a:xfrm>
            <a:off x="4694507" y="2807567"/>
            <a:ext cx="39473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EG" sz="2800" b="1" dirty="0"/>
              <a:t>مرة واحدة فقط</a:t>
            </a:r>
            <a:endParaRPr lang="en-US" sz="28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F5C6FE4-DA2B-442D-980F-92BA3A88AA72}"/>
              </a:ext>
            </a:extLst>
          </p:cNvPr>
          <p:cNvSpPr/>
          <p:nvPr/>
        </p:nvSpPr>
        <p:spPr>
          <a:xfrm>
            <a:off x="5293352" y="2734102"/>
            <a:ext cx="2834169" cy="96954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F616E58-AD6B-45E2-A57C-EEFBC54279D7}"/>
              </a:ext>
            </a:extLst>
          </p:cNvPr>
          <p:cNvGraphicFramePr>
            <a:graphicFrameLocks noGrp="1"/>
          </p:cNvGraphicFramePr>
          <p:nvPr/>
        </p:nvGraphicFramePr>
        <p:xfrm>
          <a:off x="3479117" y="1575409"/>
          <a:ext cx="6877050" cy="640080"/>
        </p:xfrm>
        <a:graphic>
          <a:graphicData uri="http://schemas.openxmlformats.org/drawingml/2006/table">
            <a:tbl>
              <a:tblPr/>
              <a:tblGrid>
                <a:gridCol w="6877050">
                  <a:extLst>
                    <a:ext uri="{9D8B030D-6E8A-4147-A177-3AD203B41FA5}">
                      <a16:colId xmlns:a16="http://schemas.microsoft.com/office/drawing/2014/main" val="50960511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 rtl="1"/>
                      <a:r>
                        <a:rPr lang="ar-EG" sz="3600" b="1" dirty="0">
                          <a:solidFill>
                            <a:srgbClr val="FF0000"/>
                          </a:solidFill>
                        </a:rPr>
                        <a:t>كم مرة ذكر شهر رمضان في القرآن الكريم؟</a:t>
                      </a:r>
                      <a:endParaRPr lang="ar-EG" sz="36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6960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786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77273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E85A4C-9E85-4757-867C-450A57FEF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213" y="112640"/>
            <a:ext cx="3457575" cy="371475"/>
          </a:xfrm>
          <a:prstGeom prst="rect">
            <a:avLst/>
          </a:prstGeom>
        </p:spPr>
      </p:pic>
      <p:grpSp>
        <p:nvGrpSpPr>
          <p:cNvPr id="25" name="Group">
            <a:extLst>
              <a:ext uri="{FF2B5EF4-FFF2-40B4-BE49-F238E27FC236}">
                <a16:creationId xmlns:a16="http://schemas.microsoft.com/office/drawing/2014/main" id="{1D5664B9-FA67-42FA-8CA2-0FC0D6054019}"/>
              </a:ext>
            </a:extLst>
          </p:cNvPr>
          <p:cNvGrpSpPr/>
          <p:nvPr/>
        </p:nvGrpSpPr>
        <p:grpSpPr>
          <a:xfrm rot="10800000">
            <a:off x="9805645" y="-3451"/>
            <a:ext cx="2327791" cy="736635"/>
            <a:chOff x="0" y="0"/>
            <a:chExt cx="3713799" cy="1710510"/>
          </a:xfrm>
        </p:grpSpPr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E59E999E-753E-4DE3-9CDE-298B9F887E65}"/>
                </a:ext>
              </a:extLst>
            </p:cNvPr>
            <p:cNvSpPr/>
            <p:nvPr/>
          </p:nvSpPr>
          <p:spPr>
            <a:xfrm>
              <a:off x="0" y="725176"/>
              <a:ext cx="2427230" cy="263548"/>
            </a:xfrm>
            <a:prstGeom prst="rect">
              <a:avLst/>
            </a:prstGeom>
            <a:solidFill>
              <a:srgbClr val="801231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>
                <a:lnSpc>
                  <a:spcPct val="80000"/>
                </a:lnSpc>
              </a:pPr>
              <a:endParaRPr sz="2400" dirty="0"/>
            </a:p>
          </p:txBody>
        </p:sp>
        <p:grpSp>
          <p:nvGrpSpPr>
            <p:cNvPr id="28" name="Group">
              <a:extLst>
                <a:ext uri="{FF2B5EF4-FFF2-40B4-BE49-F238E27FC236}">
                  <a16:creationId xmlns:a16="http://schemas.microsoft.com/office/drawing/2014/main" id="{36777FFE-3C78-4F24-8A97-E384F76C84B4}"/>
                </a:ext>
              </a:extLst>
            </p:cNvPr>
            <p:cNvGrpSpPr/>
            <p:nvPr/>
          </p:nvGrpSpPr>
          <p:grpSpPr>
            <a:xfrm>
              <a:off x="1570074" y="0"/>
              <a:ext cx="2143725" cy="1710510"/>
              <a:chOff x="27205" y="0"/>
              <a:chExt cx="2143723" cy="1710509"/>
            </a:xfrm>
          </p:grpSpPr>
          <p:grpSp>
            <p:nvGrpSpPr>
              <p:cNvPr id="29" name="Group">
                <a:extLst>
                  <a:ext uri="{FF2B5EF4-FFF2-40B4-BE49-F238E27FC236}">
                    <a16:creationId xmlns:a16="http://schemas.microsoft.com/office/drawing/2014/main" id="{03FF6D91-A699-45D2-8A7C-67CB9DF0109B}"/>
                  </a:ext>
                </a:extLst>
              </p:cNvPr>
              <p:cNvGrpSpPr/>
              <p:nvPr/>
            </p:nvGrpSpPr>
            <p:grpSpPr>
              <a:xfrm>
                <a:off x="27205" y="0"/>
                <a:ext cx="1710509" cy="1710509"/>
                <a:chOff x="0" y="0"/>
                <a:chExt cx="1710508" cy="1710508"/>
              </a:xfrm>
            </p:grpSpPr>
            <p:sp>
              <p:nvSpPr>
                <p:cNvPr id="31" name="Shape">
                  <a:extLst>
                    <a:ext uri="{FF2B5EF4-FFF2-40B4-BE49-F238E27FC236}">
                      <a16:creationId xmlns:a16="http://schemas.microsoft.com/office/drawing/2014/main" id="{45AB21A2-38F7-4695-9F29-A98F4686201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10509" cy="1710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3" y="21600"/>
                      </a:moveTo>
                      <a:cubicBezTo>
                        <a:pt x="16765" y="21600"/>
                        <a:pt x="21600" y="16765"/>
                        <a:pt x="21600" y="10747"/>
                      </a:cubicBezTo>
                      <a:cubicBezTo>
                        <a:pt x="21600" y="4835"/>
                        <a:pt x="16765" y="0"/>
                        <a:pt x="10853" y="0"/>
                      </a:cubicBezTo>
                      <a:cubicBezTo>
                        <a:pt x="4835" y="0"/>
                        <a:pt x="0" y="4835"/>
                        <a:pt x="0" y="10747"/>
                      </a:cubicBezTo>
                      <a:cubicBezTo>
                        <a:pt x="0" y="16765"/>
                        <a:pt x="4835" y="21600"/>
                        <a:pt x="10853" y="21600"/>
                      </a:cubicBezTo>
                    </a:path>
                  </a:pathLst>
                </a:custGeom>
                <a:solidFill>
                  <a:srgbClr val="8012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  <p:sp>
              <p:nvSpPr>
                <p:cNvPr id="32" name="Shape">
                  <a:extLst>
                    <a:ext uri="{FF2B5EF4-FFF2-40B4-BE49-F238E27FC236}">
                      <a16:creationId xmlns:a16="http://schemas.microsoft.com/office/drawing/2014/main" id="{0384C841-31BF-4AA1-B992-FF2C5475ED72}"/>
                    </a:ext>
                  </a:extLst>
                </p:cNvPr>
                <p:cNvSpPr/>
                <p:nvPr/>
              </p:nvSpPr>
              <p:spPr>
                <a:xfrm>
                  <a:off x="108437" y="105047"/>
                  <a:ext cx="1490245" cy="1497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6" y="0"/>
                      </a:moveTo>
                      <a:cubicBezTo>
                        <a:pt x="16785" y="0"/>
                        <a:pt x="21600" y="4910"/>
                        <a:pt x="21600" y="10794"/>
                      </a:cubicBezTo>
                      <a:cubicBezTo>
                        <a:pt x="21600" y="16812"/>
                        <a:pt x="16785" y="21600"/>
                        <a:pt x="10856" y="21600"/>
                      </a:cubicBezTo>
                      <a:cubicBezTo>
                        <a:pt x="4815" y="21600"/>
                        <a:pt x="0" y="16812"/>
                        <a:pt x="0" y="10794"/>
                      </a:cubicBezTo>
                      <a:cubicBezTo>
                        <a:pt x="0" y="4910"/>
                        <a:pt x="4815" y="0"/>
                        <a:pt x="10856" y="0"/>
                      </a:cubicBezTo>
                    </a:path>
                  </a:pathLst>
                </a:custGeom>
                <a:gradFill flip="none" rotWithShape="1">
                  <a:gsLst>
                    <a:gs pos="61000">
                      <a:srgbClr val="FFFFFF"/>
                    </a:gs>
                    <a:gs pos="94000">
                      <a:srgbClr val="DEEBF7"/>
                    </a:gs>
                  </a:gsLst>
                  <a:path path="circle">
                    <a:fillToRect l="-7922" t="9442" r="107922" b="90557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</p:grpSp>
          <p:sp>
            <p:nvSpPr>
              <p:cNvPr id="30" name="المحور الأول">
                <a:extLst>
                  <a:ext uri="{FF2B5EF4-FFF2-40B4-BE49-F238E27FC236}">
                    <a16:creationId xmlns:a16="http://schemas.microsoft.com/office/drawing/2014/main" id="{6D156E59-CD3D-4E41-AF77-84C65CC0B8E2}"/>
                  </a:ext>
                </a:extLst>
              </p:cNvPr>
              <p:cNvSpPr txBox="1"/>
              <p:nvPr/>
            </p:nvSpPr>
            <p:spPr>
              <a:xfrm rot="10168855">
                <a:off x="375646" y="388501"/>
                <a:ext cx="1795282" cy="788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7733" tIns="67733" rIns="67733" bIns="67733" numCol="1" anchor="ctr">
                <a:noAutofit/>
              </a:bodyPr>
              <a:lstStyle>
                <a:lvl1pPr algn="r" rtl="1">
                  <a:defRPr sz="3600">
                    <a:latin typeface="Farah Regular"/>
                    <a:ea typeface="Farah Regular"/>
                    <a:cs typeface="Farah Regular"/>
                    <a:sym typeface="Farah Regular"/>
                  </a:defRPr>
                </a:lvl1pPr>
              </a:lstStyle>
              <a:p>
                <a:r>
                  <a:rPr lang="ar-EG" sz="1400" b="1" dirty="0"/>
                  <a:t>مرحلة </a:t>
                </a:r>
              </a:p>
              <a:p>
                <a:r>
                  <a:rPr lang="ar-EG" sz="1400" b="1" dirty="0"/>
                  <a:t>التوسع  </a:t>
                </a:r>
                <a:endParaRPr sz="1400" b="1" dirty="0"/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8E763F7-8049-4407-98CC-E65D0EBB4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344" y="929880"/>
            <a:ext cx="6337353" cy="16410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589531-8B62-42D9-8F2B-17B3439C5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478" y="484115"/>
            <a:ext cx="3522576" cy="2378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1AE779-FD91-45E9-8E69-2B86C473D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482" y="2933963"/>
            <a:ext cx="3522576" cy="12445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2FF3D1-006B-4B32-9E3F-264B7A68A7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2904" y="2725827"/>
            <a:ext cx="6504793" cy="297809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D2D213D-8A4D-412B-BA04-9C1BA22421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897" y="4371354"/>
            <a:ext cx="3914568" cy="21811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FD6B9E3-C44D-4595-B068-18E1F15F9E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3049" y="6041239"/>
            <a:ext cx="3284264" cy="704117"/>
          </a:xfrm>
          <a:prstGeom prst="rect">
            <a:avLst/>
          </a:prstGeom>
        </p:spPr>
      </p:pic>
      <p:sp>
        <p:nvSpPr>
          <p:cNvPr id="43" name="Rectangle 75">
            <a:extLst>
              <a:ext uri="{FF2B5EF4-FFF2-40B4-BE49-F238E27FC236}">
                <a16:creationId xmlns:a16="http://schemas.microsoft.com/office/drawing/2014/main" id="{BDFFA8CA-E6AE-486E-A2BE-F69EA49BE6E1}"/>
              </a:ext>
            </a:extLst>
          </p:cNvPr>
          <p:cNvSpPr/>
          <p:nvPr/>
        </p:nvSpPr>
        <p:spPr>
          <a:xfrm>
            <a:off x="1" y="-4"/>
            <a:ext cx="2557774" cy="4132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sz="1600" b="1" dirty="0">
                <a:solidFill>
                  <a:schemeClr val="tx1"/>
                </a:solidFill>
                <a:latin typeface="Droid Arabic Kufi"/>
              </a:rPr>
              <a:t>مؤشر الأداء : </a:t>
            </a:r>
            <a:r>
              <a:rPr lang="ar-EG" sz="1600" b="1" dirty="0">
                <a:solidFill>
                  <a:srgbClr val="FF0000"/>
                </a:solidFill>
              </a:rPr>
              <a:t>يستقصي التليسكوبات الفضائية ومميزاتها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1CD0309-8DCF-4EEB-BD30-78565D05288D}"/>
              </a:ext>
            </a:extLst>
          </p:cNvPr>
          <p:cNvGrpSpPr/>
          <p:nvPr/>
        </p:nvGrpSpPr>
        <p:grpSpPr>
          <a:xfrm>
            <a:off x="4687631" y="5725756"/>
            <a:ext cx="1972325" cy="546392"/>
            <a:chOff x="4903819" y="3918866"/>
            <a:chExt cx="2730375" cy="2357623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95235E2-5BD9-48D2-9AA8-695BAAA1F6B4}"/>
                </a:ext>
              </a:extLst>
            </p:cNvPr>
            <p:cNvGrpSpPr/>
            <p:nvPr/>
          </p:nvGrpSpPr>
          <p:grpSpPr>
            <a:xfrm>
              <a:off x="5025553" y="3918866"/>
              <a:ext cx="2501028" cy="2216539"/>
              <a:chOff x="5896687" y="4152770"/>
              <a:chExt cx="2717226" cy="2320432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702CBEDF-26B2-46B1-8A47-E163479B58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5547" b="52474" l="18741" r="63763">
                            <a14:foregroundMark x1="61933" y1="44661" x2="61933" y2="44661"/>
                            <a14:foregroundMark x1="63177" y1="45182" x2="63177" y2="45182"/>
                            <a14:foregroundMark x1="63177" y1="45182" x2="55124" y2="44401"/>
                            <a14:foregroundMark x1="55124" y1="44401" x2="55124" y2="44401"/>
                            <a14:foregroundMark x1="59151" y1="47917" x2="50952" y2="46094"/>
                            <a14:foregroundMark x1="50952" y1="46094" x2="50586" y2="45703"/>
                            <a14:foregroundMark x1="51611" y1="42057" x2="58638" y2="41146"/>
                            <a14:foregroundMark x1="58638" y1="41146" x2="60395" y2="41146"/>
                            <a14:foregroundMark x1="58931" y1="38021" x2="59078" y2="40234"/>
                            <a14:foregroundMark x1="47438" y1="46094" x2="37408" y2="47005"/>
                            <a14:foregroundMark x1="37408" y1="47005" x2="35578" y2="46354"/>
                            <a14:foregroundMark x1="32064" y1="44531" x2="19619" y2="41927"/>
                            <a14:foregroundMark x1="19619" y1="41927" x2="19473" y2="41667"/>
                            <a14:foregroundMark x1="31040" y1="48177" x2="21010" y2="47917"/>
                            <a14:foregroundMark x1="40117" y1="38281" x2="40117" y2="38281"/>
                            <a14:foregroundMark x1="37116" y1="38411" x2="37116" y2="38411"/>
                            <a14:foregroundMark x1="43485" y1="39323" x2="43485" y2="39323"/>
                            <a14:foregroundMark x1="46706" y1="39844" x2="46706" y2="39844"/>
                            <a14:foregroundMark x1="46852" y1="42318" x2="40776" y2="42578"/>
                            <a14:foregroundMark x1="52928" y1="50130" x2="58272" y2="51693"/>
                            <a14:foregroundMark x1="53294" y1="52474" x2="57906" y2="52474"/>
                            <a14:foregroundMark x1="57906" y1="52474" x2="58858" y2="52344"/>
                            <a14:foregroundMark x1="58858" y1="52344" x2="61127" y2="51953"/>
                            <a14:foregroundMark x1="61127" y1="51953" x2="63690" y2="52214"/>
                            <a14:foregroundMark x1="43851" y1="48568" x2="38726" y2="47526"/>
                            <a14:foregroundMark x1="38726" y1="47526" x2="38726" y2="47396"/>
                            <a14:foregroundMark x1="41508" y1="47266" x2="47365" y2="48568"/>
                            <a14:foregroundMark x1="19619" y1="40755" x2="24890" y2="41667"/>
                            <a14:foregroundMark x1="21303" y1="38151" x2="21303" y2="38151"/>
                            <a14:foregroundMark x1="18741" y1="40625" x2="19327" y2="44401"/>
                            <a14:foregroundMark x1="19327" y1="44401" x2="19327" y2="45964"/>
                            <a14:foregroundMark x1="18814" y1="41146" x2="19693" y2="52474"/>
                            <a14:foregroundMark x1="23792" y1="39193" x2="31552" y2="39974"/>
                            <a14:foregroundMark x1="35578" y1="39193" x2="44363" y2="39453"/>
                            <a14:foregroundMark x1="44363" y1="39453" x2="44363" y2="39453"/>
                            <a14:foregroundMark x1="51464" y1="39453" x2="58492" y2="39974"/>
                            <a14:foregroundMark x1="58492" y1="39974" x2="62884" y2="39714"/>
                            <a14:foregroundMark x1="62884" y1="39714" x2="63763" y2="39844"/>
                            <a14:foregroundMark x1="21303" y1="35677" x2="21742" y2="35677"/>
                            <a14:foregroundMark x1="24451" y1="35677" x2="25037" y2="35677"/>
                            <a14:foregroundMark x1="27599" y1="35677" x2="28184" y2="35677"/>
                            <a14:foregroundMark x1="30673" y1="35807" x2="30966" y2="35807"/>
                          </a14:backgroundRemoval>
                        </a14:imgEffect>
                      </a14:imgLayer>
                    </a14:imgProps>
                  </a:ext>
                </a:extLst>
              </a:blip>
              <a:srcRect l="17817" t="33598" r="66039" b="45663"/>
              <a:stretch/>
            </p:blipFill>
            <p:spPr>
              <a:xfrm>
                <a:off x="5896687" y="4152770"/>
                <a:ext cx="2717226" cy="2320432"/>
              </a:xfrm>
              <a:prstGeom prst="rect">
                <a:avLst/>
              </a:prstGeom>
            </p:spPr>
          </p:pic>
          <p:sp>
            <p:nvSpPr>
              <p:cNvPr id="48" name="TextBox 18">
                <a:extLst>
                  <a:ext uri="{FF2B5EF4-FFF2-40B4-BE49-F238E27FC236}">
                    <a16:creationId xmlns:a16="http://schemas.microsoft.com/office/drawing/2014/main" id="{C4DA1D3B-11B2-4976-A779-EF98333E0B88}"/>
                  </a:ext>
                </a:extLst>
              </p:cNvPr>
              <p:cNvSpPr txBox="1"/>
              <p:nvPr/>
            </p:nvSpPr>
            <p:spPr>
              <a:xfrm>
                <a:off x="6180690" y="5540488"/>
                <a:ext cx="2213114" cy="9005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cs typeface="(AH) Manal Black" pitchFamily="2" charset="-78"/>
                </a:endParaRPr>
              </a:p>
            </p:txBody>
          </p:sp>
        </p:grpSp>
        <p:sp>
          <p:nvSpPr>
            <p:cNvPr id="46" name="Rectangle 28">
              <a:extLst>
                <a:ext uri="{FF2B5EF4-FFF2-40B4-BE49-F238E27FC236}">
                  <a16:creationId xmlns:a16="http://schemas.microsoft.com/office/drawing/2014/main" id="{9470EAB2-DBD0-4A6F-AE76-300296014E78}"/>
                </a:ext>
              </a:extLst>
            </p:cNvPr>
            <p:cNvSpPr/>
            <p:nvPr/>
          </p:nvSpPr>
          <p:spPr>
            <a:xfrm>
              <a:off x="4903819" y="4948464"/>
              <a:ext cx="2730375" cy="132802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EG" sz="1400" b="1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libri Light" panose="020F0302020204030204" pitchFamily="34" charset="0"/>
                  <a:cs typeface="(AH) Manal Black" pitchFamily="2" charset="-78"/>
                </a:rPr>
                <a:t>تقييم مرحلي </a:t>
              </a:r>
              <a:endParaRPr kumimoji="0" lang="en-US" sz="14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cs typeface="(AH) Manal Black" pitchFamily="2" charset="-78"/>
              </a:endParaRP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1077AF4-4B5D-482B-91DC-700FE532BDC3}"/>
              </a:ext>
            </a:extLst>
          </p:cNvPr>
          <p:cNvSpPr/>
          <p:nvPr/>
        </p:nvSpPr>
        <p:spPr>
          <a:xfrm>
            <a:off x="1203049" y="5982603"/>
            <a:ext cx="3251991" cy="70919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E85A4C-9E85-4757-867C-450A57FEF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213" y="112640"/>
            <a:ext cx="3457575" cy="371475"/>
          </a:xfrm>
          <a:prstGeom prst="rect">
            <a:avLst/>
          </a:prstGeom>
        </p:spPr>
      </p:pic>
      <p:grpSp>
        <p:nvGrpSpPr>
          <p:cNvPr id="25" name="Group">
            <a:extLst>
              <a:ext uri="{FF2B5EF4-FFF2-40B4-BE49-F238E27FC236}">
                <a16:creationId xmlns:a16="http://schemas.microsoft.com/office/drawing/2014/main" id="{1D5664B9-FA67-42FA-8CA2-0FC0D6054019}"/>
              </a:ext>
            </a:extLst>
          </p:cNvPr>
          <p:cNvGrpSpPr/>
          <p:nvPr/>
        </p:nvGrpSpPr>
        <p:grpSpPr>
          <a:xfrm rot="10800000">
            <a:off x="9805645" y="-3451"/>
            <a:ext cx="2327791" cy="736635"/>
            <a:chOff x="0" y="0"/>
            <a:chExt cx="3713799" cy="1710510"/>
          </a:xfrm>
        </p:grpSpPr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E59E999E-753E-4DE3-9CDE-298B9F887E65}"/>
                </a:ext>
              </a:extLst>
            </p:cNvPr>
            <p:cNvSpPr/>
            <p:nvPr/>
          </p:nvSpPr>
          <p:spPr>
            <a:xfrm>
              <a:off x="0" y="725176"/>
              <a:ext cx="2427230" cy="263548"/>
            </a:xfrm>
            <a:prstGeom prst="rect">
              <a:avLst/>
            </a:prstGeom>
            <a:solidFill>
              <a:srgbClr val="801231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>
                <a:lnSpc>
                  <a:spcPct val="80000"/>
                </a:lnSpc>
              </a:pPr>
              <a:endParaRPr sz="2400" dirty="0"/>
            </a:p>
          </p:txBody>
        </p:sp>
        <p:grpSp>
          <p:nvGrpSpPr>
            <p:cNvPr id="28" name="Group">
              <a:extLst>
                <a:ext uri="{FF2B5EF4-FFF2-40B4-BE49-F238E27FC236}">
                  <a16:creationId xmlns:a16="http://schemas.microsoft.com/office/drawing/2014/main" id="{36777FFE-3C78-4F24-8A97-E384F76C84B4}"/>
                </a:ext>
              </a:extLst>
            </p:cNvPr>
            <p:cNvGrpSpPr/>
            <p:nvPr/>
          </p:nvGrpSpPr>
          <p:grpSpPr>
            <a:xfrm>
              <a:off x="1570074" y="0"/>
              <a:ext cx="2143725" cy="1710510"/>
              <a:chOff x="27205" y="0"/>
              <a:chExt cx="2143723" cy="1710509"/>
            </a:xfrm>
          </p:grpSpPr>
          <p:grpSp>
            <p:nvGrpSpPr>
              <p:cNvPr id="29" name="Group">
                <a:extLst>
                  <a:ext uri="{FF2B5EF4-FFF2-40B4-BE49-F238E27FC236}">
                    <a16:creationId xmlns:a16="http://schemas.microsoft.com/office/drawing/2014/main" id="{03FF6D91-A699-45D2-8A7C-67CB9DF0109B}"/>
                  </a:ext>
                </a:extLst>
              </p:cNvPr>
              <p:cNvGrpSpPr/>
              <p:nvPr/>
            </p:nvGrpSpPr>
            <p:grpSpPr>
              <a:xfrm>
                <a:off x="27205" y="0"/>
                <a:ext cx="1710509" cy="1710509"/>
                <a:chOff x="0" y="0"/>
                <a:chExt cx="1710508" cy="1710508"/>
              </a:xfrm>
            </p:grpSpPr>
            <p:sp>
              <p:nvSpPr>
                <p:cNvPr id="31" name="Shape">
                  <a:extLst>
                    <a:ext uri="{FF2B5EF4-FFF2-40B4-BE49-F238E27FC236}">
                      <a16:creationId xmlns:a16="http://schemas.microsoft.com/office/drawing/2014/main" id="{45AB21A2-38F7-4695-9F29-A98F4686201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10509" cy="1710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3" y="21600"/>
                      </a:moveTo>
                      <a:cubicBezTo>
                        <a:pt x="16765" y="21600"/>
                        <a:pt x="21600" y="16765"/>
                        <a:pt x="21600" y="10747"/>
                      </a:cubicBezTo>
                      <a:cubicBezTo>
                        <a:pt x="21600" y="4835"/>
                        <a:pt x="16765" y="0"/>
                        <a:pt x="10853" y="0"/>
                      </a:cubicBezTo>
                      <a:cubicBezTo>
                        <a:pt x="4835" y="0"/>
                        <a:pt x="0" y="4835"/>
                        <a:pt x="0" y="10747"/>
                      </a:cubicBezTo>
                      <a:cubicBezTo>
                        <a:pt x="0" y="16765"/>
                        <a:pt x="4835" y="21600"/>
                        <a:pt x="10853" y="21600"/>
                      </a:cubicBezTo>
                    </a:path>
                  </a:pathLst>
                </a:custGeom>
                <a:solidFill>
                  <a:srgbClr val="8012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  <p:sp>
              <p:nvSpPr>
                <p:cNvPr id="32" name="Shape">
                  <a:extLst>
                    <a:ext uri="{FF2B5EF4-FFF2-40B4-BE49-F238E27FC236}">
                      <a16:creationId xmlns:a16="http://schemas.microsoft.com/office/drawing/2014/main" id="{0384C841-31BF-4AA1-B992-FF2C5475ED72}"/>
                    </a:ext>
                  </a:extLst>
                </p:cNvPr>
                <p:cNvSpPr/>
                <p:nvPr/>
              </p:nvSpPr>
              <p:spPr>
                <a:xfrm>
                  <a:off x="108437" y="105047"/>
                  <a:ext cx="1490245" cy="1497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6" y="0"/>
                      </a:moveTo>
                      <a:cubicBezTo>
                        <a:pt x="16785" y="0"/>
                        <a:pt x="21600" y="4910"/>
                        <a:pt x="21600" y="10794"/>
                      </a:cubicBezTo>
                      <a:cubicBezTo>
                        <a:pt x="21600" y="16812"/>
                        <a:pt x="16785" y="21600"/>
                        <a:pt x="10856" y="21600"/>
                      </a:cubicBezTo>
                      <a:cubicBezTo>
                        <a:pt x="4815" y="21600"/>
                        <a:pt x="0" y="16812"/>
                        <a:pt x="0" y="10794"/>
                      </a:cubicBezTo>
                      <a:cubicBezTo>
                        <a:pt x="0" y="4910"/>
                        <a:pt x="4815" y="0"/>
                        <a:pt x="10856" y="0"/>
                      </a:cubicBezTo>
                    </a:path>
                  </a:pathLst>
                </a:custGeom>
                <a:gradFill flip="none" rotWithShape="1">
                  <a:gsLst>
                    <a:gs pos="61000">
                      <a:srgbClr val="FFFFFF"/>
                    </a:gs>
                    <a:gs pos="94000">
                      <a:srgbClr val="DEEBF7"/>
                    </a:gs>
                  </a:gsLst>
                  <a:path path="circle">
                    <a:fillToRect l="-7922" t="9442" r="107922" b="90557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</p:grpSp>
          <p:sp>
            <p:nvSpPr>
              <p:cNvPr id="30" name="المحور الأول">
                <a:extLst>
                  <a:ext uri="{FF2B5EF4-FFF2-40B4-BE49-F238E27FC236}">
                    <a16:creationId xmlns:a16="http://schemas.microsoft.com/office/drawing/2014/main" id="{6D156E59-CD3D-4E41-AF77-84C65CC0B8E2}"/>
                  </a:ext>
                </a:extLst>
              </p:cNvPr>
              <p:cNvSpPr txBox="1"/>
              <p:nvPr/>
            </p:nvSpPr>
            <p:spPr>
              <a:xfrm rot="10168855">
                <a:off x="375646" y="388501"/>
                <a:ext cx="1795282" cy="788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7733" tIns="67733" rIns="67733" bIns="67733" numCol="1" anchor="ctr">
                <a:noAutofit/>
              </a:bodyPr>
              <a:lstStyle>
                <a:lvl1pPr algn="r" rtl="1">
                  <a:defRPr sz="3600">
                    <a:latin typeface="Farah Regular"/>
                    <a:ea typeface="Farah Regular"/>
                    <a:cs typeface="Farah Regular"/>
                    <a:sym typeface="Farah Regular"/>
                  </a:defRPr>
                </a:lvl1pPr>
              </a:lstStyle>
              <a:p>
                <a:r>
                  <a:rPr lang="ar-EG" sz="1400" b="1" dirty="0"/>
                  <a:t>مرحلة </a:t>
                </a:r>
              </a:p>
              <a:p>
                <a:r>
                  <a:rPr lang="ar-EG" sz="1400" b="1" dirty="0"/>
                  <a:t>التوسع  </a:t>
                </a:r>
                <a:endParaRPr sz="1400" b="1" dirty="0"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2089F32-29C0-4374-AE7B-E78F9B841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936" y="731725"/>
            <a:ext cx="5940264" cy="26525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0191D8-D6D9-4A9E-9DAA-352755610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9" y="731725"/>
            <a:ext cx="6319414" cy="61262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307670-9EE3-487D-8A76-BF4D28B29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627" y="5571650"/>
            <a:ext cx="3400825" cy="1068831"/>
          </a:xfrm>
          <a:prstGeom prst="rect">
            <a:avLst/>
          </a:prstGeom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03F89C2D-EB8A-4082-B3EC-EEB30F39CC42}"/>
              </a:ext>
            </a:extLst>
          </p:cNvPr>
          <p:cNvSpPr/>
          <p:nvPr/>
        </p:nvSpPr>
        <p:spPr>
          <a:xfrm>
            <a:off x="8388627" y="4077986"/>
            <a:ext cx="3686768" cy="1180611"/>
          </a:xfrm>
          <a:prstGeom prst="wedgeRoundRectCallout">
            <a:avLst>
              <a:gd name="adj1" fmla="val -9789"/>
              <a:gd name="adj2" fmla="val -12495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2000" b="1" dirty="0"/>
              <a:t>اشرح كيفية توفير تلسكوب جيمس ويب الفضائي معلومات عن تاريخ الكون </a:t>
            </a:r>
            <a:endParaRPr lang="en-US" sz="2000" b="1" dirty="0"/>
          </a:p>
        </p:txBody>
      </p:sp>
      <p:sp>
        <p:nvSpPr>
          <p:cNvPr id="35" name="Rectangle 75">
            <a:extLst>
              <a:ext uri="{FF2B5EF4-FFF2-40B4-BE49-F238E27FC236}">
                <a16:creationId xmlns:a16="http://schemas.microsoft.com/office/drawing/2014/main" id="{40F2EB1A-4240-4BD2-8265-D1FC8607482E}"/>
              </a:ext>
            </a:extLst>
          </p:cNvPr>
          <p:cNvSpPr/>
          <p:nvPr/>
        </p:nvSpPr>
        <p:spPr>
          <a:xfrm>
            <a:off x="1" y="-4"/>
            <a:ext cx="2557774" cy="4132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sz="1600" b="1" dirty="0">
                <a:solidFill>
                  <a:schemeClr val="tx1"/>
                </a:solidFill>
                <a:latin typeface="Droid Arabic Kufi"/>
              </a:rPr>
              <a:t>مؤشر الأداء : </a:t>
            </a:r>
            <a:r>
              <a:rPr lang="ar-EG" sz="1600" b="1" dirty="0">
                <a:solidFill>
                  <a:srgbClr val="FF0000"/>
                </a:solidFill>
              </a:rPr>
              <a:t>يستقصي التليسكوبات الفضائية ومميزاتها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E158E2F-D6AC-4CCA-8A7E-51B32953CA1D}"/>
              </a:ext>
            </a:extLst>
          </p:cNvPr>
          <p:cNvGrpSpPr/>
          <p:nvPr/>
        </p:nvGrpSpPr>
        <p:grpSpPr>
          <a:xfrm>
            <a:off x="10103070" y="3473770"/>
            <a:ext cx="1972325" cy="546392"/>
            <a:chOff x="4903819" y="3918866"/>
            <a:chExt cx="2730375" cy="235762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91F1CDE-F0DF-45FA-A036-F8CA533E7829}"/>
                </a:ext>
              </a:extLst>
            </p:cNvPr>
            <p:cNvGrpSpPr/>
            <p:nvPr/>
          </p:nvGrpSpPr>
          <p:grpSpPr>
            <a:xfrm>
              <a:off x="5025553" y="3918866"/>
              <a:ext cx="2501028" cy="2216539"/>
              <a:chOff x="5896687" y="4152770"/>
              <a:chExt cx="2717226" cy="232043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D035D49F-3672-4162-BCF1-774C20FB1A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35547" b="52474" l="18741" r="63763">
                            <a14:foregroundMark x1="61933" y1="44661" x2="61933" y2="44661"/>
                            <a14:foregroundMark x1="63177" y1="45182" x2="63177" y2="45182"/>
                            <a14:foregroundMark x1="63177" y1="45182" x2="55124" y2="44401"/>
                            <a14:foregroundMark x1="55124" y1="44401" x2="55124" y2="44401"/>
                            <a14:foregroundMark x1="59151" y1="47917" x2="50952" y2="46094"/>
                            <a14:foregroundMark x1="50952" y1="46094" x2="50586" y2="45703"/>
                            <a14:foregroundMark x1="51611" y1="42057" x2="58638" y2="41146"/>
                            <a14:foregroundMark x1="58638" y1="41146" x2="60395" y2="41146"/>
                            <a14:foregroundMark x1="58931" y1="38021" x2="59078" y2="40234"/>
                            <a14:foregroundMark x1="47438" y1="46094" x2="37408" y2="47005"/>
                            <a14:foregroundMark x1="37408" y1="47005" x2="35578" y2="46354"/>
                            <a14:foregroundMark x1="32064" y1="44531" x2="19619" y2="41927"/>
                            <a14:foregroundMark x1="19619" y1="41927" x2="19473" y2="41667"/>
                            <a14:foregroundMark x1="31040" y1="48177" x2="21010" y2="47917"/>
                            <a14:foregroundMark x1="40117" y1="38281" x2="40117" y2="38281"/>
                            <a14:foregroundMark x1="37116" y1="38411" x2="37116" y2="38411"/>
                            <a14:foregroundMark x1="43485" y1="39323" x2="43485" y2="39323"/>
                            <a14:foregroundMark x1="46706" y1="39844" x2="46706" y2="39844"/>
                            <a14:foregroundMark x1="46852" y1="42318" x2="40776" y2="42578"/>
                            <a14:foregroundMark x1="52928" y1="50130" x2="58272" y2="51693"/>
                            <a14:foregroundMark x1="53294" y1="52474" x2="57906" y2="52474"/>
                            <a14:foregroundMark x1="57906" y1="52474" x2="58858" y2="52344"/>
                            <a14:foregroundMark x1="58858" y1="52344" x2="61127" y2="51953"/>
                            <a14:foregroundMark x1="61127" y1="51953" x2="63690" y2="52214"/>
                            <a14:foregroundMark x1="43851" y1="48568" x2="38726" y2="47526"/>
                            <a14:foregroundMark x1="38726" y1="47526" x2="38726" y2="47396"/>
                            <a14:foregroundMark x1="41508" y1="47266" x2="47365" y2="48568"/>
                            <a14:foregroundMark x1="19619" y1="40755" x2="24890" y2="41667"/>
                            <a14:foregroundMark x1="21303" y1="38151" x2="21303" y2="38151"/>
                            <a14:foregroundMark x1="18741" y1="40625" x2="19327" y2="44401"/>
                            <a14:foregroundMark x1="19327" y1="44401" x2="19327" y2="45964"/>
                            <a14:foregroundMark x1="18814" y1="41146" x2="19693" y2="52474"/>
                            <a14:foregroundMark x1="23792" y1="39193" x2="31552" y2="39974"/>
                            <a14:foregroundMark x1="35578" y1="39193" x2="44363" y2="39453"/>
                            <a14:foregroundMark x1="44363" y1="39453" x2="44363" y2="39453"/>
                            <a14:foregroundMark x1="51464" y1="39453" x2="58492" y2="39974"/>
                            <a14:foregroundMark x1="58492" y1="39974" x2="62884" y2="39714"/>
                            <a14:foregroundMark x1="62884" y1="39714" x2="63763" y2="39844"/>
                            <a14:foregroundMark x1="21303" y1="35677" x2="21742" y2="35677"/>
                            <a14:foregroundMark x1="24451" y1="35677" x2="25037" y2="35677"/>
                            <a14:foregroundMark x1="27599" y1="35677" x2="28184" y2="35677"/>
                            <a14:foregroundMark x1="30673" y1="35807" x2="30966" y2="35807"/>
                          </a14:backgroundRemoval>
                        </a14:imgEffect>
                      </a14:imgLayer>
                    </a14:imgProps>
                  </a:ext>
                </a:extLst>
              </a:blip>
              <a:srcRect l="17817" t="33598" r="66039" b="45663"/>
              <a:stretch/>
            </p:blipFill>
            <p:spPr>
              <a:xfrm>
                <a:off x="5896687" y="4152770"/>
                <a:ext cx="2717226" cy="2320432"/>
              </a:xfrm>
              <a:prstGeom prst="rect">
                <a:avLst/>
              </a:prstGeom>
            </p:spPr>
          </p:pic>
          <p:sp>
            <p:nvSpPr>
              <p:cNvPr id="41" name="TextBox 18">
                <a:extLst>
                  <a:ext uri="{FF2B5EF4-FFF2-40B4-BE49-F238E27FC236}">
                    <a16:creationId xmlns:a16="http://schemas.microsoft.com/office/drawing/2014/main" id="{F2F600CC-62D5-4DCB-A8E6-37636725F15E}"/>
                  </a:ext>
                </a:extLst>
              </p:cNvPr>
              <p:cNvSpPr txBox="1"/>
              <p:nvPr/>
            </p:nvSpPr>
            <p:spPr>
              <a:xfrm>
                <a:off x="6180690" y="5540488"/>
                <a:ext cx="2213114" cy="9005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cs typeface="(AH) Manal Black" pitchFamily="2" charset="-78"/>
                </a:endParaRPr>
              </a:p>
            </p:txBody>
          </p:sp>
        </p:grpSp>
        <p:sp>
          <p:nvSpPr>
            <p:cNvPr id="39" name="Rectangle 28">
              <a:extLst>
                <a:ext uri="{FF2B5EF4-FFF2-40B4-BE49-F238E27FC236}">
                  <a16:creationId xmlns:a16="http://schemas.microsoft.com/office/drawing/2014/main" id="{437F4AF2-6145-4066-85D9-FD8B23252DFE}"/>
                </a:ext>
              </a:extLst>
            </p:cNvPr>
            <p:cNvSpPr/>
            <p:nvPr/>
          </p:nvSpPr>
          <p:spPr>
            <a:xfrm>
              <a:off x="4903819" y="4948464"/>
              <a:ext cx="2730375" cy="132802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EG" sz="1400" b="1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libri Light" panose="020F0302020204030204" pitchFamily="34" charset="0"/>
                  <a:cs typeface="(AH) Manal Black" pitchFamily="2" charset="-78"/>
                </a:rPr>
                <a:t>تقييم مرحلي </a:t>
              </a:r>
              <a:endParaRPr kumimoji="0" lang="en-US" sz="14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cs typeface="(AH) Manal Black" pitchFamily="2" charset="-78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55FCC5D-99B8-44F7-AD7E-6BFF78F00020}"/>
              </a:ext>
            </a:extLst>
          </p:cNvPr>
          <p:cNvGrpSpPr/>
          <p:nvPr/>
        </p:nvGrpSpPr>
        <p:grpSpPr>
          <a:xfrm>
            <a:off x="2569904" y="147691"/>
            <a:ext cx="1972325" cy="546392"/>
            <a:chOff x="4903819" y="3918866"/>
            <a:chExt cx="2730375" cy="235762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0329A15-80D0-4EE1-90A4-7CFF8255FE61}"/>
                </a:ext>
              </a:extLst>
            </p:cNvPr>
            <p:cNvGrpSpPr/>
            <p:nvPr/>
          </p:nvGrpSpPr>
          <p:grpSpPr>
            <a:xfrm>
              <a:off x="5025553" y="3918866"/>
              <a:ext cx="2501028" cy="2216539"/>
              <a:chOff x="5896687" y="4152770"/>
              <a:chExt cx="2717226" cy="2320432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A56D6DED-97CA-418D-AB8B-91ED942BA9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35547" b="52474" l="18741" r="63763">
                            <a14:foregroundMark x1="61933" y1="44661" x2="61933" y2="44661"/>
                            <a14:foregroundMark x1="63177" y1="45182" x2="63177" y2="45182"/>
                            <a14:foregroundMark x1="63177" y1="45182" x2="55124" y2="44401"/>
                            <a14:foregroundMark x1="55124" y1="44401" x2="55124" y2="44401"/>
                            <a14:foregroundMark x1="59151" y1="47917" x2="50952" y2="46094"/>
                            <a14:foregroundMark x1="50952" y1="46094" x2="50586" y2="45703"/>
                            <a14:foregroundMark x1="51611" y1="42057" x2="58638" y2="41146"/>
                            <a14:foregroundMark x1="58638" y1="41146" x2="60395" y2="41146"/>
                            <a14:foregroundMark x1="58931" y1="38021" x2="59078" y2="40234"/>
                            <a14:foregroundMark x1="47438" y1="46094" x2="37408" y2="47005"/>
                            <a14:foregroundMark x1="37408" y1="47005" x2="35578" y2="46354"/>
                            <a14:foregroundMark x1="32064" y1="44531" x2="19619" y2="41927"/>
                            <a14:foregroundMark x1="19619" y1="41927" x2="19473" y2="41667"/>
                            <a14:foregroundMark x1="31040" y1="48177" x2="21010" y2="47917"/>
                            <a14:foregroundMark x1="40117" y1="38281" x2="40117" y2="38281"/>
                            <a14:foregroundMark x1="37116" y1="38411" x2="37116" y2="38411"/>
                            <a14:foregroundMark x1="43485" y1="39323" x2="43485" y2="39323"/>
                            <a14:foregroundMark x1="46706" y1="39844" x2="46706" y2="39844"/>
                            <a14:foregroundMark x1="46852" y1="42318" x2="40776" y2="42578"/>
                            <a14:foregroundMark x1="52928" y1="50130" x2="58272" y2="51693"/>
                            <a14:foregroundMark x1="53294" y1="52474" x2="57906" y2="52474"/>
                            <a14:foregroundMark x1="57906" y1="52474" x2="58858" y2="52344"/>
                            <a14:foregroundMark x1="58858" y1="52344" x2="61127" y2="51953"/>
                            <a14:foregroundMark x1="61127" y1="51953" x2="63690" y2="52214"/>
                            <a14:foregroundMark x1="43851" y1="48568" x2="38726" y2="47526"/>
                            <a14:foregroundMark x1="38726" y1="47526" x2="38726" y2="47396"/>
                            <a14:foregroundMark x1="41508" y1="47266" x2="47365" y2="48568"/>
                            <a14:foregroundMark x1="19619" y1="40755" x2="24890" y2="41667"/>
                            <a14:foregroundMark x1="21303" y1="38151" x2="21303" y2="38151"/>
                            <a14:foregroundMark x1="18741" y1="40625" x2="19327" y2="44401"/>
                            <a14:foregroundMark x1="19327" y1="44401" x2="19327" y2="45964"/>
                            <a14:foregroundMark x1="18814" y1="41146" x2="19693" y2="52474"/>
                            <a14:foregroundMark x1="23792" y1="39193" x2="31552" y2="39974"/>
                            <a14:foregroundMark x1="35578" y1="39193" x2="44363" y2="39453"/>
                            <a14:foregroundMark x1="44363" y1="39453" x2="44363" y2="39453"/>
                            <a14:foregroundMark x1="51464" y1="39453" x2="58492" y2="39974"/>
                            <a14:foregroundMark x1="58492" y1="39974" x2="62884" y2="39714"/>
                            <a14:foregroundMark x1="62884" y1="39714" x2="63763" y2="39844"/>
                            <a14:foregroundMark x1="21303" y1="35677" x2="21742" y2="35677"/>
                            <a14:foregroundMark x1="24451" y1="35677" x2="25037" y2="35677"/>
                            <a14:foregroundMark x1="27599" y1="35677" x2="28184" y2="35677"/>
                            <a14:foregroundMark x1="30673" y1="35807" x2="30966" y2="35807"/>
                          </a14:backgroundRemoval>
                        </a14:imgEffect>
                      </a14:imgLayer>
                    </a14:imgProps>
                  </a:ext>
                </a:extLst>
              </a:blip>
              <a:srcRect l="17817" t="33598" r="66039" b="45663"/>
              <a:stretch/>
            </p:blipFill>
            <p:spPr>
              <a:xfrm>
                <a:off x="5896687" y="4152770"/>
                <a:ext cx="2717226" cy="2320432"/>
              </a:xfrm>
              <a:prstGeom prst="rect">
                <a:avLst/>
              </a:prstGeom>
            </p:spPr>
          </p:pic>
          <p:sp>
            <p:nvSpPr>
              <p:cNvPr id="46" name="TextBox 18">
                <a:extLst>
                  <a:ext uri="{FF2B5EF4-FFF2-40B4-BE49-F238E27FC236}">
                    <a16:creationId xmlns:a16="http://schemas.microsoft.com/office/drawing/2014/main" id="{BC99B152-B8DD-419C-8584-118EB6F2237E}"/>
                  </a:ext>
                </a:extLst>
              </p:cNvPr>
              <p:cNvSpPr txBox="1"/>
              <p:nvPr/>
            </p:nvSpPr>
            <p:spPr>
              <a:xfrm>
                <a:off x="6180690" y="5540488"/>
                <a:ext cx="2213114" cy="9005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cs typeface="(AH) Manal Black" pitchFamily="2" charset="-78"/>
                </a:endParaRPr>
              </a:p>
            </p:txBody>
          </p:sp>
        </p:grpSp>
        <p:sp>
          <p:nvSpPr>
            <p:cNvPr id="44" name="Rectangle 28">
              <a:extLst>
                <a:ext uri="{FF2B5EF4-FFF2-40B4-BE49-F238E27FC236}">
                  <a16:creationId xmlns:a16="http://schemas.microsoft.com/office/drawing/2014/main" id="{31A597B7-26DE-4D36-9D24-0B27812F9597}"/>
                </a:ext>
              </a:extLst>
            </p:cNvPr>
            <p:cNvSpPr/>
            <p:nvPr/>
          </p:nvSpPr>
          <p:spPr>
            <a:xfrm>
              <a:off x="4903819" y="4948464"/>
              <a:ext cx="2730375" cy="132802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EG" sz="1400" b="1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libri Light" panose="020F0302020204030204" pitchFamily="34" charset="0"/>
                  <a:cs typeface="(AH) Manal Black" pitchFamily="2" charset="-78"/>
                </a:rPr>
                <a:t>مهارة قراءة الشكل </a:t>
              </a:r>
              <a:endParaRPr kumimoji="0" lang="en-US" sz="14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cs typeface="(AH) Manal Black" pitchFamily="2" charset="-78"/>
              </a:endParaRP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75BE883-E218-48C2-B243-F9A2C856E334}"/>
              </a:ext>
            </a:extLst>
          </p:cNvPr>
          <p:cNvSpPr/>
          <p:nvPr/>
        </p:nvSpPr>
        <p:spPr>
          <a:xfrm>
            <a:off x="8477074" y="5852348"/>
            <a:ext cx="3251991" cy="70919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5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شبه منحرف 29"/>
          <p:cNvSpPr/>
          <p:nvPr/>
        </p:nvSpPr>
        <p:spPr>
          <a:xfrm rot="5400000">
            <a:off x="1653296" y="-1170021"/>
            <a:ext cx="3095467" cy="6402063"/>
          </a:xfrm>
          <a:prstGeom prst="trapezoid">
            <a:avLst>
              <a:gd name="adj" fmla="val 8909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1" name="شبه منحرف 30"/>
          <p:cNvSpPr/>
          <p:nvPr/>
        </p:nvSpPr>
        <p:spPr>
          <a:xfrm rot="16200000" flipH="1">
            <a:off x="4089435" y="1541885"/>
            <a:ext cx="3095467" cy="1529789"/>
          </a:xfrm>
          <a:prstGeom prst="trapezoid">
            <a:avLst>
              <a:gd name="adj" fmla="val 29502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4" name="شبه منحرف 33"/>
          <p:cNvSpPr/>
          <p:nvPr/>
        </p:nvSpPr>
        <p:spPr>
          <a:xfrm rot="17569615" flipH="1">
            <a:off x="4448827" y="1492556"/>
            <a:ext cx="3357634" cy="4139131"/>
          </a:xfrm>
          <a:prstGeom prst="trapezoid">
            <a:avLst>
              <a:gd name="adj" fmla="val 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6" name="شبه منحرف 35"/>
          <p:cNvSpPr/>
          <p:nvPr/>
        </p:nvSpPr>
        <p:spPr>
          <a:xfrm rot="14400000" flipH="1">
            <a:off x="5157826" y="1639911"/>
            <a:ext cx="1935062" cy="392548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 dirty="0"/>
          </a:p>
        </p:txBody>
      </p:sp>
      <p:grpSp>
        <p:nvGrpSpPr>
          <p:cNvPr id="41" name="مجموعة 36"/>
          <p:cNvGrpSpPr/>
          <p:nvPr/>
        </p:nvGrpSpPr>
        <p:grpSpPr>
          <a:xfrm>
            <a:off x="4318220" y="2760624"/>
            <a:ext cx="3614276" cy="1684054"/>
            <a:chOff x="7402314" y="2702416"/>
            <a:chExt cx="4139131" cy="3321290"/>
          </a:xfrm>
        </p:grpSpPr>
        <p:sp>
          <p:nvSpPr>
            <p:cNvPr id="42" name="شبه منحرف 35"/>
            <p:cNvSpPr/>
            <p:nvPr/>
          </p:nvSpPr>
          <p:spPr>
            <a:xfrm rot="16200000" flipH="1">
              <a:off x="7811235" y="2293495"/>
              <a:ext cx="3321290" cy="4139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44" name="مربع نص 12"/>
            <p:cNvSpPr txBox="1"/>
            <p:nvPr/>
          </p:nvSpPr>
          <p:spPr>
            <a:xfrm>
              <a:off x="7757379" y="3187812"/>
              <a:ext cx="3429000" cy="2350499"/>
            </a:xfrm>
            <a:prstGeom prst="round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/>
              <a:r>
                <a:rPr lang="ar-EG" sz="3200" b="1" dirty="0"/>
                <a:t>مرحلة </a:t>
              </a:r>
            </a:p>
            <a:p>
              <a:pPr algn="ctr"/>
              <a:r>
                <a:rPr lang="ar-EG" sz="3200" b="1" dirty="0"/>
                <a:t>التقييم الختامي </a:t>
              </a:r>
              <a:endParaRPr lang="ar-JO" sz="3200" b="1" dirty="0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2C391E0-F494-4C88-B601-60B54617A2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073" y="385422"/>
            <a:ext cx="5185556" cy="46216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9708EF8-ED49-4B9D-A415-EFE95122193B}"/>
              </a:ext>
            </a:extLst>
          </p:cNvPr>
          <p:cNvGrpSpPr/>
          <p:nvPr/>
        </p:nvGrpSpPr>
        <p:grpSpPr>
          <a:xfrm>
            <a:off x="9059356" y="932302"/>
            <a:ext cx="2547833" cy="5667281"/>
            <a:chOff x="1557217" y="3386333"/>
            <a:chExt cx="1617367" cy="326117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20" name="صورة عادي">
              <a:extLst>
                <a:ext uri="{FF2B5EF4-FFF2-40B4-BE49-F238E27FC236}">
                  <a16:creationId xmlns:a16="http://schemas.microsoft.com/office/drawing/2014/main" id="{D1825A54-6E26-494F-9AF1-0BD85A0ED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10072" y="3673971"/>
              <a:ext cx="1264512" cy="297353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6FEB0DD-320A-425C-A5F7-04D8F930AA79}"/>
                </a:ext>
              </a:extLst>
            </p:cNvPr>
            <p:cNvSpPr txBox="1"/>
            <p:nvPr/>
          </p:nvSpPr>
          <p:spPr>
            <a:xfrm rot="19489623">
              <a:off x="1708857" y="3386333"/>
              <a:ext cx="341760" cy="76944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JO" sz="4400" dirty="0"/>
                <a:t>!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817B3D-EF67-45E5-954E-B744D82BE095}"/>
                </a:ext>
              </a:extLst>
            </p:cNvPr>
            <p:cNvSpPr txBox="1"/>
            <p:nvPr/>
          </p:nvSpPr>
          <p:spPr>
            <a:xfrm rot="19489623">
              <a:off x="1557217" y="3481561"/>
              <a:ext cx="341760" cy="76944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JO" sz="4400" dirty="0"/>
                <a:t>!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BDBB9D1-0C5E-479F-8489-8E2C99CD99B5}"/>
              </a:ext>
            </a:extLst>
          </p:cNvPr>
          <p:cNvSpPr txBox="1"/>
          <p:nvPr/>
        </p:nvSpPr>
        <p:spPr>
          <a:xfrm>
            <a:off x="1156352" y="5718867"/>
            <a:ext cx="61357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https://www.liveworksheets.com/3-ut83074zn</a:t>
            </a:r>
            <a:endParaRPr lang="en-US" dirty="0"/>
          </a:p>
          <a:p>
            <a:endParaRPr lang="en-US" dirty="0"/>
          </a:p>
        </p:txBody>
      </p:sp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EC0A1730-D7E4-4625-A525-FDA1658DAE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6794" y="1041964"/>
            <a:ext cx="3328169" cy="187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1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xit" presetSubtype="8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9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xit" presetSubtype="2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5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xit" presetSubtype="8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21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8" presetClass="emph" presetSubtype="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3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2" presetClass="entr" presetSubtype="8" fill="hold" nodeType="afterEffect" p14:presetBounceEnd="61333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333">
                                          <p:cBhvr additive="base">
                                            <p:cTn id="4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333">
                                          <p:cBhvr additive="base">
                                            <p:cTn id="4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orrect Answer Ding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30998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5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0" grpId="1" animBg="1"/>
          <p:bldP spid="31" grpId="0" animBg="1"/>
          <p:bldP spid="31" grpId="1" animBg="1"/>
          <p:bldP spid="34" grpId="0" animBg="1"/>
          <p:bldP spid="34" grpId="1" animBg="1"/>
          <p:bldP spid="36" grpId="0" animBg="1"/>
          <p:bldP spid="3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xit" presetSubtype="8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9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xit" presetSubtype="2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5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xit" presetSubtype="8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21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8" presetClass="emph" presetSubtype="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3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2" presetClass="entr" presetSubtype="8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orrect Answer Ding Version 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30998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5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0" grpId="1" animBg="1"/>
          <p:bldP spid="31" grpId="0" animBg="1"/>
          <p:bldP spid="31" grpId="1" animBg="1"/>
          <p:bldP spid="34" grpId="0" animBg="1"/>
          <p:bldP spid="34" grpId="1" animBg="1"/>
          <p:bldP spid="36" grpId="0" animBg="1"/>
          <p:bldP spid="36" grpId="1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0760659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10355</TotalTime>
  <Words>163</Words>
  <Application>Microsoft Office PowerPoint</Application>
  <PresentationFormat>Widescreen</PresentationFormat>
  <Paragraphs>47</Paragraphs>
  <Slides>9</Slides>
  <Notes>0</Notes>
  <HiddenSlides>1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(AH) Manal Black</vt:lpstr>
      <vt:lpstr>Arial</vt:lpstr>
      <vt:lpstr>Calibri</vt:lpstr>
      <vt:lpstr>Calibri Light</vt:lpstr>
      <vt:lpstr>Century Gothic</vt:lpstr>
      <vt:lpstr>Droid Arabic Kufi</vt:lpstr>
      <vt:lpstr>Dubai</vt:lpstr>
      <vt:lpstr>Farah Regular</vt:lpstr>
      <vt:lpstr>Twinkl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اسم المجموعة :الرطوبة</dc:title>
  <dc:creator>HP</dc:creator>
  <cp:lastModifiedBy>DELL</cp:lastModifiedBy>
  <cp:revision>969</cp:revision>
  <dcterms:created xsi:type="dcterms:W3CDTF">2020-05-13T13:06:37Z</dcterms:created>
  <dcterms:modified xsi:type="dcterms:W3CDTF">2022-04-22T06:57:45Z</dcterms:modified>
</cp:coreProperties>
</file>