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4"/>
  </p:sldMasterIdLst>
  <p:notesMasterIdLst>
    <p:notesMasterId r:id="rId27"/>
  </p:notesMasterIdLst>
  <p:sldIdLst>
    <p:sldId id="558" r:id="rId5"/>
    <p:sldId id="529" r:id="rId6"/>
    <p:sldId id="314" r:id="rId7"/>
    <p:sldId id="565" r:id="rId8"/>
    <p:sldId id="564" r:id="rId9"/>
    <p:sldId id="334" r:id="rId10"/>
    <p:sldId id="547" r:id="rId11"/>
    <p:sldId id="552" r:id="rId12"/>
    <p:sldId id="555" r:id="rId13"/>
    <p:sldId id="566" r:id="rId14"/>
    <p:sldId id="567" r:id="rId15"/>
    <p:sldId id="544" r:id="rId16"/>
    <p:sldId id="533" r:id="rId17"/>
    <p:sldId id="571" r:id="rId18"/>
    <p:sldId id="568" r:id="rId19"/>
    <p:sldId id="569" r:id="rId20"/>
    <p:sldId id="542" r:id="rId21"/>
    <p:sldId id="556" r:id="rId22"/>
    <p:sldId id="551" r:id="rId23"/>
    <p:sldId id="570" r:id="rId24"/>
    <p:sldId id="315" r:id="rId25"/>
    <p:sldId id="43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viewProps" Target="viewProp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presProps" Target="pres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tableStyles" Target="tableStyle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notesMaster" Target="notesMasters/notesMaster1.xml" /><Relationship Id="rId30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B7366-E077-491E-AB45-B39F8FF6386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E6336-2001-4142-9BDC-E277A7808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96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5B543-0236-4AEE-9F15-C7CF1150485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73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B617-8B3C-4567-B0F0-007F20822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0FB0E-FADA-48CC-9ACA-91679459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DE030-BB52-4984-B32A-0F0F57644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1F126-7F5F-4704-A81B-E900F4029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A7A7C-FB21-4492-A635-48D8DD9E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4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4229A-4A84-4126-9678-85A19A6EE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616C94-68D3-4814-AAE7-0E711827F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93599-DC45-4262-998D-284E1CD8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61669-7AEA-4294-BD06-9124BF6D1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A5DC-BC13-47CF-957C-34EA99D6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46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89DBC9-0EFC-4990-9116-BE43DF873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1B4B9-D898-4068-9852-08CD7E124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70E45-641D-41E6-A948-8F79084ED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860FE-495F-4310-87D5-29F9336E3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6E7BE-BC1B-45AC-8756-D13019BD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60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CE539-3B19-483A-B1F7-5737F8B0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C9B90-AE31-4585-82E7-4ABD92AF3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C8762-6FC0-41DA-B09C-ECC9E0BD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6ECD9-AD3C-41A9-AC10-E74239EE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1F198-4331-4DEF-9907-8DA2C4CA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71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FC5C3-0437-43C1-9876-F670EBCD2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8F84B-1783-41F9-9F35-CBCC2C867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4B875-AC0E-4B61-841A-F157CAE1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E6064-A202-4AF0-BB62-F60CC699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E1A1A-4BDA-46DD-AAA3-976486D6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651C-E64A-4430-A673-CC024FFFC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5720D-DA74-475A-937C-B53B37F10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7E7B9-9C4F-4990-96A0-E4626ED7D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98ADE-251D-4B12-B5F2-789A5064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2E0A0-7B19-420B-A622-DAB06A72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AC6A4-4C4D-4953-9EE8-5F3AABE4F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53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BE724-5D87-47D1-993B-EFDEF82B2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8F56D-1FE1-4391-957D-48322689D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FD507-B23F-4211-93D9-323F80F93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C4E57-5158-4557-B601-EC4EC014D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01D20-177B-472E-96B6-E034B5FF77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5B3344-06D8-4B68-935E-C67923EF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0AC16B-404C-4DA6-BB07-EFEED211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9A3BF-3746-440C-9DDA-228CF75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3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C2DB-4FAA-456A-B3F9-1F7E90082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8A552-61B6-4067-9615-736794F01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32292-AC18-41CB-A6B0-C1D4E17D2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52353-0CBA-47D9-B604-320AD3004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E2B598-309C-4BFC-AC80-9CD042D4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1E70BB-2489-41D5-905A-DC052459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01812-F1E1-45F1-90BB-1250BC2C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9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3BFFD-04C7-44E5-BFA9-3F0291AD9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305D3-3335-4917-8985-B6A1ACCB3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6A19A-F0B6-457E-BC57-12DA4C522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B8F45-7B6A-4934-BE99-D5306F659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0C087-FEE1-49F8-ADA6-90C3164D2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30CD8-8635-4D4B-8DB5-DE0E49A4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6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38C7-771F-4D22-9386-A8A53FF75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035894-B6C6-4ACF-B9E8-8D0B11731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A36DF-A62A-470B-9B73-DE3AB8A4D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CAC3E-C70D-4B51-8D8E-0C1AAA6F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95965-8EBB-4D80-86C2-EE8B5FF55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F775A-8840-4D61-8708-0621D36D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4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B649D-99FA-4258-A152-330DB53E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D6C73-E37E-4773-9F44-5A2232ADD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529E-065D-4B08-A4AE-DAD78A032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764BB-A3CF-4B97-A872-690EB6DD6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9DD5C-05F1-4896-B065-15424282A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5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slideLayout" Target="../slideLayouts/slideLayout7.xml" /><Relationship Id="rId1" Type="http://schemas.openxmlformats.org/officeDocument/2006/relationships/video" Target="https://www.youtube.com/embed/JFb-CWlz7kE?feature=oembed" TargetMode="Externa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slideLayout" Target="../slideLayouts/slideLayout7.xml" /><Relationship Id="rId1" Type="http://schemas.openxmlformats.org/officeDocument/2006/relationships/video" Target="https://www.youtube.com/embed/JFb-CWlz7kE?feature=oembed" TargetMode="Externa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0F95502-65C6-482A-9B40-DDCB8DAA9D75}"/>
              </a:ext>
            </a:extLst>
          </p:cNvPr>
          <p:cNvGrpSpPr/>
          <p:nvPr/>
        </p:nvGrpSpPr>
        <p:grpSpPr>
          <a:xfrm>
            <a:off x="85" y="0"/>
            <a:ext cx="9143915" cy="1113183"/>
            <a:chOff x="-324644" y="2222500"/>
            <a:chExt cx="22261685" cy="1302327"/>
          </a:xfrm>
        </p:grpSpPr>
        <p:sp>
          <p:nvSpPr>
            <p:cNvPr id="2" name="object 2"/>
            <p:cNvSpPr/>
            <p:nvPr/>
          </p:nvSpPr>
          <p:spPr>
            <a:xfrm>
              <a:off x="-324644" y="2222500"/>
              <a:ext cx="3156329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9EF3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3" name="object 3"/>
            <p:cNvSpPr/>
            <p:nvPr/>
          </p:nvSpPr>
          <p:spPr>
            <a:xfrm>
              <a:off x="14821668" y="2222500"/>
              <a:ext cx="7115373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00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3708B453-DDCE-42C1-9AB9-A8D5DDCA46AD}"/>
                </a:ext>
              </a:extLst>
            </p:cNvPr>
            <p:cNvSpPr/>
            <p:nvPr/>
          </p:nvSpPr>
          <p:spPr>
            <a:xfrm>
              <a:off x="2765236" y="2222500"/>
              <a:ext cx="3488802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23" name="object 2">
              <a:extLst>
                <a:ext uri="{FF2B5EF4-FFF2-40B4-BE49-F238E27FC236}">
                  <a16:creationId xmlns:a16="http://schemas.microsoft.com/office/drawing/2014/main" id="{7D360C87-DA57-4F00-96B5-35199AD11657}"/>
                </a:ext>
              </a:extLst>
            </p:cNvPr>
            <p:cNvSpPr/>
            <p:nvPr/>
          </p:nvSpPr>
          <p:spPr>
            <a:xfrm>
              <a:off x="6254037" y="2222500"/>
              <a:ext cx="8585010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FFA100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4" name="object 4"/>
          <p:cNvSpPr txBox="1"/>
          <p:nvPr/>
        </p:nvSpPr>
        <p:spPr>
          <a:xfrm>
            <a:off x="434636" y="309442"/>
            <a:ext cx="1844900" cy="361522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en-US" sz="2309" b="1" spc="-5" dirty="0">
                <a:solidFill>
                  <a:srgbClr val="FFFFFF"/>
                </a:solidFill>
                <a:cs typeface="Source Sans Pro Light"/>
              </a:rPr>
              <a:t>5A1</a:t>
            </a:r>
            <a:endParaRPr sz="2309" b="1" dirty="0">
              <a:cs typeface="Source Sans Pro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6792" y="267141"/>
            <a:ext cx="1726704" cy="368356"/>
          </a:xfrm>
          <a:prstGeom prst="rect">
            <a:avLst/>
          </a:prstGeom>
          <a:noFill/>
        </p:spPr>
        <p:txBody>
          <a:bodyPr vert="horz" wrap="square" lIns="0" tIns="42150" rIns="0" bIns="0" rtlCol="0">
            <a:spAutoFit/>
          </a:bodyPr>
          <a:lstStyle/>
          <a:p>
            <a:pPr marL="238227">
              <a:spcBef>
                <a:spcPts val="332"/>
              </a:spcBef>
            </a:pPr>
            <a:r>
              <a:rPr lang="en-US" sz="2117" b="1" spc="-5" dirty="0">
                <a:solidFill>
                  <a:srgbClr val="FFFFFF"/>
                </a:solidFill>
                <a:cs typeface="Source Sans Pro Light"/>
              </a:rPr>
              <a:t>18/4/2022</a:t>
            </a:r>
            <a:endParaRPr sz="2117" b="1" dirty="0">
              <a:cs typeface="Source Sans Pro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71169" y="0"/>
            <a:ext cx="3036711" cy="1150557"/>
          </a:xfrm>
          <a:prstGeom prst="rect">
            <a:avLst/>
          </a:prstGeom>
          <a:noFill/>
        </p:spPr>
        <p:txBody>
          <a:bodyPr vert="horz" wrap="square" lIns="0" tIns="42150" rIns="0" bIns="0" rtlCol="0">
            <a:spAutoFit/>
          </a:bodyPr>
          <a:lstStyle/>
          <a:p>
            <a:r>
              <a:rPr lang="en-US" sz="2400" b="1" spc="-2" dirty="0">
                <a:solidFill>
                  <a:srgbClr val="FFFFFF"/>
                </a:solidFill>
                <a:cs typeface="Source Sans Pro Light"/>
              </a:rPr>
              <a:t>Chapter 2 </a:t>
            </a:r>
            <a:r>
              <a:rPr lang="en-US" sz="2400" b="1" spc="-2" dirty="0">
                <a:solidFill>
                  <a:srgbClr val="FFFFFF"/>
                </a:solidFill>
              </a:rPr>
              <a:t>: Ecosystems</a:t>
            </a:r>
            <a:r>
              <a:rPr lang="en-US" sz="2400" b="0" i="0" u="none" strike="noStrike" dirty="0">
                <a:solidFill>
                  <a:srgbClr val="017890"/>
                </a:solidFill>
                <a:effectLst/>
                <a:latin typeface="proxima_novaregular"/>
              </a:rPr>
              <a:t> Module 1: Matter in Ecosystems  </a:t>
            </a:r>
            <a:endParaRPr lang="en-US" sz="2400" b="1" spc="-2" dirty="0">
              <a:solidFill>
                <a:srgbClr val="FFFFFF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89510" y="101878"/>
            <a:ext cx="2467887" cy="1114164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en-US" sz="2400" b="1" spc="-8" dirty="0">
                <a:solidFill>
                  <a:srgbClr val="FFFFFF"/>
                </a:solidFill>
                <a:cs typeface="Source Sans Pro Light"/>
              </a:rPr>
              <a:t>Lesson 1 </a:t>
            </a:r>
            <a:r>
              <a:rPr lang="en-US" sz="2400" b="1" spc="-8" dirty="0">
                <a:solidFill>
                  <a:srgbClr val="FFFFFF"/>
                </a:solidFill>
              </a:rPr>
              <a:t>: </a:t>
            </a:r>
            <a:r>
              <a:rPr lang="en-US" sz="2400" b="0" i="0" u="sng" dirty="0">
                <a:solidFill>
                  <a:srgbClr val="017890"/>
                </a:solidFill>
                <a:effectLst/>
                <a:latin typeface="proxima_novaregular"/>
              </a:rPr>
              <a:t> Plant Survival</a:t>
            </a:r>
            <a:endParaRPr lang="en-US" sz="2400" b="0" i="0" dirty="0">
              <a:solidFill>
                <a:srgbClr val="222222"/>
              </a:solidFill>
              <a:effectLst/>
              <a:latin typeface="proxima_novaregular"/>
            </a:endParaRPr>
          </a:p>
          <a:p>
            <a:pPr marL="6109">
              <a:spcBef>
                <a:spcPts val="48"/>
              </a:spcBef>
            </a:pPr>
            <a:endParaRPr lang="en-US" sz="2400" b="1" spc="-8" dirty="0">
              <a:solidFill>
                <a:srgbClr val="FFFFFF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 flipV="1">
            <a:off x="2482836" y="2329440"/>
            <a:ext cx="3701854" cy="131947"/>
          </a:xfrm>
          <a:custGeom>
            <a:avLst/>
            <a:gdLst/>
            <a:ahLst/>
            <a:cxnLst/>
            <a:rect l="l" t="t" r="r" b="b"/>
            <a:pathLst>
              <a:path w="4686300">
                <a:moveTo>
                  <a:pt x="0" y="0"/>
                </a:moveTo>
                <a:lnTo>
                  <a:pt x="4686300" y="0"/>
                </a:lnTo>
              </a:path>
            </a:pathLst>
          </a:custGeom>
          <a:ln w="8466">
            <a:solidFill>
              <a:srgbClr val="002E8E"/>
            </a:solidFill>
          </a:ln>
        </p:spPr>
        <p:txBody>
          <a:bodyPr wrap="square" lIns="0" tIns="0" rIns="0" bIns="0" rtlCol="0"/>
          <a:lstStyle/>
          <a:p>
            <a:pPr algn="ctr"/>
            <a:endParaRPr sz="865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64D221-1467-42AF-9040-1B5DA8906879}"/>
              </a:ext>
            </a:extLst>
          </p:cNvPr>
          <p:cNvSpPr txBox="1"/>
          <p:nvPr/>
        </p:nvSpPr>
        <p:spPr>
          <a:xfrm>
            <a:off x="275211" y="3579279"/>
            <a:ext cx="7403708" cy="3466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3399"/>
                </a:solidFill>
              </a:rPr>
              <a:t>For this lesson you will need your…</a:t>
            </a:r>
          </a:p>
          <a:p>
            <a:pPr marL="439804" lvl="1" indent="-219902">
              <a:buAutoNum type="arabicPeriod"/>
            </a:pPr>
            <a:r>
              <a:rPr lang="en-US" sz="4000" dirty="0">
                <a:solidFill>
                  <a:srgbClr val="003399"/>
                </a:solidFill>
              </a:rPr>
              <a:t> Science notebook</a:t>
            </a:r>
          </a:p>
          <a:p>
            <a:pPr marL="439804" lvl="1" indent="-219902">
              <a:buAutoNum type="arabicPeriod"/>
            </a:pPr>
            <a:r>
              <a:rPr lang="en-US" sz="4000" dirty="0">
                <a:solidFill>
                  <a:srgbClr val="003399"/>
                </a:solidFill>
              </a:rPr>
              <a:t>Pencil case</a:t>
            </a:r>
          </a:p>
          <a:p>
            <a:pPr marL="439804" lvl="1" indent="-219902">
              <a:buAutoNum type="arabicPeriod"/>
            </a:pPr>
            <a:r>
              <a:rPr lang="en-US" sz="4000" dirty="0">
                <a:solidFill>
                  <a:srgbClr val="003399"/>
                </a:solidFill>
              </a:rPr>
              <a:t>Textbook </a:t>
            </a:r>
          </a:p>
          <a:p>
            <a:pPr marL="219902" lvl="1"/>
            <a:endParaRPr lang="en-US" sz="4000" dirty="0">
              <a:solidFill>
                <a:srgbClr val="003399"/>
              </a:solidFill>
            </a:endParaRPr>
          </a:p>
          <a:p>
            <a:endParaRPr lang="en-US" sz="1924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8EB538-ACD1-48AD-8B67-CE0DB616847E}"/>
              </a:ext>
            </a:extLst>
          </p:cNvPr>
          <p:cNvSpPr/>
          <p:nvPr/>
        </p:nvSpPr>
        <p:spPr>
          <a:xfrm>
            <a:off x="225777" y="1811151"/>
            <a:ext cx="89182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3399"/>
                </a:solidFill>
              </a:rPr>
              <a:t>Transportation in Plants</a:t>
            </a:r>
          </a:p>
          <a:p>
            <a:pPr algn="ctr"/>
            <a:endParaRPr lang="en-US" sz="4000" dirty="0">
              <a:solidFill>
                <a:srgbClr val="003399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22434-2ED9-4643-B959-4A8F8039BC65}"/>
              </a:ext>
            </a:extLst>
          </p:cNvPr>
          <p:cNvSpPr/>
          <p:nvPr/>
        </p:nvSpPr>
        <p:spPr>
          <a:xfrm>
            <a:off x="6728346" y="1528549"/>
            <a:ext cx="1978926" cy="5459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Page- 16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C24F5-59FC-4D6D-A8F8-299A9D249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4FA3A-DC44-4860-B1A9-9510E1C89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What is Photosynthesis | Smithsonian Science Education Center">
            <a:extLst>
              <a:ext uri="{FF2B5EF4-FFF2-40B4-BE49-F238E27FC236}">
                <a16:creationId xmlns:a16="http://schemas.microsoft.com/office/drawing/2014/main" id="{ED2C7870-C947-4F59-9B9B-E6EF76E6E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07" y="0"/>
            <a:ext cx="9170907" cy="671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790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45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iagram showing process of photosynthesis in plant">
            <a:extLst>
              <a:ext uri="{FF2B5EF4-FFF2-40B4-BE49-F238E27FC236}">
                <a16:creationId xmlns:a16="http://schemas.microsoft.com/office/drawing/2014/main" id="{C6A2A9F5-F510-4D6E-A76E-DCDE1B3732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5253" y="629820"/>
            <a:ext cx="428972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279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D517A1A4-B885-4A29-8D57-2E0C835B27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275" y="3343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7B1A8-EAD0-4467-B687-1C310950C0E0}"/>
              </a:ext>
            </a:extLst>
          </p:cNvPr>
          <p:cNvGrpSpPr/>
          <p:nvPr/>
        </p:nvGrpSpPr>
        <p:grpSpPr>
          <a:xfrm>
            <a:off x="0" y="608522"/>
            <a:ext cx="2133600" cy="655833"/>
            <a:chOff x="690396" y="8642689"/>
            <a:chExt cx="3370629" cy="43942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8EC06CEB-8089-4E0A-B7EC-7E0386397489}"/>
                </a:ext>
              </a:extLst>
            </p:cNvPr>
            <p:cNvSpPr/>
            <p:nvPr/>
          </p:nvSpPr>
          <p:spPr>
            <a:xfrm>
              <a:off x="690396" y="8642693"/>
              <a:ext cx="3154529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649" dirty="0"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3CAFD331-ACB1-486C-9B87-B779B1478012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649" dirty="0"/>
            </a:p>
          </p:txBody>
        </p:sp>
      </p:grpSp>
      <p:sp>
        <p:nvSpPr>
          <p:cNvPr id="11" name="object 9">
            <a:extLst>
              <a:ext uri="{FF2B5EF4-FFF2-40B4-BE49-F238E27FC236}">
                <a16:creationId xmlns:a16="http://schemas.microsoft.com/office/drawing/2014/main" id="{DACBFD8D-008E-48CA-8567-EE6C1C90203B}"/>
              </a:ext>
            </a:extLst>
          </p:cNvPr>
          <p:cNvSpPr txBox="1"/>
          <p:nvPr/>
        </p:nvSpPr>
        <p:spPr>
          <a:xfrm>
            <a:off x="138901" y="636867"/>
            <a:ext cx="1904388" cy="558625"/>
          </a:xfrm>
          <a:prstGeom prst="rect">
            <a:avLst/>
          </a:prstGeom>
        </p:spPr>
        <p:txBody>
          <a:bodyPr vert="horz" wrap="square" lIns="0" tIns="4582" rIns="0" bIns="0" rtlCol="0">
            <a:spAutoFit/>
          </a:bodyPr>
          <a:lstStyle/>
          <a:p>
            <a:pPr marL="4582">
              <a:spcBef>
                <a:spcPts val="36"/>
              </a:spcBef>
            </a:pPr>
            <a:r>
              <a:rPr lang="cs-CZ" sz="3600" b="1" dirty="0">
                <a:solidFill>
                  <a:srgbClr val="FFFFFF"/>
                </a:solidFill>
                <a:cs typeface="Source Sans Pro Light"/>
              </a:rPr>
              <a:t>ENGAGE</a:t>
            </a:r>
            <a:endParaRPr lang="cs-CZ" sz="3600" b="1" dirty="0">
              <a:cs typeface="Source Sans Pro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FE91D7-7FC1-4893-9E90-1BE972EA4A61}"/>
              </a:ext>
            </a:extLst>
          </p:cNvPr>
          <p:cNvSpPr txBox="1"/>
          <p:nvPr/>
        </p:nvSpPr>
        <p:spPr>
          <a:xfrm>
            <a:off x="6841068" y="1265290"/>
            <a:ext cx="2184248" cy="24314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9322" indent="-289322">
              <a:buAutoNum type="arabicPeriod"/>
            </a:pPr>
            <a:r>
              <a:rPr lang="en-US" sz="1600" b="1" dirty="0">
                <a:latin typeface="Georgia" panose="02040502050405020303" pitchFamily="18" charset="0"/>
              </a:rPr>
              <a:t> How does phloem work?</a:t>
            </a:r>
          </a:p>
          <a:p>
            <a:endParaRPr lang="en-US" sz="1600" b="1" dirty="0">
              <a:latin typeface="Georgia" panose="02040502050405020303" pitchFamily="18" charset="0"/>
            </a:endParaRPr>
          </a:p>
          <a:p>
            <a:r>
              <a:rPr lang="en-US" sz="1600" b="1" dirty="0">
                <a:latin typeface="Georgia" panose="02040502050405020303" pitchFamily="18" charset="0"/>
              </a:rPr>
              <a:t> 2.  what is the role of xylem?</a:t>
            </a:r>
          </a:p>
          <a:p>
            <a:endParaRPr lang="en-US" sz="1350" b="1" dirty="0">
              <a:latin typeface="Georgia" panose="02040502050405020303" pitchFamily="18" charset="0"/>
            </a:endParaRPr>
          </a:p>
          <a:p>
            <a:endParaRPr lang="en-US" sz="1350" b="1" dirty="0">
              <a:latin typeface="Georgia" panose="02040502050405020303" pitchFamily="18" charset="0"/>
            </a:endParaRPr>
          </a:p>
          <a:p>
            <a:r>
              <a:rPr lang="en-US" sz="1350" b="1" dirty="0">
                <a:highlight>
                  <a:srgbClr val="FFFF00"/>
                </a:highlight>
                <a:latin typeface="Georgia" panose="02040502050405020303" pitchFamily="18" charset="0"/>
              </a:rPr>
              <a:t>Write down answers in chat box.</a:t>
            </a:r>
          </a:p>
          <a:p>
            <a:pPr marL="289322" indent="-289322">
              <a:buAutoNum type="arabicPeriod"/>
            </a:pPr>
            <a:endParaRPr lang="en-US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A43CD6-24E1-4229-BB6C-8AE7F9ABF3BF}"/>
              </a:ext>
            </a:extLst>
          </p:cNvPr>
          <p:cNvSpPr/>
          <p:nvPr/>
        </p:nvSpPr>
        <p:spPr>
          <a:xfrm>
            <a:off x="1332258" y="545858"/>
            <a:ext cx="6152444" cy="913713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800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Listening Activity- Transportation in plants    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FF5787-C947-4183-B7BB-9EB5334B7558}"/>
              </a:ext>
            </a:extLst>
          </p:cNvPr>
          <p:cNvSpPr/>
          <p:nvPr/>
        </p:nvSpPr>
        <p:spPr>
          <a:xfrm>
            <a:off x="0" y="0"/>
            <a:ext cx="8805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pic>
        <p:nvPicPr>
          <p:cNvPr id="2" name="Online Media 1" title="Transportation in Plants">
            <a:hlinkClick r:id="" action="ppaction://media"/>
            <a:extLst>
              <a:ext uri="{FF2B5EF4-FFF2-40B4-BE49-F238E27FC236}">
                <a16:creationId xmlns:a16="http://schemas.microsoft.com/office/drawing/2014/main" id="{C7611AF6-864B-4AD9-8C0D-F074A08E107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8424" y="1637731"/>
            <a:ext cx="6578135" cy="50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F53BB4-1407-43E6-BF4D-2EFA847BC6A5}"/>
              </a:ext>
            </a:extLst>
          </p:cNvPr>
          <p:cNvSpPr/>
          <p:nvPr/>
        </p:nvSpPr>
        <p:spPr>
          <a:xfrm>
            <a:off x="-2" y="0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2F2750-FFA8-4C86-A578-14663952E8D3}"/>
              </a:ext>
            </a:extLst>
          </p:cNvPr>
          <p:cNvGrpSpPr/>
          <p:nvPr/>
        </p:nvGrpSpPr>
        <p:grpSpPr>
          <a:xfrm>
            <a:off x="100874" y="577161"/>
            <a:ext cx="1842052" cy="458591"/>
            <a:chOff x="690396" y="8642689"/>
            <a:chExt cx="3370629" cy="439424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08209553-0F0F-4403-962C-1EA438A1B39B}"/>
                </a:ext>
              </a:extLst>
            </p:cNvPr>
            <p:cNvSpPr/>
            <p:nvPr/>
          </p:nvSpPr>
          <p:spPr>
            <a:xfrm>
              <a:off x="690396" y="8642693"/>
              <a:ext cx="3154529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AF0069E2-73B6-4FCF-A315-7A1534470BE5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9BA5726-329C-480D-8551-641CA65165E4}"/>
              </a:ext>
            </a:extLst>
          </p:cNvPr>
          <p:cNvSpPr/>
          <p:nvPr/>
        </p:nvSpPr>
        <p:spPr>
          <a:xfrm>
            <a:off x="256284" y="532980"/>
            <a:ext cx="1325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cs typeface="Source Sans Pro Light"/>
              </a:rPr>
              <a:t>EXPLORE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45A8B-5137-4069-ACB9-D93FF2E61077}"/>
              </a:ext>
            </a:extLst>
          </p:cNvPr>
          <p:cNvSpPr txBox="1"/>
          <p:nvPr/>
        </p:nvSpPr>
        <p:spPr>
          <a:xfrm>
            <a:off x="-143302" y="1479097"/>
            <a:ext cx="459929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The food is then available to the plant for growth, storage, and other life processes.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Phloem are tissues that transport sugars to all parts of the plant.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It drives the movement of materials throughout a plant. </a:t>
            </a:r>
            <a:endParaRPr lang="en-US" sz="2000" dirty="0"/>
          </a:p>
        </p:txBody>
      </p:sp>
      <p:pic>
        <p:nvPicPr>
          <p:cNvPr id="5124" name="Picture 4" descr="Water Motion and Sugar Translocation in Leaves | SpringerLink">
            <a:extLst>
              <a:ext uri="{FF2B5EF4-FFF2-40B4-BE49-F238E27FC236}">
                <a16:creationId xmlns:a16="http://schemas.microsoft.com/office/drawing/2014/main" id="{F8318B6F-3234-4731-8D18-7E9D3C281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77" y="614149"/>
            <a:ext cx="4435593" cy="624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32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0126D-B8EB-4979-938E-FFE1E6660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D5C9A-515B-42CD-A503-53BADC7D8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Xylem And Phloem Vector Illustration Labeled Plant Transportation Scheme  Stock Illustration - Download Image Now - iStock">
            <a:extLst>
              <a:ext uri="{FF2B5EF4-FFF2-40B4-BE49-F238E27FC236}">
                <a16:creationId xmlns:a16="http://schemas.microsoft.com/office/drawing/2014/main" id="{A7EB82F2-59AC-45B9-8468-249A39AF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600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15C30-9BA3-4B74-929E-CDDDA25FC7F4}"/>
              </a:ext>
            </a:extLst>
          </p:cNvPr>
          <p:cNvSpPr/>
          <p:nvPr/>
        </p:nvSpPr>
        <p:spPr>
          <a:xfrm>
            <a:off x="1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3724E-9B08-4E6A-988D-A9F19308CEF7}"/>
              </a:ext>
            </a:extLst>
          </p:cNvPr>
          <p:cNvGrpSpPr/>
          <p:nvPr/>
        </p:nvGrpSpPr>
        <p:grpSpPr>
          <a:xfrm>
            <a:off x="0" y="692771"/>
            <a:ext cx="1703540" cy="398262"/>
            <a:chOff x="2266858" y="8642689"/>
            <a:chExt cx="1794167" cy="43942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9FAA34B-D4E7-4E84-96B4-FB1982CF6D66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7EB8B9A-42AE-43EA-889D-775152A3BB3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4A0AF902-C058-442E-AA81-F620A151E9EB}"/>
              </a:ext>
            </a:extLst>
          </p:cNvPr>
          <p:cNvSpPr txBox="1"/>
          <p:nvPr/>
        </p:nvSpPr>
        <p:spPr>
          <a:xfrm>
            <a:off x="180842" y="739226"/>
            <a:ext cx="1722629" cy="657373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cs-CZ" sz="2116" b="1" dirty="0">
                <a:solidFill>
                  <a:srgbClr val="FFFFFF"/>
                </a:solidFill>
                <a:cs typeface="Source Sans Pro Light"/>
              </a:rPr>
              <a:t>EVALUATE</a:t>
            </a:r>
            <a:endParaRPr lang="cs-CZ" sz="2116" b="1" dirty="0">
              <a:cs typeface="Source Sans Pro Light"/>
            </a:endParaRPr>
          </a:p>
          <a:p>
            <a:pPr marL="6109">
              <a:spcBef>
                <a:spcPts val="48"/>
              </a:spcBef>
            </a:pPr>
            <a:endParaRPr lang="cs-CZ" sz="2116" b="1" dirty="0">
              <a:cs typeface="Source Sans Pro Light"/>
            </a:endParaRPr>
          </a:p>
        </p:txBody>
      </p:sp>
      <p:pic>
        <p:nvPicPr>
          <p:cNvPr id="10242" name="Picture 2" descr="Xylem and Phloem">
            <a:extLst>
              <a:ext uri="{FF2B5EF4-FFF2-40B4-BE49-F238E27FC236}">
                <a16:creationId xmlns:a16="http://schemas.microsoft.com/office/drawing/2014/main" id="{66A63527-2276-4B49-8D02-2F6DFDEFE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88" y="111314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3E1A87-1FF4-4C7B-A5EF-F8937A7B650A}"/>
              </a:ext>
            </a:extLst>
          </p:cNvPr>
          <p:cNvSpPr txBox="1"/>
          <p:nvPr/>
        </p:nvSpPr>
        <p:spPr>
          <a:xfrm>
            <a:off x="2398594" y="4332743"/>
            <a:ext cx="4606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https://wordwall.net/resource/21644376</a:t>
            </a:r>
          </a:p>
        </p:txBody>
      </p:sp>
    </p:spTree>
    <p:extLst>
      <p:ext uri="{BB962C8B-B14F-4D97-AF65-F5344CB8AC3E}">
        <p14:creationId xmlns:p14="http://schemas.microsoft.com/office/powerpoint/2010/main" val="250236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15C30-9BA3-4B74-929E-CDDDA25FC7F4}"/>
              </a:ext>
            </a:extLst>
          </p:cNvPr>
          <p:cNvSpPr/>
          <p:nvPr/>
        </p:nvSpPr>
        <p:spPr>
          <a:xfrm>
            <a:off x="1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3724E-9B08-4E6A-988D-A9F19308CEF7}"/>
              </a:ext>
            </a:extLst>
          </p:cNvPr>
          <p:cNvGrpSpPr/>
          <p:nvPr/>
        </p:nvGrpSpPr>
        <p:grpSpPr>
          <a:xfrm>
            <a:off x="0" y="692771"/>
            <a:ext cx="1703540" cy="398262"/>
            <a:chOff x="2266858" y="8642689"/>
            <a:chExt cx="1794167" cy="43942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9FAA34B-D4E7-4E84-96B4-FB1982CF6D66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7EB8B9A-42AE-43EA-889D-775152A3BB3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4A0AF902-C058-442E-AA81-F620A151E9EB}"/>
              </a:ext>
            </a:extLst>
          </p:cNvPr>
          <p:cNvSpPr txBox="1"/>
          <p:nvPr/>
        </p:nvSpPr>
        <p:spPr>
          <a:xfrm>
            <a:off x="180842" y="739226"/>
            <a:ext cx="1722629" cy="657373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cs-CZ" sz="2116" b="1" dirty="0">
                <a:solidFill>
                  <a:srgbClr val="FFFFFF"/>
                </a:solidFill>
                <a:cs typeface="Source Sans Pro Light"/>
              </a:rPr>
              <a:t>EVALUATE</a:t>
            </a:r>
            <a:endParaRPr lang="cs-CZ" sz="2116" b="1" dirty="0">
              <a:cs typeface="Source Sans Pro Light"/>
            </a:endParaRPr>
          </a:p>
          <a:p>
            <a:pPr marL="6109">
              <a:spcBef>
                <a:spcPts val="48"/>
              </a:spcBef>
            </a:pPr>
            <a:endParaRPr lang="cs-CZ" sz="2116" b="1" dirty="0">
              <a:cs typeface="Source Sans Pro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D816C-526E-494C-991D-4EFCE87A61A5}"/>
              </a:ext>
            </a:extLst>
          </p:cNvPr>
          <p:cNvSpPr txBox="1"/>
          <p:nvPr/>
        </p:nvSpPr>
        <p:spPr>
          <a:xfrm>
            <a:off x="2084696" y="1889794"/>
            <a:ext cx="4606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https://wordwall.net/resource/17642834</a:t>
            </a:r>
          </a:p>
        </p:txBody>
      </p:sp>
      <p:pic>
        <p:nvPicPr>
          <p:cNvPr id="11266" name="Picture 2" descr="Xylem and Phloem Gap Fill">
            <a:extLst>
              <a:ext uri="{FF2B5EF4-FFF2-40B4-BE49-F238E27FC236}">
                <a16:creationId xmlns:a16="http://schemas.microsoft.com/office/drawing/2014/main" id="{50AE66E1-AE18-4260-9773-2CAC80F1F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84" y="273722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918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15C30-9BA3-4B74-929E-CDDDA25FC7F4}"/>
              </a:ext>
            </a:extLst>
          </p:cNvPr>
          <p:cNvSpPr/>
          <p:nvPr/>
        </p:nvSpPr>
        <p:spPr>
          <a:xfrm>
            <a:off x="1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3724E-9B08-4E6A-988D-A9F19308CEF7}"/>
              </a:ext>
            </a:extLst>
          </p:cNvPr>
          <p:cNvGrpSpPr/>
          <p:nvPr/>
        </p:nvGrpSpPr>
        <p:grpSpPr>
          <a:xfrm>
            <a:off x="0" y="542645"/>
            <a:ext cx="1703540" cy="398262"/>
            <a:chOff x="2266858" y="8642689"/>
            <a:chExt cx="1794167" cy="43942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9FAA34B-D4E7-4E84-96B4-FB1982CF6D66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7EB8B9A-42AE-43EA-889D-775152A3BB3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4A0AF902-C058-442E-AA81-F620A151E9EB}"/>
              </a:ext>
            </a:extLst>
          </p:cNvPr>
          <p:cNvSpPr txBox="1"/>
          <p:nvPr/>
        </p:nvSpPr>
        <p:spPr>
          <a:xfrm>
            <a:off x="153546" y="575453"/>
            <a:ext cx="1722629" cy="331771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en-US" sz="2116" b="1" dirty="0">
                <a:solidFill>
                  <a:srgbClr val="FFFFFF"/>
                </a:solidFill>
                <a:cs typeface="Source Sans Pro Light"/>
              </a:rPr>
              <a:t>EXTEND</a:t>
            </a:r>
            <a:endParaRPr lang="cs-CZ" sz="2116" b="1" dirty="0">
              <a:cs typeface="Source Sans Pro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FA256-314E-4350-8DBD-13A804C0107B}"/>
              </a:ext>
            </a:extLst>
          </p:cNvPr>
          <p:cNvSpPr txBox="1"/>
          <p:nvPr/>
        </p:nvSpPr>
        <p:spPr>
          <a:xfrm>
            <a:off x="269543" y="1601676"/>
            <a:ext cx="326522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sng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Transpiration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is the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evaporation of water from a plant’s leaves.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As water evaporates from the leaves, </a:t>
            </a:r>
            <a:r>
              <a:rPr lang="en-US" sz="20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more water is carried from the bottom of the plant to the top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Water moves into the leaf, </a:t>
            </a:r>
            <a:r>
              <a:rPr lang="en-US" sz="20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replacing the water that has evaporated.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8" name="Picture 2" descr="Transport In Plants - Common misconceptions">
            <a:extLst>
              <a:ext uri="{FF2B5EF4-FFF2-40B4-BE49-F238E27FC236}">
                <a16:creationId xmlns:a16="http://schemas.microsoft.com/office/drawing/2014/main" id="{D522094F-E57F-4A30-98E5-6D591895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40" y="532262"/>
            <a:ext cx="5342344" cy="593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26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F53BB4-1407-43E6-BF4D-2EFA847BC6A5}"/>
              </a:ext>
            </a:extLst>
          </p:cNvPr>
          <p:cNvSpPr/>
          <p:nvPr/>
        </p:nvSpPr>
        <p:spPr>
          <a:xfrm>
            <a:off x="-2" y="0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2F2750-FFA8-4C86-A578-14663952E8D3}"/>
              </a:ext>
            </a:extLst>
          </p:cNvPr>
          <p:cNvGrpSpPr/>
          <p:nvPr/>
        </p:nvGrpSpPr>
        <p:grpSpPr>
          <a:xfrm>
            <a:off x="278295" y="781878"/>
            <a:ext cx="1842052" cy="458591"/>
            <a:chOff x="690396" y="8642689"/>
            <a:chExt cx="3370629" cy="439424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08209553-0F0F-4403-962C-1EA438A1B39B}"/>
                </a:ext>
              </a:extLst>
            </p:cNvPr>
            <p:cNvSpPr/>
            <p:nvPr/>
          </p:nvSpPr>
          <p:spPr>
            <a:xfrm>
              <a:off x="690396" y="8642693"/>
              <a:ext cx="3154529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AF0069E2-73B6-4FCF-A315-7A1534470BE5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9BA5726-329C-480D-8551-641CA65165E4}"/>
              </a:ext>
            </a:extLst>
          </p:cNvPr>
          <p:cNvSpPr/>
          <p:nvPr/>
        </p:nvSpPr>
        <p:spPr>
          <a:xfrm>
            <a:off x="269931" y="805936"/>
            <a:ext cx="1325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cs typeface="Source Sans Pro Light"/>
              </a:rPr>
              <a:t>EXPLORE</a:t>
            </a:r>
            <a:endParaRPr lang="en-US" sz="2400" dirty="0"/>
          </a:p>
        </p:txBody>
      </p:sp>
      <p:pic>
        <p:nvPicPr>
          <p:cNvPr id="8194" name="Picture 2" descr="Transpiration In Plants on Make a GIF">
            <a:extLst>
              <a:ext uri="{FF2B5EF4-FFF2-40B4-BE49-F238E27FC236}">
                <a16:creationId xmlns:a16="http://schemas.microsoft.com/office/drawing/2014/main" id="{39AC4578-251B-4142-9A7D-85D9551B3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419669"/>
            <a:ext cx="8584442" cy="643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497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15C30-9BA3-4B74-929E-CDDDA25FC7F4}"/>
              </a:ext>
            </a:extLst>
          </p:cNvPr>
          <p:cNvSpPr/>
          <p:nvPr/>
        </p:nvSpPr>
        <p:spPr>
          <a:xfrm>
            <a:off x="1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3724E-9B08-4E6A-988D-A9F19308CEF7}"/>
              </a:ext>
            </a:extLst>
          </p:cNvPr>
          <p:cNvGrpSpPr/>
          <p:nvPr/>
        </p:nvGrpSpPr>
        <p:grpSpPr>
          <a:xfrm>
            <a:off x="0" y="692771"/>
            <a:ext cx="1703540" cy="398262"/>
            <a:chOff x="2266858" y="8642689"/>
            <a:chExt cx="1794167" cy="43942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9FAA34B-D4E7-4E84-96B4-FB1982CF6D66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7EB8B9A-42AE-43EA-889D-775152A3BB3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4A0AF902-C058-442E-AA81-F620A151E9EB}"/>
              </a:ext>
            </a:extLst>
          </p:cNvPr>
          <p:cNvSpPr txBox="1"/>
          <p:nvPr/>
        </p:nvSpPr>
        <p:spPr>
          <a:xfrm>
            <a:off x="180842" y="739226"/>
            <a:ext cx="1722629" cy="331771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en-US" sz="2116" b="1" dirty="0">
                <a:solidFill>
                  <a:srgbClr val="FFFFFF"/>
                </a:solidFill>
                <a:cs typeface="Source Sans Pro Light"/>
              </a:rPr>
              <a:t>EXTEND</a:t>
            </a:r>
            <a:endParaRPr lang="cs-CZ" sz="2116" b="1" dirty="0">
              <a:cs typeface="Source Sans Pro Light"/>
            </a:endParaRPr>
          </a:p>
        </p:txBody>
      </p:sp>
      <p:pic>
        <p:nvPicPr>
          <p:cNvPr id="14338" name="Picture 2" descr="Transpiration">
            <a:extLst>
              <a:ext uri="{FF2B5EF4-FFF2-40B4-BE49-F238E27FC236}">
                <a16:creationId xmlns:a16="http://schemas.microsoft.com/office/drawing/2014/main" id="{E8ECC5B2-273A-4B1A-B8C2-F417E4413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976" y="2082137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E4FD35-3553-4043-9F52-B8779CF1FAE8}"/>
              </a:ext>
            </a:extLst>
          </p:cNvPr>
          <p:cNvSpPr txBox="1"/>
          <p:nvPr/>
        </p:nvSpPr>
        <p:spPr>
          <a:xfrm>
            <a:off x="1907275" y="1180110"/>
            <a:ext cx="4606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https://wordwall.net/resource/3319105</a:t>
            </a:r>
          </a:p>
        </p:txBody>
      </p:sp>
    </p:spTree>
    <p:extLst>
      <p:ext uri="{BB962C8B-B14F-4D97-AF65-F5344CB8AC3E}">
        <p14:creationId xmlns:p14="http://schemas.microsoft.com/office/powerpoint/2010/main" val="4118489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10AC73C5-368A-4992-917B-0C0A1838E3CA}"/>
              </a:ext>
            </a:extLst>
          </p:cNvPr>
          <p:cNvGrpSpPr/>
          <p:nvPr/>
        </p:nvGrpSpPr>
        <p:grpSpPr>
          <a:xfrm>
            <a:off x="0" y="121007"/>
            <a:ext cx="2534478" cy="471200"/>
            <a:chOff x="0" y="8642689"/>
            <a:chExt cx="4336348" cy="439424"/>
          </a:xfrm>
          <a:solidFill>
            <a:srgbClr val="FFBF00"/>
          </a:solidFill>
        </p:grpSpPr>
        <p:sp>
          <p:nvSpPr>
            <p:cNvPr id="57" name="object 4">
              <a:extLst>
                <a:ext uri="{FF2B5EF4-FFF2-40B4-BE49-F238E27FC236}">
                  <a16:creationId xmlns:a16="http://schemas.microsoft.com/office/drawing/2014/main" id="{52033DA7-B496-435D-A3DB-E45BD45E4B7C}"/>
                </a:ext>
              </a:extLst>
            </p:cNvPr>
            <p:cNvSpPr/>
            <p:nvPr/>
          </p:nvSpPr>
          <p:spPr>
            <a:xfrm>
              <a:off x="0" y="8642693"/>
              <a:ext cx="3923363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649" dirty="0"/>
            </a:p>
          </p:txBody>
        </p:sp>
        <p:sp>
          <p:nvSpPr>
            <p:cNvPr id="58" name="object 5">
              <a:extLst>
                <a:ext uri="{FF2B5EF4-FFF2-40B4-BE49-F238E27FC236}">
                  <a16:creationId xmlns:a16="http://schemas.microsoft.com/office/drawing/2014/main" id="{892C04EB-8963-4611-98BC-C2BD5AD407A8}"/>
                </a:ext>
              </a:extLst>
            </p:cNvPr>
            <p:cNvSpPr/>
            <p:nvPr/>
          </p:nvSpPr>
          <p:spPr>
            <a:xfrm>
              <a:off x="3621605" y="8642689"/>
              <a:ext cx="714743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649"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02704" y="259709"/>
            <a:ext cx="2345635" cy="281626"/>
          </a:xfrm>
          <a:prstGeom prst="rect">
            <a:avLst/>
          </a:prstGeom>
        </p:spPr>
        <p:txBody>
          <a:bodyPr vert="horz" wrap="square" lIns="0" tIns="4582" rIns="0" bIns="0" rtlCol="0">
            <a:spAutoFit/>
          </a:bodyPr>
          <a:lstStyle/>
          <a:p>
            <a:pPr marL="4582">
              <a:spcBef>
                <a:spcPts val="36"/>
              </a:spcBef>
            </a:pPr>
            <a:r>
              <a:rPr lang="en-US" b="1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en-US" b="1" spc="-13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spc="-2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Objectives: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743BB0-F760-4639-92C9-9D37D1405502}"/>
              </a:ext>
            </a:extLst>
          </p:cNvPr>
          <p:cNvGrpSpPr/>
          <p:nvPr/>
        </p:nvGrpSpPr>
        <p:grpSpPr>
          <a:xfrm>
            <a:off x="0" y="2948318"/>
            <a:ext cx="1174869" cy="317958"/>
            <a:chOff x="107814" y="3153015"/>
            <a:chExt cx="3256756" cy="881385"/>
          </a:xfrm>
        </p:grpSpPr>
        <p:sp>
          <p:nvSpPr>
            <p:cNvPr id="23" name="object 23"/>
            <p:cNvSpPr/>
            <p:nvPr/>
          </p:nvSpPr>
          <p:spPr>
            <a:xfrm>
              <a:off x="107814" y="3206400"/>
              <a:ext cx="3256756" cy="828000"/>
            </a:xfrm>
            <a:custGeom>
              <a:avLst/>
              <a:gdLst/>
              <a:ahLst/>
              <a:cxnLst/>
              <a:rect l="l" t="t" r="r" b="b"/>
              <a:pathLst>
                <a:path w="1909445" h="437514">
                  <a:moveTo>
                    <a:pt x="1690241" y="0"/>
                  </a:moveTo>
                  <a:lnTo>
                    <a:pt x="0" y="0"/>
                  </a:lnTo>
                  <a:lnTo>
                    <a:pt x="0" y="437154"/>
                  </a:lnTo>
                  <a:lnTo>
                    <a:pt x="1690241" y="437154"/>
                  </a:lnTo>
                  <a:lnTo>
                    <a:pt x="1740359" y="431381"/>
                  </a:lnTo>
                  <a:lnTo>
                    <a:pt x="1786366" y="414937"/>
                  </a:lnTo>
                  <a:lnTo>
                    <a:pt x="1826950" y="389135"/>
                  </a:lnTo>
                  <a:lnTo>
                    <a:pt x="1860800" y="355285"/>
                  </a:lnTo>
                  <a:lnTo>
                    <a:pt x="1886602" y="314701"/>
                  </a:lnTo>
                  <a:lnTo>
                    <a:pt x="1903046" y="268694"/>
                  </a:lnTo>
                  <a:lnTo>
                    <a:pt x="1908818" y="218577"/>
                  </a:lnTo>
                  <a:lnTo>
                    <a:pt x="1903046" y="168459"/>
                  </a:lnTo>
                  <a:lnTo>
                    <a:pt x="1886602" y="122452"/>
                  </a:lnTo>
                  <a:lnTo>
                    <a:pt x="1860800" y="81868"/>
                  </a:lnTo>
                  <a:lnTo>
                    <a:pt x="1826950" y="48018"/>
                  </a:lnTo>
                  <a:lnTo>
                    <a:pt x="1786366" y="22216"/>
                  </a:lnTo>
                  <a:lnTo>
                    <a:pt x="1740359" y="5772"/>
                  </a:lnTo>
                  <a:lnTo>
                    <a:pt x="1690241" y="0"/>
                  </a:lnTo>
                  <a:close/>
                </a:path>
              </a:pathLst>
            </a:custGeom>
            <a:solidFill>
              <a:srgbClr val="FFA001"/>
            </a:solidFill>
          </p:spPr>
          <p:txBody>
            <a:bodyPr wrap="square" lIns="0" tIns="0" rIns="0" bIns="0" rtlCol="0"/>
            <a:lstStyle/>
            <a:p>
              <a:endParaRPr sz="649" dirty="0"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497188" y="3153015"/>
              <a:ext cx="2867382" cy="690202"/>
            </a:xfrm>
            <a:prstGeom prst="rect">
              <a:avLst/>
            </a:prstGeom>
          </p:spPr>
          <p:txBody>
            <a:bodyPr vert="horz" wrap="square" lIns="0" tIns="4582" rIns="0" bIns="0" rtlCol="0">
              <a:spAutoFit/>
            </a:bodyPr>
            <a:lstStyle/>
            <a:p>
              <a:pPr marL="4582">
                <a:spcBef>
                  <a:spcPts val="36"/>
                </a:spcBef>
              </a:pPr>
              <a:r>
                <a:rPr sz="1588" b="1" spc="2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sz="1588" b="1" spc="9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sz="1588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ywo</a:t>
              </a:r>
              <a:r>
                <a:rPr sz="1588" b="1" spc="-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sz="1588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sz="1588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DB73937-DCE5-4245-9B02-1861E3C96A56}"/>
              </a:ext>
            </a:extLst>
          </p:cNvPr>
          <p:cNvSpPr/>
          <p:nvPr/>
        </p:nvSpPr>
        <p:spPr>
          <a:xfrm>
            <a:off x="1017000" y="912697"/>
            <a:ext cx="674877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Students are expected to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dirty="0"/>
          </a:p>
          <a:p>
            <a:r>
              <a:rPr lang="en-US" sz="28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0B14D6-A123-4714-A19F-A17AADA5E365}"/>
              </a:ext>
            </a:extLst>
          </p:cNvPr>
          <p:cNvSpPr/>
          <p:nvPr/>
        </p:nvSpPr>
        <p:spPr>
          <a:xfrm>
            <a:off x="1931352" y="3978156"/>
            <a:ext cx="2712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 </a:t>
            </a:r>
            <a:r>
              <a:rPr lang="en-US" sz="1500" dirty="0"/>
              <a:t> </a:t>
            </a:r>
            <a:endParaRPr lang="en-US" sz="1588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26C22C-24D2-40A5-87D7-101C0BE19A45}"/>
              </a:ext>
            </a:extLst>
          </p:cNvPr>
          <p:cNvSpPr/>
          <p:nvPr/>
        </p:nvSpPr>
        <p:spPr>
          <a:xfrm>
            <a:off x="850128" y="3429649"/>
            <a:ext cx="4434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Xylem, Phloem, Transpiration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748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15C30-9BA3-4B74-929E-CDDDA25FC7F4}"/>
              </a:ext>
            </a:extLst>
          </p:cNvPr>
          <p:cNvSpPr/>
          <p:nvPr/>
        </p:nvSpPr>
        <p:spPr>
          <a:xfrm>
            <a:off x="1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3724E-9B08-4E6A-988D-A9F19308CEF7}"/>
              </a:ext>
            </a:extLst>
          </p:cNvPr>
          <p:cNvGrpSpPr/>
          <p:nvPr/>
        </p:nvGrpSpPr>
        <p:grpSpPr>
          <a:xfrm>
            <a:off x="0" y="692771"/>
            <a:ext cx="1703540" cy="398262"/>
            <a:chOff x="2266858" y="8642689"/>
            <a:chExt cx="1794167" cy="43942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9FAA34B-D4E7-4E84-96B4-FB1982CF6D66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7EB8B9A-42AE-43EA-889D-775152A3BB3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4A0AF902-C058-442E-AA81-F620A151E9EB}"/>
              </a:ext>
            </a:extLst>
          </p:cNvPr>
          <p:cNvSpPr txBox="1"/>
          <p:nvPr/>
        </p:nvSpPr>
        <p:spPr>
          <a:xfrm>
            <a:off x="180842" y="739226"/>
            <a:ext cx="1722629" cy="657373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cs-CZ" sz="2116" b="1" dirty="0">
                <a:solidFill>
                  <a:srgbClr val="FFFFFF"/>
                </a:solidFill>
                <a:cs typeface="Source Sans Pro Light"/>
              </a:rPr>
              <a:t>EVALUATE</a:t>
            </a:r>
            <a:endParaRPr lang="cs-CZ" sz="2116" b="1" dirty="0">
              <a:cs typeface="Source Sans Pro Light"/>
            </a:endParaRPr>
          </a:p>
          <a:p>
            <a:pPr marL="6109">
              <a:spcBef>
                <a:spcPts val="48"/>
              </a:spcBef>
            </a:pPr>
            <a:endParaRPr lang="cs-CZ" sz="2116" b="1" dirty="0">
              <a:cs typeface="Source Sans Pro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00C00-6CE2-4931-A72C-3C895EB85803}"/>
              </a:ext>
            </a:extLst>
          </p:cNvPr>
          <p:cNvSpPr txBox="1"/>
          <p:nvPr/>
        </p:nvSpPr>
        <p:spPr>
          <a:xfrm>
            <a:off x="2425890" y="1412122"/>
            <a:ext cx="4606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https://wordwall.net/resource/28481169</a:t>
            </a:r>
          </a:p>
        </p:txBody>
      </p:sp>
      <p:pic>
        <p:nvPicPr>
          <p:cNvPr id="12290" name="Picture 2" descr="Plenary- Xylem and Phloem">
            <a:extLst>
              <a:ext uri="{FF2B5EF4-FFF2-40B4-BE49-F238E27FC236}">
                <a16:creationId xmlns:a16="http://schemas.microsoft.com/office/drawing/2014/main" id="{95655700-4436-46F6-BDD4-896082D75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48" y="236874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679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6300C4-E91E-4681-BF63-879210CF9890}"/>
              </a:ext>
            </a:extLst>
          </p:cNvPr>
          <p:cNvGrpSpPr/>
          <p:nvPr/>
        </p:nvGrpSpPr>
        <p:grpSpPr>
          <a:xfrm>
            <a:off x="0" y="854878"/>
            <a:ext cx="6122503" cy="872737"/>
            <a:chOff x="0" y="5270500"/>
            <a:chExt cx="4964169" cy="828000"/>
          </a:xfrm>
        </p:grpSpPr>
        <p:sp>
          <p:nvSpPr>
            <p:cNvPr id="3" name="object 25">
              <a:extLst>
                <a:ext uri="{FF2B5EF4-FFF2-40B4-BE49-F238E27FC236}">
                  <a16:creationId xmlns:a16="http://schemas.microsoft.com/office/drawing/2014/main" id="{9D2794C3-326C-4779-901E-91B963B15BB3}"/>
                </a:ext>
              </a:extLst>
            </p:cNvPr>
            <p:cNvSpPr/>
            <p:nvPr/>
          </p:nvSpPr>
          <p:spPr>
            <a:xfrm>
              <a:off x="0" y="5270500"/>
              <a:ext cx="3256757" cy="828000"/>
            </a:xfrm>
            <a:custGeom>
              <a:avLst/>
              <a:gdLst/>
              <a:ahLst/>
              <a:cxnLst/>
              <a:rect l="l" t="t" r="r" b="b"/>
              <a:pathLst>
                <a:path w="1955164" h="437514">
                  <a:moveTo>
                    <a:pt x="1736031" y="0"/>
                  </a:moveTo>
                  <a:lnTo>
                    <a:pt x="0" y="0"/>
                  </a:lnTo>
                  <a:lnTo>
                    <a:pt x="0" y="437153"/>
                  </a:lnTo>
                  <a:lnTo>
                    <a:pt x="1736031" y="437153"/>
                  </a:lnTo>
                  <a:lnTo>
                    <a:pt x="1786148" y="431380"/>
                  </a:lnTo>
                  <a:lnTo>
                    <a:pt x="1832155" y="414936"/>
                  </a:lnTo>
                  <a:lnTo>
                    <a:pt x="1872739" y="389134"/>
                  </a:lnTo>
                  <a:lnTo>
                    <a:pt x="1906588" y="355285"/>
                  </a:lnTo>
                  <a:lnTo>
                    <a:pt x="1932391" y="314701"/>
                  </a:lnTo>
                  <a:lnTo>
                    <a:pt x="1948834" y="268694"/>
                  </a:lnTo>
                  <a:lnTo>
                    <a:pt x="1954607" y="218577"/>
                  </a:lnTo>
                  <a:lnTo>
                    <a:pt x="1948834" y="168459"/>
                  </a:lnTo>
                  <a:lnTo>
                    <a:pt x="1932391" y="122452"/>
                  </a:lnTo>
                  <a:lnTo>
                    <a:pt x="1906588" y="81868"/>
                  </a:lnTo>
                  <a:lnTo>
                    <a:pt x="1872739" y="48018"/>
                  </a:lnTo>
                  <a:lnTo>
                    <a:pt x="1832155" y="22216"/>
                  </a:lnTo>
                  <a:lnTo>
                    <a:pt x="1786148" y="5772"/>
                  </a:lnTo>
                  <a:lnTo>
                    <a:pt x="1736031" y="0"/>
                  </a:lnTo>
                  <a:close/>
                </a:path>
              </a:pathLst>
            </a:custGeom>
            <a:solidFill>
              <a:srgbClr val="FF8201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4" name="object 26">
              <a:extLst>
                <a:ext uri="{FF2B5EF4-FFF2-40B4-BE49-F238E27FC236}">
                  <a16:creationId xmlns:a16="http://schemas.microsoft.com/office/drawing/2014/main" id="{92BD8105-36A8-43C5-8B1F-9D66AF036A7A}"/>
                </a:ext>
              </a:extLst>
            </p:cNvPr>
            <p:cNvSpPr txBox="1"/>
            <p:nvPr/>
          </p:nvSpPr>
          <p:spPr>
            <a:xfrm>
              <a:off x="157212" y="5400259"/>
              <a:ext cx="4806957" cy="473052"/>
            </a:xfrm>
            <a:prstGeom prst="rect">
              <a:avLst/>
            </a:prstGeom>
          </p:spPr>
          <p:txBody>
            <a:bodyPr vert="horz" wrap="square" lIns="0" tIns="6109" rIns="0" bIns="0" rtlCol="0">
              <a:spAutoFit/>
            </a:bodyPr>
            <a:lstStyle/>
            <a:p>
              <a:pPr marL="6109">
                <a:spcBef>
                  <a:spcPts val="48"/>
                </a:spcBef>
              </a:pPr>
              <a:r>
                <a:rPr lang="en-US" sz="3200" b="1" spc="-14" dirty="0">
                  <a:solidFill>
                    <a:srgbClr val="FFFFFF"/>
                  </a:solidFill>
                  <a:cs typeface="Source Sans Pro Light"/>
                </a:rPr>
                <a:t>Learning outcome</a:t>
              </a:r>
              <a:endParaRPr sz="3200" b="1" dirty="0">
                <a:cs typeface="Source Sans Pro Light"/>
              </a:endParaRPr>
            </a:p>
          </p:txBody>
        </p:sp>
      </p:grp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91811CE-E999-45D5-B3D3-2C3242B09363}"/>
              </a:ext>
            </a:extLst>
          </p:cNvPr>
          <p:cNvSpPr txBox="1">
            <a:spLocks/>
          </p:cNvSpPr>
          <p:nvPr/>
        </p:nvSpPr>
        <p:spPr>
          <a:xfrm>
            <a:off x="204019" y="1589909"/>
            <a:ext cx="3891505" cy="4148169"/>
          </a:xfrm>
          <a:prstGeom prst="rect">
            <a:avLst/>
          </a:prstGeom>
        </p:spPr>
        <p:txBody>
          <a:bodyPr>
            <a:normAutofit/>
          </a:bodyPr>
          <a:lstStyle>
            <a:lvl1pPr marL="356433" indent="-356433" algn="l" defTabSz="1425732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299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2166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5032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898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764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631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6497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9363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24" b="1" dirty="0">
              <a:solidFill>
                <a:srgbClr val="FF66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3F7062-8576-44C2-B445-FD94876C309B}"/>
              </a:ext>
            </a:extLst>
          </p:cNvPr>
          <p:cNvSpPr/>
          <p:nvPr/>
        </p:nvSpPr>
        <p:spPr>
          <a:xfrm>
            <a:off x="92765" y="2239965"/>
            <a:ext cx="7487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</a:p>
          <a:p>
            <a:r>
              <a:rPr lang="en-US" sz="24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pic>
        <p:nvPicPr>
          <p:cNvPr id="1026" name="Picture 2" descr="As right as...">
            <a:extLst>
              <a:ext uri="{FF2B5EF4-FFF2-40B4-BE49-F238E27FC236}">
                <a16:creationId xmlns:a16="http://schemas.microsoft.com/office/drawing/2014/main" id="{4A3B89DB-BF36-4DE4-90D1-342062BD8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010" y="2093843"/>
            <a:ext cx="795130" cy="88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685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303B7-CD79-43A6-83AA-9A11B4A7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451" y="1537109"/>
            <a:ext cx="5249099" cy="983748"/>
          </a:xfrm>
        </p:spPr>
        <p:txBody>
          <a:bodyPr>
            <a:normAutofit fontScale="90000"/>
          </a:bodyPr>
          <a:lstStyle/>
          <a:p>
            <a:r>
              <a:rPr lang="en-US" sz="3675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Plenary/ Exit ticket</a:t>
            </a:r>
            <a:b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b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endParaRPr 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Image result for self assessment emoji">
            <a:extLst>
              <a:ext uri="{FF2B5EF4-FFF2-40B4-BE49-F238E27FC236}">
                <a16:creationId xmlns:a16="http://schemas.microsoft.com/office/drawing/2014/main" id="{5DB41264-EDD4-4FFA-9491-2DCF59712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t="15503" r="11487" b="7696"/>
          <a:stretch/>
        </p:blipFill>
        <p:spPr bwMode="auto">
          <a:xfrm>
            <a:off x="2291318" y="2672421"/>
            <a:ext cx="1821014" cy="280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CFF530-4CD5-4063-90B6-82F7E0A992C6}"/>
              </a:ext>
            </a:extLst>
          </p:cNvPr>
          <p:cNvSpPr txBox="1"/>
          <p:nvPr/>
        </p:nvSpPr>
        <p:spPr>
          <a:xfrm>
            <a:off x="1376157" y="1856085"/>
            <a:ext cx="639168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685777">
              <a:defRPr/>
            </a:pPr>
            <a:r>
              <a:rPr lang="en-US" b="1" u="sng" dirty="0">
                <a:solidFill>
                  <a:srgbClr val="00B0F0"/>
                </a:solidFill>
                <a:latin typeface="Century Gothic" panose="020B0502020202020204" pitchFamily="34" charset="0"/>
              </a:rPr>
              <a:t>Self assessment</a:t>
            </a:r>
            <a:br>
              <a:rPr lang="en-US" b="1" u="sng" dirty="0">
                <a:solidFill>
                  <a:srgbClr val="00B0F0"/>
                </a:solidFill>
                <a:latin typeface="Century Gothic" panose="020B0502020202020204" pitchFamily="34" charset="0"/>
              </a:rPr>
            </a:br>
            <a:r>
              <a:rPr lang="en-US" i="1" dirty="0">
                <a:solidFill>
                  <a:srgbClr val="00B0F0"/>
                </a:solidFill>
                <a:latin typeface="Century Gothic" panose="020B0502020202020204" pitchFamily="34" charset="0"/>
              </a:rPr>
              <a:t>Type your name and self-assessment in the chat box.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15CC3-C317-462D-B909-70B6F1A3E8AC}"/>
              </a:ext>
            </a:extLst>
          </p:cNvPr>
          <p:cNvSpPr txBox="1"/>
          <p:nvPr/>
        </p:nvSpPr>
        <p:spPr>
          <a:xfrm>
            <a:off x="4254538" y="2818049"/>
            <a:ext cx="29420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7">
              <a:defRPr/>
            </a:pPr>
            <a:r>
              <a:rPr lang="en-US" sz="13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 totally understand! -  9 or 10/10  or 5/5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20DAD9-2E6F-477B-93C5-E5E86E72CC0C}"/>
              </a:ext>
            </a:extLst>
          </p:cNvPr>
          <p:cNvSpPr txBox="1"/>
          <p:nvPr/>
        </p:nvSpPr>
        <p:spPr>
          <a:xfrm>
            <a:off x="4254539" y="3481225"/>
            <a:ext cx="22357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7">
              <a:defRPr/>
            </a:pPr>
            <a:r>
              <a:rPr lang="en-US" sz="13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 get it! –  7 or 8 /10</a:t>
            </a:r>
          </a:p>
          <a:p>
            <a:pPr lvl="0">
              <a:defRPr/>
            </a:pPr>
            <a:r>
              <a:rPr lang="en-US" sz="13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or 4/5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0CE609-FE44-4857-948A-4674E9E3AC0F}"/>
              </a:ext>
            </a:extLst>
          </p:cNvPr>
          <p:cNvSpPr txBox="1"/>
          <p:nvPr/>
        </p:nvSpPr>
        <p:spPr>
          <a:xfrm>
            <a:off x="4254539" y="4189062"/>
            <a:ext cx="2613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7">
              <a:defRPr/>
            </a:pPr>
            <a:r>
              <a:rPr lang="en-US" sz="13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I’m nearly there! -  5 or 6 / 10</a:t>
            </a:r>
          </a:p>
          <a:p>
            <a:pPr lvl="0">
              <a:defRPr/>
            </a:pPr>
            <a:r>
              <a:rPr lang="en-US" sz="13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or 3/5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109249-8DC3-41B9-B885-AF708F5E174C}"/>
              </a:ext>
            </a:extLst>
          </p:cNvPr>
          <p:cNvSpPr txBox="1"/>
          <p:nvPr/>
        </p:nvSpPr>
        <p:spPr>
          <a:xfrm>
            <a:off x="4254538" y="4888302"/>
            <a:ext cx="35774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7">
              <a:defRPr/>
            </a:pPr>
            <a:r>
              <a:rPr lang="en-US" sz="13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 need more help please! – 4 or less</a:t>
            </a:r>
          </a:p>
          <a:p>
            <a:pPr lvl="0">
              <a:defRPr/>
            </a:pPr>
            <a:r>
              <a:rPr lang="en-US" sz="13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or 2/5 or less</a:t>
            </a:r>
          </a:p>
        </p:txBody>
      </p:sp>
    </p:spTree>
    <p:extLst>
      <p:ext uri="{BB962C8B-B14F-4D97-AF65-F5344CB8AC3E}">
        <p14:creationId xmlns:p14="http://schemas.microsoft.com/office/powerpoint/2010/main" val="2869912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21AA422-D8C5-4A46-878A-6F1AB540F039}"/>
              </a:ext>
            </a:extLst>
          </p:cNvPr>
          <p:cNvGrpSpPr/>
          <p:nvPr/>
        </p:nvGrpSpPr>
        <p:grpSpPr>
          <a:xfrm>
            <a:off x="0" y="0"/>
            <a:ext cx="2133600" cy="483575"/>
            <a:chOff x="0" y="5270500"/>
            <a:chExt cx="3256757" cy="828000"/>
          </a:xfrm>
        </p:grpSpPr>
        <p:sp>
          <p:nvSpPr>
            <p:cNvPr id="6" name="object 25">
              <a:extLst>
                <a:ext uri="{FF2B5EF4-FFF2-40B4-BE49-F238E27FC236}">
                  <a16:creationId xmlns:a16="http://schemas.microsoft.com/office/drawing/2014/main" id="{AF408E21-8EE3-4D21-9625-F0856682C3B0}"/>
                </a:ext>
              </a:extLst>
            </p:cNvPr>
            <p:cNvSpPr/>
            <p:nvPr/>
          </p:nvSpPr>
          <p:spPr>
            <a:xfrm>
              <a:off x="0" y="5270500"/>
              <a:ext cx="3256757" cy="828000"/>
            </a:xfrm>
            <a:custGeom>
              <a:avLst/>
              <a:gdLst/>
              <a:ahLst/>
              <a:cxnLst/>
              <a:rect l="l" t="t" r="r" b="b"/>
              <a:pathLst>
                <a:path w="1955164" h="437514">
                  <a:moveTo>
                    <a:pt x="1736031" y="0"/>
                  </a:moveTo>
                  <a:lnTo>
                    <a:pt x="0" y="0"/>
                  </a:lnTo>
                  <a:lnTo>
                    <a:pt x="0" y="437153"/>
                  </a:lnTo>
                  <a:lnTo>
                    <a:pt x="1736031" y="437153"/>
                  </a:lnTo>
                  <a:lnTo>
                    <a:pt x="1786148" y="431380"/>
                  </a:lnTo>
                  <a:lnTo>
                    <a:pt x="1832155" y="414936"/>
                  </a:lnTo>
                  <a:lnTo>
                    <a:pt x="1872739" y="389134"/>
                  </a:lnTo>
                  <a:lnTo>
                    <a:pt x="1906588" y="355285"/>
                  </a:lnTo>
                  <a:lnTo>
                    <a:pt x="1932391" y="314701"/>
                  </a:lnTo>
                  <a:lnTo>
                    <a:pt x="1948834" y="268694"/>
                  </a:lnTo>
                  <a:lnTo>
                    <a:pt x="1954607" y="218577"/>
                  </a:lnTo>
                  <a:lnTo>
                    <a:pt x="1948834" y="168459"/>
                  </a:lnTo>
                  <a:lnTo>
                    <a:pt x="1932391" y="122452"/>
                  </a:lnTo>
                  <a:lnTo>
                    <a:pt x="1906588" y="81868"/>
                  </a:lnTo>
                  <a:lnTo>
                    <a:pt x="1872739" y="48018"/>
                  </a:lnTo>
                  <a:lnTo>
                    <a:pt x="1832155" y="22216"/>
                  </a:lnTo>
                  <a:lnTo>
                    <a:pt x="1786148" y="5772"/>
                  </a:lnTo>
                  <a:lnTo>
                    <a:pt x="1736031" y="0"/>
                  </a:lnTo>
                  <a:close/>
                </a:path>
              </a:pathLst>
            </a:custGeom>
            <a:solidFill>
              <a:srgbClr val="FF8201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7" name="object 26">
              <a:extLst>
                <a:ext uri="{FF2B5EF4-FFF2-40B4-BE49-F238E27FC236}">
                  <a16:creationId xmlns:a16="http://schemas.microsoft.com/office/drawing/2014/main" id="{48770D05-3456-4A7B-86F2-D94F19DBFC92}"/>
                </a:ext>
              </a:extLst>
            </p:cNvPr>
            <p:cNvSpPr txBox="1"/>
            <p:nvPr/>
          </p:nvSpPr>
          <p:spPr>
            <a:xfrm>
              <a:off x="157215" y="5400259"/>
              <a:ext cx="2942063" cy="566980"/>
            </a:xfrm>
            <a:prstGeom prst="rect">
              <a:avLst/>
            </a:prstGeom>
          </p:spPr>
          <p:txBody>
            <a:bodyPr vert="horz" wrap="square" lIns="0" tIns="6109" rIns="0" bIns="0" rtlCol="0">
              <a:spAutoFit/>
            </a:bodyPr>
            <a:lstStyle/>
            <a:p>
              <a:pPr marL="6109">
                <a:spcBef>
                  <a:spcPts val="48"/>
                </a:spcBef>
              </a:pPr>
              <a:r>
                <a:rPr lang="en-US" sz="1732" b="1" spc="-14" dirty="0">
                  <a:solidFill>
                    <a:srgbClr val="FFFFFF"/>
                  </a:solidFill>
                  <a:cs typeface="Source Sans Pro Light"/>
                </a:rPr>
                <a:t>Lesson Starter</a:t>
              </a:r>
              <a:endParaRPr sz="1732" b="1" dirty="0">
                <a:cs typeface="Source Sans Pro Ligh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92C4B00-5249-4F6B-8470-8E5FEE1B107F}"/>
              </a:ext>
            </a:extLst>
          </p:cNvPr>
          <p:cNvSpPr txBox="1"/>
          <p:nvPr/>
        </p:nvSpPr>
        <p:spPr>
          <a:xfrm>
            <a:off x="2199861" y="286603"/>
            <a:ext cx="6944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effectLst/>
                <a:latin typeface="Times New Roman" panose="02020603050405020304" pitchFamily="18" charset="0"/>
              </a:rPr>
              <a:t> what do you observe? </a:t>
            </a:r>
            <a:r>
              <a:rPr lang="en-US" sz="2400" dirty="0">
                <a:highlight>
                  <a:srgbClr val="00FFFF"/>
                </a:highlight>
              </a:rPr>
              <a:t>Write your answer in chat box.  You have 1 min</a:t>
            </a:r>
          </a:p>
        </p:txBody>
      </p:sp>
      <p:pic>
        <p:nvPicPr>
          <p:cNvPr id="15362" name="Picture 2" descr="xylem and Phloem on Make a GIF">
            <a:extLst>
              <a:ext uri="{FF2B5EF4-FFF2-40B4-BE49-F238E27FC236}">
                <a16:creationId xmlns:a16="http://schemas.microsoft.com/office/drawing/2014/main" id="{BDF7B310-8C71-403A-9782-80A39A964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6435"/>
            <a:ext cx="7964606" cy="529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556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F53BB4-1407-43E6-BF4D-2EFA847BC6A5}"/>
              </a:ext>
            </a:extLst>
          </p:cNvPr>
          <p:cNvSpPr/>
          <p:nvPr/>
        </p:nvSpPr>
        <p:spPr>
          <a:xfrm>
            <a:off x="-2" y="0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Explain role of stomata and xylem in plants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2F2750-FFA8-4C86-A578-14663952E8D3}"/>
              </a:ext>
            </a:extLst>
          </p:cNvPr>
          <p:cNvGrpSpPr/>
          <p:nvPr/>
        </p:nvGrpSpPr>
        <p:grpSpPr>
          <a:xfrm>
            <a:off x="100874" y="577161"/>
            <a:ext cx="1842052" cy="458591"/>
            <a:chOff x="690396" y="8642689"/>
            <a:chExt cx="3370629" cy="439424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08209553-0F0F-4403-962C-1EA438A1B39B}"/>
                </a:ext>
              </a:extLst>
            </p:cNvPr>
            <p:cNvSpPr/>
            <p:nvPr/>
          </p:nvSpPr>
          <p:spPr>
            <a:xfrm>
              <a:off x="690396" y="8642693"/>
              <a:ext cx="3154529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AF0069E2-73B6-4FCF-A315-7A1534470BE5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9BA5726-329C-480D-8551-641CA65165E4}"/>
              </a:ext>
            </a:extLst>
          </p:cNvPr>
          <p:cNvSpPr/>
          <p:nvPr/>
        </p:nvSpPr>
        <p:spPr>
          <a:xfrm>
            <a:off x="256284" y="532980"/>
            <a:ext cx="1325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cs typeface="Source Sans Pro Light"/>
              </a:rPr>
              <a:t>EXPLORE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2A006C-D34A-4B8C-B452-4E81F1BAEE85}"/>
              </a:ext>
            </a:extLst>
          </p:cNvPr>
          <p:cNvSpPr txBox="1"/>
          <p:nvPr/>
        </p:nvSpPr>
        <p:spPr>
          <a:xfrm>
            <a:off x="156949" y="1655509"/>
            <a:ext cx="350065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Other plant structures obtain the other materials that the plant needs.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Water is absorbed by a plant's roots.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It travels up the center of the stem through specialized tissues called xylem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7170" name="Picture 2" descr="Top 20 Phloem GIFs | Find the best GIF on Gfycat">
            <a:extLst>
              <a:ext uri="{FF2B5EF4-FFF2-40B4-BE49-F238E27FC236}">
                <a16:creationId xmlns:a16="http://schemas.microsoft.com/office/drawing/2014/main" id="{13D8A29F-89E4-440A-9E7F-4D5CD4A0F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210" y="791570"/>
            <a:ext cx="4762500" cy="556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84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D517A1A4-B885-4A29-8D57-2E0C835B27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275" y="3343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7B1A8-EAD0-4467-B687-1C310950C0E0}"/>
              </a:ext>
            </a:extLst>
          </p:cNvPr>
          <p:cNvGrpSpPr/>
          <p:nvPr/>
        </p:nvGrpSpPr>
        <p:grpSpPr>
          <a:xfrm>
            <a:off x="0" y="608522"/>
            <a:ext cx="2133600" cy="655833"/>
            <a:chOff x="690396" y="8642689"/>
            <a:chExt cx="3370629" cy="43942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8EC06CEB-8089-4E0A-B7EC-7E0386397489}"/>
                </a:ext>
              </a:extLst>
            </p:cNvPr>
            <p:cNvSpPr/>
            <p:nvPr/>
          </p:nvSpPr>
          <p:spPr>
            <a:xfrm>
              <a:off x="690396" y="8642693"/>
              <a:ext cx="3154529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649" dirty="0"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3CAFD331-ACB1-486C-9B87-B779B1478012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649" dirty="0"/>
            </a:p>
          </p:txBody>
        </p:sp>
      </p:grpSp>
      <p:sp>
        <p:nvSpPr>
          <p:cNvPr id="11" name="object 9">
            <a:extLst>
              <a:ext uri="{FF2B5EF4-FFF2-40B4-BE49-F238E27FC236}">
                <a16:creationId xmlns:a16="http://schemas.microsoft.com/office/drawing/2014/main" id="{DACBFD8D-008E-48CA-8567-EE6C1C90203B}"/>
              </a:ext>
            </a:extLst>
          </p:cNvPr>
          <p:cNvSpPr txBox="1"/>
          <p:nvPr/>
        </p:nvSpPr>
        <p:spPr>
          <a:xfrm>
            <a:off x="138901" y="636867"/>
            <a:ext cx="1904388" cy="558625"/>
          </a:xfrm>
          <a:prstGeom prst="rect">
            <a:avLst/>
          </a:prstGeom>
        </p:spPr>
        <p:txBody>
          <a:bodyPr vert="horz" wrap="square" lIns="0" tIns="4582" rIns="0" bIns="0" rtlCol="0">
            <a:spAutoFit/>
          </a:bodyPr>
          <a:lstStyle/>
          <a:p>
            <a:pPr marL="4582">
              <a:spcBef>
                <a:spcPts val="36"/>
              </a:spcBef>
            </a:pPr>
            <a:r>
              <a:rPr lang="cs-CZ" sz="3600" b="1" dirty="0">
                <a:solidFill>
                  <a:srgbClr val="FFFFFF"/>
                </a:solidFill>
                <a:cs typeface="Source Sans Pro Light"/>
              </a:rPr>
              <a:t>ENGAGE</a:t>
            </a:r>
            <a:endParaRPr lang="cs-CZ" sz="3600" b="1" dirty="0">
              <a:cs typeface="Source Sans Pro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FE91D7-7FC1-4893-9E90-1BE972EA4A61}"/>
              </a:ext>
            </a:extLst>
          </p:cNvPr>
          <p:cNvSpPr txBox="1"/>
          <p:nvPr/>
        </p:nvSpPr>
        <p:spPr>
          <a:xfrm>
            <a:off x="6841068" y="1265290"/>
            <a:ext cx="2184248" cy="24314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9322" indent="-289322">
              <a:buAutoNum type="arabicPeriod"/>
            </a:pPr>
            <a:r>
              <a:rPr lang="en-US" sz="1600" b="1" dirty="0">
                <a:latin typeface="Georgia" panose="02040502050405020303" pitchFamily="18" charset="0"/>
              </a:rPr>
              <a:t> what is the function of xylem?</a:t>
            </a:r>
          </a:p>
          <a:p>
            <a:endParaRPr lang="en-US" sz="1600" b="1" dirty="0">
              <a:latin typeface="Georgia" panose="02040502050405020303" pitchFamily="18" charset="0"/>
            </a:endParaRPr>
          </a:p>
          <a:p>
            <a:r>
              <a:rPr lang="en-US" sz="1600" b="1" dirty="0">
                <a:latin typeface="Georgia" panose="02040502050405020303" pitchFamily="18" charset="0"/>
              </a:rPr>
              <a:t> </a:t>
            </a:r>
          </a:p>
          <a:p>
            <a:endParaRPr lang="en-US" sz="1350" b="1" dirty="0">
              <a:latin typeface="Georgia" panose="02040502050405020303" pitchFamily="18" charset="0"/>
            </a:endParaRPr>
          </a:p>
          <a:p>
            <a:endParaRPr lang="en-US" sz="1350" b="1" dirty="0">
              <a:latin typeface="Georgia" panose="02040502050405020303" pitchFamily="18" charset="0"/>
            </a:endParaRPr>
          </a:p>
          <a:p>
            <a:r>
              <a:rPr lang="en-US" sz="1350" b="1" dirty="0">
                <a:highlight>
                  <a:srgbClr val="FFFF00"/>
                </a:highlight>
                <a:latin typeface="Georgia" panose="02040502050405020303" pitchFamily="18" charset="0"/>
              </a:rPr>
              <a:t>Write down answers in chat box.</a:t>
            </a:r>
          </a:p>
          <a:p>
            <a:pPr marL="289322" indent="-289322">
              <a:buAutoNum type="arabicPeriod"/>
            </a:pPr>
            <a:endParaRPr lang="en-US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A43CD6-24E1-4229-BB6C-8AE7F9ABF3BF}"/>
              </a:ext>
            </a:extLst>
          </p:cNvPr>
          <p:cNvSpPr/>
          <p:nvPr/>
        </p:nvSpPr>
        <p:spPr>
          <a:xfrm>
            <a:off x="1332258" y="545858"/>
            <a:ext cx="6152444" cy="48282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800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Listening Activity- xylem    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FF5787-C947-4183-B7BB-9EB5334B7558}"/>
              </a:ext>
            </a:extLst>
          </p:cNvPr>
          <p:cNvSpPr/>
          <p:nvPr/>
        </p:nvSpPr>
        <p:spPr>
          <a:xfrm>
            <a:off x="0" y="0"/>
            <a:ext cx="8805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Explain role of stomata and xylem in plants</a:t>
            </a:r>
          </a:p>
        </p:txBody>
      </p:sp>
      <p:pic>
        <p:nvPicPr>
          <p:cNvPr id="4" name="Online Media 3" title="Transportation in Plants">
            <a:hlinkClick r:id="" action="ppaction://media"/>
            <a:extLst>
              <a:ext uri="{FF2B5EF4-FFF2-40B4-BE49-F238E27FC236}">
                <a16:creationId xmlns:a16="http://schemas.microsoft.com/office/drawing/2014/main" id="{962EDC1A-128A-4C60-8B49-0D870C223C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8424" y="1333026"/>
            <a:ext cx="6602288" cy="552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5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F53BB4-1407-43E6-BF4D-2EFA847BC6A5}"/>
              </a:ext>
            </a:extLst>
          </p:cNvPr>
          <p:cNvSpPr/>
          <p:nvPr/>
        </p:nvSpPr>
        <p:spPr>
          <a:xfrm>
            <a:off x="-1" y="0"/>
            <a:ext cx="8123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2F2750-FFA8-4C86-A578-14663952E8D3}"/>
              </a:ext>
            </a:extLst>
          </p:cNvPr>
          <p:cNvGrpSpPr/>
          <p:nvPr/>
        </p:nvGrpSpPr>
        <p:grpSpPr>
          <a:xfrm>
            <a:off x="0" y="755374"/>
            <a:ext cx="1842052" cy="458591"/>
            <a:chOff x="690396" y="8642689"/>
            <a:chExt cx="3370629" cy="439424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08209553-0F0F-4403-962C-1EA438A1B39B}"/>
                </a:ext>
              </a:extLst>
            </p:cNvPr>
            <p:cNvSpPr/>
            <p:nvPr/>
          </p:nvSpPr>
          <p:spPr>
            <a:xfrm>
              <a:off x="690396" y="8642693"/>
              <a:ext cx="3154529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AF0069E2-73B6-4FCF-A315-7A1534470BE5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9BA5726-329C-480D-8551-641CA65165E4}"/>
              </a:ext>
            </a:extLst>
          </p:cNvPr>
          <p:cNvSpPr/>
          <p:nvPr/>
        </p:nvSpPr>
        <p:spPr>
          <a:xfrm>
            <a:off x="216923" y="713171"/>
            <a:ext cx="12613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cs typeface="Source Sans Pro Light"/>
              </a:rPr>
              <a:t>ENGAGE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8A71C-195A-4131-8A3D-DF7E8C8A1C9B}"/>
              </a:ext>
            </a:extLst>
          </p:cNvPr>
          <p:cNvSpPr txBox="1"/>
          <p:nvPr/>
        </p:nvSpPr>
        <p:spPr>
          <a:xfrm>
            <a:off x="0" y="1477075"/>
            <a:ext cx="480401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b="0" i="0" dirty="0"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Plants need </a:t>
            </a:r>
            <a:r>
              <a:rPr lang="en-US" sz="20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enough space where they grow for their roots to spread out and absorb water and nutrients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from the soil.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Some plants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need more water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than others.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Cacti can survive in deserts 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with little rain, while the </a:t>
            </a:r>
            <a:r>
              <a:rPr lang="en-US" sz="2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plants in a rain forest live in a very wet area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21E9B-FD56-45C5-B8C4-97A8EDD23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070" y="469853"/>
            <a:ext cx="3570383" cy="58071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AB4721-6633-452F-8EDE-1062F67B54E6}"/>
              </a:ext>
            </a:extLst>
          </p:cNvPr>
          <p:cNvSpPr txBox="1"/>
          <p:nvPr/>
        </p:nvSpPr>
        <p:spPr>
          <a:xfrm>
            <a:off x="443552" y="6043515"/>
            <a:ext cx="4599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Why would it be a disadvantage if plants grow too close together?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42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15C30-9BA3-4B74-929E-CDDDA25FC7F4}"/>
              </a:ext>
            </a:extLst>
          </p:cNvPr>
          <p:cNvSpPr/>
          <p:nvPr/>
        </p:nvSpPr>
        <p:spPr>
          <a:xfrm>
            <a:off x="1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3724E-9B08-4E6A-988D-A9F19308CEF7}"/>
              </a:ext>
            </a:extLst>
          </p:cNvPr>
          <p:cNvGrpSpPr/>
          <p:nvPr/>
        </p:nvGrpSpPr>
        <p:grpSpPr>
          <a:xfrm>
            <a:off x="0" y="692771"/>
            <a:ext cx="1703540" cy="398262"/>
            <a:chOff x="2266858" y="8642689"/>
            <a:chExt cx="1794167" cy="43942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9FAA34B-D4E7-4E84-96B4-FB1982CF6D66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7EB8B9A-42AE-43EA-889D-775152A3BB3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4A0AF902-C058-442E-AA81-F620A151E9EB}"/>
              </a:ext>
            </a:extLst>
          </p:cNvPr>
          <p:cNvSpPr txBox="1"/>
          <p:nvPr/>
        </p:nvSpPr>
        <p:spPr>
          <a:xfrm>
            <a:off x="180842" y="739226"/>
            <a:ext cx="1722629" cy="657373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cs-CZ" sz="2116" b="1" dirty="0">
                <a:solidFill>
                  <a:srgbClr val="FFFFFF"/>
                </a:solidFill>
                <a:cs typeface="Source Sans Pro Light"/>
              </a:rPr>
              <a:t>EVALUATE</a:t>
            </a:r>
            <a:endParaRPr lang="cs-CZ" sz="2116" b="1" dirty="0">
              <a:cs typeface="Source Sans Pro Light"/>
            </a:endParaRPr>
          </a:p>
          <a:p>
            <a:pPr marL="6109">
              <a:spcBef>
                <a:spcPts val="48"/>
              </a:spcBef>
            </a:pPr>
            <a:endParaRPr lang="cs-CZ" sz="2116" b="1" dirty="0">
              <a:cs typeface="Source Sans Pro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5AD2F-E79C-4B78-82BF-D769FE1A9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67" y="1666235"/>
            <a:ext cx="6188052" cy="34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79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15C30-9BA3-4B74-929E-CDDDA25FC7F4}"/>
              </a:ext>
            </a:extLst>
          </p:cNvPr>
          <p:cNvSpPr/>
          <p:nvPr/>
        </p:nvSpPr>
        <p:spPr>
          <a:xfrm>
            <a:off x="1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3724E-9B08-4E6A-988D-A9F19308CEF7}"/>
              </a:ext>
            </a:extLst>
          </p:cNvPr>
          <p:cNvGrpSpPr/>
          <p:nvPr/>
        </p:nvGrpSpPr>
        <p:grpSpPr>
          <a:xfrm>
            <a:off x="0" y="692771"/>
            <a:ext cx="1703540" cy="398262"/>
            <a:chOff x="2266858" y="8642689"/>
            <a:chExt cx="1794167" cy="43942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9FAA34B-D4E7-4E84-96B4-FB1982CF6D66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7EB8B9A-42AE-43EA-889D-775152A3BB3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4A0AF902-C058-442E-AA81-F620A151E9EB}"/>
              </a:ext>
            </a:extLst>
          </p:cNvPr>
          <p:cNvSpPr txBox="1"/>
          <p:nvPr/>
        </p:nvSpPr>
        <p:spPr>
          <a:xfrm>
            <a:off x="180842" y="739226"/>
            <a:ext cx="1722629" cy="331771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en-US" sz="2116" b="1" dirty="0">
                <a:solidFill>
                  <a:srgbClr val="FFFFFF"/>
                </a:solidFill>
                <a:cs typeface="Source Sans Pro Light"/>
              </a:rPr>
              <a:t> ELABORATE</a:t>
            </a:r>
            <a:endParaRPr lang="cs-CZ" sz="2116" b="1" dirty="0">
              <a:cs typeface="Source Sans Pro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099F72-4AF5-4D1A-9E1B-6316E41C8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12" y="4476821"/>
            <a:ext cx="8752870" cy="2005866"/>
          </a:xfrm>
          <a:prstGeom prst="rect">
            <a:avLst/>
          </a:prstGeom>
        </p:spPr>
      </p:pic>
      <p:sp>
        <p:nvSpPr>
          <p:cNvPr id="2" name="AutoShape 2" descr="Tarzan's Favorite Mode of Travel, the Liana Vine, Chokes Off a Tree's  Ability to Bear Fruit | At the Smithsonian| Smithsonian Magazine">
            <a:extLst>
              <a:ext uri="{FF2B5EF4-FFF2-40B4-BE49-F238E27FC236}">
                <a16:creationId xmlns:a16="http://schemas.microsoft.com/office/drawing/2014/main" id="{01F7F251-858A-47B8-B074-187246CE08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Tarzan's Favorite Mode of Travel, the Liana Vine, Chokes Off a Tree's  Ability to Bear Fruit | At the Smithsonian| Smithsonian Magazine">
            <a:extLst>
              <a:ext uri="{FF2B5EF4-FFF2-40B4-BE49-F238E27FC236}">
                <a16:creationId xmlns:a16="http://schemas.microsoft.com/office/drawing/2014/main" id="{0178F0BA-699D-4B8B-92E4-3A849A5AA2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329510-40A4-42D8-9FEA-E84D06703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459" y="614149"/>
            <a:ext cx="5049672" cy="37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73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F53BB4-1407-43E6-BF4D-2EFA847BC6A5}"/>
              </a:ext>
            </a:extLst>
          </p:cNvPr>
          <p:cNvSpPr/>
          <p:nvPr/>
        </p:nvSpPr>
        <p:spPr>
          <a:xfrm>
            <a:off x="-1" y="0"/>
            <a:ext cx="8123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2F2750-FFA8-4C86-A578-14663952E8D3}"/>
              </a:ext>
            </a:extLst>
          </p:cNvPr>
          <p:cNvGrpSpPr/>
          <p:nvPr/>
        </p:nvGrpSpPr>
        <p:grpSpPr>
          <a:xfrm>
            <a:off x="0" y="755374"/>
            <a:ext cx="1842052" cy="458591"/>
            <a:chOff x="690396" y="8642689"/>
            <a:chExt cx="3370629" cy="439424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08209553-0F0F-4403-962C-1EA438A1B39B}"/>
                </a:ext>
              </a:extLst>
            </p:cNvPr>
            <p:cNvSpPr/>
            <p:nvPr/>
          </p:nvSpPr>
          <p:spPr>
            <a:xfrm>
              <a:off x="690396" y="8642693"/>
              <a:ext cx="3154529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AF0069E2-73B6-4FCF-A315-7A1534470BE5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9BA5726-329C-480D-8551-641CA65165E4}"/>
              </a:ext>
            </a:extLst>
          </p:cNvPr>
          <p:cNvSpPr/>
          <p:nvPr/>
        </p:nvSpPr>
        <p:spPr>
          <a:xfrm>
            <a:off x="216923" y="713171"/>
            <a:ext cx="12682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cs typeface="Source Sans Pro Light"/>
              </a:rPr>
              <a:t>EXPLAIN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AutoShape 2" descr="Temperature and particle motion - tec-science">
            <a:extLst>
              <a:ext uri="{FF2B5EF4-FFF2-40B4-BE49-F238E27FC236}">
                <a16:creationId xmlns:a16="http://schemas.microsoft.com/office/drawing/2014/main" id="{874A9EB4-7906-496A-BECA-BBCC9EC133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EC302-121B-4CEF-8143-94A78377CDF7}"/>
              </a:ext>
            </a:extLst>
          </p:cNvPr>
          <p:cNvSpPr txBox="1"/>
          <p:nvPr/>
        </p:nvSpPr>
        <p:spPr>
          <a:xfrm>
            <a:off x="0" y="1547336"/>
            <a:ext cx="37804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Water and carbon dioxide combine in the presence of light energy to produce sugar and oxygen.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Energy from the sunlight is now contained in the sugars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The sugars are what the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plant uses for food. 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1028" name="Picture 4" descr="Intro to photosynthesis (article) | Khan Academy">
            <a:extLst>
              <a:ext uri="{FF2B5EF4-FFF2-40B4-BE49-F238E27FC236}">
                <a16:creationId xmlns:a16="http://schemas.microsoft.com/office/drawing/2014/main" id="{FE5CB806-F2C9-4CBF-9B46-E25174A9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84"/>
            <a:ext cx="8584442" cy="255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hat is photosynthesis? - Science Questions">
            <a:extLst>
              <a:ext uri="{FF2B5EF4-FFF2-40B4-BE49-F238E27FC236}">
                <a16:creationId xmlns:a16="http://schemas.microsoft.com/office/drawing/2014/main" id="{E1B670B4-EC2B-4686-960D-14BC6834A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011" y="709685"/>
            <a:ext cx="5248105" cy="38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958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2A6EEE694C5F408A37FA380EE416D2" ma:contentTypeVersion="9" ma:contentTypeDescription="Create a new document." ma:contentTypeScope="" ma:versionID="36abe63ea58b9d8a165585adbf153923">
  <xsd:schema xmlns:xsd="http://www.w3.org/2001/XMLSchema" xmlns:xs="http://www.w3.org/2001/XMLSchema" xmlns:p="http://schemas.microsoft.com/office/2006/metadata/properties" xmlns:ns2="25bedcaf-4064-47c1-9060-36f6ed15970e" xmlns:ns3="8e72886b-f9ae-4e4a-a888-d3cad053e924" targetNamespace="http://schemas.microsoft.com/office/2006/metadata/properties" ma:root="true" ma:fieldsID="490d5b6ab69d236b3ee743f26d2a63cc" ns2:_="" ns3:_="">
    <xsd:import namespace="25bedcaf-4064-47c1-9060-36f6ed15970e"/>
    <xsd:import namespace="8e72886b-f9ae-4e4a-a888-d3cad053e9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bedcaf-4064-47c1-9060-36f6ed1597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72886b-f9ae-4e4a-a888-d3cad053e92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0ECB86-BE23-40B5-987A-1E4DE286737B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3BF2C1FB-E916-4C91-A0F5-D051421F18E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25bedcaf-4064-47c1-9060-36f6ed15970e"/>
    <ds:schemaRef ds:uri="8e72886b-f9ae-4e4a-a888-d3cad053e924"/>
  </ds:schemaRefs>
</ds:datastoreItem>
</file>

<file path=customXml/itemProps3.xml><?xml version="1.0" encoding="utf-8"?>
<ds:datastoreItem xmlns:ds="http://schemas.openxmlformats.org/officeDocument/2006/customXml" ds:itemID="{B9896272-1A47-493B-BBFC-19EAFECD2F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4262</TotalTime>
  <Words>632</Words>
  <Application>Microsoft Office PowerPoint</Application>
  <PresentationFormat>On-screen Show (4:3)</PresentationFormat>
  <Paragraphs>95</Paragraphs>
  <Slides>22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Plenary/ Exit ticket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Rules of the Distance learning class</dc:title>
  <dc:creator>Afaque Ahmed Khan</dc:creator>
  <cp:lastModifiedBy>assia Karkaba</cp:lastModifiedBy>
  <cp:revision>235</cp:revision>
  <dcterms:created xsi:type="dcterms:W3CDTF">2020-10-29T08:20:55Z</dcterms:created>
  <dcterms:modified xsi:type="dcterms:W3CDTF">2022-04-23T16:56:12Z</dcterms:modified>
</cp:coreProperties>
</file>