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11"/>
  </p:notesMasterIdLst>
  <p:sldIdLst>
    <p:sldId id="4112" r:id="rId2"/>
    <p:sldId id="315" r:id="rId3"/>
    <p:sldId id="4005" r:id="rId4"/>
    <p:sldId id="4107" r:id="rId5"/>
    <p:sldId id="4110" r:id="rId6"/>
    <p:sldId id="4079" r:id="rId7"/>
    <p:sldId id="4109" r:id="rId8"/>
    <p:sldId id="4111" r:id="rId9"/>
    <p:sldId id="259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MOUDN N ALSHESHNIYA" initials="MNA" lastIdx="2" clrIdx="0">
    <p:extLst>
      <p:ext uri="{19B8F6BF-5375-455C-9EA6-DF929625EA0E}">
        <p15:presenceInfo xmlns:p15="http://schemas.microsoft.com/office/powerpoint/2012/main" userId="S::SHT_12543@privatemoe.ae::01d5e1ad-211d-42f5-9641-1222bd3b58a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18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83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DA352-D868-4C3C-B2A2-15E65F6FFCE5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8967-07A3-49C4-90B3-FA91EF947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79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84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34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16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9B7E1D1E-EBD3-4399-B880-01569AAC47EF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645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9B7E1D1E-EBD3-4399-B880-01569AAC47EF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6780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9B7E1D1E-EBD3-4399-B880-01569AAC47EF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0020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9B7E1D1E-EBD3-4399-B880-01569AAC47EF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0584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2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7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13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34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7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91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6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1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8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78" r:id="rId12"/>
    <p:sldLayoutId id="2147483781" r:id="rId13"/>
    <p:sldLayoutId id="2147483780" r:id="rId14"/>
    <p:sldLayoutId id="214748377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12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5" Type="http://schemas.microsoft.com/office/2007/relationships/hdphoto" Target="../media/hdphoto5.wdp"/><Relationship Id="rId10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7.png"/><Relationship Id="rId3" Type="http://schemas.microsoft.com/office/2007/relationships/hdphoto" Target="../media/hdphoto2.wdp"/><Relationship Id="rId7" Type="http://schemas.openxmlformats.org/officeDocument/2006/relationships/image" Target="../media/image34.png"/><Relationship Id="rId12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10" Type="http://schemas.microsoft.com/office/2007/relationships/hdphoto" Target="../media/hdphoto8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2.wdp"/><Relationship Id="rId7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microsoft.com/office/2007/relationships/hdphoto" Target="../media/hdphoto12.wdp"/><Relationship Id="rId4" Type="http://schemas.openxmlformats.org/officeDocument/2006/relationships/image" Target="../media/image32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liveworksheets.com/3-sl87884sx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4">
            <a:extLst>
              <a:ext uri="{FF2B5EF4-FFF2-40B4-BE49-F238E27FC236}">
                <a16:creationId xmlns:a16="http://schemas.microsoft.com/office/drawing/2014/main" id="{DEA6A68A-EB68-4FB3-AAD5-E5B9381D5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846" y="2726524"/>
            <a:ext cx="3510588" cy="6463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pPr algn="ctr" rtl="1">
              <a:buNone/>
            </a:pPr>
            <a:r>
              <a:rPr lang="ar-EG" sz="2000" b="1" dirty="0"/>
              <a:t>برايك هل كانت هناك رحلات فضائية للبشر  </a:t>
            </a:r>
            <a:endParaRPr lang="en-US" sz="2000" b="1" dirty="0"/>
          </a:p>
        </p:txBody>
      </p:sp>
      <p:sp>
        <p:nvSpPr>
          <p:cNvPr id="14" name="Text 1">
            <a:extLst>
              <a:ext uri="{FF2B5EF4-FFF2-40B4-BE49-F238E27FC236}">
                <a16:creationId xmlns:a16="http://schemas.microsoft.com/office/drawing/2014/main" id="{C5699683-8375-4FEB-8AA9-73433EAA6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6265" y="1846384"/>
            <a:ext cx="341607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هل توصلت</a:t>
            </a:r>
            <a:r>
              <a:rPr kumimoji="0" lang="ar-EG" alt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الان </a:t>
            </a:r>
            <a:r>
              <a:rPr lang="ar-EG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الى </a:t>
            </a:r>
            <a:r>
              <a:rPr kumimoji="0" lang="ar-EG" alt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ماذا سوف نتعلم بحصة اليوم</a:t>
            </a:r>
            <a:endParaRPr kumimoji="0" lang="en-GB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3">
            <a:extLst>
              <a:ext uri="{FF2B5EF4-FFF2-40B4-BE49-F238E27FC236}">
                <a16:creationId xmlns:a16="http://schemas.microsoft.com/office/drawing/2014/main" id="{31DCDCE0-8963-476A-8883-BBDA5D2F7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131" y="5718167"/>
            <a:ext cx="36389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pPr lvl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EG" altLang="en-US" sz="2000" b="1" noProof="0" dirty="0">
                <a:ea typeface="Tahoma" panose="020B0604030504040204" pitchFamily="34" charset="0"/>
                <a:cs typeface="Tahoma" panose="020B0604030504040204" pitchFamily="34" charset="0"/>
              </a:rPr>
              <a:t>هل تسطيع أن تذكر كيف نستفيد من تكنولوجيا الفضاء </a:t>
            </a:r>
            <a:endParaRPr kumimoji="0" lang="en-GB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4DB36E15-64AD-4EC5-873B-8EED15E5E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5611" y="4009420"/>
            <a:ext cx="29086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pPr lvl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EG" altLang="en-US" sz="2000" b="1" dirty="0">
                <a:ea typeface="Tahoma" panose="020B0604030504040204" pitchFamily="34" charset="0"/>
                <a:cs typeface="Tahoma" panose="020B0604030504040204" pitchFamily="34" charset="0"/>
              </a:rPr>
              <a:t>برايك هل يمكنك الاستفادة من تكنولوجيا الفضاء </a:t>
            </a:r>
            <a:endParaRPr lang="en-GB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271" name="4">
            <a:extLst>
              <a:ext uri="{FF2B5EF4-FFF2-40B4-BE49-F238E27FC236}">
                <a16:creationId xmlns:a16="http://schemas.microsoft.com/office/drawing/2014/main" id="{BCAD8DAF-067E-4D43-AED5-4163F98A097B}"/>
              </a:ext>
            </a:extLst>
          </p:cNvPr>
          <p:cNvGrpSpPr>
            <a:grpSpLocks/>
          </p:cNvGrpSpPr>
          <p:nvPr/>
        </p:nvGrpSpPr>
        <p:grpSpPr bwMode="auto">
          <a:xfrm>
            <a:off x="3565037" y="3028510"/>
            <a:ext cx="2382837" cy="2381250"/>
            <a:chOff x="1649239" y="2652679"/>
            <a:chExt cx="2382837" cy="2381250"/>
          </a:xfrm>
        </p:grpSpPr>
        <p:pic>
          <p:nvPicPr>
            <p:cNvPr id="11285" name="Picture 2">
              <a:extLst>
                <a:ext uri="{FF2B5EF4-FFF2-40B4-BE49-F238E27FC236}">
                  <a16:creationId xmlns:a16="http://schemas.microsoft.com/office/drawing/2014/main" id="{3BD95FDC-65EF-4510-A728-B0108785D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107805">
              <a:off x="1649239" y="2652679"/>
              <a:ext cx="2382837" cy="238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6" name="4">
              <a:extLst>
                <a:ext uri="{FF2B5EF4-FFF2-40B4-BE49-F238E27FC236}">
                  <a16:creationId xmlns:a16="http://schemas.microsoft.com/office/drawing/2014/main" id="{C6EBEEF7-4148-4538-A3B8-C1610B2707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474456">
              <a:off x="2241676" y="2872527"/>
              <a:ext cx="741000" cy="1570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alt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anose="020B0604020202020204" charset="0"/>
                </a:rPr>
                <a:t>4</a:t>
              </a:r>
            </a:p>
          </p:txBody>
        </p:sp>
      </p:grpSp>
      <p:grpSp>
        <p:nvGrpSpPr>
          <p:cNvPr id="11272" name="3">
            <a:extLst>
              <a:ext uri="{FF2B5EF4-FFF2-40B4-BE49-F238E27FC236}">
                <a16:creationId xmlns:a16="http://schemas.microsoft.com/office/drawing/2014/main" id="{4F12952F-1461-4068-8222-F50A92C9FF04}"/>
              </a:ext>
            </a:extLst>
          </p:cNvPr>
          <p:cNvGrpSpPr>
            <a:grpSpLocks/>
          </p:cNvGrpSpPr>
          <p:nvPr/>
        </p:nvGrpSpPr>
        <p:grpSpPr bwMode="auto">
          <a:xfrm rot="18912054">
            <a:off x="5271598" y="4757297"/>
            <a:ext cx="2381250" cy="2382838"/>
            <a:chOff x="2161660" y="3906908"/>
            <a:chExt cx="2382204" cy="2382204"/>
          </a:xfrm>
        </p:grpSpPr>
        <p:pic>
          <p:nvPicPr>
            <p:cNvPr id="11283" name="Picture 3">
              <a:extLst>
                <a:ext uri="{FF2B5EF4-FFF2-40B4-BE49-F238E27FC236}">
                  <a16:creationId xmlns:a16="http://schemas.microsoft.com/office/drawing/2014/main" id="{A842D492-CFD6-458B-8ED4-42863B088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161660" y="3906908"/>
              <a:ext cx="2382204" cy="2382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4" name="3">
              <a:extLst>
                <a:ext uri="{FF2B5EF4-FFF2-40B4-BE49-F238E27FC236}">
                  <a16:creationId xmlns:a16="http://schemas.microsoft.com/office/drawing/2014/main" id="{AF994BF9-C366-4B90-A0BF-090BC98844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687946">
              <a:off x="2945472" y="4538656"/>
              <a:ext cx="741297" cy="13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anose="020B0604020202020204" charset="0"/>
                </a:rPr>
                <a:t>3</a:t>
              </a:r>
            </a:p>
          </p:txBody>
        </p:sp>
      </p:grpSp>
      <p:grpSp>
        <p:nvGrpSpPr>
          <p:cNvPr id="11273" name="2">
            <a:extLst>
              <a:ext uri="{FF2B5EF4-FFF2-40B4-BE49-F238E27FC236}">
                <a16:creationId xmlns:a16="http://schemas.microsoft.com/office/drawing/2014/main" id="{F51B7331-C296-49A1-92E5-DA22893E76D9}"/>
              </a:ext>
            </a:extLst>
          </p:cNvPr>
          <p:cNvGrpSpPr>
            <a:grpSpLocks/>
          </p:cNvGrpSpPr>
          <p:nvPr/>
        </p:nvGrpSpPr>
        <p:grpSpPr bwMode="auto">
          <a:xfrm rot="18914680">
            <a:off x="7001973" y="3041211"/>
            <a:ext cx="2381250" cy="2382837"/>
            <a:chOff x="4595367" y="3906909"/>
            <a:chExt cx="2382204" cy="2382204"/>
          </a:xfrm>
        </p:grpSpPr>
        <p:pic>
          <p:nvPicPr>
            <p:cNvPr id="11281" name="Picture 2">
              <a:extLst>
                <a:ext uri="{FF2B5EF4-FFF2-40B4-BE49-F238E27FC236}">
                  <a16:creationId xmlns:a16="http://schemas.microsoft.com/office/drawing/2014/main" id="{28501F29-D76B-4CAC-8806-75195EF61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595367" y="3906909"/>
              <a:ext cx="2382204" cy="2382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2" name="2">
              <a:extLst>
                <a:ext uri="{FF2B5EF4-FFF2-40B4-BE49-F238E27FC236}">
                  <a16:creationId xmlns:a16="http://schemas.microsoft.com/office/drawing/2014/main" id="{698FE9CC-897F-49F8-ABD5-0BC98B7F30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685320">
              <a:off x="5598226" y="4427448"/>
              <a:ext cx="741297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alt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anose="020B0604020202020204" charset="0"/>
                </a:rPr>
                <a:t>2</a:t>
              </a:r>
            </a:p>
          </p:txBody>
        </p:sp>
      </p:grpSp>
      <p:grpSp>
        <p:nvGrpSpPr>
          <p:cNvPr id="11274" name="1">
            <a:extLst>
              <a:ext uri="{FF2B5EF4-FFF2-40B4-BE49-F238E27FC236}">
                <a16:creationId xmlns:a16="http://schemas.microsoft.com/office/drawing/2014/main" id="{915997FA-C263-4BB3-A592-205972DCA64E}"/>
              </a:ext>
            </a:extLst>
          </p:cNvPr>
          <p:cNvGrpSpPr>
            <a:grpSpLocks/>
          </p:cNvGrpSpPr>
          <p:nvPr/>
        </p:nvGrpSpPr>
        <p:grpSpPr bwMode="auto">
          <a:xfrm rot="18900000">
            <a:off x="5293823" y="1315597"/>
            <a:ext cx="2382838" cy="2382838"/>
            <a:chOff x="4612054" y="1473200"/>
            <a:chExt cx="2382204" cy="2382204"/>
          </a:xfrm>
        </p:grpSpPr>
        <p:pic>
          <p:nvPicPr>
            <p:cNvPr id="11279" name="Picture 1">
              <a:extLst>
                <a:ext uri="{FF2B5EF4-FFF2-40B4-BE49-F238E27FC236}">
                  <a16:creationId xmlns:a16="http://schemas.microsoft.com/office/drawing/2014/main" id="{DEB4EC0E-97E4-4600-970B-7AF9869CB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054" y="1473200"/>
              <a:ext cx="2382204" cy="2382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0" name="1">
              <a:extLst>
                <a:ext uri="{FF2B5EF4-FFF2-40B4-BE49-F238E27FC236}">
                  <a16:creationId xmlns:a16="http://schemas.microsoft.com/office/drawing/2014/main" id="{3DE04458-233F-4DF5-93A4-8AA3E52356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700000">
              <a:off x="5528115" y="1888995"/>
              <a:ext cx="741297" cy="13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charset="0"/>
                  <a:ea typeface="Sassoon Infant Rg" panose="02000503030000020003" charset="0"/>
                  <a:cs typeface="Sassoon Infant Rg" panose="02000503030000020003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anose="020B0604020202020204" charset="0"/>
                </a:rPr>
                <a:t>1</a:t>
              </a:r>
            </a:p>
          </p:txBody>
        </p:sp>
      </p:grpSp>
      <p:grpSp>
        <p:nvGrpSpPr>
          <p:cNvPr id="33" name="Arrow 4">
            <a:extLst>
              <a:ext uri="{FF2B5EF4-FFF2-40B4-BE49-F238E27FC236}">
                <a16:creationId xmlns:a16="http://schemas.microsoft.com/office/drawing/2014/main" id="{95D2F273-6E40-4352-97A4-ACD8D82FB2B5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4334181" y="4285017"/>
            <a:ext cx="4313237" cy="9525"/>
            <a:chOff x="2167529" y="3834073"/>
            <a:chExt cx="4817770" cy="9721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7076E18-4B91-407A-BD7A-201E294F3926}"/>
                </a:ext>
              </a:extLst>
            </p:cNvPr>
            <p:cNvCxnSpPr/>
            <p:nvPr/>
          </p:nvCxnSpPr>
          <p:spPr>
            <a:xfrm>
              <a:off x="4571981" y="3834073"/>
              <a:ext cx="2404452" cy="0"/>
            </a:xfrm>
            <a:prstGeom prst="straightConnector1">
              <a:avLst/>
            </a:prstGeom>
            <a:ln w="76200" cmpd="sng">
              <a:solidFill>
                <a:schemeClr val="accent3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8FADB2E-C166-4879-A129-E7CDC4CAF218}"/>
                </a:ext>
              </a:extLst>
            </p:cNvPr>
            <p:cNvCxnSpPr/>
            <p:nvPr/>
          </p:nvCxnSpPr>
          <p:spPr>
            <a:xfrm flipH="1">
              <a:off x="2158662" y="3843794"/>
              <a:ext cx="2404452" cy="0"/>
            </a:xfrm>
            <a:prstGeom prst="straightConnector1">
              <a:avLst/>
            </a:prstGeom>
            <a:ln w="76200" cmpd="sng">
              <a:solidFill>
                <a:schemeClr val="accent3">
                  <a:alpha val="0"/>
                </a:schemeClr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F70FAB1E-09F7-421D-B946-0964B3A0B418}"/>
              </a:ext>
            </a:extLst>
          </p:cNvPr>
          <p:cNvSpPr/>
          <p:nvPr/>
        </p:nvSpPr>
        <p:spPr>
          <a:xfrm>
            <a:off x="6300298" y="4033397"/>
            <a:ext cx="355600" cy="355600"/>
          </a:xfrm>
          <a:prstGeom prst="ellipse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DC4B655-3AA4-4EEF-AA19-CF0887F582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607" y="3426067"/>
            <a:ext cx="2924998" cy="2076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1" name="Group">
            <a:extLst>
              <a:ext uri="{FF2B5EF4-FFF2-40B4-BE49-F238E27FC236}">
                <a16:creationId xmlns:a16="http://schemas.microsoft.com/office/drawing/2014/main" id="{FD3105D5-9D88-4D79-84C7-ED2D1A5C8824}"/>
              </a:ext>
            </a:extLst>
          </p:cNvPr>
          <p:cNvGrpSpPr/>
          <p:nvPr/>
        </p:nvGrpSpPr>
        <p:grpSpPr>
          <a:xfrm rot="10800000">
            <a:off x="9515061" y="-3448"/>
            <a:ext cx="2618378" cy="1318861"/>
            <a:chOff x="0" y="0"/>
            <a:chExt cx="3280585" cy="1710510"/>
          </a:xfrm>
        </p:grpSpPr>
        <p:sp>
          <p:nvSpPr>
            <p:cNvPr id="42" name="Rectangle">
              <a:extLst>
                <a:ext uri="{FF2B5EF4-FFF2-40B4-BE49-F238E27FC236}">
                  <a16:creationId xmlns:a16="http://schemas.microsoft.com/office/drawing/2014/main" id="{6934BA29-6CD1-491C-B6DC-B2A37BED2A5B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/>
            </a:p>
          </p:txBody>
        </p:sp>
        <p:grpSp>
          <p:nvGrpSpPr>
            <p:cNvPr id="43" name="Group">
              <a:extLst>
                <a:ext uri="{FF2B5EF4-FFF2-40B4-BE49-F238E27FC236}">
                  <a16:creationId xmlns:a16="http://schemas.microsoft.com/office/drawing/2014/main" id="{735AC96A-83C7-49C8-8CE2-9CD29BABEFDB}"/>
                </a:ext>
              </a:extLst>
            </p:cNvPr>
            <p:cNvGrpSpPr/>
            <p:nvPr/>
          </p:nvGrpSpPr>
          <p:grpSpPr>
            <a:xfrm>
              <a:off x="1570074" y="0"/>
              <a:ext cx="1710511" cy="1710510"/>
              <a:chOff x="27205" y="0"/>
              <a:chExt cx="1710509" cy="1710509"/>
            </a:xfrm>
          </p:grpSpPr>
          <p:grpSp>
            <p:nvGrpSpPr>
              <p:cNvPr id="44" name="Group">
                <a:extLst>
                  <a:ext uri="{FF2B5EF4-FFF2-40B4-BE49-F238E27FC236}">
                    <a16:creationId xmlns:a16="http://schemas.microsoft.com/office/drawing/2014/main" id="{88A7C481-1FA8-44AC-94A5-A8DD81E093FA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46" name="Shape">
                  <a:extLst>
                    <a:ext uri="{FF2B5EF4-FFF2-40B4-BE49-F238E27FC236}">
                      <a16:creationId xmlns:a16="http://schemas.microsoft.com/office/drawing/2014/main" id="{619B2236-D2D0-484F-85AF-2E4B83FA61B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" name="Shape">
                  <a:extLst>
                    <a:ext uri="{FF2B5EF4-FFF2-40B4-BE49-F238E27FC236}">
                      <a16:creationId xmlns:a16="http://schemas.microsoft.com/office/drawing/2014/main" id="{CDDD2854-90F6-4626-94F6-8D23FF671E61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45" name="المحور الأول">
                <a:extLst>
                  <a:ext uri="{FF2B5EF4-FFF2-40B4-BE49-F238E27FC236}">
                    <a16:creationId xmlns:a16="http://schemas.microsoft.com/office/drawing/2014/main" id="{C8C4D138-B57F-4B4D-897E-2C43D58AB158}"/>
                  </a:ext>
                </a:extLst>
              </p:cNvPr>
              <p:cNvSpPr txBox="1"/>
              <p:nvPr/>
            </p:nvSpPr>
            <p:spPr>
              <a:xfrm rot="10168855">
                <a:off x="192140" y="508382"/>
                <a:ext cx="1467591" cy="7880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2000" b="1" dirty="0"/>
                  <a:t>مرحلة الاندماج</a:t>
                </a:r>
                <a:endParaRPr sz="2000" b="1" dirty="0"/>
              </a:p>
            </p:txBody>
          </p:sp>
        </p:grpSp>
      </p:grpSp>
      <p:pic>
        <p:nvPicPr>
          <p:cNvPr id="48" name="صورة 5">
            <a:extLst>
              <a:ext uri="{FF2B5EF4-FFF2-40B4-BE49-F238E27FC236}">
                <a16:creationId xmlns:a16="http://schemas.microsoft.com/office/drawing/2014/main" id="{87963BA7-44C9-411B-9433-DC838DBF79F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AF5F2"/>
              </a:clrFrom>
              <a:clrTo>
                <a:srgbClr val="FAF5F2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4" y="52647"/>
            <a:ext cx="1365736" cy="1513232"/>
          </a:xfrm>
          <a:prstGeom prst="rect">
            <a:avLst/>
          </a:prstGeom>
        </p:spPr>
      </p:pic>
      <p:sp>
        <p:nvSpPr>
          <p:cNvPr id="49" name="مربع نص 4">
            <a:extLst>
              <a:ext uri="{FF2B5EF4-FFF2-40B4-BE49-F238E27FC236}">
                <a16:creationId xmlns:a16="http://schemas.microsoft.com/office/drawing/2014/main" id="{4E7F7100-64F7-449B-A852-EEFF13F2EA7D}"/>
              </a:ext>
            </a:extLst>
          </p:cNvPr>
          <p:cNvSpPr txBox="1"/>
          <p:nvPr/>
        </p:nvSpPr>
        <p:spPr>
          <a:xfrm>
            <a:off x="253604" y="217669"/>
            <a:ext cx="113163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200" b="1" dirty="0"/>
              <a:t>التهيئة الحافزة</a:t>
            </a:r>
            <a:endParaRPr lang="ar-AE" sz="3200" b="1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A981678-1B93-47A1-BECB-EF5DD3F577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01" y="933790"/>
            <a:ext cx="2133600" cy="8310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49194E-2B43-442C-9FCE-F842F31F62FF}"/>
              </a:ext>
            </a:extLst>
          </p:cNvPr>
          <p:cNvSpPr/>
          <p:nvPr/>
        </p:nvSpPr>
        <p:spPr>
          <a:xfrm>
            <a:off x="4480847" y="279198"/>
            <a:ext cx="46618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EG" sz="4800" b="1" cap="none" spc="0" dirty="0">
                <a:ln/>
                <a:solidFill>
                  <a:srgbClr val="FF0000"/>
                </a:solidFill>
                <a:effectLst/>
              </a:rPr>
              <a:t>هيا بن</a:t>
            </a:r>
            <a:r>
              <a:rPr lang="ar-EG" sz="4800" b="1" dirty="0">
                <a:ln/>
                <a:solidFill>
                  <a:srgbClr val="FF0000"/>
                </a:solidFill>
              </a:rPr>
              <a:t>ا نختبر معلوماتك</a:t>
            </a:r>
            <a:endParaRPr lang="en-US" sz="4800" b="1" cap="none" spc="0" dirty="0">
              <a:ln/>
              <a:solidFill>
                <a:srgbClr val="FF0000"/>
              </a:solidFill>
              <a:effectLst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96D93B0-A3C7-4007-9A43-A63D8963A8DF}"/>
              </a:ext>
            </a:extLst>
          </p:cNvPr>
          <p:cNvGrpSpPr/>
          <p:nvPr/>
        </p:nvGrpSpPr>
        <p:grpSpPr>
          <a:xfrm>
            <a:off x="1343452" y="8447"/>
            <a:ext cx="2878487" cy="945771"/>
            <a:chOff x="4903819" y="3918866"/>
            <a:chExt cx="2730375" cy="221653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11E5743-E029-4054-873C-BF62C046003E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C65A5248-6C7F-40D6-8D85-48D9D85592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53" name="TextBox 18">
                <a:extLst>
                  <a:ext uri="{FF2B5EF4-FFF2-40B4-BE49-F238E27FC236}">
                    <a16:creationId xmlns:a16="http://schemas.microsoft.com/office/drawing/2014/main" id="{BD08E9BF-215E-4251-BB8D-EACA1F6DE752}"/>
                  </a:ext>
                </a:extLst>
              </p:cNvPr>
              <p:cNvSpPr txBox="1"/>
              <p:nvPr/>
            </p:nvSpPr>
            <p:spPr>
              <a:xfrm>
                <a:off x="6180689" y="5540489"/>
                <a:ext cx="2213113" cy="6171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51" name="Rectangle 28">
              <a:extLst>
                <a:ext uri="{FF2B5EF4-FFF2-40B4-BE49-F238E27FC236}">
                  <a16:creationId xmlns:a16="http://schemas.microsoft.com/office/drawing/2014/main" id="{442FC5CD-2E6D-426A-A445-E2DF9F226AD7}"/>
                </a:ext>
              </a:extLst>
            </p:cNvPr>
            <p:cNvSpPr/>
            <p:nvPr/>
          </p:nvSpPr>
          <p:spPr>
            <a:xfrm>
              <a:off x="4903819" y="4948466"/>
              <a:ext cx="2730375" cy="8655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مهارة ماذا اعرف </a:t>
              </a:r>
              <a:endParaRPr kumimoji="0" lang="en-US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4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C58F5A-E860-4D81-A2CF-055FDFCF8DEC}"/>
              </a:ext>
            </a:extLst>
          </p:cNvPr>
          <p:cNvSpPr/>
          <p:nvPr/>
        </p:nvSpPr>
        <p:spPr>
          <a:xfrm>
            <a:off x="1665102" y="131837"/>
            <a:ext cx="82958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ar-EG" sz="3200" b="1" spc="50" dirty="0">
                <a:ln w="11430"/>
                <a:solidFill>
                  <a:srgbClr val="00B050"/>
                </a:solidFill>
              </a:rPr>
              <a:t>عنوان الوحدة10: </a:t>
            </a:r>
            <a:r>
              <a:rPr lang="en-US" sz="3200" b="1" spc="50" dirty="0">
                <a:ln w="11430"/>
                <a:solidFill>
                  <a:srgbClr val="00B050"/>
                </a:solidFill>
              </a:rPr>
              <a:t> </a:t>
            </a:r>
            <a:r>
              <a:rPr lang="ar-EG" sz="3200" b="1" spc="50" dirty="0">
                <a:ln w="11430"/>
                <a:solidFill>
                  <a:srgbClr val="00B050"/>
                </a:solidFill>
              </a:rPr>
              <a:t>استكشاف الفضاء</a:t>
            </a:r>
            <a:endParaRPr lang="en-US" sz="3200" b="1" spc="50" dirty="0">
              <a:ln w="11430"/>
              <a:solidFill>
                <a:srgbClr val="00B050"/>
              </a:solidFill>
            </a:endParaRPr>
          </a:p>
          <a:p>
            <a:pPr algn="ctr"/>
            <a:r>
              <a:rPr lang="ar-EG" sz="4000" b="1" spc="50" dirty="0">
                <a:ln w="11430"/>
                <a:solidFill>
                  <a:srgbClr val="FF0000"/>
                </a:solidFill>
              </a:rPr>
              <a:t>عنوان الدرس2 : بداية تاريخ استكشاف الفضاء</a:t>
            </a:r>
          </a:p>
        </p:txBody>
      </p:sp>
      <p:pic>
        <p:nvPicPr>
          <p:cNvPr id="13" name="Picture 4" descr="Creativity by natsorozco on emaze">
            <a:hlinkClick r:id="" action="ppaction://noaction"/>
            <a:extLst>
              <a:ext uri="{FF2B5EF4-FFF2-40B4-BE49-F238E27FC236}">
                <a16:creationId xmlns:a16="http://schemas.microsoft.com/office/drawing/2014/main" id="{7D40ACB6-7519-4E29-95DE-799EEC261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555" y="2086938"/>
            <a:ext cx="538367" cy="53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9">
            <a:extLst>
              <a:ext uri="{FF2B5EF4-FFF2-40B4-BE49-F238E27FC236}">
                <a16:creationId xmlns:a16="http://schemas.microsoft.com/office/drawing/2014/main" id="{D20AE2BD-9C15-403D-A89B-C5BD7047C638}"/>
              </a:ext>
            </a:extLst>
          </p:cNvPr>
          <p:cNvSpPr/>
          <p:nvPr/>
        </p:nvSpPr>
        <p:spPr>
          <a:xfrm>
            <a:off x="5446644" y="2155167"/>
            <a:ext cx="4153043" cy="4392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b="1" dirty="0">
                <a:solidFill>
                  <a:srgbClr val="FF0066"/>
                </a:solidFill>
                <a:cs typeface="(AH) Manal Black" pitchFamily="2" charset="-78"/>
              </a:rPr>
              <a:t>نواتج التعلم  (الاهداف ) </a:t>
            </a:r>
            <a:endParaRPr lang="en-US" sz="3200" b="1" dirty="0">
              <a:solidFill>
                <a:srgbClr val="FF0066"/>
              </a:solidFill>
              <a:cs typeface="(AH) Manal Black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402D1A-2337-4CF1-ADD1-B6E618B29BB1}"/>
              </a:ext>
            </a:extLst>
          </p:cNvPr>
          <p:cNvSpPr/>
          <p:nvPr/>
        </p:nvSpPr>
        <p:spPr>
          <a:xfrm>
            <a:off x="0" y="2782669"/>
            <a:ext cx="10096207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EG" alt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يناقش الرحلات الفضائية البشرية 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ar-EG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تكنولوجيا الفضاء المستخدمة لتحسين الحياة على الأرض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6" name="Picture 4" descr="Creativity by natsorozco on emaze">
            <a:hlinkClick r:id="" action="ppaction://noaction"/>
            <a:extLst>
              <a:ext uri="{FF2B5EF4-FFF2-40B4-BE49-F238E27FC236}">
                <a16:creationId xmlns:a16="http://schemas.microsoft.com/office/drawing/2014/main" id="{12F6FB70-6D9A-45AE-BE8A-AED7F17B1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555" y="4410586"/>
            <a:ext cx="538367" cy="53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9">
            <a:extLst>
              <a:ext uri="{FF2B5EF4-FFF2-40B4-BE49-F238E27FC236}">
                <a16:creationId xmlns:a16="http://schemas.microsoft.com/office/drawing/2014/main" id="{2B18232E-28D5-48C4-B0FC-3FC4EF69D3A0}"/>
              </a:ext>
            </a:extLst>
          </p:cNvPr>
          <p:cNvSpPr/>
          <p:nvPr/>
        </p:nvSpPr>
        <p:spPr>
          <a:xfrm>
            <a:off x="7157984" y="4460121"/>
            <a:ext cx="2494571" cy="4392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FF0066"/>
                </a:solidFill>
                <a:cs typeface="(AH) Manal Black" pitchFamily="2" charset="-78"/>
              </a:rPr>
              <a:t>المفردات الجديدة</a:t>
            </a:r>
            <a:endParaRPr lang="en-US" sz="3200" b="1" dirty="0">
              <a:solidFill>
                <a:srgbClr val="FF0066"/>
              </a:solidFill>
              <a:cs typeface="(AH) Manal Black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D26F0-4B68-4180-B205-82BEC7C96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892" y="5081175"/>
            <a:ext cx="2949847" cy="139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51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07F33B-217D-43CF-8A58-398F11E8A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" y="8069"/>
            <a:ext cx="9490398" cy="6853368"/>
          </a:xfrm>
          <a:prstGeom prst="rect">
            <a:avLst/>
          </a:prstGeom>
        </p:spPr>
      </p:pic>
      <p:grpSp>
        <p:nvGrpSpPr>
          <p:cNvPr id="9" name="Group">
            <a:extLst>
              <a:ext uri="{FF2B5EF4-FFF2-40B4-BE49-F238E27FC236}">
                <a16:creationId xmlns:a16="http://schemas.microsoft.com/office/drawing/2014/main" id="{9EC1ED3C-D9FB-405A-B8A6-EEBC6B527BDB}"/>
              </a:ext>
            </a:extLst>
          </p:cNvPr>
          <p:cNvGrpSpPr/>
          <p:nvPr/>
        </p:nvGrpSpPr>
        <p:grpSpPr>
          <a:xfrm rot="10800000">
            <a:off x="9601200" y="0"/>
            <a:ext cx="2590800" cy="1399309"/>
            <a:chOff x="0" y="0"/>
            <a:chExt cx="3280585" cy="1710510"/>
          </a:xfrm>
        </p:grpSpPr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E004BABA-9664-4D03-BC1C-C0F2A4219A41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 dirty="0"/>
            </a:p>
          </p:txBody>
        </p:sp>
        <p:grpSp>
          <p:nvGrpSpPr>
            <p:cNvPr id="11" name="Group">
              <a:extLst>
                <a:ext uri="{FF2B5EF4-FFF2-40B4-BE49-F238E27FC236}">
                  <a16:creationId xmlns:a16="http://schemas.microsoft.com/office/drawing/2014/main" id="{94F36BBF-5936-404F-B76F-721FF02E22FF}"/>
                </a:ext>
              </a:extLst>
            </p:cNvPr>
            <p:cNvGrpSpPr/>
            <p:nvPr/>
          </p:nvGrpSpPr>
          <p:grpSpPr>
            <a:xfrm>
              <a:off x="1570074" y="0"/>
              <a:ext cx="1710511" cy="1710510"/>
              <a:chOff x="27205" y="0"/>
              <a:chExt cx="1710509" cy="1710509"/>
            </a:xfrm>
          </p:grpSpPr>
          <p:grpSp>
            <p:nvGrpSpPr>
              <p:cNvPr id="12" name="Group">
                <a:extLst>
                  <a:ext uri="{FF2B5EF4-FFF2-40B4-BE49-F238E27FC236}">
                    <a16:creationId xmlns:a16="http://schemas.microsoft.com/office/drawing/2014/main" id="{B604876C-F11B-43EE-98F5-D1389FE29CE8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14" name="Shape">
                  <a:extLst>
                    <a:ext uri="{FF2B5EF4-FFF2-40B4-BE49-F238E27FC236}">
                      <a16:creationId xmlns:a16="http://schemas.microsoft.com/office/drawing/2014/main" id="{3C58059C-FF89-49E4-9F60-EE46598A229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  <p:sp>
              <p:nvSpPr>
                <p:cNvPr id="15" name="Shape">
                  <a:extLst>
                    <a:ext uri="{FF2B5EF4-FFF2-40B4-BE49-F238E27FC236}">
                      <a16:creationId xmlns:a16="http://schemas.microsoft.com/office/drawing/2014/main" id="{4AD6CE82-E796-47C8-922A-E2B76F37C340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</p:grpSp>
          <p:sp>
            <p:nvSpPr>
              <p:cNvPr id="13" name="المحور الأول">
                <a:extLst>
                  <a:ext uri="{FF2B5EF4-FFF2-40B4-BE49-F238E27FC236}">
                    <a16:creationId xmlns:a16="http://schemas.microsoft.com/office/drawing/2014/main" id="{2A34A34A-EAE3-45B7-BC7D-2D2D10D5182A}"/>
                  </a:ext>
                </a:extLst>
              </p:cNvPr>
              <p:cNvSpPr txBox="1"/>
              <p:nvPr/>
            </p:nvSpPr>
            <p:spPr>
              <a:xfrm rot="10168855">
                <a:off x="192140" y="508382"/>
                <a:ext cx="1467591" cy="7880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1400" b="1" dirty="0"/>
                  <a:t>مرحلة الاستكشاف</a:t>
                </a:r>
                <a:endParaRPr sz="1400" b="1" dirty="0"/>
              </a:p>
            </p:txBody>
          </p:sp>
        </p:grpSp>
      </p:grpSp>
      <p:grpSp>
        <p:nvGrpSpPr>
          <p:cNvPr id="20" name="Group 37">
            <a:extLst>
              <a:ext uri="{FF2B5EF4-FFF2-40B4-BE49-F238E27FC236}">
                <a16:creationId xmlns:a16="http://schemas.microsoft.com/office/drawing/2014/main" id="{C504B561-B370-463E-8883-66E539647D2C}"/>
              </a:ext>
            </a:extLst>
          </p:cNvPr>
          <p:cNvGrpSpPr/>
          <p:nvPr/>
        </p:nvGrpSpPr>
        <p:grpSpPr>
          <a:xfrm>
            <a:off x="10003495" y="4800044"/>
            <a:ext cx="1725844" cy="1297534"/>
            <a:chOff x="4903819" y="3918866"/>
            <a:chExt cx="2730375" cy="221653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E5CF673-B234-411C-A1F3-17BD970D0ADA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5C5C001-87ED-45D2-B034-51C2CB0701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24" name="TextBox 18">
                <a:extLst>
                  <a:ext uri="{FF2B5EF4-FFF2-40B4-BE49-F238E27FC236}">
                    <a16:creationId xmlns:a16="http://schemas.microsoft.com/office/drawing/2014/main" id="{240BB5E5-A5C4-4A95-A358-98E365A94F45}"/>
                  </a:ext>
                </a:extLst>
              </p:cNvPr>
              <p:cNvSpPr txBox="1"/>
              <p:nvPr/>
            </p:nvSpPr>
            <p:spPr>
              <a:xfrm>
                <a:off x="6180689" y="5540489"/>
                <a:ext cx="2213113" cy="6171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EC437FD-BD0B-4EA2-82A0-62A5A3298E0E}"/>
                </a:ext>
              </a:extLst>
            </p:cNvPr>
            <p:cNvSpPr/>
            <p:nvPr/>
          </p:nvSpPr>
          <p:spPr>
            <a:xfrm>
              <a:off x="4903819" y="4948465"/>
              <a:ext cx="2730375" cy="110410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b="1" i="0" u="none" strike="noStrike" kern="1200" cap="none" spc="0" normalizeH="0" baseline="0" noProof="0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libri Light" panose="020F0302020204030204" pitchFamily="34" charset="0"/>
                  <a:cs typeface="(AH) Manal Black" pitchFamily="2" charset="-78"/>
                </a:rPr>
                <a:t>مهارة : </a:t>
              </a:r>
              <a:r>
                <a:rPr lang="ar-EG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المشاهدة والملاحظة </a:t>
              </a:r>
              <a:endParaRPr kumimoji="0" lang="en-US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FC719A-9374-4FDC-9A1E-FC665265E3E3}"/>
              </a:ext>
            </a:extLst>
          </p:cNvPr>
          <p:cNvGrpSpPr/>
          <p:nvPr/>
        </p:nvGrpSpPr>
        <p:grpSpPr>
          <a:xfrm>
            <a:off x="9166878" y="1548965"/>
            <a:ext cx="3139084" cy="3251079"/>
            <a:chOff x="9340353" y="2241730"/>
            <a:chExt cx="2820590" cy="24054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95442D-FF10-4731-AE30-FFB94408B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43165" y="2241730"/>
              <a:ext cx="2417778" cy="24054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3E511DC-7E16-4958-91D5-38B3B5306BD9}"/>
                </a:ext>
              </a:extLst>
            </p:cNvPr>
            <p:cNvSpPr/>
            <p:nvPr/>
          </p:nvSpPr>
          <p:spPr>
            <a:xfrm>
              <a:off x="9340353" y="3259810"/>
              <a:ext cx="2602437" cy="34158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2400" b="1" i="0" u="none" strike="noStrike" kern="1200" cap="none" spc="0" normalizeH="0" baseline="0" noProof="0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libri Light" panose="020F0302020204030204" pitchFamily="34" charset="0"/>
                  <a:cs typeface="(AH) Manal Black" pitchFamily="2" charset="-78"/>
                </a:rPr>
                <a:t>استراتيجية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E30E51C-6E5C-4587-BFD4-48992F98BD10}"/>
              </a:ext>
            </a:extLst>
          </p:cNvPr>
          <p:cNvGrpSpPr/>
          <p:nvPr/>
        </p:nvGrpSpPr>
        <p:grpSpPr>
          <a:xfrm>
            <a:off x="9688993" y="1354677"/>
            <a:ext cx="1972325" cy="546392"/>
            <a:chOff x="4903819" y="3918866"/>
            <a:chExt cx="2730375" cy="235762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C34DE9B-2021-4F72-A268-D1BA254723AE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0434EE8-576F-4F4A-98DF-A3026D689F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27" name="TextBox 18">
                <a:extLst>
                  <a:ext uri="{FF2B5EF4-FFF2-40B4-BE49-F238E27FC236}">
                    <a16:creationId xmlns:a16="http://schemas.microsoft.com/office/drawing/2014/main" id="{2645E993-2853-4292-980E-0613E969444E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104D6D33-B251-4E60-8C0B-3BC90C56732F}"/>
                </a:ext>
              </a:extLst>
            </p:cNvPr>
            <p:cNvSpPr/>
            <p:nvPr/>
          </p:nvSpPr>
          <p:spPr>
            <a:xfrm>
              <a:off x="4903819" y="4948464"/>
              <a:ext cx="2730375" cy="13280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sz="1400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تعزيز الهوية الوطنية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pic>
        <p:nvPicPr>
          <p:cNvPr id="2" name="WhatsApp Video 2021-04-24 at 12.51.09 AM">
            <a:hlinkClick r:id="" action="ppaction://media"/>
            <a:extLst>
              <a:ext uri="{FF2B5EF4-FFF2-40B4-BE49-F238E27FC236}">
                <a16:creationId xmlns:a16="http://schemas.microsoft.com/office/drawing/2014/main" id="{54316700-B7AA-4C01-8C7E-1B46FAD186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1761" y="403224"/>
            <a:ext cx="8730628" cy="569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">
            <a:extLst>
              <a:ext uri="{FF2B5EF4-FFF2-40B4-BE49-F238E27FC236}">
                <a16:creationId xmlns:a16="http://schemas.microsoft.com/office/drawing/2014/main" id="{6FBDEE0B-1412-4601-A193-CA0323F05175}"/>
              </a:ext>
            </a:extLst>
          </p:cNvPr>
          <p:cNvGrpSpPr/>
          <p:nvPr/>
        </p:nvGrpSpPr>
        <p:grpSpPr>
          <a:xfrm rot="10800000">
            <a:off x="9805645" y="-3451"/>
            <a:ext cx="2327791" cy="736635"/>
            <a:chOff x="0" y="0"/>
            <a:chExt cx="3713799" cy="1710510"/>
          </a:xfrm>
        </p:grpSpPr>
        <p:sp>
          <p:nvSpPr>
            <p:cNvPr id="32" name="Rectangle">
              <a:extLst>
                <a:ext uri="{FF2B5EF4-FFF2-40B4-BE49-F238E27FC236}">
                  <a16:creationId xmlns:a16="http://schemas.microsoft.com/office/drawing/2014/main" id="{5BB70181-3E42-4F5C-ADB6-D987F6410826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 dirty="0"/>
            </a:p>
          </p:txBody>
        </p:sp>
        <p:grpSp>
          <p:nvGrpSpPr>
            <p:cNvPr id="38" name="Group">
              <a:extLst>
                <a:ext uri="{FF2B5EF4-FFF2-40B4-BE49-F238E27FC236}">
                  <a16:creationId xmlns:a16="http://schemas.microsoft.com/office/drawing/2014/main" id="{5A2C0F02-FC34-448A-BD8A-BCEFA1FDFA0E}"/>
                </a:ext>
              </a:extLst>
            </p:cNvPr>
            <p:cNvGrpSpPr/>
            <p:nvPr/>
          </p:nvGrpSpPr>
          <p:grpSpPr>
            <a:xfrm>
              <a:off x="1570074" y="0"/>
              <a:ext cx="2143725" cy="1710510"/>
              <a:chOff x="27205" y="0"/>
              <a:chExt cx="2143723" cy="1710509"/>
            </a:xfrm>
          </p:grpSpPr>
          <p:grpSp>
            <p:nvGrpSpPr>
              <p:cNvPr id="39" name="Group">
                <a:extLst>
                  <a:ext uri="{FF2B5EF4-FFF2-40B4-BE49-F238E27FC236}">
                    <a16:creationId xmlns:a16="http://schemas.microsoft.com/office/drawing/2014/main" id="{7FD89C68-3072-49F5-92E1-7D021C238BE2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41" name="Shape">
                  <a:extLst>
                    <a:ext uri="{FF2B5EF4-FFF2-40B4-BE49-F238E27FC236}">
                      <a16:creationId xmlns:a16="http://schemas.microsoft.com/office/drawing/2014/main" id="{C714281E-0C5E-421F-9D0C-D3497E83A58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  <p:sp>
              <p:nvSpPr>
                <p:cNvPr id="47" name="Shape">
                  <a:extLst>
                    <a:ext uri="{FF2B5EF4-FFF2-40B4-BE49-F238E27FC236}">
                      <a16:creationId xmlns:a16="http://schemas.microsoft.com/office/drawing/2014/main" id="{22239ADF-6C3D-4548-9331-D1F9C7360F85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</p:grpSp>
          <p:sp>
            <p:nvSpPr>
              <p:cNvPr id="40" name="المحور الأول">
                <a:extLst>
                  <a:ext uri="{FF2B5EF4-FFF2-40B4-BE49-F238E27FC236}">
                    <a16:creationId xmlns:a16="http://schemas.microsoft.com/office/drawing/2014/main" id="{4A9D85C7-945E-446E-85ED-F7E85F8D8D94}"/>
                  </a:ext>
                </a:extLst>
              </p:cNvPr>
              <p:cNvSpPr txBox="1"/>
              <p:nvPr/>
            </p:nvSpPr>
            <p:spPr>
              <a:xfrm rot="10168855">
                <a:off x="375646" y="388501"/>
                <a:ext cx="1795282" cy="788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1400" b="1" dirty="0"/>
                  <a:t>مرحلة </a:t>
                </a:r>
              </a:p>
              <a:p>
                <a:r>
                  <a:rPr lang="ar-EG" sz="1400" b="1" dirty="0"/>
                  <a:t>التفسير </a:t>
                </a:r>
                <a:endParaRPr sz="1400" b="1" dirty="0"/>
              </a:p>
            </p:txBody>
          </p:sp>
        </p:grpSp>
      </p:grpSp>
      <p:sp>
        <p:nvSpPr>
          <p:cNvPr id="14" name="Rectangle 75">
            <a:extLst>
              <a:ext uri="{FF2B5EF4-FFF2-40B4-BE49-F238E27FC236}">
                <a16:creationId xmlns:a16="http://schemas.microsoft.com/office/drawing/2014/main" id="{5ECF8324-53FD-490A-9B3C-77FEABD1707E}"/>
              </a:ext>
            </a:extLst>
          </p:cNvPr>
          <p:cNvSpPr/>
          <p:nvPr/>
        </p:nvSpPr>
        <p:spPr>
          <a:xfrm>
            <a:off x="1" y="-4"/>
            <a:ext cx="3333660" cy="4132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1600" b="1" dirty="0">
                <a:solidFill>
                  <a:schemeClr val="tx1"/>
                </a:solidFill>
                <a:latin typeface="Droid Arabic Kufi"/>
              </a:rPr>
              <a:t>مؤشر الأداء : </a:t>
            </a:r>
            <a:r>
              <a:rPr kumimoji="0" lang="ar-EG" altLang="en-US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يناقش الرحلات الفضائية البشرية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B64046-7D77-4622-81A7-67950705C634}"/>
              </a:ext>
            </a:extLst>
          </p:cNvPr>
          <p:cNvGrpSpPr/>
          <p:nvPr/>
        </p:nvGrpSpPr>
        <p:grpSpPr>
          <a:xfrm>
            <a:off x="3697357" y="43247"/>
            <a:ext cx="1972325" cy="513695"/>
            <a:chOff x="4903819" y="3918866"/>
            <a:chExt cx="2730375" cy="221653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E485DE4-773C-450B-B21F-CC857E64DE0E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09A7723-A4E0-4BB7-B9CD-7690BCFD54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29" name="TextBox 18">
                <a:extLst>
                  <a:ext uri="{FF2B5EF4-FFF2-40B4-BE49-F238E27FC236}">
                    <a16:creationId xmlns:a16="http://schemas.microsoft.com/office/drawing/2014/main" id="{1CD2BB83-652D-45E6-906B-ACB7B5BEA792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B002764A-E787-4893-AC59-3E4E0465010E}"/>
                </a:ext>
              </a:extLst>
            </p:cNvPr>
            <p:cNvSpPr/>
            <p:nvPr/>
          </p:nvSpPr>
          <p:spPr>
            <a:xfrm>
              <a:off x="4903819" y="4948464"/>
              <a:ext cx="2730375" cy="78207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sz="1400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مهارة الحوار والمناقشة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52243AD-C673-4599-A16C-8D1F869D5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163" y="126634"/>
            <a:ext cx="3181350" cy="495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13D6E7-5C34-49A5-8D86-44A389F81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9704" y="3992719"/>
            <a:ext cx="6112296" cy="2341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AC34DD-111A-4442-8D60-F75C3EBFC0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821" y="2491891"/>
            <a:ext cx="2669071" cy="4326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003EF7-D415-47A4-86E3-942A006549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479" y="816572"/>
            <a:ext cx="5428571" cy="28666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1D1DA4-8FCA-4548-88E8-E9D45126C0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3657" y="6159475"/>
            <a:ext cx="2686050" cy="504825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6FC50F07-5197-4F77-AAF6-FB07C7C5D481}"/>
              </a:ext>
            </a:extLst>
          </p:cNvPr>
          <p:cNvSpPr/>
          <p:nvPr/>
        </p:nvSpPr>
        <p:spPr>
          <a:xfrm>
            <a:off x="3697357" y="3992719"/>
            <a:ext cx="2027582" cy="1705716"/>
          </a:xfrm>
          <a:prstGeom prst="wedgeEllipseCallout">
            <a:avLst>
              <a:gd name="adj1" fmla="val 81781"/>
              <a:gd name="adj2" fmla="val -3228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b="1" dirty="0"/>
              <a:t>ماكان الهدف من مشروع أبولو ؟</a:t>
            </a:r>
            <a:endParaRPr lang="en-US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FC284F5-43E1-4E0A-94EA-0365185C7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764" y="722742"/>
            <a:ext cx="5946666" cy="186829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DFD475-5BB8-41D2-8A47-87AFF6A1BD92}"/>
              </a:ext>
            </a:extLst>
          </p:cNvPr>
          <p:cNvSpPr/>
          <p:nvPr/>
        </p:nvSpPr>
        <p:spPr>
          <a:xfrm>
            <a:off x="276257" y="890157"/>
            <a:ext cx="2993840" cy="14343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AE9BD18-2428-4758-9CEC-225D7D960B7F}"/>
              </a:ext>
            </a:extLst>
          </p:cNvPr>
          <p:cNvSpPr/>
          <p:nvPr/>
        </p:nvSpPr>
        <p:spPr>
          <a:xfrm>
            <a:off x="3102160" y="6083777"/>
            <a:ext cx="2993840" cy="62297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4243C2D-915D-4CBD-AEF1-02717F30EB8D}"/>
              </a:ext>
            </a:extLst>
          </p:cNvPr>
          <p:cNvGrpSpPr/>
          <p:nvPr/>
        </p:nvGrpSpPr>
        <p:grpSpPr>
          <a:xfrm>
            <a:off x="3691197" y="2982284"/>
            <a:ext cx="1972325" cy="546392"/>
            <a:chOff x="4903819" y="3918866"/>
            <a:chExt cx="2730375" cy="235762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814A91A-3FD2-4485-951C-AB1ABB17BEBA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9922DFAA-7600-46DE-94E3-C40516E0F2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37" name="TextBox 18">
                <a:extLst>
                  <a:ext uri="{FF2B5EF4-FFF2-40B4-BE49-F238E27FC236}">
                    <a16:creationId xmlns:a16="http://schemas.microsoft.com/office/drawing/2014/main" id="{5BABE14E-0485-4423-8EAE-32FD092A06B9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FCB27F10-B88A-45FE-86E2-3156C7F7F3FB}"/>
                </a:ext>
              </a:extLst>
            </p:cNvPr>
            <p:cNvSpPr/>
            <p:nvPr/>
          </p:nvSpPr>
          <p:spPr>
            <a:xfrm>
              <a:off x="4903819" y="4948464"/>
              <a:ext cx="2730375" cy="13280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1400" b="1" i="0" u="none" strike="noStrike" kern="1200" cap="none" spc="0" normalizeH="0" baseline="0" noProof="0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libri Light" panose="020F0302020204030204" pitchFamily="34" charset="0"/>
                  <a:cs typeface="(AH) Manal Black" pitchFamily="2" charset="-78"/>
                </a:rPr>
                <a:t>تقييم مرحلي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7006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">
            <a:extLst>
              <a:ext uri="{FF2B5EF4-FFF2-40B4-BE49-F238E27FC236}">
                <a16:creationId xmlns:a16="http://schemas.microsoft.com/office/drawing/2014/main" id="{6FBDEE0B-1412-4601-A193-CA0323F05175}"/>
              </a:ext>
            </a:extLst>
          </p:cNvPr>
          <p:cNvGrpSpPr/>
          <p:nvPr/>
        </p:nvGrpSpPr>
        <p:grpSpPr>
          <a:xfrm rot="10800000">
            <a:off x="9805645" y="-3451"/>
            <a:ext cx="2327791" cy="736635"/>
            <a:chOff x="0" y="0"/>
            <a:chExt cx="3713799" cy="1710510"/>
          </a:xfrm>
        </p:grpSpPr>
        <p:sp>
          <p:nvSpPr>
            <p:cNvPr id="32" name="Rectangle">
              <a:extLst>
                <a:ext uri="{FF2B5EF4-FFF2-40B4-BE49-F238E27FC236}">
                  <a16:creationId xmlns:a16="http://schemas.microsoft.com/office/drawing/2014/main" id="{5BB70181-3E42-4F5C-ADB6-D987F6410826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 dirty="0"/>
            </a:p>
          </p:txBody>
        </p:sp>
        <p:grpSp>
          <p:nvGrpSpPr>
            <p:cNvPr id="38" name="Group">
              <a:extLst>
                <a:ext uri="{FF2B5EF4-FFF2-40B4-BE49-F238E27FC236}">
                  <a16:creationId xmlns:a16="http://schemas.microsoft.com/office/drawing/2014/main" id="{5A2C0F02-FC34-448A-BD8A-BCEFA1FDFA0E}"/>
                </a:ext>
              </a:extLst>
            </p:cNvPr>
            <p:cNvGrpSpPr/>
            <p:nvPr/>
          </p:nvGrpSpPr>
          <p:grpSpPr>
            <a:xfrm>
              <a:off x="1570074" y="0"/>
              <a:ext cx="2143725" cy="1710510"/>
              <a:chOff x="27205" y="0"/>
              <a:chExt cx="2143723" cy="1710509"/>
            </a:xfrm>
          </p:grpSpPr>
          <p:grpSp>
            <p:nvGrpSpPr>
              <p:cNvPr id="39" name="Group">
                <a:extLst>
                  <a:ext uri="{FF2B5EF4-FFF2-40B4-BE49-F238E27FC236}">
                    <a16:creationId xmlns:a16="http://schemas.microsoft.com/office/drawing/2014/main" id="{7FD89C68-3072-49F5-92E1-7D021C238BE2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41" name="Shape">
                  <a:extLst>
                    <a:ext uri="{FF2B5EF4-FFF2-40B4-BE49-F238E27FC236}">
                      <a16:creationId xmlns:a16="http://schemas.microsoft.com/office/drawing/2014/main" id="{C714281E-0C5E-421F-9D0C-D3497E83A58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  <p:sp>
              <p:nvSpPr>
                <p:cNvPr id="47" name="Shape">
                  <a:extLst>
                    <a:ext uri="{FF2B5EF4-FFF2-40B4-BE49-F238E27FC236}">
                      <a16:creationId xmlns:a16="http://schemas.microsoft.com/office/drawing/2014/main" id="{22239ADF-6C3D-4548-9331-D1F9C7360F85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</p:grpSp>
          <p:sp>
            <p:nvSpPr>
              <p:cNvPr id="40" name="المحور الأول">
                <a:extLst>
                  <a:ext uri="{FF2B5EF4-FFF2-40B4-BE49-F238E27FC236}">
                    <a16:creationId xmlns:a16="http://schemas.microsoft.com/office/drawing/2014/main" id="{4A9D85C7-945E-446E-85ED-F7E85F8D8D94}"/>
                  </a:ext>
                </a:extLst>
              </p:cNvPr>
              <p:cNvSpPr txBox="1"/>
              <p:nvPr/>
            </p:nvSpPr>
            <p:spPr>
              <a:xfrm rot="10168855">
                <a:off x="375646" y="388501"/>
                <a:ext cx="1795282" cy="788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1400" b="1" dirty="0"/>
                  <a:t>مرحلة </a:t>
                </a:r>
              </a:p>
              <a:p>
                <a:r>
                  <a:rPr lang="ar-EG" sz="1400" b="1" dirty="0"/>
                  <a:t>التفسير </a:t>
                </a:r>
                <a:endParaRPr sz="1400" b="1" dirty="0"/>
              </a:p>
            </p:txBody>
          </p:sp>
        </p:grpSp>
      </p:grpSp>
      <p:sp>
        <p:nvSpPr>
          <p:cNvPr id="14" name="Rectangle 75">
            <a:extLst>
              <a:ext uri="{FF2B5EF4-FFF2-40B4-BE49-F238E27FC236}">
                <a16:creationId xmlns:a16="http://schemas.microsoft.com/office/drawing/2014/main" id="{5ECF8324-53FD-490A-9B3C-77FEABD1707E}"/>
              </a:ext>
            </a:extLst>
          </p:cNvPr>
          <p:cNvSpPr/>
          <p:nvPr/>
        </p:nvSpPr>
        <p:spPr>
          <a:xfrm>
            <a:off x="1" y="-4"/>
            <a:ext cx="3333660" cy="4132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1600" b="1" dirty="0">
                <a:solidFill>
                  <a:schemeClr val="tx1"/>
                </a:solidFill>
                <a:latin typeface="Droid Arabic Kufi"/>
              </a:rPr>
              <a:t>مؤشر الأداء : </a:t>
            </a:r>
            <a:r>
              <a:rPr kumimoji="0" lang="ar-EG" altLang="en-US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يناقش الرحلات الفضائية البشرية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B64046-7D77-4622-81A7-67950705C634}"/>
              </a:ext>
            </a:extLst>
          </p:cNvPr>
          <p:cNvGrpSpPr/>
          <p:nvPr/>
        </p:nvGrpSpPr>
        <p:grpSpPr>
          <a:xfrm>
            <a:off x="4740481" y="-6603"/>
            <a:ext cx="1972325" cy="513695"/>
            <a:chOff x="4903819" y="3918866"/>
            <a:chExt cx="2730375" cy="221653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E485DE4-773C-450B-B21F-CC857E64DE0E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09A7723-A4E0-4BB7-B9CD-7690BCFD54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29" name="TextBox 18">
                <a:extLst>
                  <a:ext uri="{FF2B5EF4-FFF2-40B4-BE49-F238E27FC236}">
                    <a16:creationId xmlns:a16="http://schemas.microsoft.com/office/drawing/2014/main" id="{1CD2BB83-652D-45E6-906B-ACB7B5BEA792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B002764A-E787-4893-AC59-3E4E0465010E}"/>
                </a:ext>
              </a:extLst>
            </p:cNvPr>
            <p:cNvSpPr/>
            <p:nvPr/>
          </p:nvSpPr>
          <p:spPr>
            <a:xfrm>
              <a:off x="4903819" y="4948464"/>
              <a:ext cx="2730375" cy="78207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sz="1400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مهارة الحوار والمناقشة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52243AD-C673-4599-A16C-8D1F869D5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163" y="126634"/>
            <a:ext cx="3181350" cy="495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5F93EA-A402-45EC-A6D1-2D9F8E333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9078" y="650093"/>
            <a:ext cx="2343150" cy="409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AECF64-571C-420B-9550-C4DDB10F22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2901" y="1087827"/>
            <a:ext cx="4870080" cy="2270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49B8F0-F2BD-4A31-9563-34D6DAF807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9772" y="598271"/>
            <a:ext cx="2286000" cy="352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E880DB-F910-44F3-A675-01BBC576AF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968" y="1047116"/>
            <a:ext cx="4639965" cy="316361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7861AAD-00B4-4FC4-8FBF-045424299D86}"/>
              </a:ext>
            </a:extLst>
          </p:cNvPr>
          <p:cNvGrpSpPr/>
          <p:nvPr/>
        </p:nvGrpSpPr>
        <p:grpSpPr>
          <a:xfrm>
            <a:off x="7769078" y="3429000"/>
            <a:ext cx="2594122" cy="3070979"/>
            <a:chOff x="5662175" y="2170604"/>
            <a:chExt cx="2150443" cy="393382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CF76FBE-9D26-4679-ADD9-4EFB27085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26643" y="2170604"/>
              <a:ext cx="2085975" cy="393382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5761024-48D0-45D1-A492-91009DE34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662175" y="5603485"/>
              <a:ext cx="2085975" cy="333375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7D47CD2-659D-4B27-9A72-1F72D0C108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162" y="4152162"/>
            <a:ext cx="4226954" cy="18954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941FC7-35BF-47AF-988E-A1E4CC15F7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078" y="6255077"/>
            <a:ext cx="3127387" cy="475593"/>
          </a:xfrm>
          <a:prstGeom prst="rect">
            <a:avLst/>
          </a:prstGeom>
        </p:spPr>
      </p:pic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FAB01076-9A41-40B2-9E51-59ED80021F72}"/>
              </a:ext>
            </a:extLst>
          </p:cNvPr>
          <p:cNvSpPr/>
          <p:nvPr/>
        </p:nvSpPr>
        <p:spPr>
          <a:xfrm>
            <a:off x="5900111" y="1673269"/>
            <a:ext cx="1469917" cy="1427558"/>
          </a:xfrm>
          <a:prstGeom prst="wedgeEllipseCallout">
            <a:avLst>
              <a:gd name="adj1" fmla="val 64018"/>
              <a:gd name="adj2" fmla="val -4518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b="1" dirty="0"/>
              <a:t>ما المكوك الفضائي ؟</a:t>
            </a:r>
            <a:endParaRPr lang="en-US" b="1" dirty="0"/>
          </a:p>
        </p:txBody>
      </p:sp>
      <p:sp>
        <p:nvSpPr>
          <p:cNvPr id="43" name="Speech Bubble: Oval 42">
            <a:extLst>
              <a:ext uri="{FF2B5EF4-FFF2-40B4-BE49-F238E27FC236}">
                <a16:creationId xmlns:a16="http://schemas.microsoft.com/office/drawing/2014/main" id="{F395444C-5496-444C-9455-B970CD2DB48B}"/>
              </a:ext>
            </a:extLst>
          </p:cNvPr>
          <p:cNvSpPr/>
          <p:nvPr/>
        </p:nvSpPr>
        <p:spPr>
          <a:xfrm>
            <a:off x="4740481" y="4152162"/>
            <a:ext cx="1997776" cy="1341092"/>
          </a:xfrm>
          <a:prstGeom prst="wedgeEllipseCallout">
            <a:avLst>
              <a:gd name="adj1" fmla="val -36147"/>
              <a:gd name="adj2" fmla="val -14894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b="1" dirty="0"/>
              <a:t>برايك ما الذي يحدث على متن محطة الفضاء الدولية 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F7CE96-A7EB-4BFB-9AE2-B93B82B4C812}"/>
              </a:ext>
            </a:extLst>
          </p:cNvPr>
          <p:cNvSpPr txBox="1"/>
          <p:nvPr/>
        </p:nvSpPr>
        <p:spPr>
          <a:xfrm>
            <a:off x="4115651" y="5777373"/>
            <a:ext cx="3127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b="1" dirty="0"/>
              <a:t>تعمل كمرصد وكمختبر علمي وكمصنع للمواد وكورشة ومستودع للمعدات والمستلزمات وكمخزون للطاقة </a:t>
            </a:r>
            <a:endParaRPr lang="en-US" b="1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56B2E78-991D-4115-B69D-B3F585A3DF89}"/>
              </a:ext>
            </a:extLst>
          </p:cNvPr>
          <p:cNvSpPr/>
          <p:nvPr/>
        </p:nvSpPr>
        <p:spPr>
          <a:xfrm>
            <a:off x="4365772" y="5855270"/>
            <a:ext cx="2993840" cy="7021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878A8BC-EC20-4F51-ADCC-84F6C3CE467F}"/>
              </a:ext>
            </a:extLst>
          </p:cNvPr>
          <p:cNvGrpSpPr/>
          <p:nvPr/>
        </p:nvGrpSpPr>
        <p:grpSpPr>
          <a:xfrm>
            <a:off x="5416168" y="3245111"/>
            <a:ext cx="1972325" cy="546392"/>
            <a:chOff x="4903819" y="3918866"/>
            <a:chExt cx="2730375" cy="235762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FB84B65-6844-4D74-9882-AD7F2959BFDA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483AD8E-1591-4872-968A-F9E793C4F8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45" name="TextBox 18">
                <a:extLst>
                  <a:ext uri="{FF2B5EF4-FFF2-40B4-BE49-F238E27FC236}">
                    <a16:creationId xmlns:a16="http://schemas.microsoft.com/office/drawing/2014/main" id="{91B3B571-7E0F-40D6-8B16-737C5A811962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42" name="Rectangle 28">
              <a:extLst>
                <a:ext uri="{FF2B5EF4-FFF2-40B4-BE49-F238E27FC236}">
                  <a16:creationId xmlns:a16="http://schemas.microsoft.com/office/drawing/2014/main" id="{AFC0965E-0B0A-4D19-B948-0D7BDA2EF168}"/>
                </a:ext>
              </a:extLst>
            </p:cNvPr>
            <p:cNvSpPr/>
            <p:nvPr/>
          </p:nvSpPr>
          <p:spPr>
            <a:xfrm>
              <a:off x="4903819" y="4948464"/>
              <a:ext cx="2730375" cy="13280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1400" b="1" i="0" u="none" strike="noStrike" kern="1200" cap="none" spc="0" normalizeH="0" baseline="0" noProof="0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libri Light" panose="020F0302020204030204" pitchFamily="34" charset="0"/>
                  <a:cs typeface="(AH) Manal Black" pitchFamily="2" charset="-78"/>
                </a:rPr>
                <a:t>تقييم مرحلي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2592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9E6F4CC-651D-4799-A3A0-CF6174106234}"/>
              </a:ext>
            </a:extLst>
          </p:cNvPr>
          <p:cNvGrpSpPr/>
          <p:nvPr/>
        </p:nvGrpSpPr>
        <p:grpSpPr>
          <a:xfrm>
            <a:off x="215416" y="1365390"/>
            <a:ext cx="3947352" cy="5246426"/>
            <a:chOff x="215416" y="1365390"/>
            <a:chExt cx="3947352" cy="52464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A682BD-92B4-47F8-A60D-1C86FF244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16" y="2442472"/>
              <a:ext cx="3947352" cy="416934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824BDB2-EA88-412D-AB19-1846F983B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33" y="1365390"/>
              <a:ext cx="2387976" cy="2384559"/>
            </a:xfrm>
            <a:prstGeom prst="rect">
              <a:avLst/>
            </a:prstGeom>
          </p:spPr>
        </p:pic>
      </p:grpSp>
      <p:pic>
        <p:nvPicPr>
          <p:cNvPr id="8" name="30 Second Timer with Music for Kids! Countdown Video HD!">
            <a:hlinkClick r:id="" action="ppaction://media"/>
            <a:extLst>
              <a:ext uri="{FF2B5EF4-FFF2-40B4-BE49-F238E27FC236}">
                <a16:creationId xmlns:a16="http://schemas.microsoft.com/office/drawing/2014/main" id="{E3BD502F-BC58-494A-BB7C-EAB22FF7C3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20" y="40943"/>
            <a:ext cx="3372697" cy="100787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6D6EC1D-ECE9-45D6-BA60-FAEDF0C8BDD0}"/>
              </a:ext>
            </a:extLst>
          </p:cNvPr>
          <p:cNvGrpSpPr/>
          <p:nvPr/>
        </p:nvGrpSpPr>
        <p:grpSpPr>
          <a:xfrm>
            <a:off x="8641859" y="20099"/>
            <a:ext cx="3099368" cy="1392702"/>
            <a:chOff x="8641859" y="20099"/>
            <a:chExt cx="3099368" cy="1392702"/>
          </a:xfrm>
        </p:grpSpPr>
        <p:sp>
          <p:nvSpPr>
            <p:cNvPr id="62" name="المحور الأول">
              <a:extLst>
                <a:ext uri="{FF2B5EF4-FFF2-40B4-BE49-F238E27FC236}">
                  <a16:creationId xmlns:a16="http://schemas.microsoft.com/office/drawing/2014/main" id="{97618EB4-EF1D-4B4D-9FE1-F29F2809E062}"/>
                </a:ext>
              </a:extLst>
            </p:cNvPr>
            <p:cNvSpPr txBox="1"/>
            <p:nvPr/>
          </p:nvSpPr>
          <p:spPr>
            <a:xfrm>
              <a:off x="8641859" y="508710"/>
              <a:ext cx="2250244" cy="693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3" tIns="67733" rIns="67733" bIns="67733" numCol="1" anchor="ctr">
              <a:noAutofit/>
            </a:bodyPr>
            <a:lstStyle>
              <a:lvl1pPr algn="r" rtl="1">
                <a:defRPr sz="3600"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algn="ctr"/>
              <a:r>
                <a:rPr lang="ar-EG" sz="3200" b="1" dirty="0">
                  <a:solidFill>
                    <a:srgbClr val="FF0000"/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رمضانية </a:t>
              </a:r>
              <a:endParaRPr sz="32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8F47197-6626-49C7-A3D4-9B9F34EF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2979" y="20099"/>
              <a:ext cx="1698248" cy="139270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62F7DD2-1904-4D3C-A7F3-000823FF5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756" y="1048820"/>
            <a:ext cx="2250244" cy="5789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36161A-731D-4DFC-A641-9479166176CC}"/>
              </a:ext>
            </a:extLst>
          </p:cNvPr>
          <p:cNvSpPr txBox="1"/>
          <p:nvPr/>
        </p:nvSpPr>
        <p:spPr>
          <a:xfrm>
            <a:off x="1312065" y="3703646"/>
            <a:ext cx="16081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2000" b="1" dirty="0"/>
              <a:t>نجم السؤال الرمضاني هو</a:t>
            </a:r>
          </a:p>
          <a:p>
            <a:pPr algn="ctr" rtl="1"/>
            <a:endParaRPr lang="ar-EG" sz="2000" b="1" dirty="0"/>
          </a:p>
          <a:p>
            <a:pPr algn="ctr" rtl="1"/>
            <a:r>
              <a:rPr lang="ar-EG" sz="2000" b="1" dirty="0"/>
              <a:t>  </a:t>
            </a:r>
          </a:p>
          <a:p>
            <a:pPr algn="ctr" rtl="1"/>
            <a:endParaRPr lang="ar-EG" sz="2000" b="1" dirty="0"/>
          </a:p>
          <a:p>
            <a:pPr algn="ctr" rtl="1"/>
            <a:endParaRPr lang="ar-EG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BD5FC4-F0A9-42BE-907E-16958A520620}"/>
              </a:ext>
            </a:extLst>
          </p:cNvPr>
          <p:cNvSpPr txBox="1"/>
          <p:nvPr/>
        </p:nvSpPr>
        <p:spPr>
          <a:xfrm>
            <a:off x="4694507" y="2807567"/>
            <a:ext cx="3947352" cy="42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ar-EG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سورة البقرة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5C6FE4-DA2B-442D-980F-92BA3A88AA72}"/>
              </a:ext>
            </a:extLst>
          </p:cNvPr>
          <p:cNvSpPr/>
          <p:nvPr/>
        </p:nvSpPr>
        <p:spPr>
          <a:xfrm>
            <a:off x="5195065" y="2734102"/>
            <a:ext cx="2834169" cy="96954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A3A3D0-4C2B-4DF6-9A4D-DF2A5918A863}"/>
              </a:ext>
            </a:extLst>
          </p:cNvPr>
          <p:cNvSpPr txBox="1"/>
          <p:nvPr/>
        </p:nvSpPr>
        <p:spPr>
          <a:xfrm>
            <a:off x="3286541" y="1742301"/>
            <a:ext cx="6656047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في أي سورة ذكر شهر رمضان في القرآن؟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86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25758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5">
            <a:extLst>
              <a:ext uri="{FF2B5EF4-FFF2-40B4-BE49-F238E27FC236}">
                <a16:creationId xmlns:a16="http://schemas.microsoft.com/office/drawing/2014/main" id="{5ECF8324-53FD-490A-9B3C-77FEABD1707E}"/>
              </a:ext>
            </a:extLst>
          </p:cNvPr>
          <p:cNvSpPr/>
          <p:nvPr/>
        </p:nvSpPr>
        <p:spPr>
          <a:xfrm>
            <a:off x="1" y="-4"/>
            <a:ext cx="3333660" cy="4132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1600" b="1" dirty="0">
                <a:solidFill>
                  <a:schemeClr val="tx1"/>
                </a:solidFill>
                <a:latin typeface="Droid Arabic Kufi"/>
              </a:rPr>
              <a:t>مؤشر الأداء : </a:t>
            </a:r>
            <a:r>
              <a:rPr lang="ar-EG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تكنولوجيا الفضاء المستخدمة لتحسين الحياة على الأرض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B64046-7D77-4622-81A7-67950705C634}"/>
              </a:ext>
            </a:extLst>
          </p:cNvPr>
          <p:cNvGrpSpPr/>
          <p:nvPr/>
        </p:nvGrpSpPr>
        <p:grpSpPr>
          <a:xfrm>
            <a:off x="4740481" y="-6603"/>
            <a:ext cx="1972325" cy="513695"/>
            <a:chOff x="4903819" y="3918866"/>
            <a:chExt cx="2730375" cy="221653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E485DE4-773C-450B-B21F-CC857E64DE0E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09A7723-A4E0-4BB7-B9CD-7690BCFD54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29" name="TextBox 18">
                <a:extLst>
                  <a:ext uri="{FF2B5EF4-FFF2-40B4-BE49-F238E27FC236}">
                    <a16:creationId xmlns:a16="http://schemas.microsoft.com/office/drawing/2014/main" id="{1CD2BB83-652D-45E6-906B-ACB7B5BEA792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B002764A-E787-4893-AC59-3E4E0465010E}"/>
                </a:ext>
              </a:extLst>
            </p:cNvPr>
            <p:cNvSpPr/>
            <p:nvPr/>
          </p:nvSpPr>
          <p:spPr>
            <a:xfrm>
              <a:off x="4903819" y="4948464"/>
              <a:ext cx="2730375" cy="78207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sz="1400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مهارة الحوار والمناقشة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grpSp>
        <p:nvGrpSpPr>
          <p:cNvPr id="21" name="Group">
            <a:extLst>
              <a:ext uri="{FF2B5EF4-FFF2-40B4-BE49-F238E27FC236}">
                <a16:creationId xmlns:a16="http://schemas.microsoft.com/office/drawing/2014/main" id="{A3330009-E632-4BC5-A7FC-388649E00304}"/>
              </a:ext>
            </a:extLst>
          </p:cNvPr>
          <p:cNvGrpSpPr/>
          <p:nvPr/>
        </p:nvGrpSpPr>
        <p:grpSpPr>
          <a:xfrm rot="10800000">
            <a:off x="9805645" y="-3451"/>
            <a:ext cx="2327791" cy="736635"/>
            <a:chOff x="0" y="0"/>
            <a:chExt cx="3713799" cy="1710510"/>
          </a:xfrm>
        </p:grpSpPr>
        <p:sp>
          <p:nvSpPr>
            <p:cNvPr id="22" name="Rectangle">
              <a:extLst>
                <a:ext uri="{FF2B5EF4-FFF2-40B4-BE49-F238E27FC236}">
                  <a16:creationId xmlns:a16="http://schemas.microsoft.com/office/drawing/2014/main" id="{BF927B31-0D50-4459-AB5D-5F8AB09ECF8C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 dirty="0"/>
            </a:p>
          </p:txBody>
        </p:sp>
        <p:grpSp>
          <p:nvGrpSpPr>
            <p:cNvPr id="24" name="Group">
              <a:extLst>
                <a:ext uri="{FF2B5EF4-FFF2-40B4-BE49-F238E27FC236}">
                  <a16:creationId xmlns:a16="http://schemas.microsoft.com/office/drawing/2014/main" id="{BF69E6D4-BCAC-4995-8880-43E303CC3008}"/>
                </a:ext>
              </a:extLst>
            </p:cNvPr>
            <p:cNvGrpSpPr/>
            <p:nvPr/>
          </p:nvGrpSpPr>
          <p:grpSpPr>
            <a:xfrm>
              <a:off x="1570074" y="0"/>
              <a:ext cx="2143725" cy="1710510"/>
              <a:chOff x="27205" y="0"/>
              <a:chExt cx="2143723" cy="1710509"/>
            </a:xfrm>
          </p:grpSpPr>
          <p:grpSp>
            <p:nvGrpSpPr>
              <p:cNvPr id="25" name="Group">
                <a:extLst>
                  <a:ext uri="{FF2B5EF4-FFF2-40B4-BE49-F238E27FC236}">
                    <a16:creationId xmlns:a16="http://schemas.microsoft.com/office/drawing/2014/main" id="{665DBAA2-C956-4B8B-80CA-8084A1F70237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33" name="Shape">
                  <a:extLst>
                    <a:ext uri="{FF2B5EF4-FFF2-40B4-BE49-F238E27FC236}">
                      <a16:creationId xmlns:a16="http://schemas.microsoft.com/office/drawing/2014/main" id="{7CED5578-14D4-42C6-8F45-750F09A30AE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  <p:sp>
              <p:nvSpPr>
                <p:cNvPr id="34" name="Shape">
                  <a:extLst>
                    <a:ext uri="{FF2B5EF4-FFF2-40B4-BE49-F238E27FC236}">
                      <a16:creationId xmlns:a16="http://schemas.microsoft.com/office/drawing/2014/main" id="{9AF36FDC-3590-42B0-8247-6C60944213C4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</p:grpSp>
          <p:sp>
            <p:nvSpPr>
              <p:cNvPr id="30" name="المحور الأول">
                <a:extLst>
                  <a:ext uri="{FF2B5EF4-FFF2-40B4-BE49-F238E27FC236}">
                    <a16:creationId xmlns:a16="http://schemas.microsoft.com/office/drawing/2014/main" id="{8AF99F21-7019-46E0-98EF-CFE0B6032300}"/>
                  </a:ext>
                </a:extLst>
              </p:cNvPr>
              <p:cNvSpPr txBox="1"/>
              <p:nvPr/>
            </p:nvSpPr>
            <p:spPr>
              <a:xfrm rot="10168855">
                <a:off x="375646" y="388501"/>
                <a:ext cx="1795282" cy="788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1400" b="1" dirty="0"/>
                  <a:t>مرحلة </a:t>
                </a:r>
              </a:p>
              <a:p>
                <a:r>
                  <a:rPr lang="ar-EG" sz="1400" b="1" dirty="0"/>
                  <a:t>التوسع  </a:t>
                </a:r>
                <a:endParaRPr sz="1400" b="1" dirty="0"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9DD0C3E-26F8-41AE-971E-C873A6452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887" y="163077"/>
            <a:ext cx="2219325" cy="438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61ACF4-B7F8-4EE4-8654-CA92B7D01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5705" y="926561"/>
            <a:ext cx="6709867" cy="1114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5C11A7-92C8-4296-9FD9-4032D5B124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1986" y="2366169"/>
            <a:ext cx="6563440" cy="18612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024B34-D2F3-4986-9FB6-60B8BB6309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7247" y="4676209"/>
            <a:ext cx="6700154" cy="16848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2D231B-97B9-4369-A73F-5797D551E4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761" y="2894344"/>
            <a:ext cx="4460656" cy="15660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2C064D-F4B3-4163-B3AD-652DF62B9C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948" y="5196453"/>
            <a:ext cx="4540533" cy="976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0A4D4C-44A8-4FBD-8ACF-78BC873EC4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9948" y="1952904"/>
            <a:ext cx="2915194" cy="413265"/>
          </a:xfrm>
          <a:prstGeom prst="rect">
            <a:avLst/>
          </a:prstGeom>
        </p:spPr>
      </p:pic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AFB97383-A811-4119-82D0-0A155AF7D71E}"/>
              </a:ext>
            </a:extLst>
          </p:cNvPr>
          <p:cNvSpPr/>
          <p:nvPr/>
        </p:nvSpPr>
        <p:spPr>
          <a:xfrm>
            <a:off x="426428" y="601227"/>
            <a:ext cx="3333660" cy="1256030"/>
          </a:xfrm>
          <a:prstGeom prst="wedgeEllipseCallout">
            <a:avLst>
              <a:gd name="adj1" fmla="val 95642"/>
              <a:gd name="adj2" fmla="val -713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b="1" dirty="0"/>
              <a:t>ما الظرفان اللذان يجب على كل المواد المستخدمة في الفضاء تحملها ؟</a:t>
            </a:r>
            <a:endParaRPr lang="en-US" b="1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60ECB17-ACC0-4534-BC1C-E1754D0B6416}"/>
              </a:ext>
            </a:extLst>
          </p:cNvPr>
          <p:cNvSpPr/>
          <p:nvPr/>
        </p:nvSpPr>
        <p:spPr>
          <a:xfrm>
            <a:off x="266574" y="1920692"/>
            <a:ext cx="2993840" cy="47512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A5D91AE-4487-4349-9AD5-97C392E993EE}"/>
              </a:ext>
            </a:extLst>
          </p:cNvPr>
          <p:cNvGrpSpPr/>
          <p:nvPr/>
        </p:nvGrpSpPr>
        <p:grpSpPr>
          <a:xfrm>
            <a:off x="3148315" y="-9802"/>
            <a:ext cx="1972325" cy="546392"/>
            <a:chOff x="4903819" y="3918866"/>
            <a:chExt cx="2730375" cy="235762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0390486-0952-401A-AFFD-51EE8F898E0B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3BA50623-4B60-486B-849A-B566FBD394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39" name="TextBox 18">
                <a:extLst>
                  <a:ext uri="{FF2B5EF4-FFF2-40B4-BE49-F238E27FC236}">
                    <a16:creationId xmlns:a16="http://schemas.microsoft.com/office/drawing/2014/main" id="{D7342BD9-226C-417D-9FFD-3AE5FD0A0999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8CB45FD7-8EDC-4817-ADE5-8226C1E2A1B6}"/>
                </a:ext>
              </a:extLst>
            </p:cNvPr>
            <p:cNvSpPr/>
            <p:nvPr/>
          </p:nvSpPr>
          <p:spPr>
            <a:xfrm>
              <a:off x="4903819" y="4948464"/>
              <a:ext cx="2730375" cy="13280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1400" b="1" i="0" u="none" strike="noStrike" kern="1200" cap="none" spc="0" normalizeH="0" baseline="0" noProof="0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libri Light" panose="020F0302020204030204" pitchFamily="34" charset="0"/>
                  <a:cs typeface="(AH) Manal Black" pitchFamily="2" charset="-78"/>
                </a:rPr>
                <a:t>تقييم مرحلي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17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5">
            <a:extLst>
              <a:ext uri="{FF2B5EF4-FFF2-40B4-BE49-F238E27FC236}">
                <a16:creationId xmlns:a16="http://schemas.microsoft.com/office/drawing/2014/main" id="{5ECF8324-53FD-490A-9B3C-77FEABD1707E}"/>
              </a:ext>
            </a:extLst>
          </p:cNvPr>
          <p:cNvSpPr/>
          <p:nvPr/>
        </p:nvSpPr>
        <p:spPr>
          <a:xfrm>
            <a:off x="1" y="-4"/>
            <a:ext cx="3333660" cy="4132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1600" b="1" dirty="0">
                <a:solidFill>
                  <a:schemeClr val="tx1"/>
                </a:solidFill>
                <a:latin typeface="Droid Arabic Kufi"/>
              </a:rPr>
              <a:t>مؤشر الأداء : </a:t>
            </a:r>
            <a:r>
              <a:rPr lang="ar-EG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تكنولوجيا الفضاء المستخدمة لتحسين الحياة على الأرض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B64046-7D77-4622-81A7-67950705C634}"/>
              </a:ext>
            </a:extLst>
          </p:cNvPr>
          <p:cNvGrpSpPr/>
          <p:nvPr/>
        </p:nvGrpSpPr>
        <p:grpSpPr>
          <a:xfrm>
            <a:off x="4740481" y="-6603"/>
            <a:ext cx="1972325" cy="513695"/>
            <a:chOff x="4903819" y="3918866"/>
            <a:chExt cx="2730375" cy="221653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E485DE4-773C-450B-B21F-CC857E64DE0E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09A7723-A4E0-4BB7-B9CD-7690BCFD54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29" name="TextBox 18">
                <a:extLst>
                  <a:ext uri="{FF2B5EF4-FFF2-40B4-BE49-F238E27FC236}">
                    <a16:creationId xmlns:a16="http://schemas.microsoft.com/office/drawing/2014/main" id="{1CD2BB83-652D-45E6-906B-ACB7B5BEA792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B002764A-E787-4893-AC59-3E4E0465010E}"/>
                </a:ext>
              </a:extLst>
            </p:cNvPr>
            <p:cNvSpPr/>
            <p:nvPr/>
          </p:nvSpPr>
          <p:spPr>
            <a:xfrm>
              <a:off x="4903819" y="4948464"/>
              <a:ext cx="2730375" cy="78207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sz="1400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مهارة الحوار والمناقشة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grpSp>
        <p:nvGrpSpPr>
          <p:cNvPr id="21" name="Group">
            <a:extLst>
              <a:ext uri="{FF2B5EF4-FFF2-40B4-BE49-F238E27FC236}">
                <a16:creationId xmlns:a16="http://schemas.microsoft.com/office/drawing/2014/main" id="{A3330009-E632-4BC5-A7FC-388649E00304}"/>
              </a:ext>
            </a:extLst>
          </p:cNvPr>
          <p:cNvGrpSpPr/>
          <p:nvPr/>
        </p:nvGrpSpPr>
        <p:grpSpPr>
          <a:xfrm rot="10800000">
            <a:off x="9805645" y="-3451"/>
            <a:ext cx="2327791" cy="736635"/>
            <a:chOff x="0" y="0"/>
            <a:chExt cx="3713799" cy="1710510"/>
          </a:xfrm>
        </p:grpSpPr>
        <p:sp>
          <p:nvSpPr>
            <p:cNvPr id="22" name="Rectangle">
              <a:extLst>
                <a:ext uri="{FF2B5EF4-FFF2-40B4-BE49-F238E27FC236}">
                  <a16:creationId xmlns:a16="http://schemas.microsoft.com/office/drawing/2014/main" id="{BF927B31-0D50-4459-AB5D-5F8AB09ECF8C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 dirty="0"/>
            </a:p>
          </p:txBody>
        </p:sp>
        <p:grpSp>
          <p:nvGrpSpPr>
            <p:cNvPr id="24" name="Group">
              <a:extLst>
                <a:ext uri="{FF2B5EF4-FFF2-40B4-BE49-F238E27FC236}">
                  <a16:creationId xmlns:a16="http://schemas.microsoft.com/office/drawing/2014/main" id="{BF69E6D4-BCAC-4995-8880-43E303CC3008}"/>
                </a:ext>
              </a:extLst>
            </p:cNvPr>
            <p:cNvGrpSpPr/>
            <p:nvPr/>
          </p:nvGrpSpPr>
          <p:grpSpPr>
            <a:xfrm>
              <a:off x="1570074" y="0"/>
              <a:ext cx="2143725" cy="1710510"/>
              <a:chOff x="27205" y="0"/>
              <a:chExt cx="2143723" cy="1710509"/>
            </a:xfrm>
          </p:grpSpPr>
          <p:grpSp>
            <p:nvGrpSpPr>
              <p:cNvPr id="25" name="Group">
                <a:extLst>
                  <a:ext uri="{FF2B5EF4-FFF2-40B4-BE49-F238E27FC236}">
                    <a16:creationId xmlns:a16="http://schemas.microsoft.com/office/drawing/2014/main" id="{665DBAA2-C956-4B8B-80CA-8084A1F70237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33" name="Shape">
                  <a:extLst>
                    <a:ext uri="{FF2B5EF4-FFF2-40B4-BE49-F238E27FC236}">
                      <a16:creationId xmlns:a16="http://schemas.microsoft.com/office/drawing/2014/main" id="{7CED5578-14D4-42C6-8F45-750F09A30AE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  <p:sp>
              <p:nvSpPr>
                <p:cNvPr id="34" name="Shape">
                  <a:extLst>
                    <a:ext uri="{FF2B5EF4-FFF2-40B4-BE49-F238E27FC236}">
                      <a16:creationId xmlns:a16="http://schemas.microsoft.com/office/drawing/2014/main" id="{9AF36FDC-3590-42B0-8247-6C60944213C4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</p:grpSp>
          <p:sp>
            <p:nvSpPr>
              <p:cNvPr id="30" name="المحور الأول">
                <a:extLst>
                  <a:ext uri="{FF2B5EF4-FFF2-40B4-BE49-F238E27FC236}">
                    <a16:creationId xmlns:a16="http://schemas.microsoft.com/office/drawing/2014/main" id="{8AF99F21-7019-46E0-98EF-CFE0B6032300}"/>
                  </a:ext>
                </a:extLst>
              </p:cNvPr>
              <p:cNvSpPr txBox="1"/>
              <p:nvPr/>
            </p:nvSpPr>
            <p:spPr>
              <a:xfrm rot="10168855">
                <a:off x="375646" y="388501"/>
                <a:ext cx="1795282" cy="788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1400" b="1" dirty="0"/>
                  <a:t>مرحلة </a:t>
                </a:r>
              </a:p>
              <a:p>
                <a:r>
                  <a:rPr lang="ar-EG" sz="1400" b="1" dirty="0"/>
                  <a:t>التوسع  </a:t>
                </a:r>
                <a:endParaRPr sz="1400" b="1" dirty="0"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9DD0C3E-26F8-41AE-971E-C873A6452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887" y="163077"/>
            <a:ext cx="2219325" cy="438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42520A-8D5D-4241-B98D-E990BA227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656" y="971799"/>
            <a:ext cx="7115642" cy="22749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DD5E61-6BC5-47B8-AC2E-02BF96949C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184" y="1597779"/>
            <a:ext cx="2257425" cy="2410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368BDF-EB65-495F-8E93-FC5AED7ED9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702" y="612823"/>
            <a:ext cx="3204390" cy="9849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CB6C678-3EC5-44EE-9502-292FD00544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1451" y="3138332"/>
            <a:ext cx="5813445" cy="11463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4591092-9616-45C2-8987-B73F6B4219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702" y="4137059"/>
            <a:ext cx="4933663" cy="248486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2FFF92E0-B59A-4673-A5CD-D7C9A0F63FDC}"/>
              </a:ext>
            </a:extLst>
          </p:cNvPr>
          <p:cNvGrpSpPr/>
          <p:nvPr/>
        </p:nvGrpSpPr>
        <p:grpSpPr>
          <a:xfrm>
            <a:off x="4828417" y="5413315"/>
            <a:ext cx="1972325" cy="546392"/>
            <a:chOff x="4903819" y="3918866"/>
            <a:chExt cx="2730375" cy="235762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D9CC3C2-DDFF-4BAE-A9A2-47A56E22E14A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FB97CBF8-43CE-498D-9985-2C4A0DF586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39" name="TextBox 18">
                <a:extLst>
                  <a:ext uri="{FF2B5EF4-FFF2-40B4-BE49-F238E27FC236}">
                    <a16:creationId xmlns:a16="http://schemas.microsoft.com/office/drawing/2014/main" id="{02F39057-C5DC-4520-A30B-3D1368752D75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9CF44BC4-B285-4EBB-A458-8F70B6DE072B}"/>
                </a:ext>
              </a:extLst>
            </p:cNvPr>
            <p:cNvSpPr/>
            <p:nvPr/>
          </p:nvSpPr>
          <p:spPr>
            <a:xfrm>
              <a:off x="4903819" y="4948464"/>
              <a:ext cx="2730375" cy="13280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1400" b="1" i="0" u="none" strike="noStrike" kern="1200" cap="none" spc="0" normalizeH="0" baseline="0" noProof="0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libri Light" panose="020F0302020204030204" pitchFamily="34" charset="0"/>
                  <a:cs typeface="(AH) Manal Black" pitchFamily="2" charset="-78"/>
                </a:rPr>
                <a:t>تقييم مرحلي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951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شبه منحرف 29"/>
          <p:cNvSpPr/>
          <p:nvPr/>
        </p:nvSpPr>
        <p:spPr>
          <a:xfrm rot="5400000">
            <a:off x="1653296" y="-1170021"/>
            <a:ext cx="3095467" cy="6402063"/>
          </a:xfrm>
          <a:prstGeom prst="trapezoid">
            <a:avLst>
              <a:gd name="adj" fmla="val 8909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1" name="شبه منحرف 30"/>
          <p:cNvSpPr/>
          <p:nvPr/>
        </p:nvSpPr>
        <p:spPr>
          <a:xfrm rot="16200000" flipH="1">
            <a:off x="4089435" y="1541885"/>
            <a:ext cx="3095467" cy="1529789"/>
          </a:xfrm>
          <a:prstGeom prst="trapezoid">
            <a:avLst>
              <a:gd name="adj" fmla="val 29502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4" name="شبه منحرف 33"/>
          <p:cNvSpPr/>
          <p:nvPr/>
        </p:nvSpPr>
        <p:spPr>
          <a:xfrm rot="17569615" flipH="1">
            <a:off x="4448827" y="1492556"/>
            <a:ext cx="3357634" cy="4139131"/>
          </a:xfrm>
          <a:prstGeom prst="trapezoid">
            <a:avLst>
              <a:gd name="adj" fmla="val 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شبه منحرف 35"/>
          <p:cNvSpPr/>
          <p:nvPr/>
        </p:nvSpPr>
        <p:spPr>
          <a:xfrm rot="14400000" flipH="1">
            <a:off x="5157826" y="1639911"/>
            <a:ext cx="1935062" cy="392548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 dirty="0"/>
          </a:p>
        </p:txBody>
      </p:sp>
      <p:grpSp>
        <p:nvGrpSpPr>
          <p:cNvPr id="41" name="مجموعة 36"/>
          <p:cNvGrpSpPr/>
          <p:nvPr/>
        </p:nvGrpSpPr>
        <p:grpSpPr>
          <a:xfrm>
            <a:off x="4318220" y="2760624"/>
            <a:ext cx="3614276" cy="1684054"/>
            <a:chOff x="7402314" y="2702416"/>
            <a:chExt cx="4139131" cy="3321290"/>
          </a:xfrm>
        </p:grpSpPr>
        <p:sp>
          <p:nvSpPr>
            <p:cNvPr id="42" name="شبه منحرف 35"/>
            <p:cNvSpPr/>
            <p:nvPr/>
          </p:nvSpPr>
          <p:spPr>
            <a:xfrm rot="16200000" flipH="1">
              <a:off x="7811235" y="2293495"/>
              <a:ext cx="3321290" cy="4139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44" name="مربع نص 12"/>
            <p:cNvSpPr txBox="1"/>
            <p:nvPr/>
          </p:nvSpPr>
          <p:spPr>
            <a:xfrm>
              <a:off x="7757379" y="3187812"/>
              <a:ext cx="3429000" cy="2350499"/>
            </a:xfrm>
            <a:prstGeom prst="round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EG" sz="3200" b="1" dirty="0"/>
                <a:t>مرحلة </a:t>
              </a:r>
            </a:p>
            <a:p>
              <a:pPr algn="ctr"/>
              <a:r>
                <a:rPr lang="ar-EG" sz="3200" b="1" dirty="0"/>
                <a:t>التقييم الختامي </a:t>
              </a:r>
              <a:endParaRPr lang="ar-JO" sz="3200" b="1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2C391E0-F494-4C88-B601-60B54617A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73" y="385422"/>
            <a:ext cx="5185556" cy="46216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9708EF8-ED49-4B9D-A415-EFE95122193B}"/>
              </a:ext>
            </a:extLst>
          </p:cNvPr>
          <p:cNvGrpSpPr/>
          <p:nvPr/>
        </p:nvGrpSpPr>
        <p:grpSpPr>
          <a:xfrm>
            <a:off x="9059356" y="932302"/>
            <a:ext cx="2547833" cy="5667281"/>
            <a:chOff x="1557217" y="3386333"/>
            <a:chExt cx="1617367" cy="326117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20" name="صورة عادي">
              <a:extLst>
                <a:ext uri="{FF2B5EF4-FFF2-40B4-BE49-F238E27FC236}">
                  <a16:creationId xmlns:a16="http://schemas.microsoft.com/office/drawing/2014/main" id="{D1825A54-6E26-494F-9AF1-0BD85A0ED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10072" y="3673971"/>
              <a:ext cx="1264512" cy="29735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FEB0DD-320A-425C-A5F7-04D8F930AA79}"/>
                </a:ext>
              </a:extLst>
            </p:cNvPr>
            <p:cNvSpPr txBox="1"/>
            <p:nvPr/>
          </p:nvSpPr>
          <p:spPr>
            <a:xfrm rot="19489623">
              <a:off x="1708857" y="3386333"/>
              <a:ext cx="341760" cy="76944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JO" sz="4400" dirty="0"/>
                <a:t>!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817B3D-EF67-45E5-954E-B744D82BE095}"/>
                </a:ext>
              </a:extLst>
            </p:cNvPr>
            <p:cNvSpPr txBox="1"/>
            <p:nvPr/>
          </p:nvSpPr>
          <p:spPr>
            <a:xfrm rot="19489623">
              <a:off x="1557217" y="3481561"/>
              <a:ext cx="341760" cy="76944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JO" sz="4400" dirty="0"/>
                <a:t>!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4741351-0F2C-47D9-95E2-2024938D9DC8}"/>
              </a:ext>
            </a:extLst>
          </p:cNvPr>
          <p:cNvSpPr txBox="1"/>
          <p:nvPr/>
        </p:nvSpPr>
        <p:spPr>
          <a:xfrm>
            <a:off x="584811" y="5624068"/>
            <a:ext cx="6135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https://www.liveworksheets.com/3-sl87884sx</a:t>
            </a:r>
            <a:endParaRPr lang="en-US" dirty="0"/>
          </a:p>
          <a:p>
            <a:endParaRPr lang="en-US" dirty="0"/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C339C311-7202-4B0B-BB4B-8F2B8D748B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9823" y="1110921"/>
            <a:ext cx="3437973" cy="193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xit" presetSubtype="8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9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xit" presetSubtype="2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5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xit" presetSubtype="8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1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8" presetClass="emph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" presetClass="entr" presetSubtype="8" fill="hold" nodeType="afterEffect" p14:presetBounceEnd="61333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333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333">
                                          <p:cBhvr additive="base">
                                            <p:cTn id="4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0998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0" grpId="1" animBg="1"/>
          <p:bldP spid="31" grpId="0" animBg="1"/>
          <p:bldP spid="31" grpId="1" animBg="1"/>
          <p:bldP spid="34" grpId="0" animBg="1"/>
          <p:bldP spid="34" grpId="1" animBg="1"/>
          <p:bldP spid="36" grpId="0" animBg="1"/>
          <p:bldP spid="3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xit" presetSubtype="8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9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xit" presetSubtype="2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5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xit" presetSubtype="8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1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8" presetClass="emph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" presetClass="entr" presetSubtype="8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0998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0" grpId="1" animBg="1"/>
          <p:bldP spid="31" grpId="0" animBg="1"/>
          <p:bldP spid="31" grpId="1" animBg="1"/>
          <p:bldP spid="34" grpId="0" animBg="1"/>
          <p:bldP spid="34" grpId="1" animBg="1"/>
          <p:bldP spid="36" grpId="0" animBg="1"/>
          <p:bldP spid="36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0760659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10213</TotalTime>
  <Words>220</Words>
  <Application>Microsoft Office PowerPoint</Application>
  <PresentationFormat>Widescreen</PresentationFormat>
  <Paragraphs>58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(AH) Manal Black</vt:lpstr>
      <vt:lpstr>Arial</vt:lpstr>
      <vt:lpstr>Calibri</vt:lpstr>
      <vt:lpstr>Calibri Light</vt:lpstr>
      <vt:lpstr>Century Gothic</vt:lpstr>
      <vt:lpstr>Droid Arabic Kufi</vt:lpstr>
      <vt:lpstr>Dubai</vt:lpstr>
      <vt:lpstr>Farah Regular</vt:lpstr>
      <vt:lpstr>Sassoon Infant Rg</vt:lpstr>
      <vt:lpstr>Tahoma</vt:lpstr>
      <vt:lpstr>Times New Roman</vt:lpstr>
      <vt:lpstr>Twinkl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اسم المجموعة :الرطوبة</dc:title>
  <dc:creator>HP</dc:creator>
  <cp:lastModifiedBy>DELL</cp:lastModifiedBy>
  <cp:revision>977</cp:revision>
  <dcterms:created xsi:type="dcterms:W3CDTF">2020-05-13T13:06:37Z</dcterms:created>
  <dcterms:modified xsi:type="dcterms:W3CDTF">2022-04-22T06:56:22Z</dcterms:modified>
</cp:coreProperties>
</file>