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6" r:id="rId3"/>
    <p:sldId id="270" r:id="rId4"/>
    <p:sldId id="295" r:id="rId5"/>
    <p:sldId id="294" r:id="rId6"/>
    <p:sldId id="273" r:id="rId7"/>
    <p:sldId id="274" r:id="rId8"/>
    <p:sldId id="276" r:id="rId9"/>
    <p:sldId id="287" r:id="rId10"/>
    <p:sldId id="278" r:id="rId11"/>
    <p:sldId id="279" r:id="rId12"/>
    <p:sldId id="281" r:id="rId13"/>
    <p:sldId id="282" r:id="rId14"/>
    <p:sldId id="283" r:id="rId15"/>
    <p:sldId id="284" r:id="rId16"/>
    <p:sldId id="286" r:id="rId17"/>
    <p:sldId id="288" r:id="rId18"/>
    <p:sldId id="269" r:id="rId19"/>
    <p:sldId id="292" r:id="rId20"/>
    <p:sldId id="293" r:id="rId21"/>
    <p:sldId id="268" r:id="rId22"/>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ED70AA-8A54-4735-82CC-B4CF3B050C0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id="{A1F4A50E-3BFE-46E0-8C97-56DFFBB00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id="{6C4C4FF1-55D2-47FE-99B6-C03AFDE005B1}"/>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5" name="عنصر نائب للتذييل 4">
            <a:extLst>
              <a:ext uri="{FF2B5EF4-FFF2-40B4-BE49-F238E27FC236}">
                <a16:creationId xmlns:a16="http://schemas.microsoft.com/office/drawing/2014/main" id="{38638A9B-1432-4293-804D-466EFC48C986}"/>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C74D701C-5876-4571-A7E9-84E1B039CFF2}"/>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99800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8D9D4B-0ECC-4AB9-9F9E-5F3AD49A1CBE}"/>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276285FF-219D-458C-BAED-1DF09AE01C5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B1715976-EF95-4A07-8B53-4E91F27FFA22}"/>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5" name="عنصر نائب للتذييل 4">
            <a:extLst>
              <a:ext uri="{FF2B5EF4-FFF2-40B4-BE49-F238E27FC236}">
                <a16:creationId xmlns:a16="http://schemas.microsoft.com/office/drawing/2014/main" id="{B5748EFB-06D2-4376-AE44-A6082FA3F1B2}"/>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2A064B16-62DF-4747-A9EB-ECB5988C2BCB}"/>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42201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361AA83-E3C9-47DF-94DA-A3336B63B4D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24FE66D1-A330-474B-A026-38EC5F217E5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5BAC7D38-05E9-414D-86A4-1099C3B5087A}"/>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5" name="عنصر نائب للتذييل 4">
            <a:extLst>
              <a:ext uri="{FF2B5EF4-FFF2-40B4-BE49-F238E27FC236}">
                <a16:creationId xmlns:a16="http://schemas.microsoft.com/office/drawing/2014/main" id="{6513AE1B-DA3F-4228-BDB3-5598EFBE860A}"/>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1DF5B1F8-BFEC-4992-A205-0450C8C422DC}"/>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42900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039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65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482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35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441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152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396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51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A36227-9715-4757-BA2F-96DE95497606}"/>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A9F0DCBD-9C89-4C10-88E0-5B0D6FB31FB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308471DB-6B62-452E-AB15-993E27D6AB91}"/>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5" name="عنصر نائب للتذييل 4">
            <a:extLst>
              <a:ext uri="{FF2B5EF4-FFF2-40B4-BE49-F238E27FC236}">
                <a16:creationId xmlns:a16="http://schemas.microsoft.com/office/drawing/2014/main" id="{47BD0AA1-AEE2-4640-AF98-F1742AA21F99}"/>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4181F80C-6F82-4BF6-84A3-621DC1246AC6}"/>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4143853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76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515186-A1AD-4BFB-8AF3-B5F9BC76B9A5}" type="datetimeFigureOut">
              <a:rPr lang="en-GB" smtClean="0">
                <a:solidFill>
                  <a:prstClr val="black">
                    <a:tint val="75000"/>
                  </a:prstClr>
                </a:solidFill>
              </a:rPr>
              <a:pPr/>
              <a:t>28/04/2022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F7A62B-89E0-49FA-A659-5573D66C71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16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7936CD-47D5-4CC1-B524-CEA5EFE95E1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207435F2-F588-46D2-A61A-9ACBEE674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60E5E29-CDE3-49F3-B562-1B3DECC12897}"/>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5" name="عنصر نائب للتذييل 4">
            <a:extLst>
              <a:ext uri="{FF2B5EF4-FFF2-40B4-BE49-F238E27FC236}">
                <a16:creationId xmlns:a16="http://schemas.microsoft.com/office/drawing/2014/main" id="{3EED4706-A26A-434A-A6D1-B028F4B9735E}"/>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13AE51F8-A066-4C5D-9844-269C0C519F20}"/>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323049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8AA09F-7682-4524-B7BF-6F3D1B95099F}"/>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FD132C0C-10FC-4398-BAAA-7A0798B4451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id="{6A49E66E-530F-4CC0-B8E0-B522F0198D3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id="{D77E452E-DBBD-4857-B017-49DBFA0B82AD}"/>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6" name="عنصر نائب للتذييل 5">
            <a:extLst>
              <a:ext uri="{FF2B5EF4-FFF2-40B4-BE49-F238E27FC236}">
                <a16:creationId xmlns:a16="http://schemas.microsoft.com/office/drawing/2014/main" id="{90C69E9B-8850-411B-83DB-3B4D9B644A32}"/>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1FA80A31-6621-4ABD-8ECC-ECB7EA350AEA}"/>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308198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B7E80E-E495-4CAA-B434-9BEF3CB2B09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6E6C4BFA-57D6-4625-8FEA-AE6CC4E2F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53FF1AC9-01D5-4E79-B255-CD1992B9642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id="{4729217B-33AB-4A8C-BE1B-1B0D3E1FB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8AA979A-B0A6-4BF0-8C9D-C20DB1FF7A6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id="{B21D6969-82FA-48E3-8B93-ED98E10CAA4A}"/>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8" name="عنصر نائب للتذييل 7">
            <a:extLst>
              <a:ext uri="{FF2B5EF4-FFF2-40B4-BE49-F238E27FC236}">
                <a16:creationId xmlns:a16="http://schemas.microsoft.com/office/drawing/2014/main" id="{703AF2C2-80EC-4335-9EE7-16E53C417ABA}"/>
              </a:ext>
            </a:extLst>
          </p:cNvPr>
          <p:cNvSpPr>
            <a:spLocks noGrp="1"/>
          </p:cNvSpPr>
          <p:nvPr>
            <p:ph type="ftr" sz="quarter" idx="11"/>
          </p:nvPr>
        </p:nvSpPr>
        <p:spPr/>
        <p:txBody>
          <a:bodyPr/>
          <a:lstStyle/>
          <a:p>
            <a:endParaRPr lang="ar-AE"/>
          </a:p>
        </p:txBody>
      </p:sp>
      <p:sp>
        <p:nvSpPr>
          <p:cNvPr id="9" name="عنصر نائب لرقم الشريحة 8">
            <a:extLst>
              <a:ext uri="{FF2B5EF4-FFF2-40B4-BE49-F238E27FC236}">
                <a16:creationId xmlns:a16="http://schemas.microsoft.com/office/drawing/2014/main" id="{C0181644-287D-4117-A24F-7E09A3169E93}"/>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393693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6A3DC0-F909-4AD7-81B8-1DC323AE9F0E}"/>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id="{89FFD04D-22BE-4E09-A982-BD8E25DE1E63}"/>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4" name="عنصر نائب للتذييل 3">
            <a:extLst>
              <a:ext uri="{FF2B5EF4-FFF2-40B4-BE49-F238E27FC236}">
                <a16:creationId xmlns:a16="http://schemas.microsoft.com/office/drawing/2014/main" id="{0D88D23C-ED97-42CF-8A63-5B037569FDF2}"/>
              </a:ext>
            </a:extLst>
          </p:cNvPr>
          <p:cNvSpPr>
            <a:spLocks noGrp="1"/>
          </p:cNvSpPr>
          <p:nvPr>
            <p:ph type="ftr" sz="quarter" idx="11"/>
          </p:nvPr>
        </p:nvSpPr>
        <p:spPr/>
        <p:txBody>
          <a:bodyPr/>
          <a:lstStyle/>
          <a:p>
            <a:endParaRPr lang="ar-AE"/>
          </a:p>
        </p:txBody>
      </p:sp>
      <p:sp>
        <p:nvSpPr>
          <p:cNvPr id="5" name="عنصر نائب لرقم الشريحة 4">
            <a:extLst>
              <a:ext uri="{FF2B5EF4-FFF2-40B4-BE49-F238E27FC236}">
                <a16:creationId xmlns:a16="http://schemas.microsoft.com/office/drawing/2014/main" id="{4A83EDC9-71CB-4416-9228-D5F090F0F5E3}"/>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307739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2CEBC1D-3A66-4AA7-ABC3-EB1B835E7B5D}"/>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3" name="عنصر نائب للتذييل 2">
            <a:extLst>
              <a:ext uri="{FF2B5EF4-FFF2-40B4-BE49-F238E27FC236}">
                <a16:creationId xmlns:a16="http://schemas.microsoft.com/office/drawing/2014/main" id="{B2770717-5843-45DA-B421-37D02BDBB733}"/>
              </a:ext>
            </a:extLst>
          </p:cNvPr>
          <p:cNvSpPr>
            <a:spLocks noGrp="1"/>
          </p:cNvSpPr>
          <p:nvPr>
            <p:ph type="ftr" sz="quarter" idx="11"/>
          </p:nvPr>
        </p:nvSpPr>
        <p:spPr/>
        <p:txBody>
          <a:bodyPr/>
          <a:lstStyle/>
          <a:p>
            <a:endParaRPr lang="ar-AE"/>
          </a:p>
        </p:txBody>
      </p:sp>
      <p:sp>
        <p:nvSpPr>
          <p:cNvPr id="4" name="عنصر نائب لرقم الشريحة 3">
            <a:extLst>
              <a:ext uri="{FF2B5EF4-FFF2-40B4-BE49-F238E27FC236}">
                <a16:creationId xmlns:a16="http://schemas.microsoft.com/office/drawing/2014/main" id="{A2789CF1-528E-4073-BF9A-B41BC63F428E}"/>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97684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A06C82-CE60-4C5F-AC6A-FE920A03CD7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F025EBED-C4E7-48A9-99D3-88455B742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id="{0F4CA0C8-716E-4316-B1B3-5A67E160B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7CF6131-BADD-4513-8992-5F8F8A586F65}"/>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6" name="عنصر نائب للتذييل 5">
            <a:extLst>
              <a:ext uri="{FF2B5EF4-FFF2-40B4-BE49-F238E27FC236}">
                <a16:creationId xmlns:a16="http://schemas.microsoft.com/office/drawing/2014/main" id="{0276CD37-7DCE-4795-B32C-4F808EAF2BCF}"/>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F01A48C8-5372-43AA-B5F6-6863D55DB9AA}"/>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204362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BA81C9-41FA-4355-B5B8-B0DAB21DDCB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id="{E6AF8BB0-0806-442F-8A80-9AEC018DE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a:extLst>
              <a:ext uri="{FF2B5EF4-FFF2-40B4-BE49-F238E27FC236}">
                <a16:creationId xmlns:a16="http://schemas.microsoft.com/office/drawing/2014/main" id="{5DC1EFDE-A84A-4BE6-8441-978DD3739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8323F56-061E-4D78-9146-A948EEC4A42A}"/>
              </a:ext>
            </a:extLst>
          </p:cNvPr>
          <p:cNvSpPr>
            <a:spLocks noGrp="1"/>
          </p:cNvSpPr>
          <p:nvPr>
            <p:ph type="dt" sz="half" idx="10"/>
          </p:nvPr>
        </p:nvSpPr>
        <p:spPr/>
        <p:txBody>
          <a:bodyPr/>
          <a:lstStyle/>
          <a:p>
            <a:fld id="{D7F2E04F-A2A0-41B0-BCEF-F031C635E4F9}" type="datetimeFigureOut">
              <a:rPr lang="ar-AE" smtClean="0"/>
              <a:t>27/09/1443</a:t>
            </a:fld>
            <a:endParaRPr lang="ar-AE"/>
          </a:p>
        </p:txBody>
      </p:sp>
      <p:sp>
        <p:nvSpPr>
          <p:cNvPr id="6" name="عنصر نائب للتذييل 5">
            <a:extLst>
              <a:ext uri="{FF2B5EF4-FFF2-40B4-BE49-F238E27FC236}">
                <a16:creationId xmlns:a16="http://schemas.microsoft.com/office/drawing/2014/main" id="{E5FF6EF0-3463-48E1-8FFD-85BF2D8DF1AA}"/>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002CD496-6C5A-4623-B9AE-EA5896E2B04F}"/>
              </a:ext>
            </a:extLst>
          </p:cNvPr>
          <p:cNvSpPr>
            <a:spLocks noGrp="1"/>
          </p:cNvSpPr>
          <p:nvPr>
            <p:ph type="sldNum" sz="quarter" idx="12"/>
          </p:nvPr>
        </p:nvSpPr>
        <p:spPr/>
        <p:txBody>
          <a:bodyPr/>
          <a:lstStyle/>
          <a:p>
            <a:fld id="{226B510B-F20F-4AFD-B675-9794C0925E27}" type="slidenum">
              <a:rPr lang="ar-AE" smtClean="0"/>
              <a:t>‹#›</a:t>
            </a:fld>
            <a:endParaRPr lang="ar-AE"/>
          </a:p>
        </p:txBody>
      </p:sp>
    </p:spTree>
    <p:extLst>
      <p:ext uri="{BB962C8B-B14F-4D97-AF65-F5344CB8AC3E}">
        <p14:creationId xmlns:p14="http://schemas.microsoft.com/office/powerpoint/2010/main" val="196603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646A55D-621F-4564-9D04-AEAAB39BB73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E72ADDCE-4828-4009-B707-C6511F5515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4058B88E-E60B-43FF-9099-E5D76A04DC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F2E04F-A2A0-41B0-BCEF-F031C635E4F9}" type="datetimeFigureOut">
              <a:rPr lang="ar-AE" smtClean="0"/>
              <a:t>27/09/1443</a:t>
            </a:fld>
            <a:endParaRPr lang="ar-AE"/>
          </a:p>
        </p:txBody>
      </p:sp>
      <p:sp>
        <p:nvSpPr>
          <p:cNvPr id="5" name="عنصر نائب للتذييل 4">
            <a:extLst>
              <a:ext uri="{FF2B5EF4-FFF2-40B4-BE49-F238E27FC236}">
                <a16:creationId xmlns:a16="http://schemas.microsoft.com/office/drawing/2014/main" id="{5E09107E-A198-45FB-A1EB-BCC23EE31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a:extLst>
              <a:ext uri="{FF2B5EF4-FFF2-40B4-BE49-F238E27FC236}">
                <a16:creationId xmlns:a16="http://schemas.microsoft.com/office/drawing/2014/main" id="{DF3F155C-0AAF-452C-9CF1-D5621411AFB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6B510B-F20F-4AFD-B675-9794C0925E27}" type="slidenum">
              <a:rPr lang="ar-AE" smtClean="0"/>
              <a:t>‹#›</a:t>
            </a:fld>
            <a:endParaRPr lang="ar-AE"/>
          </a:p>
        </p:txBody>
      </p:sp>
    </p:spTree>
    <p:extLst>
      <p:ext uri="{BB962C8B-B14F-4D97-AF65-F5344CB8AC3E}">
        <p14:creationId xmlns:p14="http://schemas.microsoft.com/office/powerpoint/2010/main" val="135057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1515186-A1AD-4BFB-8AF3-B5F9BC76B9A5}" type="datetimeFigureOut">
              <a:rPr lang="en-GB" smtClean="0">
                <a:solidFill>
                  <a:prstClr val="black">
                    <a:tint val="75000"/>
                  </a:prstClr>
                </a:solidFill>
              </a:rPr>
              <a:pPr rtl="0"/>
              <a:t>28/04/2022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CF7A62B-89E0-49FA-A659-5573D66C7105}" type="slidenum">
              <a:rPr lang="en-GB" smtClean="0">
                <a:solidFill>
                  <a:prstClr val="black">
                    <a:tint val="75000"/>
                  </a:prstClr>
                </a:solidFill>
              </a:rPr>
              <a:pPr rtl="0"/>
              <a:t>‹#›</a:t>
            </a:fld>
            <a:endParaRPr lang="en-GB">
              <a:solidFill>
                <a:prstClr val="black">
                  <a:tint val="75000"/>
                </a:prstClr>
              </a:solidFill>
            </a:endParaRPr>
          </a:p>
        </p:txBody>
      </p:sp>
    </p:spTree>
    <p:extLst>
      <p:ext uri="{BB962C8B-B14F-4D97-AF65-F5344CB8AC3E}">
        <p14:creationId xmlns:p14="http://schemas.microsoft.com/office/powerpoint/2010/main" val="3002768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emf"/><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pp.nearpod.com/?pin=PKBX7"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gif"/><Relationship Id="rId2" Type="http://schemas.openxmlformats.org/officeDocument/2006/relationships/image" Target="../media/image11.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audio" Target="NUL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عنصر نائب للمحتوى 5" descr="صورة تحتوي على نص, شخص, سبورة سوداء, شاب&#10;&#10;تم إنشاء الوصف تلقائياً">
            <a:extLst>
              <a:ext uri="{FF2B5EF4-FFF2-40B4-BE49-F238E27FC236}">
                <a16:creationId xmlns:a16="http://schemas.microsoft.com/office/drawing/2014/main" id="{E1022E25-5A9E-4F33-A3C0-7455B22CC9C7}"/>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76989" y="4347699"/>
            <a:ext cx="3693823" cy="2510301"/>
          </a:xfrm>
        </p:spPr>
      </p:pic>
      <p:sp>
        <p:nvSpPr>
          <p:cNvPr id="2" name="عنوان 1">
            <a:extLst>
              <a:ext uri="{FF2B5EF4-FFF2-40B4-BE49-F238E27FC236}">
                <a16:creationId xmlns:a16="http://schemas.microsoft.com/office/drawing/2014/main" id="{6FE074B7-8E9C-46DF-9037-905EEB5A13EC}"/>
              </a:ext>
            </a:extLst>
          </p:cNvPr>
          <p:cNvSpPr>
            <a:spLocks noGrp="1"/>
          </p:cNvSpPr>
          <p:nvPr>
            <p:ph type="title"/>
          </p:nvPr>
        </p:nvSpPr>
        <p:spPr>
          <a:xfrm>
            <a:off x="4539679" y="0"/>
            <a:ext cx="5459344" cy="1325563"/>
          </a:xfrm>
        </p:spPr>
        <p:txBody>
          <a:bodyPr vert="horz" lIns="91440" tIns="45720" rIns="91440" bIns="45720" rtlCol="0" anchor="ctr">
            <a:normAutofit/>
          </a:bodyPr>
          <a:lstStyle/>
          <a:p>
            <a:pPr algn="ctr" rtl="0"/>
            <a:r>
              <a:rPr lang="en-US" sz="6000" b="1" kern="1200" dirty="0">
                <a:solidFill>
                  <a:schemeClr val="tx1"/>
                </a:solidFill>
                <a:highlight>
                  <a:srgbClr val="00FFFF"/>
                </a:highlight>
                <a:latin typeface="+mj-lt"/>
                <a:ea typeface="+mj-ea"/>
                <a:cs typeface="+mj-cs"/>
              </a:rPr>
              <a:t>الانتصار على الخجل</a:t>
            </a: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22309" y="1573222"/>
            <a:ext cx="3741456" cy="2716676"/>
          </a:xfrm>
          <a:prstGeom prst="rect">
            <a:avLst/>
          </a:prstGeom>
        </p:spPr>
      </p:pic>
      <p:sp>
        <p:nvSpPr>
          <p:cNvPr id="9" name="Google Shape;351;p13">
            <a:extLst>
              <a:ext uri="{FF2B5EF4-FFF2-40B4-BE49-F238E27FC236}">
                <a16:creationId xmlns:a16="http://schemas.microsoft.com/office/drawing/2014/main" id="{5C5E757C-34EC-4894-BFC3-D6438BC5FC29}"/>
              </a:ext>
            </a:extLst>
          </p:cNvPr>
          <p:cNvSpPr txBox="1"/>
          <p:nvPr/>
        </p:nvSpPr>
        <p:spPr>
          <a:xfrm>
            <a:off x="7036136" y="1308313"/>
            <a:ext cx="4953213" cy="4932608"/>
          </a:xfrm>
          <a:prstGeom prst="frame">
            <a:avLst/>
          </a:prstGeom>
          <a:solidFill>
            <a:schemeClr val="accent5">
              <a:lumMod val="40000"/>
              <a:lumOff val="6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spcFirstLastPara="1" wrap="square" lIns="21696" tIns="10845" rIns="21696" bIns="10845" anchor="t" anchorCtr="0">
            <a:noAutofit/>
          </a:bodyPr>
          <a:lstStyle/>
          <a:p>
            <a:pPr algn="ctr"/>
            <a:endParaRPr sz="428" dirty="0"/>
          </a:p>
        </p:txBody>
      </p:sp>
      <p:grpSp>
        <p:nvGrpSpPr>
          <p:cNvPr id="11" name="مجموعة 10"/>
          <p:cNvGrpSpPr/>
          <p:nvPr/>
        </p:nvGrpSpPr>
        <p:grpSpPr>
          <a:xfrm>
            <a:off x="8331736" y="2743820"/>
            <a:ext cx="2939448" cy="640134"/>
            <a:chOff x="2978974" y="1855877"/>
            <a:chExt cx="3456384" cy="1008112"/>
          </a:xfrm>
          <a:solidFill>
            <a:schemeClr val="accent2">
              <a:lumMod val="40000"/>
              <a:lumOff val="60000"/>
            </a:schemeClr>
          </a:solidFill>
        </p:grpSpPr>
        <p:sp>
          <p:nvSpPr>
            <p:cNvPr id="12" name="مستطيل مستدير الزوايا 1">
              <a:extLst>
                <a:ext uri="{FF2B5EF4-FFF2-40B4-BE49-F238E27FC236}">
                  <a16:creationId xmlns:a16="http://schemas.microsoft.com/office/drawing/2014/main" id="{D20B8A25-03CA-400C-A1CA-BBC67BC0C8E7}"/>
                </a:ext>
              </a:extLst>
            </p:cNvPr>
            <p:cNvSpPr/>
            <p:nvPr/>
          </p:nvSpPr>
          <p:spPr>
            <a:xfrm>
              <a:off x="2978974" y="1855877"/>
              <a:ext cx="3456384" cy="1008112"/>
            </a:xfrm>
            <a:prstGeom prst="roundRect">
              <a:avLst/>
            </a:prstGeom>
            <a:grp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sz="1350"/>
            </a:p>
          </p:txBody>
        </p:sp>
        <p:sp>
          <p:nvSpPr>
            <p:cNvPr id="14" name="مستطيل 13">
              <a:extLst>
                <a:ext uri="{FF2B5EF4-FFF2-40B4-BE49-F238E27FC236}">
                  <a16:creationId xmlns:a16="http://schemas.microsoft.com/office/drawing/2014/main" id="{BFA04922-B4AB-4FB0-80F4-33DE62FB6186}"/>
                </a:ext>
              </a:extLst>
            </p:cNvPr>
            <p:cNvSpPr/>
            <p:nvPr/>
          </p:nvSpPr>
          <p:spPr>
            <a:xfrm>
              <a:off x="3034241" y="1878193"/>
              <a:ext cx="3401117" cy="908813"/>
            </a:xfrm>
            <a:prstGeom prst="rect">
              <a:avLst/>
            </a:prstGeom>
            <a:grpFill/>
            <a:ln>
              <a:noFill/>
            </a:ln>
          </p:spPr>
          <p:txBody>
            <a:bodyPr wrap="square" lIns="68580" tIns="34290" rIns="68580" bIns="34290">
              <a:spAutoFit/>
            </a:bodyPr>
            <a:lstStyle/>
            <a:p>
              <a:pPr algn="ctr"/>
              <a:r>
                <a:rPr lang="ar-AE" sz="3300" b="1"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cs typeface="PT Bold Heading" pitchFamily="2" charset="-78"/>
                </a:rPr>
                <a:t>الأربعــاء</a:t>
              </a:r>
              <a:endParaRPr lang="ar-SA" sz="3300" b="1"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cs typeface="PT Bold Heading" pitchFamily="2" charset="-78"/>
              </a:endParaRPr>
            </a:p>
          </p:txBody>
        </p:sp>
      </p:grpSp>
      <p:grpSp>
        <p:nvGrpSpPr>
          <p:cNvPr id="15" name="مجموعة 14"/>
          <p:cNvGrpSpPr/>
          <p:nvPr/>
        </p:nvGrpSpPr>
        <p:grpSpPr>
          <a:xfrm>
            <a:off x="7730822" y="2010720"/>
            <a:ext cx="2995561" cy="640134"/>
            <a:chOff x="2988665" y="2941134"/>
            <a:chExt cx="3312368" cy="1008112"/>
          </a:xfrm>
        </p:grpSpPr>
        <p:sp>
          <p:nvSpPr>
            <p:cNvPr id="16" name="مستطيل مستدير الزوايا 2">
              <a:extLst>
                <a:ext uri="{FF2B5EF4-FFF2-40B4-BE49-F238E27FC236}">
                  <a16:creationId xmlns:a16="http://schemas.microsoft.com/office/drawing/2014/main" id="{9961312D-5A5E-44D0-A422-E43FA094713E}"/>
                </a:ext>
              </a:extLst>
            </p:cNvPr>
            <p:cNvSpPr/>
            <p:nvPr/>
          </p:nvSpPr>
          <p:spPr>
            <a:xfrm>
              <a:off x="2988665" y="2941134"/>
              <a:ext cx="3312368" cy="1008112"/>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sz="1350"/>
            </a:p>
          </p:txBody>
        </p:sp>
        <p:sp>
          <p:nvSpPr>
            <p:cNvPr id="17" name="مستطيل 16">
              <a:extLst>
                <a:ext uri="{FF2B5EF4-FFF2-40B4-BE49-F238E27FC236}">
                  <a16:creationId xmlns:a16="http://schemas.microsoft.com/office/drawing/2014/main" id="{E5F0BDE2-4E98-41A4-BF0F-84D125663FF8}"/>
                </a:ext>
              </a:extLst>
            </p:cNvPr>
            <p:cNvSpPr/>
            <p:nvPr/>
          </p:nvSpPr>
          <p:spPr>
            <a:xfrm>
              <a:off x="3658964" y="2941134"/>
              <a:ext cx="1971768" cy="763403"/>
            </a:xfrm>
            <a:prstGeom prst="rect">
              <a:avLst/>
            </a:prstGeom>
            <a:noFill/>
            <a:ln>
              <a:noFill/>
            </a:ln>
          </p:spPr>
          <p:txBody>
            <a:bodyPr wrap="none" lIns="68580" tIns="34290" rIns="68580" bIns="34290">
              <a:spAutoFit/>
            </a:bodyPr>
            <a:lstStyle/>
            <a:p>
              <a:pPr algn="ctr"/>
              <a:r>
                <a:rPr lang="ar-SA" sz="2700" b="1" dirty="0" err="1" smtClean="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rPr>
                <a:t>لُغ</a:t>
              </a:r>
              <a:r>
                <a:rPr lang="ar-AE" sz="2700" b="1" dirty="0" smtClean="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rPr>
                <a:t>ــ</a:t>
              </a:r>
              <a:r>
                <a:rPr lang="ar-SA" sz="2700" b="1" dirty="0" smtClean="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rPr>
                <a:t>ة ع</a:t>
              </a:r>
              <a:r>
                <a:rPr lang="ar-AE" sz="2700" b="1" dirty="0" smtClean="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rPr>
                <a:t>ــ</a:t>
              </a:r>
              <a:r>
                <a:rPr lang="ar-SA" sz="2700" b="1" dirty="0" smtClean="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rPr>
                <a:t>ربية</a:t>
              </a:r>
              <a:endParaRPr lang="ar-SA" sz="2700" b="1" dirty="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endParaRPr>
            </a:p>
          </p:txBody>
        </p:sp>
      </p:grpSp>
      <p:grpSp>
        <p:nvGrpSpPr>
          <p:cNvPr id="18" name="مجموعة 17"/>
          <p:cNvGrpSpPr/>
          <p:nvPr/>
        </p:nvGrpSpPr>
        <p:grpSpPr>
          <a:xfrm>
            <a:off x="7704639" y="3410682"/>
            <a:ext cx="2995561" cy="640134"/>
            <a:chOff x="7116183" y="4131324"/>
            <a:chExt cx="3312368" cy="1008112"/>
          </a:xfrm>
        </p:grpSpPr>
        <p:sp>
          <p:nvSpPr>
            <p:cNvPr id="19" name="مستطيل مستدير الزوايا 3">
              <a:extLst>
                <a:ext uri="{FF2B5EF4-FFF2-40B4-BE49-F238E27FC236}">
                  <a16:creationId xmlns:a16="http://schemas.microsoft.com/office/drawing/2014/main" id="{67586FFA-DE13-4CC5-B501-D768D3C4918A}"/>
                </a:ext>
              </a:extLst>
            </p:cNvPr>
            <p:cNvSpPr/>
            <p:nvPr/>
          </p:nvSpPr>
          <p:spPr>
            <a:xfrm>
              <a:off x="7116183" y="4131324"/>
              <a:ext cx="3312368" cy="1008112"/>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sz="1350"/>
            </a:p>
          </p:txBody>
        </p:sp>
        <p:sp>
          <p:nvSpPr>
            <p:cNvPr id="20" name="مستطيل 19">
              <a:extLst>
                <a:ext uri="{FF2B5EF4-FFF2-40B4-BE49-F238E27FC236}">
                  <a16:creationId xmlns:a16="http://schemas.microsoft.com/office/drawing/2014/main" id="{0695057D-D24E-442C-8069-430D1009995A}"/>
                </a:ext>
              </a:extLst>
            </p:cNvPr>
            <p:cNvSpPr/>
            <p:nvPr/>
          </p:nvSpPr>
          <p:spPr>
            <a:xfrm>
              <a:off x="7121665" y="4236822"/>
              <a:ext cx="2932699" cy="885573"/>
            </a:xfrm>
            <a:prstGeom prst="rect">
              <a:avLst/>
            </a:prstGeom>
            <a:noFill/>
            <a:ln>
              <a:noFill/>
            </a:ln>
          </p:spPr>
          <p:txBody>
            <a:bodyPr wrap="none" lIns="68580" tIns="34290" rIns="68580" bIns="34290">
              <a:spAutoFit/>
            </a:bodyPr>
            <a:lstStyle/>
            <a:p>
              <a:pPr algn="ctr"/>
              <a:r>
                <a:rPr lang="ar-SA" sz="2700" b="1" dirty="0">
                  <a:ln w="900" cmpd="sng">
                    <a:solidFill>
                      <a:schemeClr val="accent1">
                        <a:satMod val="190000"/>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cs typeface="PT Bold Heading" pitchFamily="2" charset="-78"/>
                </a:rPr>
                <a:t>الصف الخامس</a:t>
              </a:r>
            </a:p>
          </p:txBody>
        </p:sp>
      </p:grpSp>
      <p:grpSp>
        <p:nvGrpSpPr>
          <p:cNvPr id="21" name="مجموعة 20"/>
          <p:cNvGrpSpPr/>
          <p:nvPr/>
        </p:nvGrpSpPr>
        <p:grpSpPr>
          <a:xfrm>
            <a:off x="8176394" y="4086361"/>
            <a:ext cx="3125803" cy="640134"/>
            <a:chOff x="2858104" y="1238344"/>
            <a:chExt cx="3456384" cy="1008112"/>
          </a:xfrm>
        </p:grpSpPr>
        <p:sp>
          <p:nvSpPr>
            <p:cNvPr id="22" name="مستطيل مستدير الزوايا 1">
              <a:extLst>
                <a:ext uri="{FF2B5EF4-FFF2-40B4-BE49-F238E27FC236}">
                  <a16:creationId xmlns:a16="http://schemas.microsoft.com/office/drawing/2014/main" id="{D20B8A25-03CA-400C-A1CA-BBC67BC0C8E7}"/>
                </a:ext>
              </a:extLst>
            </p:cNvPr>
            <p:cNvSpPr/>
            <p:nvPr/>
          </p:nvSpPr>
          <p:spPr>
            <a:xfrm>
              <a:off x="2858104" y="1238344"/>
              <a:ext cx="3456384" cy="1008112"/>
            </a:xfrm>
            <a:prstGeom prst="roundRect">
              <a:avLst/>
            </a:prstGeom>
            <a:solidFill>
              <a:srgbClr val="E6B9B8"/>
            </a:soli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sz="1350"/>
            </a:p>
          </p:txBody>
        </p:sp>
        <p:sp>
          <p:nvSpPr>
            <p:cNvPr id="23" name="مستطيل 22">
              <a:extLst>
                <a:ext uri="{FF2B5EF4-FFF2-40B4-BE49-F238E27FC236}">
                  <a16:creationId xmlns:a16="http://schemas.microsoft.com/office/drawing/2014/main" id="{BFA04922-B4AB-4FB0-80F4-33DE62FB6186}"/>
                </a:ext>
              </a:extLst>
            </p:cNvPr>
            <p:cNvSpPr/>
            <p:nvPr/>
          </p:nvSpPr>
          <p:spPr>
            <a:xfrm>
              <a:off x="2935809" y="1385313"/>
              <a:ext cx="3300972" cy="690699"/>
            </a:xfrm>
            <a:prstGeom prst="rect">
              <a:avLst/>
            </a:prstGeom>
            <a:solidFill>
              <a:schemeClr val="accent2">
                <a:lumMod val="40000"/>
                <a:lumOff val="60000"/>
              </a:schemeClr>
            </a:solidFill>
            <a:ln>
              <a:noFill/>
            </a:ln>
          </p:spPr>
          <p:txBody>
            <a:bodyPr wrap="square" lIns="68580" tIns="34290" rIns="68580" bIns="34290">
              <a:spAutoFit/>
            </a:bodyPr>
            <a:lstStyle/>
            <a:p>
              <a:pPr algn="ctr"/>
              <a:r>
                <a:rPr lang="ar-AE" sz="2400" b="1"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cs typeface="PT Bold Heading" pitchFamily="2" charset="-78"/>
                </a:rPr>
                <a:t>النص المعلوماتي</a:t>
              </a:r>
              <a:endParaRPr lang="ar-SA" sz="2400" b="1"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cs typeface="PT Bold Heading" pitchFamily="2" charset="-78"/>
              </a:endParaRPr>
            </a:p>
          </p:txBody>
        </p:sp>
      </p:grpSp>
      <p:grpSp>
        <p:nvGrpSpPr>
          <p:cNvPr id="24" name="مجموعة 23"/>
          <p:cNvGrpSpPr/>
          <p:nvPr/>
        </p:nvGrpSpPr>
        <p:grpSpPr>
          <a:xfrm>
            <a:off x="7723288" y="4855280"/>
            <a:ext cx="3578909" cy="640133"/>
            <a:chOff x="7028286" y="3306513"/>
            <a:chExt cx="3957410" cy="1008111"/>
          </a:xfrm>
        </p:grpSpPr>
        <p:sp>
          <p:nvSpPr>
            <p:cNvPr id="25" name="مستطيل مستدير الزوايا 3">
              <a:extLst>
                <a:ext uri="{FF2B5EF4-FFF2-40B4-BE49-F238E27FC236}">
                  <a16:creationId xmlns:a16="http://schemas.microsoft.com/office/drawing/2014/main" id="{67586FFA-DE13-4CC5-B501-D768D3C4918A}"/>
                </a:ext>
              </a:extLst>
            </p:cNvPr>
            <p:cNvSpPr/>
            <p:nvPr/>
          </p:nvSpPr>
          <p:spPr>
            <a:xfrm>
              <a:off x="7028286" y="3306513"/>
              <a:ext cx="3957410" cy="1008111"/>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sz="1350"/>
            </a:p>
          </p:txBody>
        </p:sp>
        <p:sp>
          <p:nvSpPr>
            <p:cNvPr id="26" name="مستطيل 25">
              <a:extLst>
                <a:ext uri="{FF2B5EF4-FFF2-40B4-BE49-F238E27FC236}">
                  <a16:creationId xmlns:a16="http://schemas.microsoft.com/office/drawing/2014/main" id="{0695057D-D24E-442C-8069-430D1009995A}"/>
                </a:ext>
              </a:extLst>
            </p:cNvPr>
            <p:cNvSpPr/>
            <p:nvPr/>
          </p:nvSpPr>
          <p:spPr>
            <a:xfrm>
              <a:off x="7637357" y="3362337"/>
              <a:ext cx="2739275" cy="690699"/>
            </a:xfrm>
            <a:prstGeom prst="rect">
              <a:avLst/>
            </a:prstGeom>
            <a:noFill/>
            <a:ln>
              <a:noFill/>
            </a:ln>
          </p:spPr>
          <p:txBody>
            <a:bodyPr wrap="none" lIns="68580" tIns="34290" rIns="68580" bIns="34290">
              <a:spAutoFit/>
            </a:bodyPr>
            <a:lstStyle/>
            <a:p>
              <a:pPr algn="ctr"/>
              <a:r>
                <a:rPr lang="ar-AE" sz="24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cs typeface="PT Bold Heading" pitchFamily="2" charset="-78"/>
                </a:rPr>
                <a:t>الانتصـار على الخجـل</a:t>
              </a:r>
              <a:endParaRPr lang="ar-SA" sz="24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cs typeface="PT Bold Heading" pitchFamily="2" charset="-78"/>
              </a:endParaRPr>
            </a:p>
          </p:txBody>
        </p:sp>
      </p:grpSp>
      <p:sp>
        <p:nvSpPr>
          <p:cNvPr id="27" name="TextBox 6"/>
          <p:cNvSpPr txBox="1"/>
          <p:nvPr/>
        </p:nvSpPr>
        <p:spPr>
          <a:xfrm>
            <a:off x="4182817" y="6305150"/>
            <a:ext cx="2462748" cy="461665"/>
          </a:xfrm>
          <a:prstGeom prst="rect">
            <a:avLst/>
          </a:prstGeom>
          <a:solidFill>
            <a:srgbClr val="FDA9FD"/>
          </a:solidFill>
        </p:spPr>
        <p:txBody>
          <a:bodyPr wrap="square" rtlCol="0">
            <a:spAutoFit/>
          </a:bodyPr>
          <a:lstStyle/>
          <a:p>
            <a:r>
              <a:rPr lang="ar-AE" sz="2400" b="1" dirty="0">
                <a:solidFill>
                  <a:srgbClr val="FF0000"/>
                </a:solidFill>
                <a:effectLst>
                  <a:outerShdw blurRad="38100" dist="38100" dir="2700000" algn="tl">
                    <a:srgbClr val="000000">
                      <a:alpha val="43137"/>
                    </a:srgbClr>
                  </a:outerShdw>
                </a:effectLst>
              </a:rPr>
              <a:t>أ/ زينب أبو المعاطي</a:t>
            </a:r>
            <a:endParaRPr lang="en-US" sz="2400" b="1" dirty="0">
              <a:solidFill>
                <a:srgbClr val="FF0000"/>
              </a:solidFill>
              <a:effectLst>
                <a:outerShdw blurRad="38100" dist="38100" dir="2700000" algn="tl">
                  <a:srgbClr val="000000">
                    <a:alpha val="43137"/>
                  </a:srgbClr>
                </a:outerShdw>
              </a:effectLst>
            </a:endParaRPr>
          </a:p>
        </p:txBody>
      </p:sp>
      <p:sp>
        <p:nvSpPr>
          <p:cNvPr id="28" name="مستطيل مستدير الزوايا 1">
            <a:extLst>
              <a:ext uri="{FF2B5EF4-FFF2-40B4-BE49-F238E27FC236}">
                <a16:creationId xmlns:a16="http://schemas.microsoft.com/office/drawing/2014/main" id="{D20B8A25-03CA-400C-A1CA-BBC67BC0C8E7}"/>
              </a:ext>
            </a:extLst>
          </p:cNvPr>
          <p:cNvSpPr/>
          <p:nvPr/>
        </p:nvSpPr>
        <p:spPr>
          <a:xfrm>
            <a:off x="8765324" y="6329810"/>
            <a:ext cx="1665514" cy="441556"/>
          </a:xfrm>
          <a:prstGeom prst="roundRect">
            <a:avLst/>
          </a:prstGeom>
          <a:solidFill>
            <a:srgbClr val="FDA9FD"/>
          </a:solidFill>
        </p:spPr>
        <p:style>
          <a:lnRef idx="0">
            <a:schemeClr val="accent4"/>
          </a:lnRef>
          <a:fillRef idx="3">
            <a:schemeClr val="accent4"/>
          </a:fillRef>
          <a:effectRef idx="3">
            <a:schemeClr val="accent4"/>
          </a:effectRef>
          <a:fontRef idx="minor">
            <a:schemeClr val="lt1"/>
          </a:fontRef>
        </p:style>
        <p:txBody>
          <a:bodyPr rtlCol="1" anchor="ctr"/>
          <a:lstStyle/>
          <a:p>
            <a:r>
              <a:rPr lang="ar-AE" sz="2100" b="1" dirty="0" smtClean="0">
                <a:solidFill>
                  <a:srgbClr val="00B0F0"/>
                </a:solidFill>
                <a:effectLst>
                  <a:outerShdw blurRad="38100" dist="38100" dir="2700000" algn="tl">
                    <a:srgbClr val="000000">
                      <a:alpha val="43137"/>
                    </a:srgbClr>
                  </a:outerShdw>
                </a:effectLst>
              </a:rPr>
              <a:t>28-4-2022م</a:t>
            </a:r>
            <a:endParaRPr lang="en-US" sz="2100" b="1" dirty="0">
              <a:solidFill>
                <a:srgbClr val="00B0F0"/>
              </a:solidFill>
              <a:effectLst>
                <a:outerShdw blurRad="38100" dist="38100" dir="2700000" algn="tl">
                  <a:srgbClr val="000000">
                    <a:alpha val="43137"/>
                  </a:srgbClr>
                </a:outerShdw>
              </a:effectLst>
            </a:endParaRPr>
          </a:p>
        </p:txBody>
      </p:sp>
      <p:sp>
        <p:nvSpPr>
          <p:cNvPr id="29" name="Rectangle 5"/>
          <p:cNvSpPr/>
          <p:nvPr/>
        </p:nvSpPr>
        <p:spPr>
          <a:xfrm>
            <a:off x="3372352" y="2984183"/>
            <a:ext cx="3614122" cy="923330"/>
          </a:xfrm>
          <a:prstGeom prst="rect">
            <a:avLst/>
          </a:prstGeom>
          <a:solidFill>
            <a:srgbClr val="FDA9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r>
              <a:rPr lang="ar-AE" sz="3000" b="1" dirty="0" smtClean="0">
                <a:solidFill>
                  <a:schemeClr val="bg1"/>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 </a:t>
            </a:r>
            <a:r>
              <a:rPr lang="ar-AE" sz="3000" b="1" dirty="0" smtClean="0">
                <a:solidFill>
                  <a:srgbClr val="FF0000"/>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2</a:t>
            </a:r>
            <a:r>
              <a:rPr lang="ar-AE" sz="3300" b="1" dirty="0" smtClean="0">
                <a:solidFill>
                  <a:srgbClr val="FF0000"/>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 </a:t>
            </a:r>
            <a:r>
              <a:rPr lang="ar-AE" sz="3300" b="1" dirty="0">
                <a:solidFill>
                  <a:srgbClr val="FF0000"/>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 </a:t>
            </a:r>
            <a:r>
              <a:rPr lang="ar-AE" sz="3300" b="1" dirty="0">
                <a:solidFill>
                  <a:srgbClr val="FF0000"/>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i Extended Outline" panose="04010401010101010101" pitchFamily="82" charset="-78"/>
              </a:rPr>
              <a:t>الأسـبوع</a:t>
            </a:r>
            <a:r>
              <a:rPr lang="ar-AE" sz="3300" b="1" dirty="0">
                <a:solidFill>
                  <a:srgbClr val="FF0000"/>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 </a:t>
            </a:r>
            <a:r>
              <a:rPr lang="ar-AE" sz="3300" b="1" dirty="0">
                <a:solidFill>
                  <a:srgbClr val="FF0000"/>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i Extended Outline" panose="04010401010101010101" pitchFamily="82" charset="-78"/>
              </a:rPr>
              <a:t>الثاني</a:t>
            </a:r>
            <a:endParaRPr lang="ar-AE" dirty="0">
              <a:solidFill>
                <a:srgbClr val="FF0000"/>
              </a:solidFill>
              <a:latin typeface="Kufyan Arabic Black" panose="02000500000000000000" pitchFamily="50" charset="-78"/>
              <a:ea typeface="Verdana" panose="020B0604030504040204" pitchFamily="34" charset="0"/>
              <a:cs typeface="Kufyan Arabic Black" panose="02000500000000000000" pitchFamily="50" charset="-78"/>
            </a:endParaRPr>
          </a:p>
          <a:p>
            <a:pPr rtl="1"/>
            <a:r>
              <a:rPr lang="ar-AE" sz="2100" i="1" dirty="0">
                <a:solidFill>
                  <a:srgbClr val="FF0000"/>
                </a:solidFill>
                <a:latin typeface="TraditionalArabic"/>
              </a:rPr>
              <a:t>الفصل الثالث</a:t>
            </a:r>
            <a:endParaRPr lang="en-US" sz="2100" i="1" dirty="0">
              <a:solidFill>
                <a:srgbClr val="FF0000"/>
              </a:solidFill>
            </a:endParaRPr>
          </a:p>
        </p:txBody>
      </p:sp>
      <p:grpSp>
        <p:nvGrpSpPr>
          <p:cNvPr id="30" name="مجموعة 29"/>
          <p:cNvGrpSpPr/>
          <p:nvPr/>
        </p:nvGrpSpPr>
        <p:grpSpPr>
          <a:xfrm>
            <a:off x="40677" y="-90115"/>
            <a:ext cx="1928405" cy="1663337"/>
            <a:chOff x="8638903" y="60699"/>
            <a:chExt cx="3230880" cy="1689725"/>
          </a:xfrm>
        </p:grpSpPr>
        <p:pic>
          <p:nvPicPr>
            <p:cNvPr id="31" name="صورة 30"/>
            <p:cNvPicPr>
              <a:picLocks noChangeAspect="1"/>
            </p:cNvPicPr>
            <p:nvPr/>
          </p:nvPicPr>
          <p:blipFill rotWithShape="1">
            <a:blip r:embed="rId4"/>
            <a:srcRect l="5391" r="5015" b="20255"/>
            <a:stretch/>
          </p:blipFill>
          <p:spPr>
            <a:xfrm>
              <a:off x="8638903" y="947130"/>
              <a:ext cx="3230880" cy="803294"/>
            </a:xfrm>
            <a:prstGeom prst="rect">
              <a:avLst/>
            </a:prstGeom>
          </p:spPr>
        </p:pic>
        <p:pic>
          <p:nvPicPr>
            <p:cNvPr id="32" name="Picture 2" descr="هيئة الشارقة للتعليم الخاص - مدرسة صناع الغد الخاصة">
              <a:extLst>
                <a:ext uri="{FF2B5EF4-FFF2-40B4-BE49-F238E27FC236}">
                  <a16:creationId xmlns:a16="http://schemas.microsoft.com/office/drawing/2014/main" id="{3A0FA466-1F96-4B3B-8821-128D0144C8F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3374" y="60699"/>
              <a:ext cx="2802054" cy="1461161"/>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10" descr="كيفية صنع فانوس رمضان من الكرتون | البوابة">
            <a:extLst>
              <a:ext uri="{FF2B5EF4-FFF2-40B4-BE49-F238E27FC236}">
                <a16:creationId xmlns:a16="http://schemas.microsoft.com/office/drawing/2014/main" id="{718EFB6C-3A2E-43A3-A7B1-6A3233C9E8DB}"/>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6484" b="93392" l="10000" r="90000">
                        <a14:foregroundMark x1="28417" y1="93516" x2="28333" y2="91022"/>
                        <a14:foregroundMark x1="62250" y1="59726" x2="59667" y2="56484"/>
                        <a14:foregroundMark x1="62750" y1="24688" x2="62500" y2="21820"/>
                        <a14:foregroundMark x1="29833" y1="11845" x2="29833" y2="11845"/>
                        <a14:foregroundMark x1="28417" y1="6484" x2="28417" y2="6484"/>
                        <a14:foregroundMark x1="28833" y1="7481" x2="28833" y2="7481"/>
                      </a14:backgroundRemoval>
                    </a14:imgEffect>
                  </a14:imgLayer>
                </a14:imgProps>
              </a:ext>
              <a:ext uri="{28A0092B-C50C-407E-A947-70E740481C1C}">
                <a14:useLocalDpi xmlns:a14="http://schemas.microsoft.com/office/drawing/2010/main" val="0"/>
              </a:ext>
            </a:extLst>
          </a:blip>
          <a:srcRect l="13712" t="6035" r="27767" b="341"/>
          <a:stretch/>
        </p:blipFill>
        <p:spPr bwMode="auto">
          <a:xfrm flipH="1">
            <a:off x="9739294" y="-27962"/>
            <a:ext cx="1593760" cy="17040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0" descr="salmaahmedd - Tumblr blog | Tumgir">
            <a:extLst>
              <a:ext uri="{FF2B5EF4-FFF2-40B4-BE49-F238E27FC236}">
                <a16:creationId xmlns:a16="http://schemas.microsoft.com/office/drawing/2014/main" id="{B0E237DB-CCFD-4BE0-8825-E07C8860064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82459" y="-128747"/>
            <a:ext cx="3638020" cy="34106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0" descr="salmaahmedd - Tumblr blog | Tumgir">
            <a:extLst>
              <a:ext uri="{FF2B5EF4-FFF2-40B4-BE49-F238E27FC236}">
                <a16:creationId xmlns:a16="http://schemas.microsoft.com/office/drawing/2014/main" id="{B622EFFF-2D71-40F1-8E92-5417E238FC6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54283" y="279935"/>
            <a:ext cx="3082426" cy="28897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كيفية صنع فانوس رمضان من الكرتون | البوابة">
            <a:extLst>
              <a:ext uri="{FF2B5EF4-FFF2-40B4-BE49-F238E27FC236}">
                <a16:creationId xmlns:a16="http://schemas.microsoft.com/office/drawing/2014/main" id="{718EFB6C-3A2E-43A3-A7B1-6A3233C9E8DB}"/>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6484" b="93392" l="10000" r="90000">
                        <a14:foregroundMark x1="28417" y1="93516" x2="28333" y2="91022"/>
                        <a14:foregroundMark x1="62250" y1="59726" x2="59667" y2="56484"/>
                        <a14:foregroundMark x1="62750" y1="24688" x2="62500" y2="21820"/>
                        <a14:foregroundMark x1="29833" y1="11845" x2="29833" y2="11845"/>
                        <a14:foregroundMark x1="28417" y1="6484" x2="28417" y2="6484"/>
                        <a14:foregroundMark x1="28833" y1="7481" x2="28833" y2="7481"/>
                      </a14:backgroundRemoval>
                    </a14:imgEffect>
                  </a14:imgLayer>
                </a14:imgProps>
              </a:ext>
              <a:ext uri="{28A0092B-C50C-407E-A947-70E740481C1C}">
                <a14:useLocalDpi xmlns:a14="http://schemas.microsoft.com/office/drawing/2010/main" val="0"/>
              </a:ext>
            </a:extLst>
          </a:blip>
          <a:srcRect l="13712" t="6035" r="27767" b="341"/>
          <a:stretch/>
        </p:blipFill>
        <p:spPr bwMode="auto">
          <a:xfrm>
            <a:off x="2993528" y="0"/>
            <a:ext cx="1756269" cy="170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51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grpId="1" nodeType="click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7"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5795" y="1137701"/>
            <a:ext cx="4476206" cy="5720300"/>
          </a:xfrm>
          <a:prstGeom prst="rect">
            <a:avLst/>
          </a:prstGeom>
        </p:spPr>
      </p:pic>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55</a:t>
            </a:r>
            <a:endParaRPr lang="en-US" sz="3200" dirty="0">
              <a:solidFill>
                <a:srgbClr val="C00000"/>
              </a:solidFill>
            </a:endParaRPr>
          </a:p>
        </p:txBody>
      </p:sp>
      <p:pic>
        <p:nvPicPr>
          <p:cNvPr id="4" name="Picture 1"/>
          <p:cNvPicPr>
            <a:picLocks noChangeAspect="1"/>
          </p:cNvPicPr>
          <p:nvPr/>
        </p:nvPicPr>
        <p:blipFill>
          <a:blip r:embed="rId3"/>
          <a:stretch>
            <a:fillRect/>
          </a:stretch>
        </p:blipFill>
        <p:spPr>
          <a:xfrm>
            <a:off x="2185851" y="1120081"/>
            <a:ext cx="4484915" cy="5737920"/>
          </a:xfrm>
          <a:prstGeom prst="rect">
            <a:avLst/>
          </a:prstGeom>
        </p:spPr>
      </p:pic>
    </p:spTree>
    <p:extLst>
      <p:ext uri="{BB962C8B-B14F-4D97-AF65-F5344CB8AC3E}">
        <p14:creationId xmlns:p14="http://schemas.microsoft.com/office/powerpoint/2010/main" val="105041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03" y="476673"/>
            <a:ext cx="11982201" cy="4247317"/>
          </a:xfrm>
          <a:prstGeom prst="rect">
            <a:avLst/>
          </a:prstGeom>
        </p:spPr>
        <p:txBody>
          <a:bodyPr wrap="square">
            <a:spAutoFit/>
          </a:bodyPr>
          <a:lstStyle/>
          <a:p>
            <a:pPr>
              <a:lnSpc>
                <a:spcPct val="150000"/>
              </a:lnSpc>
            </a:pPr>
            <a:r>
              <a:rPr lang="ar-AE" sz="3600" b="1" dirty="0" smtClean="0">
                <a:solidFill>
                  <a:prstClr val="black"/>
                </a:solidFill>
                <a:latin typeface="TraditionalArabic-Bold"/>
              </a:rPr>
              <a:t>2</a:t>
            </a:r>
            <a:r>
              <a:rPr lang="ar-AE" sz="3600" b="1" dirty="0">
                <a:solidFill>
                  <a:prstClr val="black"/>
                </a:solidFill>
                <a:latin typeface="TraditionalArabic-Bold"/>
              </a:rPr>
              <a:t>. تَوْعِيَةُ الذّاتِ وَتَزْويدُها بِالمَعْلوماتِ؛ فَعِنْدَما تَكونُ لَدَيْكَ مَعْلوماتٌ تَزْدادُ ثِقَتُكَ بِنَفْسِكَ مِمّا يَجْعَلُكَ </a:t>
            </a:r>
            <a:r>
              <a:rPr lang="ar-AE" sz="3600" b="1" dirty="0">
                <a:solidFill>
                  <a:srgbClr val="C00000"/>
                </a:solidFill>
                <a:latin typeface="TraditionalArabic-Bold"/>
              </a:rPr>
              <a:t>لا تَتَوانى </a:t>
            </a:r>
            <a:r>
              <a:rPr lang="ar-AE" sz="3600" b="1" dirty="0">
                <a:solidFill>
                  <a:prstClr val="black"/>
                </a:solidFill>
                <a:latin typeface="TraditionalArabic-Bold"/>
              </a:rPr>
              <a:t>وَلا تَتَرَدَّدُ في الدُّخولِ بِأَيِّ حِوارٍ أَوْنِقاشٍ</a:t>
            </a:r>
            <a:r>
              <a:rPr lang="ar-AE" sz="3600" b="1" dirty="0" smtClean="0">
                <a:solidFill>
                  <a:prstClr val="black"/>
                </a:solidFill>
                <a:latin typeface="TraditionalArabic-Bold"/>
              </a:rPr>
              <a:t>.</a:t>
            </a:r>
          </a:p>
          <a:p>
            <a:pPr>
              <a:lnSpc>
                <a:spcPct val="150000"/>
              </a:lnSpc>
            </a:pPr>
            <a:r>
              <a:rPr lang="ar-AE" sz="3600" b="1" dirty="0">
                <a:solidFill>
                  <a:prstClr val="black"/>
                </a:solidFill>
                <a:latin typeface="TraditionalArabic-Bold"/>
              </a:rPr>
              <a:t>3. الحَديثُ مَعَ النَّفْسِ حَديثًا إيجابِيًّا؛ فَالقُوَّةُ تَنْبُعُ مِنْ عَقْلِكَ الباطِنِ وَمِنْ داخِلِكَ، وَعِنْدَما تُقْنِعُ نَفْسَكَ؛ أَنَّ مُشْكِلَةَ الخَجَلِ قَدِ اخْتَفَتْ، وَبِأَنَّكَ قادِرٌ عَلى التَّحَدُّثِ بِطَريقَةٍ سَهْلَةٍ وَ</a:t>
            </a:r>
            <a:r>
              <a:rPr lang="ar-AE" sz="3600" b="1" dirty="0">
                <a:solidFill>
                  <a:srgbClr val="C00000"/>
                </a:solidFill>
                <a:latin typeface="TraditionalArabic-Bold"/>
              </a:rPr>
              <a:t>سَلِسَةٍ</a:t>
            </a:r>
            <a:r>
              <a:rPr lang="ar-AE" sz="3600" b="1" dirty="0">
                <a:solidFill>
                  <a:prstClr val="black"/>
                </a:solidFill>
                <a:latin typeface="TraditionalArabic-Bold"/>
              </a:rPr>
              <a:t> سَتَنْطَلِقُ في الحَديثِ</a:t>
            </a:r>
            <a:r>
              <a:rPr lang="ar-AE" sz="3600" b="1" dirty="0" smtClean="0">
                <a:solidFill>
                  <a:prstClr val="black"/>
                </a:solidFill>
                <a:latin typeface="TraditionalArabic-Bold"/>
              </a:rPr>
              <a:t>.</a:t>
            </a:r>
            <a:endParaRPr lang="ar-AE" sz="3600" b="1" dirty="0">
              <a:solidFill>
                <a:prstClr val="black"/>
              </a:solidFill>
              <a:latin typeface="TraditionalArabic-Bold"/>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57</a:t>
            </a:r>
            <a:endParaRPr lang="en-US" sz="3200" dirty="0">
              <a:solidFill>
                <a:srgbClr val="C00000"/>
              </a:solidFill>
            </a:endParaRPr>
          </a:p>
        </p:txBody>
      </p:sp>
      <p:cxnSp>
        <p:nvCxnSpPr>
          <p:cNvPr id="4" name="Straight Connector 3"/>
          <p:cNvCxnSpPr/>
          <p:nvPr/>
        </p:nvCxnSpPr>
        <p:spPr>
          <a:xfrm>
            <a:off x="8087094" y="2189415"/>
            <a:ext cx="10687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48336" y="4723990"/>
            <a:ext cx="4810933"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a:solidFill>
                  <a:srgbClr val="C00000"/>
                </a:solidFill>
                <a:latin typeface="TraditionalArabic-Bold"/>
              </a:rPr>
              <a:t>لا تَتَوانى </a:t>
            </a:r>
            <a:r>
              <a:rPr lang="ar-AE" sz="4000" b="1" dirty="0" smtClean="0">
                <a:solidFill>
                  <a:srgbClr val="C00000"/>
                </a:solidFill>
                <a:latin typeface="TraditionalArabic-Bold"/>
              </a:rPr>
              <a:t>: </a:t>
            </a:r>
            <a:r>
              <a:rPr lang="ar-AE" sz="4000" dirty="0" smtClean="0"/>
              <a:t>لا- تُقَصِّر، تَتأخرّ</a:t>
            </a:r>
            <a:endParaRPr lang="en-US" sz="4000" dirty="0"/>
          </a:p>
        </p:txBody>
      </p:sp>
      <p:cxnSp>
        <p:nvCxnSpPr>
          <p:cNvPr id="6" name="Straight Connector 5"/>
          <p:cNvCxnSpPr/>
          <p:nvPr/>
        </p:nvCxnSpPr>
        <p:spPr>
          <a:xfrm>
            <a:off x="9925790" y="4621877"/>
            <a:ext cx="10687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00883" y="5682114"/>
            <a:ext cx="2230099"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سَلِسَة: </a:t>
            </a:r>
            <a:r>
              <a:rPr lang="ar-AE" sz="4000" dirty="0" smtClean="0"/>
              <a:t>سَهْلَة</a:t>
            </a:r>
            <a:endParaRPr lang="en-US" sz="4000" dirty="0"/>
          </a:p>
        </p:txBody>
      </p:sp>
    </p:spTree>
    <p:extLst>
      <p:ext uri="{BB962C8B-B14F-4D97-AF65-F5344CB8AC3E}">
        <p14:creationId xmlns:p14="http://schemas.microsoft.com/office/powerpoint/2010/main" val="278466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500" fill="hold"/>
                                        <p:tgtEl>
                                          <p:spTgt spid="7"/>
                                        </p:tgtEl>
                                        <p:attrNameLst>
                                          <p:attrName>ppt_w</p:attrName>
                                        </p:attrNameLst>
                                      </p:cBhvr>
                                      <p:tavLst>
                                        <p:tav tm="0">
                                          <p:val>
                                            <p:fltVal val="0"/>
                                          </p:val>
                                        </p:tav>
                                        <p:tav tm="100000">
                                          <p:val>
                                            <p:strVal val="#ppt_w"/>
                                          </p:val>
                                        </p:tav>
                                      </p:tavLst>
                                    </p:anim>
                                    <p:anim calcmode="lin" valueType="num">
                                      <p:cBhvr>
                                        <p:cTn id="29" dur="1500" fill="hold"/>
                                        <p:tgtEl>
                                          <p:spTgt spid="7"/>
                                        </p:tgtEl>
                                        <p:attrNameLst>
                                          <p:attrName>ppt_h</p:attrName>
                                        </p:attrNameLst>
                                      </p:cBhvr>
                                      <p:tavLst>
                                        <p:tav tm="0">
                                          <p:val>
                                            <p:fltVal val="0"/>
                                          </p:val>
                                        </p:tav>
                                        <p:tav tm="100000">
                                          <p:val>
                                            <p:strVal val="#ppt_h"/>
                                          </p:val>
                                        </p:tav>
                                      </p:tavLst>
                                    </p:anim>
                                    <p:animEffect transition="in" filter="fade">
                                      <p:cBhvr>
                                        <p:cTn id="3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79" y="476672"/>
            <a:ext cx="11887199" cy="3416320"/>
          </a:xfrm>
          <a:prstGeom prst="rect">
            <a:avLst/>
          </a:prstGeom>
        </p:spPr>
        <p:txBody>
          <a:bodyPr wrap="square">
            <a:spAutoFit/>
          </a:bodyPr>
          <a:lstStyle/>
          <a:p>
            <a:pPr>
              <a:lnSpc>
                <a:spcPct val="150000"/>
              </a:lnSpc>
            </a:pPr>
            <a:r>
              <a:rPr lang="ar-AE" sz="3600" b="1" dirty="0" smtClean="0">
                <a:solidFill>
                  <a:prstClr val="black"/>
                </a:solidFill>
                <a:latin typeface="TraditionalArabic-Bold"/>
              </a:rPr>
              <a:t>4</a:t>
            </a:r>
            <a:r>
              <a:rPr lang="ar-AE" sz="3600" b="1" dirty="0">
                <a:solidFill>
                  <a:prstClr val="black"/>
                </a:solidFill>
                <a:latin typeface="TraditionalArabic-Bold"/>
              </a:rPr>
              <a:t>. مُحاوَلَةُ تَوَقُّعِ أَسْوَأِ ما قَدْ يَحْدُثُ لَكَ في حالِ تَحَدَّثْتَ بِما </a:t>
            </a:r>
            <a:r>
              <a:rPr lang="ar-AE" sz="3600" b="1" dirty="0">
                <a:solidFill>
                  <a:srgbClr val="C00000"/>
                </a:solidFill>
                <a:latin typeface="TraditionalArabic-Bold"/>
              </a:rPr>
              <a:t>يَجولُ</a:t>
            </a:r>
            <a:r>
              <a:rPr lang="ar-AE" sz="3600" b="1" dirty="0">
                <a:solidFill>
                  <a:prstClr val="black"/>
                </a:solidFill>
                <a:latin typeface="TraditionalArabic-Bold"/>
              </a:rPr>
              <a:t> </a:t>
            </a:r>
            <a:r>
              <a:rPr lang="ar-AE" sz="3600" b="1" dirty="0">
                <a:solidFill>
                  <a:srgbClr val="C00000"/>
                </a:solidFill>
                <a:latin typeface="TraditionalArabic-Bold"/>
              </a:rPr>
              <a:t>في خاطِرِكَ</a:t>
            </a:r>
            <a:r>
              <a:rPr lang="ar-AE" sz="3600" b="1" dirty="0">
                <a:solidFill>
                  <a:prstClr val="black"/>
                </a:solidFill>
                <a:latin typeface="TraditionalArabic-Bold"/>
              </a:rPr>
              <a:t>، وَأَنْ تَتَقَبَّلَهُ وَتَتَعَوَّدَ عَلَيْهِ، عِنْدَها سَتَجِدُ أَنَّ الوَضْعَ أَصْبَحَ أَسْهَلَ كَثيرًا</a:t>
            </a:r>
            <a:r>
              <a:rPr lang="ar-AE" sz="3600" b="1" dirty="0" smtClean="0">
                <a:solidFill>
                  <a:prstClr val="black"/>
                </a:solidFill>
                <a:latin typeface="TraditionalArabic-Bold"/>
              </a:rPr>
              <a:t>.</a:t>
            </a:r>
          </a:p>
          <a:p>
            <a:pPr>
              <a:lnSpc>
                <a:spcPct val="150000"/>
              </a:lnSpc>
            </a:pPr>
            <a:r>
              <a:rPr lang="ar-AE" sz="3600" b="1" dirty="0">
                <a:solidFill>
                  <a:prstClr val="black"/>
                </a:solidFill>
                <a:latin typeface="TraditionalArabic-Bold"/>
              </a:rPr>
              <a:t>5. تَجْرِبَةُ التَّحَدُّثِ في البِدايَةِ أَمامَ مَجْموعَةِ صَغيرَةٍ مِنَ النّاسِ، وَيُفَضَّلُ أَنْ يَكونوا مِمَّنْ تَعْرِفُهُمْ، ثُمَّ وَسِّعِ الدّائِرَةَ بِالتَّدْريجِ</a:t>
            </a:r>
            <a:r>
              <a:rPr lang="ar-AE" sz="3600" b="1" dirty="0" smtClean="0">
                <a:solidFill>
                  <a:prstClr val="black"/>
                </a:solidFill>
                <a:latin typeface="TraditionalArabic-Bold"/>
              </a:rPr>
              <a:t>.</a:t>
            </a:r>
            <a:endParaRPr lang="ar-AE" sz="3600" b="1" dirty="0">
              <a:solidFill>
                <a:prstClr val="black"/>
              </a:solidFill>
              <a:latin typeface="TraditionalArabic-Bold"/>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57</a:t>
            </a:r>
            <a:endParaRPr lang="en-US" sz="3200" dirty="0">
              <a:solidFill>
                <a:srgbClr val="C00000"/>
              </a:solidFill>
            </a:endParaRPr>
          </a:p>
        </p:txBody>
      </p:sp>
      <p:cxnSp>
        <p:nvCxnSpPr>
          <p:cNvPr id="4" name="Straight Connector 3"/>
          <p:cNvCxnSpPr/>
          <p:nvPr/>
        </p:nvCxnSpPr>
        <p:spPr>
          <a:xfrm flipV="1">
            <a:off x="1104405" y="1298765"/>
            <a:ext cx="2624445" cy="752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837899" y="5052722"/>
            <a:ext cx="5947462"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يَجولُ</a:t>
            </a:r>
            <a:r>
              <a:rPr lang="ar-AE" sz="4000" b="1" dirty="0" smtClean="0">
                <a:solidFill>
                  <a:prstClr val="black"/>
                </a:solidFill>
                <a:latin typeface="TraditionalArabic-Bold"/>
              </a:rPr>
              <a:t> </a:t>
            </a:r>
            <a:r>
              <a:rPr lang="ar-AE" sz="4000" b="1" dirty="0">
                <a:solidFill>
                  <a:srgbClr val="C00000"/>
                </a:solidFill>
                <a:latin typeface="TraditionalArabic-Bold"/>
              </a:rPr>
              <a:t>في خاطِرِكَ </a:t>
            </a:r>
            <a:r>
              <a:rPr lang="ar-AE" sz="4000" b="1" dirty="0" smtClean="0">
                <a:solidFill>
                  <a:srgbClr val="C00000"/>
                </a:solidFill>
                <a:latin typeface="TraditionalArabic-Bold"/>
              </a:rPr>
              <a:t>: </a:t>
            </a:r>
            <a:r>
              <a:rPr lang="ar-AE" sz="4000" dirty="0" smtClean="0"/>
              <a:t>يَطَرَأُ </a:t>
            </a:r>
            <a:r>
              <a:rPr lang="ar-AE" sz="4000" dirty="0"/>
              <a:t>عَلَى </a:t>
            </a:r>
            <a:r>
              <a:rPr lang="ar-AE" sz="4000" dirty="0" smtClean="0"/>
              <a:t>بَالِك.</a:t>
            </a:r>
            <a:endParaRPr lang="en-US" sz="4000" dirty="0"/>
          </a:p>
        </p:txBody>
      </p:sp>
    </p:spTree>
    <p:extLst>
      <p:ext uri="{BB962C8B-B14F-4D97-AF65-F5344CB8AC3E}">
        <p14:creationId xmlns:p14="http://schemas.microsoft.com/office/powerpoint/2010/main" val="30018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53" y="188641"/>
            <a:ext cx="11982203" cy="3416320"/>
          </a:xfrm>
          <a:prstGeom prst="rect">
            <a:avLst/>
          </a:prstGeom>
        </p:spPr>
        <p:txBody>
          <a:bodyPr wrap="square">
            <a:spAutoFit/>
          </a:bodyPr>
          <a:lstStyle/>
          <a:p>
            <a:pPr>
              <a:lnSpc>
                <a:spcPct val="150000"/>
              </a:lnSpc>
            </a:pPr>
            <a:r>
              <a:rPr lang="ar-AE" sz="3600" b="1" dirty="0" smtClean="0">
                <a:solidFill>
                  <a:prstClr val="black"/>
                </a:solidFill>
                <a:latin typeface="TraditionalArabic-Bold"/>
              </a:rPr>
              <a:t>6</a:t>
            </a:r>
            <a:r>
              <a:rPr lang="ar-AE" sz="3600" b="1" dirty="0">
                <a:solidFill>
                  <a:prstClr val="black"/>
                </a:solidFill>
                <a:latin typeface="TraditionalArabic-Bold"/>
              </a:rPr>
              <a:t>. التَّخَلُّصُ مِنْ وَهْمِ إِرْضاءِ النّاسِ جَميعِهِمْ؛ فَهذا الأَمْرُ صَعْبٌ، وَيَجْعَلُكَ تَتَراجَعُ، كَما يَجِبُ أَنْ تُقْدِمَ عَلى الحَديثِ دونَ تَخَوُّفٍ مِنْ رَأْيِ الآخَرينَ؛ فَكَثيرٌ مِنَ النّاسِ تَعَوَّدَ عَلى مُمارَسَةِ </a:t>
            </a:r>
            <a:r>
              <a:rPr lang="ar-AE" sz="3600" b="1" dirty="0">
                <a:solidFill>
                  <a:srgbClr val="C00000"/>
                </a:solidFill>
                <a:latin typeface="TraditionalArabic-Bold"/>
              </a:rPr>
              <a:t>النَّقْدِ الهَدّامِ</a:t>
            </a:r>
            <a:r>
              <a:rPr lang="ar-AE" sz="3600" b="1" dirty="0">
                <a:solidFill>
                  <a:prstClr val="black"/>
                </a:solidFill>
                <a:latin typeface="TraditionalArabic-Bold"/>
              </a:rPr>
              <a:t>، فَهذا لا سَبيلَ إِلى إِرْضائِهِ، وَمِنَ الخَطَأِ أَنْ تَجْعَلَهُ</a:t>
            </a:r>
          </a:p>
          <a:p>
            <a:pPr>
              <a:lnSpc>
                <a:spcPct val="150000"/>
              </a:lnSpc>
            </a:pPr>
            <a:r>
              <a:rPr lang="ar-AE" sz="3600" b="1" dirty="0">
                <a:solidFill>
                  <a:prstClr val="black"/>
                </a:solidFill>
                <a:latin typeface="TraditionalArabic-Bold"/>
              </a:rPr>
              <a:t>سَبَبًا في مَنْعِكَ مِنَ الكَلامِ، وَمُشارَكَةِ الآخَرينَ في حِواراتِهِمْ وَنِقاشِهِمْ</a:t>
            </a:r>
            <a:r>
              <a:rPr lang="ar-AE" sz="3600" b="1" dirty="0" smtClean="0">
                <a:solidFill>
                  <a:prstClr val="black"/>
                </a:solidFill>
                <a:latin typeface="TraditionalArabic-Bold"/>
              </a:rPr>
              <a:t>.</a:t>
            </a:r>
            <a:endParaRPr lang="ar-AE" sz="3600" b="1" dirty="0">
              <a:solidFill>
                <a:prstClr val="black"/>
              </a:solidFill>
              <a:latin typeface="TraditionalArabic-Bold"/>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57</a:t>
            </a:r>
            <a:endParaRPr lang="en-US" sz="3200" dirty="0">
              <a:solidFill>
                <a:srgbClr val="C00000"/>
              </a:solidFill>
            </a:endParaRPr>
          </a:p>
        </p:txBody>
      </p:sp>
      <p:cxnSp>
        <p:nvCxnSpPr>
          <p:cNvPr id="4" name="Straight Connector 3"/>
          <p:cNvCxnSpPr/>
          <p:nvPr/>
        </p:nvCxnSpPr>
        <p:spPr>
          <a:xfrm flipV="1">
            <a:off x="7473138" y="2707574"/>
            <a:ext cx="1742114" cy="1187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47807" y="5052722"/>
            <a:ext cx="7659469"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a:solidFill>
                  <a:srgbClr val="C00000"/>
                </a:solidFill>
                <a:latin typeface="TraditionalArabic-Bold"/>
              </a:rPr>
              <a:t>النَّقْدِ الهَدّامِ </a:t>
            </a:r>
            <a:r>
              <a:rPr lang="ar-AE" sz="4000" b="1" dirty="0" smtClean="0">
                <a:solidFill>
                  <a:srgbClr val="C00000"/>
                </a:solidFill>
                <a:latin typeface="TraditionalArabic-Bold"/>
              </a:rPr>
              <a:t>: </a:t>
            </a:r>
            <a:r>
              <a:rPr lang="ar-AE" sz="4000" b="1" dirty="0"/>
              <a:t>إظهار عيب الآخرين </a:t>
            </a:r>
            <a:r>
              <a:rPr lang="ar-AE" sz="4000" b="1" dirty="0" smtClean="0"/>
              <a:t>للنَيْل مِنهم</a:t>
            </a:r>
            <a:r>
              <a:rPr lang="ar-AE" sz="4000" dirty="0" smtClean="0"/>
              <a:t>.</a:t>
            </a:r>
            <a:endParaRPr lang="en-US" sz="4000" dirty="0"/>
          </a:p>
        </p:txBody>
      </p:sp>
    </p:spTree>
    <p:extLst>
      <p:ext uri="{BB962C8B-B14F-4D97-AF65-F5344CB8AC3E}">
        <p14:creationId xmlns:p14="http://schemas.microsoft.com/office/powerpoint/2010/main" val="2971268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188640"/>
            <a:ext cx="12017829" cy="3416320"/>
          </a:xfrm>
          <a:prstGeom prst="rect">
            <a:avLst/>
          </a:prstGeom>
        </p:spPr>
        <p:txBody>
          <a:bodyPr wrap="square">
            <a:spAutoFit/>
          </a:bodyPr>
          <a:lstStyle/>
          <a:p>
            <a:pPr>
              <a:lnSpc>
                <a:spcPct val="150000"/>
              </a:lnSpc>
            </a:pPr>
            <a:r>
              <a:rPr lang="ar-AE" sz="3600" b="1" dirty="0" smtClean="0">
                <a:solidFill>
                  <a:prstClr val="black"/>
                </a:solidFill>
                <a:latin typeface="TraditionalArabic-Bold"/>
              </a:rPr>
              <a:t>7</a:t>
            </a:r>
            <a:r>
              <a:rPr lang="ar-AE" sz="3600" b="1" dirty="0">
                <a:solidFill>
                  <a:prstClr val="black"/>
                </a:solidFill>
                <a:latin typeface="TraditionalArabic-Bold"/>
              </a:rPr>
              <a:t>. تَرْديدُ فِكْرَةِ أَنَّ هذا الخَجَلَ يَجْعَلُكَ </a:t>
            </a:r>
            <a:r>
              <a:rPr lang="ar-AE" sz="3600" b="1" dirty="0">
                <a:solidFill>
                  <a:srgbClr val="C00000"/>
                </a:solidFill>
                <a:latin typeface="TraditionalArabic-Bold"/>
              </a:rPr>
              <a:t>انْطِوائِيًّا</a:t>
            </a:r>
            <a:r>
              <a:rPr lang="ar-AE" sz="3600" b="1" dirty="0">
                <a:solidFill>
                  <a:prstClr val="black"/>
                </a:solidFill>
                <a:latin typeface="TraditionalArabic-Bold"/>
              </a:rPr>
              <a:t> وَبِلا عَلاقاتٍ وَوَحيدًا، وَبِالتَّخَلُّصِ مِنْهُ سَتُصْبِحُ شَخْصًا اجْتِماعِيًّا، وَطالِبًا مُتَمَيِّزًا في فَصْلِكَ، وَقَدْ يُؤَدّي </a:t>
            </a:r>
            <a:r>
              <a:rPr lang="ar-AE" sz="3600" b="1" dirty="0" smtClean="0">
                <a:solidFill>
                  <a:prstClr val="black"/>
                </a:solidFill>
                <a:latin typeface="TraditionalArabic-Bold"/>
              </a:rPr>
              <a:t>بِكَ الانْتِصارُ عَلى </a:t>
            </a:r>
            <a:r>
              <a:rPr lang="ar-AE" sz="3600" b="1" dirty="0">
                <a:solidFill>
                  <a:prstClr val="black"/>
                </a:solidFill>
                <a:latin typeface="TraditionalArabic-Bold"/>
              </a:rPr>
              <a:t>الخَجَلِ إِلى إِحْرازِ المَصِّافِ الأولى في حَياتِكَ الدِّراسِيَّةِ، وَالعِلْمِيَّةِ َالعَمَلِيَّةِ</a:t>
            </a:r>
            <a:r>
              <a:rPr lang="ar-AE" sz="3600" b="1" dirty="0" smtClean="0">
                <a:solidFill>
                  <a:prstClr val="black"/>
                </a:solidFill>
                <a:latin typeface="TraditionalArabic-Bold"/>
              </a:rPr>
              <a:t>.</a:t>
            </a:r>
          </a:p>
          <a:p>
            <a:pPr>
              <a:lnSpc>
                <a:spcPct val="150000"/>
              </a:lnSpc>
            </a:pPr>
            <a:r>
              <a:rPr lang="ar-AE" sz="3600" b="1" dirty="0">
                <a:solidFill>
                  <a:prstClr val="black"/>
                </a:solidFill>
                <a:latin typeface="TraditionalArabic-Bold"/>
              </a:rPr>
              <a:t>مِمّا تَقَدَّمَ يَتَّضِحُ لَكَ أَنَّ الخَجَلَ يُمْكِنُ أَنْ يَكونَ أَمْرًا طَبيعِيًّا، فَيَكونُ مَقْبولًا ما </a:t>
            </a:r>
            <a:r>
              <a:rPr lang="ar-AE" sz="3600" b="1" dirty="0" smtClean="0">
                <a:solidFill>
                  <a:prstClr val="black"/>
                </a:solidFill>
                <a:latin typeface="TraditionalArabic-Bold"/>
              </a:rPr>
              <a:t>لَمْ</a:t>
            </a:r>
            <a:endParaRPr lang="en-US" sz="3600" dirty="0">
              <a:solidFill>
                <a:prstClr val="black"/>
              </a:solidFill>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57</a:t>
            </a:r>
            <a:endParaRPr lang="en-US" sz="3200" dirty="0">
              <a:solidFill>
                <a:srgbClr val="C00000"/>
              </a:solidFill>
            </a:endParaRPr>
          </a:p>
        </p:txBody>
      </p:sp>
      <p:cxnSp>
        <p:nvCxnSpPr>
          <p:cNvPr id="4" name="Straight Connector 3"/>
          <p:cNvCxnSpPr/>
          <p:nvPr/>
        </p:nvCxnSpPr>
        <p:spPr>
          <a:xfrm flipV="1">
            <a:off x="5596837" y="1021278"/>
            <a:ext cx="1077095" cy="118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92530" y="5100224"/>
            <a:ext cx="9369631"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ar-AE" sz="4000" b="1" dirty="0" smtClean="0">
                <a:solidFill>
                  <a:srgbClr val="C00000"/>
                </a:solidFill>
                <a:latin typeface="TraditionalArabic-Bold"/>
              </a:rPr>
              <a:t>انْطِوائِيًّا: </a:t>
            </a:r>
            <a:r>
              <a:rPr lang="ar-AE" sz="4000" b="1" dirty="0" smtClean="0">
                <a:latin typeface="TraditionalArabic-Bold"/>
              </a:rPr>
              <a:t>ي</a:t>
            </a:r>
            <a:r>
              <a:rPr lang="ar-AE" sz="4000" b="1" dirty="0" smtClean="0"/>
              <a:t>عزل نفسه عن الآخرين، والمضاد: </a:t>
            </a:r>
            <a:r>
              <a:rPr lang="ar-AE" sz="4000" b="1" dirty="0">
                <a:solidFill>
                  <a:prstClr val="black"/>
                </a:solidFill>
                <a:latin typeface="TraditionalArabic-Bold"/>
              </a:rPr>
              <a:t>اجْتِماعِيًّا</a:t>
            </a:r>
            <a:r>
              <a:rPr lang="ar-AE" sz="4000" dirty="0" smtClean="0"/>
              <a:t>.</a:t>
            </a:r>
            <a:endParaRPr lang="en-US" sz="4000" dirty="0"/>
          </a:p>
        </p:txBody>
      </p:sp>
    </p:spTree>
    <p:extLst>
      <p:ext uri="{BB962C8B-B14F-4D97-AF65-F5344CB8AC3E}">
        <p14:creationId xmlns:p14="http://schemas.microsoft.com/office/powerpoint/2010/main" val="108203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925"/>
          <a:stretch/>
        </p:blipFill>
        <p:spPr>
          <a:xfrm>
            <a:off x="862148" y="-139337"/>
            <a:ext cx="3913101" cy="6858000"/>
          </a:xfrm>
          <a:prstGeom prst="rect">
            <a:avLst/>
          </a:prstGeom>
        </p:spPr>
      </p:pic>
      <p:sp>
        <p:nvSpPr>
          <p:cNvPr id="3" name="Rectangle 2"/>
          <p:cNvSpPr/>
          <p:nvPr/>
        </p:nvSpPr>
        <p:spPr>
          <a:xfrm>
            <a:off x="6400800" y="146848"/>
            <a:ext cx="5700156" cy="5078313"/>
          </a:xfrm>
          <a:prstGeom prst="rect">
            <a:avLst/>
          </a:prstGeom>
        </p:spPr>
        <p:txBody>
          <a:bodyPr wrap="square">
            <a:spAutoFit/>
          </a:bodyPr>
          <a:lstStyle/>
          <a:p>
            <a:pPr>
              <a:lnSpc>
                <a:spcPct val="150000"/>
              </a:lnSpc>
            </a:pPr>
            <a:r>
              <a:rPr lang="ar-AE" sz="3600" b="1" dirty="0">
                <a:solidFill>
                  <a:prstClr val="black"/>
                </a:solidFill>
                <a:latin typeface="TraditionalArabic-Bold"/>
              </a:rPr>
              <a:t>يَصِلْ إِلى دَرَجَةٍ يَصيرُ فيها مُشْكِلًا، </a:t>
            </a:r>
            <a:r>
              <a:rPr lang="ar-AE" sz="3600" b="1" dirty="0">
                <a:solidFill>
                  <a:srgbClr val="C00000"/>
                </a:solidFill>
                <a:latin typeface="TraditionalArabic-Bold"/>
              </a:rPr>
              <a:t>وَوَبالًا</a:t>
            </a:r>
            <a:r>
              <a:rPr lang="ar-AE" sz="3600" b="1" dirty="0">
                <a:solidFill>
                  <a:prstClr val="black"/>
                </a:solidFill>
                <a:latin typeface="TraditionalArabic-Bold"/>
              </a:rPr>
              <a:t> عَلى </a:t>
            </a:r>
            <a:r>
              <a:rPr lang="ar-AE" sz="3600" b="1" dirty="0" smtClean="0">
                <a:solidFill>
                  <a:prstClr val="black"/>
                </a:solidFill>
                <a:latin typeface="TraditionalArabic-Bold"/>
              </a:rPr>
              <a:t>صاحِبِهِ، وَعَلَيْهِ</a:t>
            </a:r>
            <a:r>
              <a:rPr lang="ar-AE" sz="3600" b="1" dirty="0">
                <a:solidFill>
                  <a:prstClr val="black"/>
                </a:solidFill>
                <a:latin typeface="TraditionalArabic-Bold"/>
              </a:rPr>
              <a:t>، فَمَتى عَرَفْتَ أَسْبابَهُ، وَتَتَبَّعْتَ خُطُواتِ التَّخَلُّصِ </a:t>
            </a:r>
            <a:r>
              <a:rPr lang="ar-AE" sz="3600" b="1" dirty="0" smtClean="0">
                <a:solidFill>
                  <a:prstClr val="black"/>
                </a:solidFill>
                <a:latin typeface="TraditionalArabic-Bold"/>
              </a:rPr>
              <a:t>مِنْهُ، فَإِنَّكَ </a:t>
            </a:r>
            <a:r>
              <a:rPr lang="ar-AE" sz="3600" b="1" dirty="0">
                <a:solidFill>
                  <a:prstClr val="black"/>
                </a:solidFill>
                <a:latin typeface="TraditionalArabic-Bold"/>
              </a:rPr>
              <a:t>سَتَتَغَلَّبُ عَلَيْهِ، وَسَتَنْتَصِرُ، وسَتُحْدِثُ طَفْرَةً نَوْعِيَّةً في حَياتِكَ.</a:t>
            </a:r>
            <a:endParaRPr lang="en-US" sz="3600" dirty="0">
              <a:solidFill>
                <a:prstClr val="black"/>
              </a:solidFill>
            </a:endParaRPr>
          </a:p>
        </p:txBody>
      </p:sp>
      <p:sp>
        <p:nvSpPr>
          <p:cNvPr id="4" name="Rectangle 3"/>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58</a:t>
            </a:r>
            <a:endParaRPr lang="en-US" sz="3200" dirty="0">
              <a:solidFill>
                <a:srgbClr val="C00000"/>
              </a:solidFill>
            </a:endParaRPr>
          </a:p>
        </p:txBody>
      </p:sp>
      <p:cxnSp>
        <p:nvCxnSpPr>
          <p:cNvPr id="5" name="Straight Connector 4"/>
          <p:cNvCxnSpPr/>
          <p:nvPr/>
        </p:nvCxnSpPr>
        <p:spPr>
          <a:xfrm flipV="1">
            <a:off x="11114905" y="1816926"/>
            <a:ext cx="1077095" cy="118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00800" y="5883657"/>
            <a:ext cx="5779325"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ar-AE" sz="4000" b="1" dirty="0" smtClean="0">
                <a:solidFill>
                  <a:srgbClr val="C00000"/>
                </a:solidFill>
              </a:rPr>
              <a:t> </a:t>
            </a:r>
            <a:r>
              <a:rPr lang="ar-AE" sz="4000" b="1" dirty="0">
                <a:solidFill>
                  <a:srgbClr val="C00000"/>
                </a:solidFill>
              </a:rPr>
              <a:t>الْوَبَالُ </a:t>
            </a:r>
            <a:r>
              <a:rPr lang="ar-AE" sz="4000" b="1" dirty="0" smtClean="0">
                <a:solidFill>
                  <a:srgbClr val="C00000"/>
                </a:solidFill>
              </a:rPr>
              <a:t>: </a:t>
            </a:r>
            <a:r>
              <a:rPr lang="ar-AE" sz="4000" b="1" dirty="0" smtClean="0"/>
              <a:t>الفَسادُ، والشدّة والضيق.</a:t>
            </a:r>
            <a:endParaRPr lang="ar-AE" sz="4000" b="1" dirty="0"/>
          </a:p>
        </p:txBody>
      </p:sp>
      <p:cxnSp>
        <p:nvCxnSpPr>
          <p:cNvPr id="7" name="Straight Connector 4"/>
          <p:cNvCxnSpPr/>
          <p:nvPr/>
        </p:nvCxnSpPr>
        <p:spPr>
          <a:xfrm flipV="1">
            <a:off x="7888379" y="4355475"/>
            <a:ext cx="1077095" cy="118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5"/>
          <p:cNvSpPr/>
          <p:nvPr/>
        </p:nvSpPr>
        <p:spPr>
          <a:xfrm>
            <a:off x="4775249" y="4492580"/>
            <a:ext cx="2631176"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ar-AE" sz="4000" b="1" dirty="0" smtClean="0">
                <a:solidFill>
                  <a:srgbClr val="C00000"/>
                </a:solidFill>
              </a:rPr>
              <a:t> طَفـرة : </a:t>
            </a:r>
            <a:r>
              <a:rPr lang="ar-AE" sz="4000" b="1" dirty="0" smtClean="0"/>
              <a:t>تَطور</a:t>
            </a:r>
            <a:endParaRPr lang="ar-AE" sz="4000" b="1" dirty="0"/>
          </a:p>
        </p:txBody>
      </p:sp>
    </p:spTree>
    <p:extLst>
      <p:ext uri="{BB962C8B-B14F-4D97-AF65-F5344CB8AC3E}">
        <p14:creationId xmlns:p14="http://schemas.microsoft.com/office/powerpoint/2010/main" val="255556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500" fill="hold"/>
                                        <p:tgtEl>
                                          <p:spTgt spid="8"/>
                                        </p:tgtEl>
                                        <p:attrNameLst>
                                          <p:attrName>ppt_w</p:attrName>
                                        </p:attrNameLst>
                                      </p:cBhvr>
                                      <p:tavLst>
                                        <p:tav tm="0">
                                          <p:val>
                                            <p:fltVal val="0"/>
                                          </p:val>
                                        </p:tav>
                                        <p:tav tm="100000">
                                          <p:val>
                                            <p:strVal val="#ppt_w"/>
                                          </p:val>
                                        </p:tav>
                                      </p:tavLst>
                                    </p:anim>
                                    <p:anim calcmode="lin" valueType="num">
                                      <p:cBhvr>
                                        <p:cTn id="29" dur="1500" fill="hold"/>
                                        <p:tgtEl>
                                          <p:spTgt spid="8"/>
                                        </p:tgtEl>
                                        <p:attrNameLst>
                                          <p:attrName>ppt_h</p:attrName>
                                        </p:attrNameLst>
                                      </p:cBhvr>
                                      <p:tavLst>
                                        <p:tav tm="0">
                                          <p:val>
                                            <p:fltVal val="0"/>
                                          </p:val>
                                        </p:tav>
                                        <p:tav tm="100000">
                                          <p:val>
                                            <p:strVal val="#ppt_h"/>
                                          </p:val>
                                        </p:tav>
                                      </p:tavLst>
                                    </p:anim>
                                    <p:animEffect transition="in" filter="fade">
                                      <p:cBhvr>
                                        <p:cTn id="3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8543" y="0"/>
            <a:ext cx="5354913" cy="6858000"/>
          </a:xfrm>
          <a:prstGeom prst="rect">
            <a:avLst/>
          </a:prstGeom>
        </p:spPr>
      </p:pic>
    </p:spTree>
    <p:extLst>
      <p:ext uri="{BB962C8B-B14F-4D97-AF65-F5344CB8AC3E}">
        <p14:creationId xmlns:p14="http://schemas.microsoft.com/office/powerpoint/2010/main" val="282565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8C1D8941-A971-4EFB-82ED-2D7FA7D54A5C}"/>
              </a:ext>
            </a:extLst>
          </p:cNvPr>
          <p:cNvSpPr>
            <a:spLocks noGrp="1"/>
          </p:cNvSpPr>
          <p:nvPr>
            <p:ph type="subTitle" idx="1"/>
          </p:nvPr>
        </p:nvSpPr>
        <p:spPr>
          <a:xfrm>
            <a:off x="735982" y="3847365"/>
            <a:ext cx="10995102" cy="1739396"/>
          </a:xfrm>
        </p:spPr>
        <p:txBody>
          <a:bodyPr>
            <a:normAutofit/>
          </a:bodyPr>
          <a:lstStyle/>
          <a:p>
            <a:r>
              <a:rPr lang="en-US" sz="5400" dirty="0">
                <a:hlinkClick r:id="rId2"/>
              </a:rPr>
              <a:t>https://app.nearpod.com/?</a:t>
            </a:r>
            <a:r>
              <a:rPr lang="en-US" sz="5400" dirty="0" smtClean="0">
                <a:hlinkClick r:id="rId2"/>
              </a:rPr>
              <a:t>pin=PKBX7</a:t>
            </a:r>
            <a:endParaRPr lang="ar-AE" sz="5400" dirty="0" smtClean="0"/>
          </a:p>
          <a:p>
            <a:endParaRPr lang="ar-AE" sz="5400" dirty="0"/>
          </a:p>
        </p:txBody>
      </p:sp>
      <p:sp>
        <p:nvSpPr>
          <p:cNvPr id="4" name="Cloud 7">
            <a:extLst>
              <a:ext uri="{FF2B5EF4-FFF2-40B4-BE49-F238E27FC236}">
                <a16:creationId xmlns:a16="http://schemas.microsoft.com/office/drawing/2014/main" id="{98E52927-1349-474E-9648-08346C50F86C}"/>
              </a:ext>
            </a:extLst>
          </p:cNvPr>
          <p:cNvSpPr/>
          <p:nvPr/>
        </p:nvSpPr>
        <p:spPr>
          <a:xfrm>
            <a:off x="8658479" y="124754"/>
            <a:ext cx="2499170" cy="1165038"/>
          </a:xfrm>
          <a:prstGeom prst="clou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AE" altLang="en-US" sz="4500" b="1" dirty="0">
                <a:solidFill>
                  <a:srgbClr val="FF0000"/>
                </a:solidFill>
                <a:latin typeface="Aldhabi" panose="01000000000000000000" pitchFamily="2" charset="-78"/>
                <a:cs typeface="Aldhabi" panose="01000000000000000000" pitchFamily="2" charset="-78"/>
              </a:rPr>
              <a:t>نشاط ختامي</a:t>
            </a:r>
            <a:endParaRPr lang="ar-EG" altLang="en-US" sz="10350" b="1" dirty="0">
              <a:solidFill>
                <a:srgbClr val="FF0000"/>
              </a:solidFill>
              <a:latin typeface="Aldhabi" panose="01000000000000000000" pitchFamily="2" charset="-78"/>
              <a:cs typeface="Aldhabi" panose="01000000000000000000" pitchFamily="2" charset="-78"/>
            </a:endParaRPr>
          </a:p>
          <a:p>
            <a:pPr algn="r"/>
            <a:r>
              <a:rPr lang="ar-EG" sz="2100" b="1" dirty="0">
                <a:solidFill>
                  <a:schemeClr val="accent6">
                    <a:lumMod val="75000"/>
                  </a:schemeClr>
                </a:solidFill>
              </a:rPr>
              <a:t>          </a:t>
            </a:r>
            <a:endParaRPr lang="en-US" sz="4050" b="1" dirty="0">
              <a:solidFill>
                <a:schemeClr val="accent4">
                  <a:lumMod val="75000"/>
                </a:schemeClr>
              </a:solidFill>
              <a:latin typeface="Aldhabi" panose="01000000000000000000" pitchFamily="2" charset="-78"/>
              <a:cs typeface="Aldhabi" panose="01000000000000000000" pitchFamily="2" charset="-78"/>
            </a:endParaRPr>
          </a:p>
        </p:txBody>
      </p:sp>
      <p:pic>
        <p:nvPicPr>
          <p:cNvPr id="5" name="图片 1">
            <a:extLst>
              <a:ext uri="{FF2B5EF4-FFF2-40B4-BE49-F238E27FC236}">
                <a16:creationId xmlns:a16="http://schemas.microsoft.com/office/drawing/2014/main" id="{E347D6EF-9679-4E11-8625-3688D8C30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452" y="831817"/>
            <a:ext cx="4552988" cy="2678146"/>
          </a:xfrm>
          <a:prstGeom prst="rect">
            <a:avLst/>
          </a:prstGeom>
        </p:spPr>
      </p:pic>
      <p:sp>
        <p:nvSpPr>
          <p:cNvPr id="7" name="عنوان 1">
            <a:extLst>
              <a:ext uri="{FF2B5EF4-FFF2-40B4-BE49-F238E27FC236}">
                <a16:creationId xmlns:a16="http://schemas.microsoft.com/office/drawing/2014/main" id="{185DDFED-90A8-4DBA-886C-6EB5BB093871}"/>
              </a:ext>
            </a:extLst>
          </p:cNvPr>
          <p:cNvSpPr>
            <a:spLocks noGrp="1"/>
          </p:cNvSpPr>
          <p:nvPr>
            <p:ph type="ctrTitle"/>
          </p:nvPr>
        </p:nvSpPr>
        <p:spPr>
          <a:xfrm rot="21059830">
            <a:off x="8318751" y="2400650"/>
            <a:ext cx="3004457" cy="862557"/>
          </a:xfrm>
        </p:spPr>
        <p:txBody>
          <a:bodyPr>
            <a:normAutofit fontScale="90000"/>
          </a:bodyPr>
          <a:lstStyle/>
          <a:p>
            <a:r>
              <a:rPr lang="ar-AE" dirty="0">
                <a:solidFill>
                  <a:schemeClr val="bg1"/>
                </a:solidFill>
              </a:rPr>
              <a:t>تقييم ختامي </a:t>
            </a:r>
          </a:p>
        </p:txBody>
      </p:sp>
    </p:spTree>
    <p:extLst>
      <p:ext uri="{BB962C8B-B14F-4D97-AF65-F5344CB8AC3E}">
        <p14:creationId xmlns:p14="http://schemas.microsoft.com/office/powerpoint/2010/main" val="176128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6CA19F-1E99-4974-B874-48E01A2CA765}"/>
              </a:ext>
            </a:extLst>
          </p:cNvPr>
          <p:cNvSpPr>
            <a:spLocks noGrp="1"/>
          </p:cNvSpPr>
          <p:nvPr>
            <p:ph type="ctrTitle"/>
          </p:nvPr>
        </p:nvSpPr>
        <p:spPr>
          <a:xfrm>
            <a:off x="95794" y="609537"/>
            <a:ext cx="8651966" cy="987368"/>
          </a:xfrm>
        </p:spPr>
        <p:txBody>
          <a:bodyPr>
            <a:normAutofit/>
          </a:bodyPr>
          <a:lstStyle/>
          <a:p>
            <a:r>
              <a:rPr lang="ar-SA" sz="4800" b="1" dirty="0">
                <a:highlight>
                  <a:srgbClr val="FFFF00"/>
                </a:highlight>
              </a:rPr>
              <a:t>والشعور بالخجل قد يعود لأمور </a:t>
            </a:r>
            <a:r>
              <a:rPr lang="ar-SA" sz="4800" b="1" dirty="0" smtClean="0">
                <a:highlight>
                  <a:srgbClr val="FFFF00"/>
                </a:highlight>
              </a:rPr>
              <a:t>عديدة </a:t>
            </a:r>
            <a:r>
              <a:rPr lang="ar-SA" sz="4800" b="1" dirty="0">
                <a:highlight>
                  <a:srgbClr val="FFFF00"/>
                </a:highlight>
              </a:rPr>
              <a:t>منها</a:t>
            </a:r>
            <a:r>
              <a:rPr lang="ar-SA" sz="4800" dirty="0">
                <a:highlight>
                  <a:srgbClr val="FFFF00"/>
                </a:highlight>
              </a:rPr>
              <a:t>:</a:t>
            </a:r>
            <a:endParaRPr lang="ar-AE" sz="4800" dirty="0">
              <a:highlight>
                <a:srgbClr val="FFFF00"/>
              </a:highlight>
            </a:endParaRPr>
          </a:p>
        </p:txBody>
      </p:sp>
      <p:sp>
        <p:nvSpPr>
          <p:cNvPr id="3" name="عنوان فرعي 2">
            <a:extLst>
              <a:ext uri="{FF2B5EF4-FFF2-40B4-BE49-F238E27FC236}">
                <a16:creationId xmlns:a16="http://schemas.microsoft.com/office/drawing/2014/main" id="{3C1740AF-2801-4226-BB36-332BD301560A}"/>
              </a:ext>
            </a:extLst>
          </p:cNvPr>
          <p:cNvSpPr>
            <a:spLocks noGrp="1"/>
          </p:cNvSpPr>
          <p:nvPr>
            <p:ph type="subTitle" idx="1"/>
          </p:nvPr>
        </p:nvSpPr>
        <p:spPr>
          <a:xfrm>
            <a:off x="30480" y="1024844"/>
            <a:ext cx="12161520" cy="5797663"/>
          </a:xfrm>
        </p:spPr>
        <p:txBody>
          <a:bodyPr>
            <a:noAutofit/>
          </a:bodyPr>
          <a:lstStyle/>
          <a:p>
            <a:pPr marL="342900" indent="-342900" algn="r">
              <a:lnSpc>
                <a:spcPct val="150000"/>
              </a:lnSpc>
              <a:buFont typeface="Wingdings" panose="05000000000000000000" pitchFamily="2" charset="2"/>
              <a:buChar char="§"/>
            </a:pPr>
            <a:r>
              <a:rPr lang="ar-SA" sz="4800" b="1" dirty="0"/>
              <a:t>عدم الثقة بالنفس.</a:t>
            </a:r>
          </a:p>
          <a:p>
            <a:pPr marL="342900" indent="-342900" algn="r">
              <a:lnSpc>
                <a:spcPct val="150000"/>
              </a:lnSpc>
              <a:buFont typeface="Wingdings" panose="05000000000000000000" pitchFamily="2" charset="2"/>
              <a:buChar char="§"/>
            </a:pPr>
            <a:r>
              <a:rPr lang="ar-SA" sz="4800" b="1" dirty="0"/>
              <a:t>المرور بتجربة قاسية.</a:t>
            </a:r>
          </a:p>
          <a:p>
            <a:pPr marL="342900" indent="-342900" algn="r">
              <a:lnSpc>
                <a:spcPct val="150000"/>
              </a:lnSpc>
              <a:buFont typeface="Wingdings" panose="05000000000000000000" pitchFamily="2" charset="2"/>
              <a:buChar char="§"/>
            </a:pPr>
            <a:r>
              <a:rPr lang="ar-SA" sz="4800" b="1" dirty="0"/>
              <a:t>طريقة التربية الغير صحيحة وذلك بسبب تعنيف </a:t>
            </a:r>
            <a:r>
              <a:rPr lang="ar-SA" sz="4800" b="1" dirty="0" smtClean="0"/>
              <a:t>الآباء</a:t>
            </a:r>
            <a:r>
              <a:rPr lang="ar-AE" sz="4800" b="1" dirty="0" smtClean="0"/>
              <a:t> </a:t>
            </a:r>
            <a:r>
              <a:rPr lang="ar-SA" sz="4800" b="1" dirty="0" smtClean="0"/>
              <a:t>للأبناء </a:t>
            </a:r>
            <a:r>
              <a:rPr lang="ar-SA" sz="4800" b="1" dirty="0"/>
              <a:t>أمام الناس وعدم السماح لهم بالتعبير عن رأيهم.</a:t>
            </a:r>
          </a:p>
          <a:p>
            <a:pPr marL="342900" indent="-342900" algn="r">
              <a:lnSpc>
                <a:spcPct val="150000"/>
              </a:lnSpc>
              <a:buFont typeface="Wingdings" panose="05000000000000000000" pitchFamily="2" charset="2"/>
              <a:buChar char="§"/>
            </a:pPr>
            <a:r>
              <a:rPr lang="ar-SA" sz="4800" b="1" dirty="0"/>
              <a:t>التحدث بطريقة سلبية مع النفس.</a:t>
            </a:r>
          </a:p>
        </p:txBody>
      </p:sp>
      <p:sp>
        <p:nvSpPr>
          <p:cNvPr id="4" name="Rectangle 5"/>
          <p:cNvSpPr/>
          <p:nvPr/>
        </p:nvSpPr>
        <p:spPr>
          <a:xfrm>
            <a:off x="6958149" y="121747"/>
            <a:ext cx="5155474" cy="584775"/>
          </a:xfrm>
          <a:prstGeom prst="rect">
            <a:avLst/>
          </a:prstGeom>
          <a:solidFill>
            <a:srgbClr val="FDA9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r>
              <a:rPr lang="ar-AE" sz="3000" b="1" dirty="0" smtClean="0">
                <a:solidFill>
                  <a:schemeClr val="bg1"/>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 </a:t>
            </a:r>
            <a:r>
              <a:rPr lang="ar-AE" sz="3200" b="1" dirty="0" smtClean="0">
                <a:solidFill>
                  <a:schemeClr val="accent1"/>
                </a:solidFill>
                <a:effectLst>
                  <a:outerShdw blurRad="38100" dist="38100" dir="2700000" algn="tl">
                    <a:srgbClr val="000000">
                      <a:alpha val="43137"/>
                    </a:srgbClr>
                  </a:outerShdw>
                </a:effectLst>
                <a:latin typeface="Kufyan Arabic Black" panose="02000500000000000000" pitchFamily="50" charset="-78"/>
                <a:ea typeface="Verdana" panose="020B0604030504040204" pitchFamily="34" charset="0"/>
                <a:cs typeface="Kufyan Arabic Black" panose="02000500000000000000" pitchFamily="50" charset="-78"/>
              </a:rPr>
              <a:t>من يُلخص درس اليوم؟</a:t>
            </a:r>
            <a:endParaRPr lang="ar-AE" sz="2000" dirty="0">
              <a:solidFill>
                <a:schemeClr val="accent1"/>
              </a:solidFill>
              <a:latin typeface="Kufyan Arabic Black" panose="02000500000000000000" pitchFamily="50" charset="-78"/>
              <a:ea typeface="Verdana" panose="020B0604030504040204" pitchFamily="34" charset="0"/>
              <a:cs typeface="Kufyan Arabic Black" panose="02000500000000000000" pitchFamily="50" charset="-78"/>
            </a:endParaRPr>
          </a:p>
        </p:txBody>
      </p:sp>
    </p:spTree>
    <p:extLst>
      <p:ext uri="{BB962C8B-B14F-4D97-AF65-F5344CB8AC3E}">
        <p14:creationId xmlns:p14="http://schemas.microsoft.com/office/powerpoint/2010/main" val="420348585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079F93-62DF-4275-8C2D-6B646442AAF6}"/>
              </a:ext>
            </a:extLst>
          </p:cNvPr>
          <p:cNvSpPr>
            <a:spLocks noGrp="1"/>
          </p:cNvSpPr>
          <p:nvPr>
            <p:ph type="title"/>
          </p:nvPr>
        </p:nvSpPr>
        <p:spPr>
          <a:xfrm>
            <a:off x="962479" y="0"/>
            <a:ext cx="10515600" cy="716611"/>
          </a:xfrm>
        </p:spPr>
        <p:txBody>
          <a:bodyPr>
            <a:normAutofit/>
          </a:bodyPr>
          <a:lstStyle/>
          <a:p>
            <a:r>
              <a:rPr lang="ar-SA" sz="4400" dirty="0">
                <a:highlight>
                  <a:srgbClr val="FFFF00"/>
                </a:highlight>
              </a:rPr>
              <a:t>وهناك وسائل عديدة للتخلص </a:t>
            </a:r>
            <a:r>
              <a:rPr lang="ar-SA" sz="4400">
                <a:highlight>
                  <a:srgbClr val="FFFF00"/>
                </a:highlight>
              </a:rPr>
              <a:t>من </a:t>
            </a:r>
            <a:r>
              <a:rPr lang="ar-SA" sz="4400" smtClean="0">
                <a:highlight>
                  <a:srgbClr val="FFFF00"/>
                </a:highlight>
              </a:rPr>
              <a:t>الخجل </a:t>
            </a:r>
            <a:r>
              <a:rPr lang="ar-SA" sz="4400" dirty="0">
                <a:highlight>
                  <a:srgbClr val="FFFF00"/>
                </a:highlight>
              </a:rPr>
              <a:t>أهمها :</a:t>
            </a:r>
            <a:endParaRPr lang="ar-AE" sz="4400" dirty="0">
              <a:highlight>
                <a:srgbClr val="FFFF00"/>
              </a:highlight>
            </a:endParaRPr>
          </a:p>
        </p:txBody>
      </p:sp>
      <p:pic>
        <p:nvPicPr>
          <p:cNvPr id="5" name="صورة 4" descr="صورة تحتوي على حائط, ثياب, شخص&#10;&#10;تم إنشاء الوصف تلقائياً">
            <a:extLst>
              <a:ext uri="{FF2B5EF4-FFF2-40B4-BE49-F238E27FC236}">
                <a16:creationId xmlns:a16="http://schemas.microsoft.com/office/drawing/2014/main" id="{1117C1A5-747A-4324-85E3-1CFA5767637E}"/>
              </a:ext>
            </a:extLst>
          </p:cNvPr>
          <p:cNvPicPr>
            <a:picLocks noChangeAspect="1"/>
          </p:cNvPicPr>
          <p:nvPr/>
        </p:nvPicPr>
        <p:blipFill>
          <a:blip r:embed="rId2" cstate="print">
            <a:clrChange>
              <a:clrFrom>
                <a:srgbClr val="E8E6EB"/>
              </a:clrFrom>
              <a:clrTo>
                <a:srgbClr val="E8E6EB">
                  <a:alpha val="0"/>
                </a:srgbClr>
              </a:clrTo>
            </a:clrChange>
            <a:extLst>
              <a:ext uri="{28A0092B-C50C-407E-A947-70E740481C1C}">
                <a14:useLocalDpi xmlns:a14="http://schemas.microsoft.com/office/drawing/2010/main" val="0"/>
              </a:ext>
            </a:extLst>
          </a:blip>
          <a:stretch>
            <a:fillRect/>
          </a:stretch>
        </p:blipFill>
        <p:spPr>
          <a:xfrm>
            <a:off x="413388" y="239740"/>
            <a:ext cx="3850640" cy="2514498"/>
          </a:xfrm>
          <a:prstGeom prst="rect">
            <a:avLst/>
          </a:prstGeom>
        </p:spPr>
      </p:pic>
      <p:sp>
        <p:nvSpPr>
          <p:cNvPr id="4" name="Rectangle 3"/>
          <p:cNvSpPr/>
          <p:nvPr/>
        </p:nvSpPr>
        <p:spPr>
          <a:xfrm>
            <a:off x="5196174" y="513467"/>
            <a:ext cx="6995826" cy="739754"/>
          </a:xfrm>
          <a:prstGeom prst="rect">
            <a:avLst/>
          </a:prstGeom>
        </p:spPr>
        <p:txBody>
          <a:bodyPr wrap="none">
            <a:spAutoFit/>
          </a:bodyPr>
          <a:lstStyle/>
          <a:p>
            <a:pPr marL="342900" indent="-342900">
              <a:lnSpc>
                <a:spcPct val="150000"/>
              </a:lnSpc>
              <a:buFont typeface="Wingdings" panose="05000000000000000000" pitchFamily="2" charset="2"/>
              <a:buChar char="v"/>
            </a:pPr>
            <a:r>
              <a:rPr lang="ar-SA" sz="3200" b="1" dirty="0"/>
              <a:t>تحديد سبب المشكلة, للوصول إلى الحل المناسب.</a:t>
            </a:r>
          </a:p>
        </p:txBody>
      </p:sp>
      <p:sp>
        <p:nvSpPr>
          <p:cNvPr id="6" name="Rectangle 5"/>
          <p:cNvSpPr/>
          <p:nvPr/>
        </p:nvSpPr>
        <p:spPr>
          <a:xfrm>
            <a:off x="7060467" y="1124593"/>
            <a:ext cx="5131533" cy="739754"/>
          </a:xfrm>
          <a:prstGeom prst="rect">
            <a:avLst/>
          </a:prstGeom>
        </p:spPr>
        <p:txBody>
          <a:bodyPr wrap="none">
            <a:spAutoFit/>
          </a:bodyPr>
          <a:lstStyle/>
          <a:p>
            <a:pPr marL="342900" indent="-342900">
              <a:lnSpc>
                <a:spcPct val="150000"/>
              </a:lnSpc>
              <a:buFont typeface="Wingdings" panose="05000000000000000000" pitchFamily="2" charset="2"/>
              <a:buChar char="v"/>
            </a:pPr>
            <a:r>
              <a:rPr lang="ar-SA" sz="3200" b="1" dirty="0"/>
              <a:t>توعية الذات وتزويدها بالمعلومات.</a:t>
            </a:r>
          </a:p>
        </p:txBody>
      </p:sp>
      <p:sp>
        <p:nvSpPr>
          <p:cNvPr id="7" name="Rectangle 6"/>
          <p:cNvSpPr/>
          <p:nvPr/>
        </p:nvSpPr>
        <p:spPr>
          <a:xfrm>
            <a:off x="7480454" y="1661203"/>
            <a:ext cx="4711546" cy="739754"/>
          </a:xfrm>
          <a:prstGeom prst="rect">
            <a:avLst/>
          </a:prstGeom>
        </p:spPr>
        <p:txBody>
          <a:bodyPr wrap="none">
            <a:spAutoFit/>
          </a:bodyPr>
          <a:lstStyle/>
          <a:p>
            <a:pPr marL="342900" indent="-342900">
              <a:lnSpc>
                <a:spcPct val="150000"/>
              </a:lnSpc>
              <a:buFont typeface="Wingdings" panose="05000000000000000000" pitchFamily="2" charset="2"/>
              <a:buChar char="v"/>
            </a:pPr>
            <a:r>
              <a:rPr lang="ar-SA" sz="3200" b="1" dirty="0"/>
              <a:t>الحديث مع النفس حديثاً إيجابياً.</a:t>
            </a:r>
          </a:p>
        </p:txBody>
      </p:sp>
      <p:sp>
        <p:nvSpPr>
          <p:cNvPr id="8" name="Rectangle 7"/>
          <p:cNvSpPr/>
          <p:nvPr/>
        </p:nvSpPr>
        <p:spPr>
          <a:xfrm>
            <a:off x="3947393" y="2246335"/>
            <a:ext cx="8271816" cy="739754"/>
          </a:xfrm>
          <a:prstGeom prst="rect">
            <a:avLst/>
          </a:prstGeom>
        </p:spPr>
        <p:txBody>
          <a:bodyPr wrap="none">
            <a:spAutoFit/>
          </a:bodyPr>
          <a:lstStyle/>
          <a:p>
            <a:pPr marL="342900" indent="-342900">
              <a:lnSpc>
                <a:spcPct val="150000"/>
              </a:lnSpc>
              <a:buFont typeface="Wingdings" panose="05000000000000000000" pitchFamily="2" charset="2"/>
              <a:buChar char="v"/>
            </a:pPr>
            <a:r>
              <a:rPr lang="ar-SA" sz="3200" b="1" dirty="0"/>
              <a:t>محاولة توقع أسوأ ما قد يحدث لك وأن تتقبّله وتتعود عليه.</a:t>
            </a:r>
          </a:p>
        </p:txBody>
      </p:sp>
      <p:sp>
        <p:nvSpPr>
          <p:cNvPr id="9" name="Rectangle 8"/>
          <p:cNvSpPr/>
          <p:nvPr/>
        </p:nvSpPr>
        <p:spPr>
          <a:xfrm>
            <a:off x="1407970" y="3090872"/>
            <a:ext cx="10760280" cy="1478418"/>
          </a:xfrm>
          <a:prstGeom prst="rect">
            <a:avLst/>
          </a:prstGeom>
        </p:spPr>
        <p:txBody>
          <a:bodyPr wrap="square">
            <a:spAutoFit/>
          </a:bodyPr>
          <a:lstStyle/>
          <a:p>
            <a:pPr marL="342900" indent="-342900">
              <a:lnSpc>
                <a:spcPct val="150000"/>
              </a:lnSpc>
              <a:buFont typeface="Wingdings" panose="05000000000000000000" pitchFamily="2" charset="2"/>
              <a:buChar char="v"/>
            </a:pPr>
            <a:r>
              <a:rPr lang="ar-SA" sz="3200" b="1" dirty="0"/>
              <a:t>تجربة التحدث في البداية أمام مجموعة صغيرة من الناس ومن ثم تتوسع الدائرة بالتدريج.</a:t>
            </a:r>
          </a:p>
        </p:txBody>
      </p:sp>
      <p:sp>
        <p:nvSpPr>
          <p:cNvPr id="10" name="Rectangle 9"/>
          <p:cNvSpPr/>
          <p:nvPr/>
        </p:nvSpPr>
        <p:spPr>
          <a:xfrm>
            <a:off x="2413656" y="4473598"/>
            <a:ext cx="9754594" cy="830997"/>
          </a:xfrm>
          <a:prstGeom prst="rect">
            <a:avLst/>
          </a:prstGeom>
        </p:spPr>
        <p:txBody>
          <a:bodyPr wrap="none">
            <a:spAutoFit/>
          </a:bodyPr>
          <a:lstStyle/>
          <a:p>
            <a:pPr marL="342900" indent="-342900">
              <a:lnSpc>
                <a:spcPct val="150000"/>
              </a:lnSpc>
              <a:buFont typeface="Wingdings" panose="05000000000000000000" pitchFamily="2" charset="2"/>
              <a:buChar char="v"/>
            </a:pPr>
            <a:r>
              <a:rPr lang="ar-SA" sz="3200" b="1" dirty="0"/>
              <a:t>التخلص من هم إرضاء الناس جميعهم وعدم الخوف من رأي الآخرين.</a:t>
            </a:r>
          </a:p>
        </p:txBody>
      </p:sp>
      <p:sp>
        <p:nvSpPr>
          <p:cNvPr id="11" name="Rectangle 10"/>
          <p:cNvSpPr/>
          <p:nvPr/>
        </p:nvSpPr>
        <p:spPr>
          <a:xfrm>
            <a:off x="0" y="5267481"/>
            <a:ext cx="12168250" cy="1569660"/>
          </a:xfrm>
          <a:prstGeom prst="rect">
            <a:avLst/>
          </a:prstGeom>
        </p:spPr>
        <p:txBody>
          <a:bodyPr wrap="square">
            <a:spAutoFit/>
          </a:bodyPr>
          <a:lstStyle/>
          <a:p>
            <a:pPr marL="342900" indent="-342900">
              <a:lnSpc>
                <a:spcPct val="150000"/>
              </a:lnSpc>
              <a:buFont typeface="Wingdings" panose="05000000000000000000" pitchFamily="2" charset="2"/>
              <a:buChar char="v"/>
            </a:pPr>
            <a:r>
              <a:rPr lang="ar-SA" sz="3200" b="1" dirty="0"/>
              <a:t>ترديد فكرة أن الخجل يجعلك انطوائياً ويجب التخلص منه لتصبح شخصاً اجتماعياً وطالباً متميزاً في الفصل.</a:t>
            </a:r>
          </a:p>
        </p:txBody>
      </p:sp>
    </p:spTree>
    <p:extLst>
      <p:ext uri="{BB962C8B-B14F-4D97-AF65-F5344CB8AC3E}">
        <p14:creationId xmlns:p14="http://schemas.microsoft.com/office/powerpoint/2010/main" val="1628276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stretch>
            <a:fillRect/>
          </a:stretch>
        </p:blipFill>
        <p:spPr>
          <a:xfrm>
            <a:off x="35624" y="1389996"/>
            <a:ext cx="5284155" cy="5370236"/>
          </a:xfrm>
          <a:prstGeom prst="rect">
            <a:avLst/>
          </a:prstGeom>
        </p:spPr>
      </p:pic>
      <p:pic>
        <p:nvPicPr>
          <p:cNvPr id="2" name="Picture 1"/>
          <p:cNvPicPr>
            <a:picLocks noChangeAspect="1"/>
          </p:cNvPicPr>
          <p:nvPr/>
        </p:nvPicPr>
        <p:blipFill>
          <a:blip r:embed="rId3"/>
          <a:stretch>
            <a:fillRect/>
          </a:stretch>
        </p:blipFill>
        <p:spPr>
          <a:xfrm>
            <a:off x="6683388" y="1389996"/>
            <a:ext cx="5508612" cy="5408629"/>
          </a:xfrm>
          <a:prstGeom prst="rect">
            <a:avLst/>
          </a:prstGeom>
        </p:spPr>
      </p:pic>
      <p:pic>
        <p:nvPicPr>
          <p:cNvPr id="5" name="Picture 4"/>
          <p:cNvPicPr>
            <a:picLocks noChangeAspect="1"/>
          </p:cNvPicPr>
          <p:nvPr/>
        </p:nvPicPr>
        <p:blipFill>
          <a:blip r:embed="rId4"/>
          <a:stretch>
            <a:fillRect/>
          </a:stretch>
        </p:blipFill>
        <p:spPr>
          <a:xfrm>
            <a:off x="3705307" y="-19228"/>
            <a:ext cx="5508612" cy="1370831"/>
          </a:xfrm>
          <a:prstGeom prst="rect">
            <a:avLst/>
          </a:prstGeom>
        </p:spPr>
      </p:pic>
      <p:sp>
        <p:nvSpPr>
          <p:cNvPr id="3" name="Rectangle 2"/>
          <p:cNvSpPr/>
          <p:nvPr/>
        </p:nvSpPr>
        <p:spPr>
          <a:xfrm>
            <a:off x="35625" y="6275405"/>
            <a:ext cx="585418" cy="523220"/>
          </a:xfrm>
          <a:prstGeom prst="rect">
            <a:avLst/>
          </a:prstGeom>
        </p:spPr>
        <p:txBody>
          <a:bodyPr wrap="none">
            <a:spAutoFit/>
          </a:bodyPr>
          <a:lstStyle/>
          <a:p>
            <a:r>
              <a:rPr lang="en-US" sz="2800" b="1" dirty="0">
                <a:solidFill>
                  <a:srgbClr val="C00000"/>
                </a:solidFill>
                <a:latin typeface="TraditionalArabic-Bold"/>
              </a:rPr>
              <a:t>50</a:t>
            </a:r>
            <a:endParaRPr lang="en-US" sz="2800" dirty="0">
              <a:solidFill>
                <a:srgbClr val="C00000"/>
              </a:solidFill>
            </a:endParaRPr>
          </a:p>
        </p:txBody>
      </p:sp>
    </p:spTree>
    <p:extLst>
      <p:ext uri="{BB962C8B-B14F-4D97-AF65-F5344CB8AC3E}">
        <p14:creationId xmlns:p14="http://schemas.microsoft.com/office/powerpoint/2010/main" val="125237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a:extLst>
              <a:ext uri="{FF2B5EF4-FFF2-40B4-BE49-F238E27FC236}">
                <a16:creationId xmlns:a16="http://schemas.microsoft.com/office/drawing/2014/main" id="{D4E016E0-8AF6-45A4-A033-A968EDB0D9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867" r="16923"/>
          <a:stretch/>
        </p:blipFill>
        <p:spPr>
          <a:xfrm>
            <a:off x="5967958"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itle 2"/>
          <p:cNvSpPr txBox="1">
            <a:spLocks/>
          </p:cNvSpPr>
          <p:nvPr/>
        </p:nvSpPr>
        <p:spPr>
          <a:xfrm>
            <a:off x="83126" y="47501"/>
            <a:ext cx="9666515" cy="130628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AE" sz="6000" b="1" cap="all" dirty="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rPr>
              <a:t>أ</a:t>
            </a:r>
            <a:r>
              <a:rPr lang="en-US" sz="6000" b="1" cap="all" dirty="0" err="1"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rPr>
              <a:t>شكرك</a:t>
            </a:r>
            <a:r>
              <a:rPr lang="ar-AE" sz="60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rPr>
              <a:t>ن</a:t>
            </a:r>
            <a:r>
              <a:rPr lang="en-US" sz="60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rPr>
              <a:t> </a:t>
            </a:r>
            <a:r>
              <a:rPr lang="en-US" sz="6000" b="1" cap="all" dirty="0" err="1">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rPr>
              <a:t>صديقاتي</a:t>
            </a:r>
            <a:r>
              <a:rPr lang="ar-AE" sz="6000" b="1" cap="all" dirty="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rPr>
              <a:t> على حسن المتابعة.</a:t>
            </a:r>
            <a:endParaRPr lang="en-US" sz="6000" b="1" cap="all" dirty="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latin typeface="+mn-lt"/>
              <a:ea typeface="+mn-ea"/>
              <a:cs typeface="+mn-cs"/>
            </a:endParaRPr>
          </a:p>
        </p:txBody>
      </p:sp>
      <p:sp>
        <p:nvSpPr>
          <p:cNvPr id="8" name="Title 2"/>
          <p:cNvSpPr txBox="1">
            <a:spLocks/>
          </p:cNvSpPr>
          <p:nvPr/>
        </p:nvSpPr>
        <p:spPr>
          <a:xfrm>
            <a:off x="1377538" y="1266087"/>
            <a:ext cx="4332211" cy="1296265"/>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dirty="0" err="1">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كان</a:t>
            </a:r>
            <a:r>
              <a:rPr lang="en-US" sz="36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 </a:t>
            </a:r>
            <a:r>
              <a:rPr lang="ar-AE" sz="36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معكن</a:t>
            </a:r>
            <a:r>
              <a:rPr lang="en-US" sz="36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 </a:t>
            </a:r>
            <a:r>
              <a:rPr lang="en-US" sz="3600" b="1" dirty="0" err="1">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الطا</a:t>
            </a:r>
            <a:r>
              <a:rPr lang="ar-AE" sz="3600" b="1" dirty="0" smtClean="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لبتان:</a:t>
            </a:r>
            <a:endParaRPr lang="en-US" sz="36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endParaRPr>
          </a:p>
        </p:txBody>
      </p:sp>
      <p:sp>
        <p:nvSpPr>
          <p:cNvPr id="9" name="Title 2"/>
          <p:cNvSpPr txBox="1">
            <a:spLocks/>
          </p:cNvSpPr>
          <p:nvPr/>
        </p:nvSpPr>
        <p:spPr>
          <a:xfrm>
            <a:off x="773209" y="4526253"/>
            <a:ext cx="7820394" cy="1120857"/>
          </a:xfrm>
          <a:prstGeom prst="rect">
            <a:avLst/>
          </a:prstGeom>
        </p:spPr>
        <p:txBody>
          <a:bodyPr vert="horz" lIns="91440" tIns="45720" rIns="91440" bIns="45720" rtlCol="1" anchor="ctr">
            <a:normAutofit fontScale="825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700" b="1" dirty="0" err="1">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بإشراف</a:t>
            </a:r>
            <a:r>
              <a:rPr lang="en-US" sz="37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 </a:t>
            </a:r>
            <a:r>
              <a:rPr lang="en-US" sz="3700" b="1" dirty="0" err="1">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المعلمة</a:t>
            </a:r>
            <a:r>
              <a:rPr lang="en-US" sz="37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 </a:t>
            </a:r>
            <a:r>
              <a:rPr lang="ar-AE" sz="3700" b="1" dirty="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الفاضلة: </a:t>
            </a:r>
            <a:r>
              <a:rPr lang="en-US" sz="3700" b="1" dirty="0" smtClean="0">
                <a:ln>
                  <a:solidFill>
                    <a:sysClr val="windowText" lastClr="000000"/>
                  </a:solidFill>
                </a:ln>
                <a:solidFill>
                  <a:srgbClr val="0070C0"/>
                </a:solidFill>
                <a:effectLst>
                  <a:outerShdw blurRad="38100" dist="38100" dir="2700000" algn="tl">
                    <a:srgbClr val="000000">
                      <a:alpha val="43137"/>
                    </a:srgbClr>
                  </a:outerShdw>
                </a:effectLst>
                <a:latin typeface="+mn-lt"/>
                <a:ea typeface="+mn-ea"/>
                <a:cs typeface="AdvertisingBold" pitchFamily="2" charset="-78"/>
              </a:rPr>
              <a:t> </a:t>
            </a:r>
            <a:r>
              <a:rPr lang="en-US" sz="6000" b="1" dirty="0" err="1" smtClean="0">
                <a:ln w="11430">
                  <a:solidFill>
                    <a:sysClr val="windowText" lastClr="000000"/>
                  </a:solidFill>
                </a:ln>
                <a:solidFill>
                  <a:srgbClr val="CC0099"/>
                </a:solidFill>
                <a:effectLst>
                  <a:outerShdw blurRad="80000" dist="40000" dir="5040000" algn="tl">
                    <a:srgbClr val="000000">
                      <a:alpha val="30000"/>
                    </a:srgbClr>
                  </a:outerShdw>
                </a:effectLst>
                <a:latin typeface="+mn-lt"/>
                <a:ea typeface="+mn-ea"/>
                <a:cs typeface="AdvertisingBold" pitchFamily="2" charset="-78"/>
              </a:rPr>
              <a:t>زينب</a:t>
            </a:r>
            <a:r>
              <a:rPr lang="en-US" sz="6000" b="1" dirty="0" smtClean="0">
                <a:ln w="11430">
                  <a:solidFill>
                    <a:sysClr val="windowText" lastClr="000000"/>
                  </a:solidFill>
                </a:ln>
                <a:solidFill>
                  <a:srgbClr val="CC0099"/>
                </a:solidFill>
                <a:effectLst>
                  <a:outerShdw blurRad="80000" dist="40000" dir="5040000" algn="tl">
                    <a:srgbClr val="000000">
                      <a:alpha val="30000"/>
                    </a:srgbClr>
                  </a:outerShdw>
                </a:effectLst>
                <a:latin typeface="+mn-lt"/>
                <a:ea typeface="+mn-ea"/>
                <a:cs typeface="AdvertisingBold" pitchFamily="2" charset="-78"/>
              </a:rPr>
              <a:t> أبوالمعاطي</a:t>
            </a:r>
            <a:endParaRPr lang="en-US" sz="6000" b="1" dirty="0">
              <a:ln w="11430">
                <a:solidFill>
                  <a:sysClr val="windowText" lastClr="000000"/>
                </a:solidFill>
              </a:ln>
              <a:solidFill>
                <a:srgbClr val="CC0099"/>
              </a:solidFill>
              <a:effectLst>
                <a:outerShdw blurRad="80000" dist="40000" dir="5040000" algn="tl">
                  <a:srgbClr val="000000">
                    <a:alpha val="30000"/>
                  </a:srgbClr>
                </a:outerShdw>
              </a:effectLst>
              <a:latin typeface="+mn-lt"/>
              <a:ea typeface="+mn-ea"/>
              <a:cs typeface="AdvertisingBold" pitchFamily="2" charset="-78"/>
            </a:endParaRPr>
          </a:p>
        </p:txBody>
      </p:sp>
      <p:sp>
        <p:nvSpPr>
          <p:cNvPr id="11" name="Title 2"/>
          <p:cNvSpPr txBox="1">
            <a:spLocks/>
          </p:cNvSpPr>
          <p:nvPr/>
        </p:nvSpPr>
        <p:spPr>
          <a:xfrm>
            <a:off x="3269748" y="5592817"/>
            <a:ext cx="2569105" cy="1132338"/>
          </a:xfrm>
          <a:prstGeom prst="rect">
            <a:avLst/>
          </a:prstGeom>
        </p:spPr>
        <p:txBody>
          <a:bodyPr vert="horz" lIns="91440" tIns="45720" rIns="91440" bIns="45720" rtlCol="1" anchor="ctr">
            <a:normAutofit fontScale="75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000" b="1" dirty="0" err="1">
                <a:ln w="11430">
                  <a:solidFill>
                    <a:schemeClr val="accent2">
                      <a:lumMod val="75000"/>
                    </a:schemeClr>
                  </a:solidFill>
                </a:ln>
                <a:solidFill>
                  <a:schemeClr val="tx2">
                    <a:lumMod val="60000"/>
                    <a:lumOff val="40000"/>
                  </a:schemeClr>
                </a:solidFill>
                <a:effectLst>
                  <a:glow rad="139700">
                    <a:schemeClr val="accent6">
                      <a:satMod val="175000"/>
                      <a:alpha val="40000"/>
                    </a:schemeClr>
                  </a:glow>
                  <a:outerShdw blurRad="38100" dist="38100" dir="2700000" algn="tl">
                    <a:srgbClr val="000000">
                      <a:alpha val="43137"/>
                    </a:srgbClr>
                  </a:outerShdw>
                </a:effectLst>
                <a:latin typeface="+mn-lt"/>
                <a:ea typeface="+mn-ea"/>
                <a:cs typeface="+mn-cs"/>
              </a:rPr>
              <a:t>إلى</a:t>
            </a:r>
            <a:r>
              <a:rPr lang="en-US" sz="6000" b="1" dirty="0">
                <a:ln w="11430">
                  <a:solidFill>
                    <a:schemeClr val="accent2">
                      <a:lumMod val="75000"/>
                    </a:schemeClr>
                  </a:solidFill>
                </a:ln>
                <a:solidFill>
                  <a:schemeClr val="tx2">
                    <a:lumMod val="60000"/>
                    <a:lumOff val="40000"/>
                  </a:schemeClr>
                </a:solidFill>
                <a:effectLst>
                  <a:glow rad="139700">
                    <a:schemeClr val="accent6">
                      <a:satMod val="175000"/>
                      <a:alpha val="40000"/>
                    </a:schemeClr>
                  </a:glow>
                  <a:outerShdw blurRad="38100" dist="38100" dir="2700000" algn="tl">
                    <a:srgbClr val="000000">
                      <a:alpha val="43137"/>
                    </a:srgbClr>
                  </a:outerShdw>
                </a:effectLst>
                <a:latin typeface="+mn-lt"/>
                <a:ea typeface="+mn-ea"/>
                <a:cs typeface="+mn-cs"/>
              </a:rPr>
              <a:t> </a:t>
            </a:r>
            <a:r>
              <a:rPr lang="en-US" sz="6000" b="1" dirty="0" err="1">
                <a:ln w="11430">
                  <a:solidFill>
                    <a:schemeClr val="accent2">
                      <a:lumMod val="75000"/>
                    </a:schemeClr>
                  </a:solidFill>
                </a:ln>
                <a:solidFill>
                  <a:schemeClr val="tx2">
                    <a:lumMod val="60000"/>
                    <a:lumOff val="40000"/>
                  </a:schemeClr>
                </a:solidFill>
                <a:effectLst>
                  <a:glow rad="139700">
                    <a:schemeClr val="accent6">
                      <a:satMod val="175000"/>
                      <a:alpha val="40000"/>
                    </a:schemeClr>
                  </a:glow>
                  <a:outerShdw blurRad="38100" dist="38100" dir="2700000" algn="tl">
                    <a:srgbClr val="000000">
                      <a:alpha val="43137"/>
                    </a:srgbClr>
                  </a:outerShdw>
                </a:effectLst>
                <a:latin typeface="+mn-lt"/>
                <a:ea typeface="+mn-ea"/>
                <a:cs typeface="+mn-cs"/>
              </a:rPr>
              <a:t>اللقاء</a:t>
            </a:r>
            <a:r>
              <a:rPr lang="en-US" sz="6000" b="1" dirty="0">
                <a:ln w="11430">
                  <a:solidFill>
                    <a:schemeClr val="accent2">
                      <a:lumMod val="75000"/>
                    </a:schemeClr>
                  </a:solidFill>
                </a:ln>
                <a:solidFill>
                  <a:schemeClr val="tx2">
                    <a:lumMod val="60000"/>
                    <a:lumOff val="40000"/>
                  </a:schemeClr>
                </a:solidFill>
                <a:effectLst>
                  <a:glow rad="139700">
                    <a:schemeClr val="accent6">
                      <a:satMod val="175000"/>
                      <a:alpha val="40000"/>
                    </a:schemeClr>
                  </a:glow>
                  <a:outerShdw blurRad="38100" dist="38100" dir="2700000" algn="tl">
                    <a:srgbClr val="000000">
                      <a:alpha val="43137"/>
                    </a:srgbClr>
                  </a:outerShdw>
                </a:effectLst>
                <a:latin typeface="+mn-lt"/>
                <a:ea typeface="+mn-ea"/>
                <a:cs typeface="+mn-cs"/>
              </a:rPr>
              <a:t> </a:t>
            </a:r>
            <a:r>
              <a:rPr lang="en-US" dirty="0" smtClean="0">
                <a:ln w="22225">
                  <a:solidFill>
                    <a:schemeClr val="tx1"/>
                  </a:solidFill>
                  <a:miter lim="800000"/>
                </a:ln>
                <a:solidFill>
                  <a:srgbClr val="FDA9FD"/>
                </a:solidFill>
                <a:sym typeface="Wingdings" panose="05000000000000000000" pitchFamily="2" charset="2"/>
              </a:rPr>
              <a:t></a:t>
            </a:r>
            <a:endParaRPr lang="en-US" dirty="0">
              <a:solidFill>
                <a:srgbClr val="FDA9FD"/>
              </a:solidFill>
            </a:endParaRPr>
          </a:p>
        </p:txBody>
      </p:sp>
      <p:sp>
        <p:nvSpPr>
          <p:cNvPr id="12" name="Title 2"/>
          <p:cNvSpPr txBox="1">
            <a:spLocks/>
          </p:cNvSpPr>
          <p:nvPr/>
        </p:nvSpPr>
        <p:spPr>
          <a:xfrm>
            <a:off x="724395" y="2451040"/>
            <a:ext cx="2674458" cy="977960"/>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000" b="1" dirty="0" err="1" smtClean="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rPr>
              <a:t>لين</a:t>
            </a:r>
            <a:r>
              <a:rPr lang="ar-AE" sz="6000" b="1" dirty="0" smtClean="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rPr>
              <a:t>،</a:t>
            </a:r>
            <a:r>
              <a:rPr lang="en-US" sz="6000" b="1" dirty="0" smtClean="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rPr>
              <a:t> </a:t>
            </a:r>
            <a:r>
              <a:rPr lang="en-US" sz="6000" b="1" dirty="0" err="1" smtClean="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rPr>
              <a:t>وريم</a:t>
            </a:r>
            <a:endParaRPr lang="en-US" sz="6000" b="1" dirty="0" smtClean="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endParaRPr>
          </a:p>
          <a:p>
            <a:pPr>
              <a:lnSpc>
                <a:spcPct val="150000"/>
              </a:lnSpc>
            </a:pPr>
            <a:r>
              <a:rPr lang="en-US" sz="6000" b="1" dirty="0" smtClean="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rPr>
              <a:t>5-4 </a:t>
            </a:r>
            <a:endParaRPr lang="en-US" sz="6000" b="1" dirty="0">
              <a:ln w="11430">
                <a:solidFill>
                  <a:schemeClr val="accent2">
                    <a:lumMod val="75000"/>
                  </a:schemeClr>
                </a:solidFill>
              </a:ln>
              <a:solidFill>
                <a:sysClr val="windowText" lastClr="000000"/>
              </a:solidFill>
              <a:effectLst>
                <a:glow rad="139700">
                  <a:schemeClr val="accent6">
                    <a:satMod val="175000"/>
                    <a:alpha val="40000"/>
                  </a:schemeClr>
                </a:glow>
                <a:outerShdw blurRad="50800" dist="39000" dir="5460000" algn="tl">
                  <a:srgbClr val="000000">
                    <a:alpha val="38000"/>
                  </a:srgbClr>
                </a:outerShdw>
              </a:effectLst>
              <a:latin typeface="+mn-lt"/>
              <a:ea typeface="+mn-ea"/>
              <a:cs typeface="+mn-cs"/>
            </a:endParaRPr>
          </a:p>
        </p:txBody>
      </p:sp>
    </p:spTree>
    <p:extLst>
      <p:ext uri="{BB962C8B-B14F-4D97-AF65-F5344CB8AC3E}">
        <p14:creationId xmlns:p14="http://schemas.microsoft.com/office/powerpoint/2010/main" val="40558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65DCCB5-45E5-488C-A62E-2A25BB47F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4097" cy="6741368"/>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5522F180-A34A-46E5-83E7-BAF48877030B}"/>
              </a:ext>
            </a:extLst>
          </p:cNvPr>
          <p:cNvPicPr>
            <a:picLocks noChangeAspect="1"/>
          </p:cNvPicPr>
          <p:nvPr/>
        </p:nvPicPr>
        <p:blipFill rotWithShape="1">
          <a:blip r:embed="rId3">
            <a:clrChange>
              <a:clrFrom>
                <a:srgbClr val="FFFFFF"/>
              </a:clrFrom>
              <a:clrTo>
                <a:srgbClr val="FFFFFF">
                  <a:alpha val="0"/>
                </a:srgbClr>
              </a:clrTo>
            </a:clrChange>
          </a:blip>
          <a:srcRect l="11709" r="10230" b="24081"/>
          <a:stretch/>
        </p:blipFill>
        <p:spPr>
          <a:xfrm>
            <a:off x="4591541" y="1599978"/>
            <a:ext cx="6256987" cy="5125588"/>
          </a:xfrm>
          <a:prstGeom prst="rect">
            <a:avLst/>
          </a:prstGeom>
        </p:spPr>
      </p:pic>
      <p:sp>
        <p:nvSpPr>
          <p:cNvPr id="5" name="شكل بيضاوي 4">
            <a:extLst>
              <a:ext uri="{FF2B5EF4-FFF2-40B4-BE49-F238E27FC236}">
                <a16:creationId xmlns:a16="http://schemas.microsoft.com/office/drawing/2014/main" id="{5FEA48C2-CE6D-4693-B593-2B39A12BBEBB}"/>
              </a:ext>
            </a:extLst>
          </p:cNvPr>
          <p:cNvSpPr/>
          <p:nvPr/>
        </p:nvSpPr>
        <p:spPr>
          <a:xfrm>
            <a:off x="1487488" y="2636912"/>
            <a:ext cx="2609735" cy="236008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400" b="1" dirty="0">
                <a:solidFill>
                  <a:srgbClr val="FF0000"/>
                </a:solidFill>
              </a:rPr>
              <a:t>نَوَاتِجُ التّعَلّمِ : </a:t>
            </a:r>
            <a:endParaRPr lang="en-GB" sz="4400" b="1" dirty="0">
              <a:solidFill>
                <a:srgbClr val="FF0000"/>
              </a:solidFill>
            </a:endParaRPr>
          </a:p>
        </p:txBody>
      </p:sp>
      <p:cxnSp>
        <p:nvCxnSpPr>
          <p:cNvPr id="7" name="رابط كسهم مستقيم 6">
            <a:extLst>
              <a:ext uri="{FF2B5EF4-FFF2-40B4-BE49-F238E27FC236}">
                <a16:creationId xmlns:a16="http://schemas.microsoft.com/office/drawing/2014/main" id="{DB661F5E-047F-474E-8517-8A1D8755417D}"/>
              </a:ext>
            </a:extLst>
          </p:cNvPr>
          <p:cNvCxnSpPr>
            <a:cxnSpLocks/>
          </p:cNvCxnSpPr>
          <p:nvPr/>
        </p:nvCxnSpPr>
        <p:spPr>
          <a:xfrm flipV="1">
            <a:off x="3787107" y="2757196"/>
            <a:ext cx="812059" cy="3661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مستطيل 10">
            <a:extLst>
              <a:ext uri="{FF2B5EF4-FFF2-40B4-BE49-F238E27FC236}">
                <a16:creationId xmlns:a16="http://schemas.microsoft.com/office/drawing/2014/main" id="{E525ED4D-DE9F-438A-A7FD-78C974F4799C}"/>
              </a:ext>
            </a:extLst>
          </p:cNvPr>
          <p:cNvSpPr/>
          <p:nvPr/>
        </p:nvSpPr>
        <p:spPr>
          <a:xfrm>
            <a:off x="6218411" y="1726080"/>
            <a:ext cx="4160393" cy="1177328"/>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b="1" dirty="0">
              <a:solidFill>
                <a:schemeClr val="tx1"/>
              </a:solidFill>
            </a:endParaRPr>
          </a:p>
        </p:txBody>
      </p:sp>
      <p:sp>
        <p:nvSpPr>
          <p:cNvPr id="13" name="مستطيل 12">
            <a:extLst>
              <a:ext uri="{FF2B5EF4-FFF2-40B4-BE49-F238E27FC236}">
                <a16:creationId xmlns:a16="http://schemas.microsoft.com/office/drawing/2014/main" id="{6EADB20F-2711-4F2F-8C95-6A733C21BF88}"/>
              </a:ext>
            </a:extLst>
          </p:cNvPr>
          <p:cNvSpPr/>
          <p:nvPr/>
        </p:nvSpPr>
        <p:spPr>
          <a:xfrm>
            <a:off x="6264839" y="3550223"/>
            <a:ext cx="4074765" cy="1175686"/>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2-</a:t>
            </a:r>
            <a:r>
              <a:rPr lang="ar-AE" sz="2800" b="1" dirty="0">
                <a:effectLst>
                  <a:outerShdw blurRad="38100" dist="38100" dir="2700000" algn="tl">
                    <a:srgbClr val="000000">
                      <a:alpha val="43137"/>
                    </a:srgbClr>
                  </a:outerShdw>
                </a:effectLst>
              </a:rPr>
              <a:t> يحدد الطالب الفكرة الرئيسة والأفكار الفرعية في القصة</a:t>
            </a:r>
            <a:endParaRPr lang="ar-AE" sz="2800" b="1" dirty="0">
              <a:solidFill>
                <a:schemeClr val="tx1"/>
              </a:solidFill>
            </a:endParaRPr>
          </a:p>
        </p:txBody>
      </p:sp>
      <p:sp>
        <p:nvSpPr>
          <p:cNvPr id="14" name="مستطيل 13">
            <a:extLst>
              <a:ext uri="{FF2B5EF4-FFF2-40B4-BE49-F238E27FC236}">
                <a16:creationId xmlns:a16="http://schemas.microsoft.com/office/drawing/2014/main" id="{EDF764A6-AC9D-44CA-BE9B-4C5E1A1ECF49}"/>
              </a:ext>
            </a:extLst>
          </p:cNvPr>
          <p:cNvSpPr/>
          <p:nvPr/>
        </p:nvSpPr>
        <p:spPr>
          <a:xfrm>
            <a:off x="6218411" y="5288515"/>
            <a:ext cx="4054053" cy="1172185"/>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AE" sz="2400" b="1" dirty="0">
                <a:solidFill>
                  <a:schemeClr val="tx1"/>
                </a:solidFill>
              </a:rPr>
              <a:t>3- </a:t>
            </a:r>
            <a:r>
              <a:rPr lang="ar-AE" sz="2400" b="1" dirty="0">
                <a:effectLst>
                  <a:outerShdw blurRad="38100" dist="38100" dir="2700000" algn="tl">
                    <a:srgbClr val="000000">
                      <a:alpha val="43137"/>
                    </a:srgbClr>
                  </a:outerShdw>
                </a:effectLst>
              </a:rPr>
              <a:t>يُحَلِّلَ الطَّالِبُ الْنَّص إلى عَناصِرِه الفَنِّيَةِ.</a:t>
            </a:r>
          </a:p>
        </p:txBody>
      </p:sp>
      <p:cxnSp>
        <p:nvCxnSpPr>
          <p:cNvPr id="16" name="رابط كسهم مستقيم 15">
            <a:extLst>
              <a:ext uri="{FF2B5EF4-FFF2-40B4-BE49-F238E27FC236}">
                <a16:creationId xmlns:a16="http://schemas.microsoft.com/office/drawing/2014/main" id="{86A0C578-5E5C-4B76-B57A-4DCAB5D5E8B2}"/>
              </a:ext>
            </a:extLst>
          </p:cNvPr>
          <p:cNvCxnSpPr>
            <a:cxnSpLocks/>
          </p:cNvCxnSpPr>
          <p:nvPr/>
        </p:nvCxnSpPr>
        <p:spPr>
          <a:xfrm>
            <a:off x="4050498" y="3933056"/>
            <a:ext cx="7758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a:extLst>
              <a:ext uri="{FF2B5EF4-FFF2-40B4-BE49-F238E27FC236}">
                <a16:creationId xmlns:a16="http://schemas.microsoft.com/office/drawing/2014/main" id="{438B476F-7F7A-407B-A9EA-8245BA9056C8}"/>
              </a:ext>
            </a:extLst>
          </p:cNvPr>
          <p:cNvCxnSpPr>
            <a:cxnSpLocks/>
          </p:cNvCxnSpPr>
          <p:nvPr/>
        </p:nvCxnSpPr>
        <p:spPr>
          <a:xfrm>
            <a:off x="3509679" y="4841446"/>
            <a:ext cx="1011596" cy="5516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2DAEEC8A-CAE4-4986-81CF-690B91BA8C69}"/>
              </a:ext>
            </a:extLst>
          </p:cNvPr>
          <p:cNvSpPr txBox="1"/>
          <p:nvPr/>
        </p:nvSpPr>
        <p:spPr>
          <a:xfrm>
            <a:off x="6218411" y="1726585"/>
            <a:ext cx="3831814" cy="1261884"/>
          </a:xfrm>
          <a:prstGeom prst="rect">
            <a:avLst/>
          </a:prstGeom>
          <a:noFill/>
        </p:spPr>
        <p:txBody>
          <a:bodyPr wrap="square" rtlCol="0">
            <a:spAutoFit/>
          </a:bodyPr>
          <a:lstStyle/>
          <a:p>
            <a:pPr algn="r" rtl="1"/>
            <a:r>
              <a:rPr lang="ar-AE" sz="2400" b="1" dirty="0"/>
              <a:t>1</a:t>
            </a:r>
            <a:r>
              <a:rPr lang="ar-SA" sz="2400" b="1" dirty="0">
                <a:solidFill>
                  <a:schemeClr val="bg1"/>
                </a:solidFill>
                <a:effectLst>
                  <a:outerShdw blurRad="38100" dist="38100" dir="2700000" algn="tl">
                    <a:srgbClr val="000000">
                      <a:alpha val="43137"/>
                    </a:srgbClr>
                  </a:outerShdw>
                </a:effectLst>
              </a:rPr>
              <a:t>يَسْتوعِبُ </a:t>
            </a:r>
            <a:r>
              <a:rPr lang="ar-AE" sz="2400" b="1" dirty="0">
                <a:solidFill>
                  <a:schemeClr val="bg1"/>
                </a:solidFill>
                <a:effectLst>
                  <a:outerShdw blurRad="38100" dist="38100" dir="2700000" algn="tl">
                    <a:srgbClr val="000000">
                      <a:alpha val="43137"/>
                    </a:srgbClr>
                  </a:outerShdw>
                </a:effectLst>
              </a:rPr>
              <a:t>الطالب </a:t>
            </a:r>
            <a:r>
              <a:rPr lang="ar-SA" sz="2400" b="1" dirty="0">
                <a:solidFill>
                  <a:schemeClr val="bg1"/>
                </a:solidFill>
                <a:effectLst>
                  <a:outerShdw blurRad="38100" dist="38100" dir="2700000" algn="tl">
                    <a:srgbClr val="000000">
                      <a:alpha val="43137"/>
                    </a:srgbClr>
                  </a:outerShdw>
                </a:effectLst>
              </a:rPr>
              <a:t>النَّصَّ السّرديَّ مُؤَوِّلاً رَسائِلَ المُتَحَدِّثِ وَفْقَ أَهدافِهِ وَوِجْهَةِ نَظَرِهِ</a:t>
            </a:r>
            <a:r>
              <a:rPr lang="en-US" sz="2800" b="1" dirty="0">
                <a:solidFill>
                  <a:schemeClr val="bg1"/>
                </a:solidFill>
                <a:effectLst>
                  <a:outerShdw blurRad="38100" dist="38100" dir="2700000" algn="tl">
                    <a:srgbClr val="000000">
                      <a:alpha val="43137"/>
                    </a:srgbClr>
                  </a:outerShdw>
                </a:effectLst>
              </a:rPr>
              <a:t>.</a:t>
            </a:r>
            <a:endParaRPr lang="ar-AE" sz="2800" b="1" dirty="0">
              <a:solidFill>
                <a:schemeClr val="bg1"/>
              </a:solidFill>
              <a:effectLst>
                <a:outerShdw blurRad="38100" dist="38100" dir="2700000" algn="tl">
                  <a:srgbClr val="000000">
                    <a:alpha val="43137"/>
                  </a:srgbClr>
                </a:outerShdw>
              </a:effectLst>
            </a:endParaRPr>
          </a:p>
        </p:txBody>
      </p:sp>
      <p:pic>
        <p:nvPicPr>
          <p:cNvPr id="15" name="Picture 42" descr="هوبارت داخلي حالة طوارئ اضاءة ذهبيه png سكرابز زواج -  translucent-network.org">
            <a:extLst>
              <a:ext uri="{FF2B5EF4-FFF2-40B4-BE49-F238E27FC236}">
                <a16:creationId xmlns:a16="http://schemas.microsoft.com/office/drawing/2014/main" id="{8EE02D77-D1A4-4F52-9549-7570D806B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7" y="27647"/>
            <a:ext cx="3732086" cy="22622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2" descr="هوبارت داخلي حالة طوارئ اضاءة ذهبيه png سكرابز زواج -  translucent-network.org">
            <a:extLst>
              <a:ext uri="{FF2B5EF4-FFF2-40B4-BE49-F238E27FC236}">
                <a16:creationId xmlns:a16="http://schemas.microsoft.com/office/drawing/2014/main" id="{8EE02D77-D1A4-4F52-9549-7570D806B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109" y="44624"/>
            <a:ext cx="3732086" cy="22622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كيفية صنع فانوس رمضان من الكرتون | البوابة">
            <a:extLst>
              <a:ext uri="{FF2B5EF4-FFF2-40B4-BE49-F238E27FC236}">
                <a16:creationId xmlns:a16="http://schemas.microsoft.com/office/drawing/2014/main" id="{718EFB6C-3A2E-43A3-A7B1-6A3233C9E8D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484" b="93392" l="10000" r="90000">
                        <a14:foregroundMark x1="28417" y1="93516" x2="28333" y2="91022"/>
                        <a14:foregroundMark x1="62250" y1="59726" x2="59667" y2="56484"/>
                        <a14:foregroundMark x1="62750" y1="24688" x2="62500" y2="21820"/>
                        <a14:foregroundMark x1="29833" y1="11845" x2="29833" y2="11845"/>
                        <a14:foregroundMark x1="28417" y1="6484" x2="28417" y2="6484"/>
                        <a14:foregroundMark x1="28833" y1="7481" x2="28833" y2="7481"/>
                      </a14:backgroundRemoval>
                    </a14:imgEffect>
                  </a14:imgLayer>
                </a14:imgProps>
              </a:ext>
              <a:ext uri="{28A0092B-C50C-407E-A947-70E740481C1C}">
                <a14:useLocalDpi xmlns:a14="http://schemas.microsoft.com/office/drawing/2010/main" val="0"/>
              </a:ext>
            </a:extLst>
          </a:blip>
          <a:srcRect l="13712" t="6035" r="27767" b="341"/>
          <a:stretch/>
        </p:blipFill>
        <p:spPr bwMode="auto">
          <a:xfrm flipH="1">
            <a:off x="5347386" y="108431"/>
            <a:ext cx="1593760" cy="17040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0" descr="salmaahmedd - Tumblr blog | Tumgir">
            <a:extLst>
              <a:ext uri="{FF2B5EF4-FFF2-40B4-BE49-F238E27FC236}">
                <a16:creationId xmlns:a16="http://schemas.microsoft.com/office/drawing/2014/main" id="{B0E237DB-CCFD-4BE0-8825-E07C8860064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89565" y="20113"/>
            <a:ext cx="3638020" cy="2862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0" descr="salmaahmedd - Tumblr blog | Tumgir">
            <a:extLst>
              <a:ext uri="{FF2B5EF4-FFF2-40B4-BE49-F238E27FC236}">
                <a16:creationId xmlns:a16="http://schemas.microsoft.com/office/drawing/2014/main" id="{B622EFFF-2D71-40F1-8E92-5417E238FC6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1545" y="-8920"/>
            <a:ext cx="3082426" cy="176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5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7AE4E6-A8A6-4737-8D04-5782649443BF}"/>
              </a:ext>
            </a:extLst>
          </p:cNvPr>
          <p:cNvSpPr>
            <a:spLocks noGrp="1"/>
          </p:cNvSpPr>
          <p:nvPr>
            <p:ph type="title"/>
          </p:nvPr>
        </p:nvSpPr>
        <p:spPr/>
        <p:txBody>
          <a:bodyPr/>
          <a:lstStyle/>
          <a:p>
            <a:r>
              <a:rPr lang="ar-AE" dirty="0" smtClean="0"/>
              <a:t>)  </a:t>
            </a:r>
            <a:endParaRPr lang="ar-AE" dirty="0"/>
          </a:p>
        </p:txBody>
      </p:sp>
      <p:sp>
        <p:nvSpPr>
          <p:cNvPr id="3" name="سحابة 2">
            <a:extLst>
              <a:ext uri="{FF2B5EF4-FFF2-40B4-BE49-F238E27FC236}">
                <a16:creationId xmlns:a16="http://schemas.microsoft.com/office/drawing/2014/main" id="{3ECEE817-2138-4176-B578-823CDC61DC9D}"/>
              </a:ext>
            </a:extLst>
          </p:cNvPr>
          <p:cNvSpPr/>
          <p:nvPr/>
        </p:nvSpPr>
        <p:spPr>
          <a:xfrm>
            <a:off x="8144540" y="1208746"/>
            <a:ext cx="3781646" cy="2401094"/>
          </a:xfrm>
          <a:prstGeom prst="cloud">
            <a:avLst/>
          </a:prstGeom>
          <a:solidFill>
            <a:srgbClr val="FDA9F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b="1" dirty="0">
              <a:solidFill>
                <a:srgbClr val="FDA9FD"/>
              </a:solidFill>
            </a:endParaRPr>
          </a:p>
        </p:txBody>
      </p:sp>
      <p:sp>
        <p:nvSpPr>
          <p:cNvPr id="10" name="سحابة 9">
            <a:extLst>
              <a:ext uri="{FF2B5EF4-FFF2-40B4-BE49-F238E27FC236}">
                <a16:creationId xmlns:a16="http://schemas.microsoft.com/office/drawing/2014/main" id="{4D9C30F8-44B0-41BF-B7A5-F635F632D67F}"/>
              </a:ext>
            </a:extLst>
          </p:cNvPr>
          <p:cNvSpPr/>
          <p:nvPr/>
        </p:nvSpPr>
        <p:spPr>
          <a:xfrm>
            <a:off x="634410" y="1370098"/>
            <a:ext cx="3781646" cy="2401094"/>
          </a:xfrm>
          <a:prstGeom prst="clou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b="1" dirty="0">
              <a:solidFill>
                <a:srgbClr val="FDA9FD"/>
              </a:solidFill>
            </a:endParaRPr>
          </a:p>
        </p:txBody>
      </p:sp>
      <p:sp>
        <p:nvSpPr>
          <p:cNvPr id="11" name="سحابة 10">
            <a:extLst>
              <a:ext uri="{FF2B5EF4-FFF2-40B4-BE49-F238E27FC236}">
                <a16:creationId xmlns:a16="http://schemas.microsoft.com/office/drawing/2014/main" id="{829A5F08-4B47-44F0-A06F-7A872DE5F5D1}"/>
              </a:ext>
            </a:extLst>
          </p:cNvPr>
          <p:cNvSpPr/>
          <p:nvPr/>
        </p:nvSpPr>
        <p:spPr>
          <a:xfrm>
            <a:off x="4362894" y="3771192"/>
            <a:ext cx="3781646" cy="240109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b="1" dirty="0">
              <a:solidFill>
                <a:srgbClr val="FDA9FD"/>
              </a:solidFill>
            </a:endParaRPr>
          </a:p>
        </p:txBody>
      </p:sp>
      <p:sp>
        <p:nvSpPr>
          <p:cNvPr id="12" name="مربع نص 11">
            <a:extLst>
              <a:ext uri="{FF2B5EF4-FFF2-40B4-BE49-F238E27FC236}">
                <a16:creationId xmlns:a16="http://schemas.microsoft.com/office/drawing/2014/main" id="{826C731E-DD35-414A-A2AD-BF725659094C}"/>
              </a:ext>
            </a:extLst>
          </p:cNvPr>
          <p:cNvSpPr txBox="1"/>
          <p:nvPr/>
        </p:nvSpPr>
        <p:spPr>
          <a:xfrm>
            <a:off x="8537944" y="499730"/>
            <a:ext cx="2264735" cy="646331"/>
          </a:xfrm>
          <a:prstGeom prst="rect">
            <a:avLst/>
          </a:prstGeom>
          <a:noFill/>
        </p:spPr>
        <p:txBody>
          <a:bodyPr wrap="square" rtlCol="1">
            <a:spAutoFit/>
          </a:bodyPr>
          <a:lstStyle/>
          <a:p>
            <a:r>
              <a:rPr lang="ar-AE" sz="3600" dirty="0">
                <a:solidFill>
                  <a:prstClr val="black"/>
                </a:solidFill>
              </a:rPr>
              <a:t>الفريق </a:t>
            </a:r>
            <a:r>
              <a:rPr lang="en-US" sz="3600" dirty="0">
                <a:solidFill>
                  <a:prstClr val="black"/>
                </a:solidFill>
              </a:rPr>
              <a:t>1</a:t>
            </a:r>
            <a:endParaRPr lang="ar-AE" sz="3600" dirty="0">
              <a:solidFill>
                <a:prstClr val="black"/>
              </a:solidFill>
            </a:endParaRPr>
          </a:p>
        </p:txBody>
      </p:sp>
      <p:sp>
        <p:nvSpPr>
          <p:cNvPr id="13" name="مربع نص 12">
            <a:extLst>
              <a:ext uri="{FF2B5EF4-FFF2-40B4-BE49-F238E27FC236}">
                <a16:creationId xmlns:a16="http://schemas.microsoft.com/office/drawing/2014/main" id="{19CE1E79-9BAB-4B48-AF3B-48F9D2A89B6D}"/>
              </a:ext>
            </a:extLst>
          </p:cNvPr>
          <p:cNvSpPr txBox="1"/>
          <p:nvPr/>
        </p:nvSpPr>
        <p:spPr>
          <a:xfrm>
            <a:off x="4330995" y="3001751"/>
            <a:ext cx="2643964" cy="769441"/>
          </a:xfrm>
          <a:prstGeom prst="rect">
            <a:avLst/>
          </a:prstGeom>
          <a:noFill/>
        </p:spPr>
        <p:txBody>
          <a:bodyPr wrap="square" rtlCol="1">
            <a:spAutoFit/>
          </a:bodyPr>
          <a:lstStyle/>
          <a:p>
            <a:r>
              <a:rPr lang="ar-AE" sz="4400" dirty="0">
                <a:solidFill>
                  <a:prstClr val="black"/>
                </a:solidFill>
              </a:rPr>
              <a:t>الفريق</a:t>
            </a:r>
            <a:r>
              <a:rPr lang="en-US" sz="4400" dirty="0">
                <a:solidFill>
                  <a:prstClr val="black"/>
                </a:solidFill>
              </a:rPr>
              <a:t> 2 </a:t>
            </a:r>
            <a:endParaRPr lang="ar-AE" sz="4400" dirty="0">
              <a:solidFill>
                <a:prstClr val="black"/>
              </a:solidFill>
            </a:endParaRPr>
          </a:p>
        </p:txBody>
      </p:sp>
      <p:sp>
        <p:nvSpPr>
          <p:cNvPr id="14" name="مربع نص 13">
            <a:extLst>
              <a:ext uri="{FF2B5EF4-FFF2-40B4-BE49-F238E27FC236}">
                <a16:creationId xmlns:a16="http://schemas.microsoft.com/office/drawing/2014/main" id="{6DE4F6ED-C02C-4CA3-9380-0C832A393180}"/>
              </a:ext>
            </a:extLst>
          </p:cNvPr>
          <p:cNvSpPr txBox="1"/>
          <p:nvPr/>
        </p:nvSpPr>
        <p:spPr>
          <a:xfrm>
            <a:off x="1123507" y="562415"/>
            <a:ext cx="1892595" cy="646331"/>
          </a:xfrm>
          <a:prstGeom prst="rect">
            <a:avLst/>
          </a:prstGeom>
          <a:noFill/>
        </p:spPr>
        <p:txBody>
          <a:bodyPr wrap="square" rtlCol="1">
            <a:spAutoFit/>
          </a:bodyPr>
          <a:lstStyle/>
          <a:p>
            <a:r>
              <a:rPr lang="ar-AE" sz="3600" dirty="0">
                <a:solidFill>
                  <a:prstClr val="black"/>
                </a:solidFill>
              </a:rPr>
              <a:t>الفريق</a:t>
            </a:r>
            <a:r>
              <a:rPr lang="en-US" sz="3600" dirty="0">
                <a:solidFill>
                  <a:prstClr val="black"/>
                </a:solidFill>
              </a:rPr>
              <a:t> 3</a:t>
            </a:r>
            <a:r>
              <a:rPr lang="en-US" dirty="0">
                <a:solidFill>
                  <a:prstClr val="black"/>
                </a:solidFill>
              </a:rPr>
              <a:t> </a:t>
            </a:r>
            <a:endParaRPr lang="ar-AE" dirty="0">
              <a:solidFill>
                <a:prstClr val="black"/>
              </a:solidFill>
            </a:endParaRPr>
          </a:p>
        </p:txBody>
      </p:sp>
      <p:sp>
        <p:nvSpPr>
          <p:cNvPr id="15" name="مربع نص 14">
            <a:extLst>
              <a:ext uri="{FF2B5EF4-FFF2-40B4-BE49-F238E27FC236}">
                <a16:creationId xmlns:a16="http://schemas.microsoft.com/office/drawing/2014/main" id="{CDAB36CA-F680-4D4E-948E-A52636C9F721}"/>
              </a:ext>
            </a:extLst>
          </p:cNvPr>
          <p:cNvSpPr txBox="1"/>
          <p:nvPr/>
        </p:nvSpPr>
        <p:spPr>
          <a:xfrm>
            <a:off x="8899451" y="1690688"/>
            <a:ext cx="2328530" cy="1569660"/>
          </a:xfrm>
          <a:prstGeom prst="rect">
            <a:avLst/>
          </a:prstGeom>
          <a:noFill/>
        </p:spPr>
        <p:txBody>
          <a:bodyPr wrap="square" rtlCol="1">
            <a:spAutoFit/>
          </a:bodyPr>
          <a:lstStyle/>
          <a:p>
            <a:pPr algn="ctr"/>
            <a:r>
              <a:rPr lang="ar-AE" sz="3200" b="1" dirty="0" smtClean="0">
                <a:solidFill>
                  <a:prstClr val="black"/>
                </a:solidFill>
              </a:rPr>
              <a:t>من يذكر مفردات درس الأمس؟</a:t>
            </a:r>
            <a:endParaRPr lang="ar-AE" sz="2800" dirty="0">
              <a:solidFill>
                <a:prstClr val="black"/>
              </a:solidFill>
            </a:endParaRPr>
          </a:p>
        </p:txBody>
      </p:sp>
      <p:sp>
        <p:nvSpPr>
          <p:cNvPr id="16" name="مربع نص 15">
            <a:extLst>
              <a:ext uri="{FF2B5EF4-FFF2-40B4-BE49-F238E27FC236}">
                <a16:creationId xmlns:a16="http://schemas.microsoft.com/office/drawing/2014/main" id="{56599AA0-DDD0-4094-B758-2CB1F20A2860}"/>
              </a:ext>
            </a:extLst>
          </p:cNvPr>
          <p:cNvSpPr txBox="1"/>
          <p:nvPr/>
        </p:nvSpPr>
        <p:spPr>
          <a:xfrm>
            <a:off x="4659086" y="4369981"/>
            <a:ext cx="2762439" cy="1077218"/>
          </a:xfrm>
          <a:prstGeom prst="rect">
            <a:avLst/>
          </a:prstGeom>
          <a:noFill/>
        </p:spPr>
        <p:txBody>
          <a:bodyPr wrap="square" rtlCol="1">
            <a:spAutoFit/>
          </a:bodyPr>
          <a:lstStyle/>
          <a:p>
            <a:r>
              <a:rPr lang="ar-AE" sz="3200" b="1" dirty="0">
                <a:solidFill>
                  <a:prstClr val="black"/>
                </a:solidFill>
              </a:rPr>
              <a:t>ضع كلمة </a:t>
            </a:r>
            <a:r>
              <a:rPr lang="ar-AE" sz="3200" b="1" dirty="0">
                <a:solidFill>
                  <a:srgbClr val="FF0000"/>
                </a:solidFill>
              </a:rPr>
              <a:t>انطوائي</a:t>
            </a:r>
            <a:r>
              <a:rPr lang="ar-AE" sz="3200" b="1" dirty="0">
                <a:solidFill>
                  <a:prstClr val="black"/>
                </a:solidFill>
              </a:rPr>
              <a:t> في جملة مفيدة </a:t>
            </a:r>
            <a:r>
              <a:rPr lang="ar-AE" sz="2800" dirty="0">
                <a:solidFill>
                  <a:prstClr val="black"/>
                </a:solidFill>
                <a:sym typeface="Wingdings" panose="05000000000000000000" pitchFamily="2" charset="2"/>
              </a:rPr>
              <a:t></a:t>
            </a:r>
            <a:endParaRPr lang="ar-AE" sz="2800" dirty="0">
              <a:solidFill>
                <a:prstClr val="black"/>
              </a:solidFill>
            </a:endParaRPr>
          </a:p>
        </p:txBody>
      </p:sp>
      <p:sp>
        <p:nvSpPr>
          <p:cNvPr id="17" name="مربع نص 16">
            <a:extLst>
              <a:ext uri="{FF2B5EF4-FFF2-40B4-BE49-F238E27FC236}">
                <a16:creationId xmlns:a16="http://schemas.microsoft.com/office/drawing/2014/main" id="{428D5FD2-45AA-427A-8C0A-3C804E91293C}"/>
              </a:ext>
            </a:extLst>
          </p:cNvPr>
          <p:cNvSpPr txBox="1"/>
          <p:nvPr/>
        </p:nvSpPr>
        <p:spPr>
          <a:xfrm>
            <a:off x="1381347" y="1924533"/>
            <a:ext cx="2073349" cy="1077218"/>
          </a:xfrm>
          <a:prstGeom prst="rect">
            <a:avLst/>
          </a:prstGeom>
          <a:noFill/>
        </p:spPr>
        <p:txBody>
          <a:bodyPr wrap="square" rtlCol="1">
            <a:spAutoFit/>
          </a:bodyPr>
          <a:lstStyle/>
          <a:p>
            <a:r>
              <a:rPr lang="ar-AE" sz="3200" b="1" dirty="0">
                <a:solidFill>
                  <a:prstClr val="black"/>
                </a:solidFill>
              </a:rPr>
              <a:t>ما معنى كلمة </a:t>
            </a:r>
            <a:r>
              <a:rPr lang="ar-AE" sz="3200" b="1" dirty="0">
                <a:solidFill>
                  <a:srgbClr val="FF0000"/>
                </a:solidFill>
              </a:rPr>
              <a:t>المصاف</a:t>
            </a:r>
            <a:r>
              <a:rPr lang="ar-AE" sz="3200" b="1" dirty="0">
                <a:solidFill>
                  <a:prstClr val="black"/>
                </a:solidFill>
              </a:rPr>
              <a:t> </a:t>
            </a:r>
            <a:r>
              <a:rPr lang="ar-AE" sz="3200" dirty="0">
                <a:solidFill>
                  <a:prstClr val="black"/>
                </a:solidFill>
              </a:rPr>
              <a:t>؟</a:t>
            </a:r>
            <a:r>
              <a:rPr lang="ar-AE" sz="3200" dirty="0">
                <a:solidFill>
                  <a:prstClr val="black"/>
                </a:solidFill>
                <a:sym typeface="Wingdings" panose="05000000000000000000" pitchFamily="2" charset="2"/>
              </a:rPr>
              <a:t></a:t>
            </a:r>
            <a:endParaRPr lang="ar-AE" sz="3200" dirty="0">
              <a:solidFill>
                <a:prstClr val="black"/>
              </a:solidFill>
            </a:endParaRPr>
          </a:p>
        </p:txBody>
      </p:sp>
      <p:sp>
        <p:nvSpPr>
          <p:cNvPr id="18" name="Flowchart: Terminator 4"/>
          <p:cNvSpPr/>
          <p:nvPr/>
        </p:nvSpPr>
        <p:spPr>
          <a:xfrm>
            <a:off x="5541566" y="350259"/>
            <a:ext cx="3062022" cy="945271"/>
          </a:xfrm>
          <a:prstGeom prst="flowChartTerminator">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smtClean="0">
                <a:ln w="0"/>
                <a:solidFill>
                  <a:schemeClr val="bg1"/>
                </a:solidFill>
                <a:effectLst>
                  <a:outerShdw blurRad="38100" dist="19050" dir="2700000" algn="tl" rotWithShape="0">
                    <a:schemeClr val="dk1">
                      <a:alpha val="40000"/>
                    </a:schemeClr>
                  </a:outerShdw>
                </a:effectLst>
              </a:rPr>
              <a:t>تَهيئة حــافزة</a:t>
            </a:r>
            <a:endParaRPr lang="en-US" sz="33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8874270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77" y="5780"/>
            <a:ext cx="12192000" cy="3416320"/>
          </a:xfrm>
          <a:prstGeom prst="rect">
            <a:avLst/>
          </a:prstGeom>
        </p:spPr>
        <p:txBody>
          <a:bodyPr wrap="square">
            <a:spAutoFit/>
          </a:bodyPr>
          <a:lstStyle/>
          <a:p>
            <a:pPr>
              <a:lnSpc>
                <a:spcPct val="150000"/>
              </a:lnSpc>
            </a:pPr>
            <a:r>
              <a:rPr lang="ar-AE" sz="3600" b="1" dirty="0">
                <a:solidFill>
                  <a:prstClr val="black"/>
                </a:solidFill>
                <a:latin typeface="TraditionalArabic-Bold"/>
              </a:rPr>
              <a:t>يُعَدُّ الخَجَلُ أَمْرًا غَيْرَ عادِيٍّ إِذا كانَ مِنْ </a:t>
            </a:r>
            <a:r>
              <a:rPr lang="ar-AE" sz="3600" b="1" dirty="0">
                <a:solidFill>
                  <a:srgbClr val="C00000"/>
                </a:solidFill>
                <a:latin typeface="TraditionalArabic-Bold"/>
              </a:rPr>
              <a:t>مُعيقاتِ</a:t>
            </a:r>
            <a:r>
              <a:rPr lang="ar-AE" sz="3600" b="1" dirty="0">
                <a:solidFill>
                  <a:prstClr val="black"/>
                </a:solidFill>
                <a:latin typeface="TraditionalArabic-Bold"/>
              </a:rPr>
              <a:t> التَّعَلُّمِ، كَالخَجَلِ مِنَ النّاسِ؛ لِأَنَّهُ مِنَ الأُمورِ الَّتي تُسَبِّبُ الإزْعاجَ لِبَعْضِ الأَشْخاصِ وَخاصَّةً إِذا زادَ عَنْ حَدِّهِ الطَّبيعِيِّ. فَالخَجَلُ مِنَ الأُمورِ المَطْلوبَةِ أَحْيانًا، لكِنَّهُ عِنْدَما يُصْبِحُ مُشْكِلَةً أَوْ حالَةً مَرَضِيَّةً فَإِنَّهُ يَحْتاجُ إِلى عِلاجٍ. </a:t>
            </a:r>
          </a:p>
        </p:txBody>
      </p:sp>
      <p:sp>
        <p:nvSpPr>
          <p:cNvPr id="3" name="Rectangle 2"/>
          <p:cNvSpPr/>
          <p:nvPr/>
        </p:nvSpPr>
        <p:spPr>
          <a:xfrm>
            <a:off x="65477" y="6202443"/>
            <a:ext cx="639919" cy="584775"/>
          </a:xfrm>
          <a:prstGeom prst="rect">
            <a:avLst/>
          </a:prstGeom>
        </p:spPr>
        <p:txBody>
          <a:bodyPr wrap="none">
            <a:spAutoFit/>
          </a:bodyPr>
          <a:lstStyle/>
          <a:p>
            <a:pPr algn="l" rtl="0"/>
            <a:r>
              <a:rPr lang="en-US" sz="3200" b="1" dirty="0">
                <a:solidFill>
                  <a:srgbClr val="C00000"/>
                </a:solidFill>
                <a:latin typeface="TraditionalArabic-Bold"/>
              </a:rPr>
              <a:t>53</a:t>
            </a:r>
            <a:endParaRPr lang="en-US" sz="3200" dirty="0">
              <a:solidFill>
                <a:srgbClr val="C00000"/>
              </a:solidFill>
            </a:endParaRPr>
          </a:p>
        </p:txBody>
      </p:sp>
      <p:cxnSp>
        <p:nvCxnSpPr>
          <p:cNvPr id="5" name="Straight Connector 4"/>
          <p:cNvCxnSpPr/>
          <p:nvPr/>
        </p:nvCxnSpPr>
        <p:spPr>
          <a:xfrm>
            <a:off x="5427023" y="831273"/>
            <a:ext cx="10687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89057" y="3068157"/>
            <a:ext cx="4079963"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مُعيقاتِ:</a:t>
            </a:r>
            <a:r>
              <a:rPr lang="ar-AE" sz="4000" dirty="0"/>
              <a:t> </a:t>
            </a:r>
            <a:r>
              <a:rPr lang="ar-AE" sz="4000" dirty="0" smtClean="0"/>
              <a:t>مَوانِعٌ، مُثَبِّطات</a:t>
            </a:r>
            <a:endParaRPr lang="en-US" sz="4000" dirty="0"/>
          </a:p>
        </p:txBody>
      </p:sp>
      <p:sp>
        <p:nvSpPr>
          <p:cNvPr id="8" name="Rectangle 7"/>
          <p:cNvSpPr/>
          <p:nvPr/>
        </p:nvSpPr>
        <p:spPr>
          <a:xfrm>
            <a:off x="2836609" y="5202747"/>
            <a:ext cx="4964822"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متى يحتاج الخجل إلى علاج؟</a:t>
            </a:r>
            <a:endParaRPr lang="en-US" sz="4000" dirty="0"/>
          </a:p>
        </p:txBody>
      </p:sp>
      <p:sp>
        <p:nvSpPr>
          <p:cNvPr id="9" name="Rectangle 8"/>
          <p:cNvSpPr/>
          <p:nvPr/>
        </p:nvSpPr>
        <p:spPr>
          <a:xfrm>
            <a:off x="2110303" y="4186598"/>
            <a:ext cx="8316700"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متى يكون الخجل مقبولًا، ومتى يكون غير مقبول؟</a:t>
            </a:r>
            <a:endParaRPr lang="en-US" sz="4000" dirty="0"/>
          </a:p>
        </p:txBody>
      </p:sp>
    </p:spTree>
    <p:extLst>
      <p:ext uri="{BB962C8B-B14F-4D97-AF65-F5344CB8AC3E}">
        <p14:creationId xmlns:p14="http://schemas.microsoft.com/office/powerpoint/2010/main" val="3150512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500" fill="hold"/>
                                        <p:tgtEl>
                                          <p:spTgt spid="9"/>
                                        </p:tgtEl>
                                        <p:attrNameLst>
                                          <p:attrName>ppt_w</p:attrName>
                                        </p:attrNameLst>
                                      </p:cBhvr>
                                      <p:tavLst>
                                        <p:tav tm="0">
                                          <p:val>
                                            <p:fltVal val="0"/>
                                          </p:val>
                                        </p:tav>
                                        <p:tav tm="100000">
                                          <p:val>
                                            <p:strVal val="#ppt_w"/>
                                          </p:val>
                                        </p:tav>
                                      </p:tavLst>
                                    </p:anim>
                                    <p:anim calcmode="lin" valueType="num">
                                      <p:cBhvr>
                                        <p:cTn id="22" dur="1500" fill="hold"/>
                                        <p:tgtEl>
                                          <p:spTgt spid="9"/>
                                        </p:tgtEl>
                                        <p:attrNameLst>
                                          <p:attrName>ppt_h</p:attrName>
                                        </p:attrNameLst>
                                      </p:cBhvr>
                                      <p:tavLst>
                                        <p:tav tm="0">
                                          <p:val>
                                            <p:fltVal val="0"/>
                                          </p:val>
                                        </p:tav>
                                        <p:tav tm="100000">
                                          <p:val>
                                            <p:strVal val="#ppt_h"/>
                                          </p:val>
                                        </p:tav>
                                      </p:tavLst>
                                    </p:anim>
                                    <p:animEffect transition="in" filter="fade">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500" fill="hold"/>
                                        <p:tgtEl>
                                          <p:spTgt spid="8"/>
                                        </p:tgtEl>
                                        <p:attrNameLst>
                                          <p:attrName>ppt_w</p:attrName>
                                        </p:attrNameLst>
                                      </p:cBhvr>
                                      <p:tavLst>
                                        <p:tav tm="0">
                                          <p:val>
                                            <p:fltVal val="0"/>
                                          </p:val>
                                        </p:tav>
                                        <p:tav tm="100000">
                                          <p:val>
                                            <p:strVal val="#ppt_w"/>
                                          </p:val>
                                        </p:tav>
                                      </p:tavLst>
                                    </p:anim>
                                    <p:anim calcmode="lin" valueType="num">
                                      <p:cBhvr>
                                        <p:cTn id="29" dur="1500" fill="hold"/>
                                        <p:tgtEl>
                                          <p:spTgt spid="8"/>
                                        </p:tgtEl>
                                        <p:attrNameLst>
                                          <p:attrName>ppt_h</p:attrName>
                                        </p:attrNameLst>
                                      </p:cBhvr>
                                      <p:tavLst>
                                        <p:tav tm="0">
                                          <p:val>
                                            <p:fltVal val="0"/>
                                          </p:val>
                                        </p:tav>
                                        <p:tav tm="100000">
                                          <p:val>
                                            <p:strVal val="#ppt_h"/>
                                          </p:val>
                                        </p:tav>
                                      </p:tavLst>
                                    </p:anim>
                                    <p:animEffect transition="in" filter="fade">
                                      <p:cBhvr>
                                        <p:cTn id="3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25" y="44624"/>
            <a:ext cx="12011731" cy="5078313"/>
          </a:xfrm>
          <a:prstGeom prst="rect">
            <a:avLst/>
          </a:prstGeom>
        </p:spPr>
        <p:txBody>
          <a:bodyPr wrap="square">
            <a:spAutoFit/>
          </a:bodyPr>
          <a:lstStyle/>
          <a:p>
            <a:pPr>
              <a:lnSpc>
                <a:spcPct val="150000"/>
              </a:lnSpc>
            </a:pPr>
            <a:r>
              <a:rPr lang="ar-AE" sz="3600" b="1" dirty="0">
                <a:solidFill>
                  <a:prstClr val="black"/>
                </a:solidFill>
                <a:latin typeface="TraditionalArabic-Bold"/>
              </a:rPr>
              <a:t>وَيُعَدُّ الخَجَلُ مِنَ المَشاكِلِ البَسيطَةِ الَّتي يُمْكِنُ عِلاجُها بِعِدَّةِ </a:t>
            </a:r>
            <a:r>
              <a:rPr lang="ar-AE" sz="3600" b="1" dirty="0">
                <a:solidFill>
                  <a:srgbClr val="C00000"/>
                </a:solidFill>
                <a:latin typeface="TraditionalArabic-Bold"/>
              </a:rPr>
              <a:t>طَرائِقَ</a:t>
            </a:r>
            <a:r>
              <a:rPr lang="ar-AE" sz="3600" b="1" dirty="0">
                <a:solidFill>
                  <a:prstClr val="black"/>
                </a:solidFill>
                <a:latin typeface="TraditionalArabic-Bold"/>
              </a:rPr>
              <a:t> مُتَنَوِّعَةٍ، وَغَيْرِ دَوائِيَّةٍ، وَإِنَّما تَحْتاجُ فَقَطْ إِلى عِلاجٍ نَفْسِيٍّ؛ فَالخَجولُ يَرْتَبِكُ في حَديثِهِ عِنْدَما يُريدُ التَّحَدُّثَ؛ لِذلِكَ يَبْدو قَليلَ الحَديثِ أَمامَ النّاسِ، وَقَدْ يَحْصُلُ هذا لِبَعْضِ المُتَعَلِّمينَ أَمامَ زُمَلائِهِمْ في الفَصْلِ.</a:t>
            </a:r>
          </a:p>
          <a:p>
            <a:pPr>
              <a:lnSpc>
                <a:spcPct val="150000"/>
              </a:lnSpc>
            </a:pPr>
            <a:r>
              <a:rPr lang="ar-AE" sz="3600" b="1" dirty="0">
                <a:solidFill>
                  <a:prstClr val="black"/>
                </a:solidFill>
                <a:latin typeface="TraditionalArabic-Bold"/>
              </a:rPr>
              <a:t>لماذا يَشْعُرُ بَعْضُ النّاسِ بِالخَجَلِ؟</a:t>
            </a:r>
          </a:p>
          <a:p>
            <a:pPr>
              <a:lnSpc>
                <a:spcPct val="150000"/>
              </a:lnSpc>
            </a:pPr>
            <a:r>
              <a:rPr lang="ar-AE" sz="3600" b="1" dirty="0">
                <a:solidFill>
                  <a:prstClr val="black"/>
                </a:solidFill>
                <a:latin typeface="TraditionalArabic-Bold"/>
              </a:rPr>
              <a:t>الشُّعورُ بِالخَجَلِ قَدْ يَعودُ لِأُمورٍ عِدَّةٍ، مِنْها:</a:t>
            </a:r>
            <a:endParaRPr lang="en-US" sz="3600" dirty="0">
              <a:solidFill>
                <a:prstClr val="black"/>
              </a:solidFill>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a:solidFill>
                  <a:srgbClr val="C00000"/>
                </a:solidFill>
                <a:latin typeface="TraditionalArabic-Bold"/>
              </a:rPr>
              <a:t>53</a:t>
            </a:r>
            <a:endParaRPr lang="en-US" sz="3200" dirty="0">
              <a:solidFill>
                <a:srgbClr val="C00000"/>
              </a:solidFill>
            </a:endParaRPr>
          </a:p>
        </p:txBody>
      </p:sp>
      <p:cxnSp>
        <p:nvCxnSpPr>
          <p:cNvPr id="4" name="Straight Connector 3"/>
          <p:cNvCxnSpPr/>
          <p:nvPr/>
        </p:nvCxnSpPr>
        <p:spPr>
          <a:xfrm>
            <a:off x="2648196" y="847503"/>
            <a:ext cx="10687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66967" y="5822101"/>
            <a:ext cx="3411511"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طَرائِقَ: </a:t>
            </a:r>
            <a:r>
              <a:rPr lang="ar-AE" sz="4000" dirty="0" smtClean="0"/>
              <a:t>جمع</a:t>
            </a:r>
            <a:r>
              <a:rPr lang="ar-AE" sz="4000" dirty="0"/>
              <a:t> </a:t>
            </a:r>
            <a:r>
              <a:rPr lang="ar-AE" sz="4000" b="1" dirty="0"/>
              <a:t>طَريقة</a:t>
            </a:r>
            <a:endParaRPr lang="en-US" sz="4000" dirty="0"/>
          </a:p>
        </p:txBody>
      </p:sp>
    </p:spTree>
    <p:extLst>
      <p:ext uri="{BB962C8B-B14F-4D97-AF65-F5344CB8AC3E}">
        <p14:creationId xmlns:p14="http://schemas.microsoft.com/office/powerpoint/2010/main" val="83686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5" y="1529797"/>
            <a:ext cx="11887200" cy="4247317"/>
          </a:xfrm>
          <a:prstGeom prst="rect">
            <a:avLst/>
          </a:prstGeom>
        </p:spPr>
        <p:txBody>
          <a:bodyPr wrap="square">
            <a:spAutoFit/>
          </a:bodyPr>
          <a:lstStyle/>
          <a:p>
            <a:pPr>
              <a:lnSpc>
                <a:spcPct val="150000"/>
              </a:lnSpc>
            </a:pPr>
            <a:r>
              <a:rPr lang="ar-AE" sz="3600" b="1" dirty="0">
                <a:solidFill>
                  <a:prstClr val="black"/>
                </a:solidFill>
                <a:latin typeface="TraditionalArabic-Bold"/>
              </a:rPr>
              <a:t>- عَدَمُ الثِّقَةِ بِالنَّفْسِ؛ فَهيَ مِنْ أَكْثَرِ الأُمورِ الَّتي تُسَبِّبُ الخَجَلَ في أَثْناءِ التَّحَدُّثِ، فَفي هذِهِ الحالَةِ لا يَجْرُؤُ الخَجولُ عَلى الحَديثِ؛ لِأَنَّهُ يَتَوَقَّعُ أَنَّ ما يَقولُهُ خَطَأٌ، وَأَنَّ مَنْ حَوْلَهُ قَدْ يَسْتَهْزِؤونَ بِهِ.</a:t>
            </a:r>
          </a:p>
          <a:p>
            <a:pPr>
              <a:lnSpc>
                <a:spcPct val="150000"/>
              </a:lnSpc>
            </a:pPr>
            <a:r>
              <a:rPr lang="ar-AE" sz="3600" b="1" dirty="0">
                <a:solidFill>
                  <a:prstClr val="black"/>
                </a:solidFill>
                <a:latin typeface="TraditionalArabic-Bold"/>
              </a:rPr>
              <a:t>- المُرورُ بِتَجْرِبَةٍ قاسِيَةٍ عَزَّزَتْ لَدَيْهِ شُعورَ الخَوْفِ مِنَ الإِقْبالِ عَلى الحَديثِ أَمامَ النّاسِ،كَأَنْ يَكونَ قَدْ تَعَرَّضَ لِلْإِحْراجِ في إِحْدى المَرّاتِ أَمامَ جَمْعٍ مِنَ النّاسِ</a:t>
            </a:r>
            <a:r>
              <a:rPr lang="ar-AE" sz="3600" b="1" dirty="0" smtClean="0">
                <a:solidFill>
                  <a:prstClr val="black"/>
                </a:solidFill>
                <a:latin typeface="TraditionalArabic-Bold"/>
              </a:rPr>
              <a:t>.</a:t>
            </a:r>
            <a:endParaRPr lang="ar-AE" sz="3600" b="1" dirty="0">
              <a:solidFill>
                <a:prstClr val="black"/>
              </a:solidFill>
              <a:latin typeface="TraditionalArabic-Bold"/>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54</a:t>
            </a:r>
            <a:endParaRPr lang="en-US" sz="3200" dirty="0">
              <a:solidFill>
                <a:srgbClr val="C00000"/>
              </a:solidFill>
            </a:endParaRPr>
          </a:p>
        </p:txBody>
      </p:sp>
      <p:sp>
        <p:nvSpPr>
          <p:cNvPr id="4" name="Rectangle 3"/>
          <p:cNvSpPr/>
          <p:nvPr/>
        </p:nvSpPr>
        <p:spPr>
          <a:xfrm>
            <a:off x="6015918" y="503929"/>
            <a:ext cx="2343911"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أسباب الخجل</a:t>
            </a:r>
            <a:endParaRPr lang="en-US" sz="4000" dirty="0"/>
          </a:p>
        </p:txBody>
      </p:sp>
    </p:spTree>
    <p:extLst>
      <p:ext uri="{BB962C8B-B14F-4D97-AF65-F5344CB8AC3E}">
        <p14:creationId xmlns:p14="http://schemas.microsoft.com/office/powerpoint/2010/main" val="128023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30" y="116633"/>
            <a:ext cx="11887200" cy="4247317"/>
          </a:xfrm>
          <a:prstGeom prst="rect">
            <a:avLst/>
          </a:prstGeom>
        </p:spPr>
        <p:txBody>
          <a:bodyPr wrap="square">
            <a:spAutoFit/>
          </a:bodyPr>
          <a:lstStyle/>
          <a:p>
            <a:pPr>
              <a:lnSpc>
                <a:spcPct val="150000"/>
              </a:lnSpc>
            </a:pPr>
            <a:r>
              <a:rPr lang="ar-AE" sz="3600" b="1" dirty="0" smtClean="0">
                <a:solidFill>
                  <a:prstClr val="black"/>
                </a:solidFill>
                <a:latin typeface="TraditionalArabic-Bold"/>
              </a:rPr>
              <a:t>- </a:t>
            </a:r>
            <a:r>
              <a:rPr lang="ar-AE" sz="3600" b="1" dirty="0">
                <a:solidFill>
                  <a:prstClr val="black"/>
                </a:solidFill>
                <a:latin typeface="TraditionalArabic-Bold"/>
              </a:rPr>
              <a:t>طَريقَةُ التَّرْبِيَةِ غَيْرُ الصَّحيحَةِ؛ فَفي كَثيرٍ مِنَ </a:t>
            </a:r>
            <a:r>
              <a:rPr lang="ar-AE" sz="3600" b="1" dirty="0">
                <a:solidFill>
                  <a:srgbClr val="C00000"/>
                </a:solidFill>
                <a:latin typeface="TraditionalArabic-Bold"/>
              </a:rPr>
              <a:t>الأَحْيانِ</a:t>
            </a:r>
            <a:r>
              <a:rPr lang="ar-AE" sz="3600" b="1" dirty="0">
                <a:solidFill>
                  <a:prstClr val="black"/>
                </a:solidFill>
                <a:latin typeface="TraditionalArabic-Bold"/>
              </a:rPr>
              <a:t> يَقومُ الآباءُ </a:t>
            </a:r>
            <a:r>
              <a:rPr lang="ar-AE" sz="3600" b="1" dirty="0" smtClean="0">
                <a:solidFill>
                  <a:prstClr val="black"/>
                </a:solidFill>
                <a:latin typeface="TraditionalArabic-Bold"/>
              </a:rPr>
              <a:t>بِتَعْنيفِ</a:t>
            </a:r>
            <a:endParaRPr lang="ar-AE" sz="3600" b="1" dirty="0">
              <a:solidFill>
                <a:prstClr val="black"/>
              </a:solidFill>
              <a:latin typeface="TraditionalArabic-Bold"/>
            </a:endParaRPr>
          </a:p>
          <a:p>
            <a:pPr>
              <a:lnSpc>
                <a:spcPct val="150000"/>
              </a:lnSpc>
            </a:pPr>
            <a:r>
              <a:rPr lang="ar-AE" sz="3600" b="1" dirty="0">
                <a:solidFill>
                  <a:prstClr val="black"/>
                </a:solidFill>
                <a:latin typeface="TraditionalArabic-Bold"/>
              </a:rPr>
              <a:t>أَطْفالِهِمْ أَمامَ النّاسِ، وَعَدَمِ السَّماحِ لَهُمْ بِالتَّعْبيرِ عَمّا يَجولُ في رَأْسِهِمْ؛ </a:t>
            </a:r>
            <a:r>
              <a:rPr lang="ar-AE" sz="3600" b="1" dirty="0" smtClean="0">
                <a:solidFill>
                  <a:prstClr val="black"/>
                </a:solidFill>
                <a:latin typeface="TraditionalArabic-Bold"/>
              </a:rPr>
              <a:t>مِمّا</a:t>
            </a:r>
            <a:endParaRPr lang="ar-AE" sz="3600" b="1" dirty="0">
              <a:solidFill>
                <a:prstClr val="black"/>
              </a:solidFill>
              <a:latin typeface="TraditionalArabic-Bold"/>
            </a:endParaRPr>
          </a:p>
          <a:p>
            <a:pPr>
              <a:lnSpc>
                <a:spcPct val="150000"/>
              </a:lnSpc>
            </a:pPr>
            <a:r>
              <a:rPr lang="ar-AE" sz="3600" b="1" dirty="0">
                <a:solidFill>
                  <a:prstClr val="black"/>
                </a:solidFill>
                <a:latin typeface="TraditionalArabic-Bold"/>
              </a:rPr>
              <a:t>يَجْعَلُهُمْ يَتَرَدَّدونَ في الحَديثِ أَمامَ النّاسِ</a:t>
            </a:r>
            <a:r>
              <a:rPr lang="ar-AE" sz="3600" b="1" dirty="0" smtClean="0">
                <a:solidFill>
                  <a:prstClr val="black"/>
                </a:solidFill>
                <a:latin typeface="TraditionalArabic-Bold"/>
              </a:rPr>
              <a:t>.</a:t>
            </a:r>
          </a:p>
          <a:p>
            <a:pPr>
              <a:lnSpc>
                <a:spcPct val="150000"/>
              </a:lnSpc>
            </a:pPr>
            <a:r>
              <a:rPr lang="ar-AE" sz="3600" b="1" dirty="0">
                <a:solidFill>
                  <a:prstClr val="black"/>
                </a:solidFill>
                <a:latin typeface="TraditionalArabic-Bold"/>
              </a:rPr>
              <a:t>- التَّحَدَّثُ بِطَريقَةٍ سَلْبِيَّةٍ مَعَ النَّفْسِ؛ إِذْ إِنَّ هذا يَشْحَنُها بِعَدَمِ الثِّقَةِ، </a:t>
            </a:r>
            <a:r>
              <a:rPr lang="ar-AE" sz="3600" b="1" dirty="0" smtClean="0">
                <a:solidFill>
                  <a:prstClr val="black"/>
                </a:solidFill>
                <a:latin typeface="TraditionalArabic-Bold"/>
              </a:rPr>
              <a:t>وَيَزيدُ</a:t>
            </a:r>
            <a:endParaRPr lang="ar-AE" sz="3600" b="1" dirty="0">
              <a:solidFill>
                <a:prstClr val="black"/>
              </a:solidFill>
              <a:latin typeface="TraditionalArabic-Bold"/>
            </a:endParaRPr>
          </a:p>
          <a:p>
            <a:pPr>
              <a:lnSpc>
                <a:spcPct val="150000"/>
              </a:lnSpc>
            </a:pPr>
            <a:r>
              <a:rPr lang="ar-AE" sz="3600" b="1" dirty="0">
                <a:solidFill>
                  <a:prstClr val="black"/>
                </a:solidFill>
                <a:latin typeface="TraditionalArabic-Bold"/>
              </a:rPr>
              <a:t>الابْتِعادَ وَالعُزْلَةَ عَنِ النّاسِ</a:t>
            </a:r>
            <a:r>
              <a:rPr lang="ar-AE" sz="3600" b="1" dirty="0" smtClean="0">
                <a:solidFill>
                  <a:prstClr val="black"/>
                </a:solidFill>
                <a:latin typeface="TraditionalArabic-Bold"/>
              </a:rPr>
              <a:t>.</a:t>
            </a:r>
            <a:endParaRPr lang="ar-AE" sz="3600" b="1" dirty="0">
              <a:solidFill>
                <a:prstClr val="black"/>
              </a:solidFill>
              <a:latin typeface="TraditionalArabic-Bold"/>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54</a:t>
            </a:r>
            <a:endParaRPr lang="en-US" sz="3200" dirty="0">
              <a:solidFill>
                <a:srgbClr val="C00000"/>
              </a:solidFill>
            </a:endParaRPr>
          </a:p>
        </p:txBody>
      </p:sp>
      <p:sp>
        <p:nvSpPr>
          <p:cNvPr id="4" name="Rectangle 3"/>
          <p:cNvSpPr/>
          <p:nvPr/>
        </p:nvSpPr>
        <p:spPr>
          <a:xfrm>
            <a:off x="3606081" y="5718728"/>
            <a:ext cx="4860626" cy="707886"/>
          </a:xfrm>
          <a:prstGeom prst="rect">
            <a:avLst/>
          </a:prstGeom>
          <a:solidFill>
            <a:schemeClr val="accent3">
              <a:lumMod val="20000"/>
              <a:lumOff val="8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4000" b="1" dirty="0" smtClean="0">
                <a:solidFill>
                  <a:srgbClr val="C00000"/>
                </a:solidFill>
                <a:latin typeface="TraditionalArabic-Bold"/>
              </a:rPr>
              <a:t>الأَحْيان والأَحْايين: </a:t>
            </a:r>
            <a:r>
              <a:rPr lang="ar-AE" sz="4000" dirty="0"/>
              <a:t>جمع حين</a:t>
            </a:r>
            <a:endParaRPr lang="en-US" sz="4000" dirty="0"/>
          </a:p>
        </p:txBody>
      </p:sp>
      <p:cxnSp>
        <p:nvCxnSpPr>
          <p:cNvPr id="5" name="Straight Connector 4"/>
          <p:cNvCxnSpPr/>
          <p:nvPr/>
        </p:nvCxnSpPr>
        <p:spPr>
          <a:xfrm>
            <a:off x="4191988" y="1061259"/>
            <a:ext cx="10687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30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12029704" cy="4247317"/>
          </a:xfrm>
          <a:prstGeom prst="rect">
            <a:avLst/>
          </a:prstGeom>
        </p:spPr>
        <p:txBody>
          <a:bodyPr wrap="square">
            <a:spAutoFit/>
          </a:bodyPr>
          <a:lstStyle/>
          <a:p>
            <a:pPr>
              <a:lnSpc>
                <a:spcPct val="150000"/>
              </a:lnSpc>
            </a:pPr>
            <a:r>
              <a:rPr lang="ar-AE" sz="3600" b="1" dirty="0">
                <a:solidFill>
                  <a:prstClr val="black"/>
                </a:solidFill>
                <a:latin typeface="TraditionalArabic-Bold"/>
              </a:rPr>
              <a:t>سُبُلُ التَّخَلُّصِ مِنَ الخَجَلِ:</a:t>
            </a:r>
          </a:p>
          <a:p>
            <a:pPr>
              <a:lnSpc>
                <a:spcPct val="150000"/>
              </a:lnSpc>
            </a:pPr>
            <a:r>
              <a:rPr lang="ar-AE" sz="3600" b="1" dirty="0">
                <a:solidFill>
                  <a:prstClr val="black"/>
                </a:solidFill>
                <a:latin typeface="TraditionalArabic-Bold"/>
              </a:rPr>
              <a:t>هُناكَ سُبُلٌ مُتَعَدِّدَةٌ لِلتَّخَلُّصِ مِنَ الخَجَلِ، أَهَمُّها:</a:t>
            </a:r>
          </a:p>
          <a:p>
            <a:pPr>
              <a:lnSpc>
                <a:spcPct val="150000"/>
              </a:lnSpc>
            </a:pPr>
            <a:r>
              <a:rPr lang="en-US" sz="3600" b="1" dirty="0">
                <a:solidFill>
                  <a:prstClr val="black"/>
                </a:solidFill>
                <a:latin typeface="TraditionalArabic-Bold"/>
              </a:rPr>
              <a:t>1</a:t>
            </a:r>
            <a:r>
              <a:rPr lang="ar-AE" sz="3600" b="1" dirty="0">
                <a:solidFill>
                  <a:prstClr val="black"/>
                </a:solidFill>
                <a:latin typeface="TraditionalArabic-Bold"/>
              </a:rPr>
              <a:t>. تَحْديدُ سَبَبِ المُشْكِلَةِ؛ إِذْ يُعَدُّ هذا التَّحْديدُ الخُطْوَةَ الأولى وَالأساسِيَّةَ في عِلاجِ مُشْكِلَةِ الخَجَلِ، وَذلِكَ مِنْ أَجْلِ الانْطِلاقِ مُباشَرَةً إِلى الحَلِّ بَدَلًا مِنْ تَجْرِبَةِ جَميعِ الحُلولِ</a:t>
            </a:r>
            <a:r>
              <a:rPr lang="ar-AE" sz="3600" b="1" dirty="0" smtClean="0">
                <a:solidFill>
                  <a:prstClr val="black"/>
                </a:solidFill>
                <a:latin typeface="TraditionalArabic-Bold"/>
              </a:rPr>
              <a:t>.</a:t>
            </a:r>
            <a:endParaRPr lang="ar-AE" sz="3600" b="1" dirty="0">
              <a:solidFill>
                <a:prstClr val="black"/>
              </a:solidFill>
              <a:latin typeface="TraditionalArabic-Bold"/>
            </a:endParaRPr>
          </a:p>
        </p:txBody>
      </p:sp>
      <p:sp>
        <p:nvSpPr>
          <p:cNvPr id="3" name="Rectangle 2"/>
          <p:cNvSpPr/>
          <p:nvPr/>
        </p:nvSpPr>
        <p:spPr>
          <a:xfrm>
            <a:off x="89225" y="6237600"/>
            <a:ext cx="639919" cy="584775"/>
          </a:xfrm>
          <a:prstGeom prst="rect">
            <a:avLst/>
          </a:prstGeom>
        </p:spPr>
        <p:txBody>
          <a:bodyPr wrap="none">
            <a:spAutoFit/>
          </a:bodyPr>
          <a:lstStyle/>
          <a:p>
            <a:pPr algn="l" rtl="0"/>
            <a:r>
              <a:rPr lang="en-US" sz="3200" b="1" dirty="0" smtClean="0">
                <a:solidFill>
                  <a:srgbClr val="C00000"/>
                </a:solidFill>
                <a:latin typeface="TraditionalArabic-Bold"/>
              </a:rPr>
              <a:t>54</a:t>
            </a:r>
            <a:endParaRPr lang="en-US" sz="3200" dirty="0">
              <a:solidFill>
                <a:srgbClr val="C00000"/>
              </a:solidFill>
            </a:endParaRPr>
          </a:p>
        </p:txBody>
      </p:sp>
    </p:spTree>
    <p:extLst>
      <p:ext uri="{BB962C8B-B14F-4D97-AF65-F5344CB8AC3E}">
        <p14:creationId xmlns:p14="http://schemas.microsoft.com/office/powerpoint/2010/main" val="330938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890</Words>
  <Application>Microsoft Office PowerPoint</Application>
  <PresentationFormat>شاشة عريضة</PresentationFormat>
  <Paragraphs>94</Paragraphs>
  <Slides>20</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2</vt:i4>
      </vt:variant>
      <vt:variant>
        <vt:lpstr>عناوين الشرائح</vt:lpstr>
      </vt:variant>
      <vt:variant>
        <vt:i4>20</vt:i4>
      </vt:variant>
    </vt:vector>
  </HeadingPairs>
  <TitlesOfParts>
    <vt:vector size="35" baseType="lpstr">
      <vt:lpstr>AdvertisingBold</vt:lpstr>
      <vt:lpstr>Aldhabi</vt:lpstr>
      <vt:lpstr>Arial</vt:lpstr>
      <vt:lpstr>Calibri</vt:lpstr>
      <vt:lpstr>Calibri Light</vt:lpstr>
      <vt:lpstr>Kufi Extended Outline</vt:lpstr>
      <vt:lpstr>Kufyan Arabic Black</vt:lpstr>
      <vt:lpstr>PT Bold Heading</vt:lpstr>
      <vt:lpstr>Times New Roman</vt:lpstr>
      <vt:lpstr>TraditionalArabic</vt:lpstr>
      <vt:lpstr>TraditionalArabic-Bold</vt:lpstr>
      <vt:lpstr>Verdana</vt:lpstr>
      <vt:lpstr>Wingdings</vt:lpstr>
      <vt:lpstr>نسق Office</vt:lpstr>
      <vt:lpstr>Office Theme</vt:lpstr>
      <vt:lpstr>الانتصار على الخجل</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تقييم ختامي </vt:lpstr>
      <vt:lpstr>والشعور بالخجل قد يعود لأمور عديدة منها:</vt:lpstr>
      <vt:lpstr>وهناك وسائل عديدة للتخلص من الخجل أهمها :</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Leen Fadi Alwali</dc:creator>
  <cp:lastModifiedBy>user</cp:lastModifiedBy>
  <cp:revision>38</cp:revision>
  <dcterms:created xsi:type="dcterms:W3CDTF">2022-04-23T15:42:41Z</dcterms:created>
  <dcterms:modified xsi:type="dcterms:W3CDTF">2022-04-28T02:24:45Z</dcterms:modified>
</cp:coreProperties>
</file>