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9" r:id="rId2"/>
    <p:sldId id="273" r:id="rId3"/>
    <p:sldId id="274" r:id="rId4"/>
    <p:sldId id="275" r:id="rId5"/>
    <p:sldId id="27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E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102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67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395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236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11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06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492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1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88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340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63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lIns="109728" tIns="109728" rIns="109728" bIns="91440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629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55" r:id="rId6"/>
    <p:sldLayoutId id="2147483751" r:id="rId7"/>
    <p:sldLayoutId id="2147483752" r:id="rId8"/>
    <p:sldLayoutId id="2147483753" r:id="rId9"/>
    <p:sldLayoutId id="2147483754" r:id="rId10"/>
    <p:sldLayoutId id="21474837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exagon line pattern on white background">
            <a:extLst>
              <a:ext uri="{FF2B5EF4-FFF2-40B4-BE49-F238E27FC236}">
                <a16:creationId xmlns:a16="http://schemas.microsoft.com/office/drawing/2014/main" id="{C42AADA0-E10C-4C69-BBCE-F71B854451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74" b="23226"/>
          <a:stretch/>
        </p:blipFill>
        <p:spPr>
          <a:xfrm>
            <a:off x="-2" y="-2"/>
            <a:ext cx="11429995" cy="6858001"/>
          </a:xfrm>
          <a:custGeom>
            <a:avLst/>
            <a:gdLst/>
            <a:ahLst/>
            <a:cxnLst/>
            <a:rect l="l" t="t" r="r" b="b"/>
            <a:pathLst>
              <a:path w="11429995" h="6858001">
                <a:moveTo>
                  <a:pt x="0" y="0"/>
                </a:moveTo>
                <a:lnTo>
                  <a:pt x="7624254" y="0"/>
                </a:lnTo>
                <a:lnTo>
                  <a:pt x="7862589" y="52181"/>
                </a:lnTo>
                <a:cubicBezTo>
                  <a:pt x="10504017" y="652275"/>
                  <a:pt x="11363091" y="1531476"/>
                  <a:pt x="11414106" y="2360939"/>
                </a:cubicBezTo>
                <a:cubicBezTo>
                  <a:pt x="11427932" y="2579799"/>
                  <a:pt x="11433644" y="2800687"/>
                  <a:pt x="11427598" y="3022918"/>
                </a:cubicBezTo>
                <a:cubicBezTo>
                  <a:pt x="11393176" y="4286859"/>
                  <a:pt x="10977952" y="5594221"/>
                  <a:pt x="9507339" y="6818588"/>
                </a:cubicBezTo>
                <a:lnTo>
                  <a:pt x="9458552" y="6858001"/>
                </a:lnTo>
                <a:lnTo>
                  <a:pt x="0" y="6858001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6800AC-85DB-425A-A4AF-C9BC49392764}"/>
              </a:ext>
            </a:extLst>
          </p:cNvPr>
          <p:cNvSpPr txBox="1"/>
          <p:nvPr/>
        </p:nvSpPr>
        <p:spPr>
          <a:xfrm>
            <a:off x="9905997" y="6303093"/>
            <a:ext cx="2616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000" dirty="0">
                <a:cs typeface="(AH) Manal Black" pitchFamily="2" charset="-78"/>
              </a:rPr>
              <a:t>إعداد المعلمة : رحمه البادي</a:t>
            </a:r>
            <a:endParaRPr lang="en-US" sz="2000" dirty="0">
              <a:cs typeface="(AH) Manal Black" pitchFamily="2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AAE6D80-285F-4F5C-BB9A-8D6CEC9E3943}"/>
              </a:ext>
            </a:extLst>
          </p:cNvPr>
          <p:cNvSpPr/>
          <p:nvPr/>
        </p:nvSpPr>
        <p:spPr>
          <a:xfrm>
            <a:off x="297735" y="477078"/>
            <a:ext cx="11429995" cy="5616607"/>
          </a:xfrm>
          <a:prstGeom prst="roundRect">
            <a:avLst/>
          </a:prstGeom>
          <a:solidFill>
            <a:srgbClr val="E1EFD9">
              <a:alpha val="46000"/>
            </a:srgbClr>
          </a:solidFill>
          <a:ln>
            <a:solidFill>
              <a:schemeClr val="tx1">
                <a:lumMod val="6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text, pot&#10;&#10;Description automatically generated">
            <a:extLst>
              <a:ext uri="{FF2B5EF4-FFF2-40B4-BE49-F238E27FC236}">
                <a16:creationId xmlns:a16="http://schemas.microsoft.com/office/drawing/2014/main" id="{B83ECE89-5FC4-4A4F-B92B-F1BB144AB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345" y="-3"/>
            <a:ext cx="6728656" cy="1020419"/>
          </a:xfrm>
          <a:prstGeom prst="rect">
            <a:avLst/>
          </a:prstGeom>
        </p:spPr>
      </p:pic>
      <p:pic>
        <p:nvPicPr>
          <p:cNvPr id="8" name="Picture 7" descr="A picture containing text, pot&#10;&#10;Description automatically generated">
            <a:extLst>
              <a:ext uri="{FF2B5EF4-FFF2-40B4-BE49-F238E27FC236}">
                <a16:creationId xmlns:a16="http://schemas.microsoft.com/office/drawing/2014/main" id="{D20338A6-816E-4FE2-ACC4-B02D6912BB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"/>
            <a:ext cx="7017246" cy="10204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8B3D2C-7217-43AF-A312-70DD4EA3A0F4}"/>
              </a:ext>
            </a:extLst>
          </p:cNvPr>
          <p:cNvSpPr txBox="1"/>
          <p:nvPr/>
        </p:nvSpPr>
        <p:spPr>
          <a:xfrm>
            <a:off x="3104491" y="916216"/>
            <a:ext cx="636644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BH" sz="4000" u="sng" dirty="0">
                <a:solidFill>
                  <a:srgbClr val="FF0000"/>
                </a:solidFill>
                <a:cs typeface="(AH) Manal Black" pitchFamily="2" charset="-78"/>
              </a:rPr>
              <a:t>*</a:t>
            </a:r>
            <a:r>
              <a:rPr lang="ar-BH" sz="3600" u="sng" dirty="0">
                <a:solidFill>
                  <a:srgbClr val="002060"/>
                </a:solidFill>
                <a:cs typeface="(AH) Manal Black" pitchFamily="2" charset="-78"/>
              </a:rPr>
              <a:t>الوحدة ال</a:t>
            </a:r>
            <a:r>
              <a:rPr lang="ar-AE" sz="3600" u="sng" dirty="0">
                <a:solidFill>
                  <a:srgbClr val="002060"/>
                </a:solidFill>
                <a:cs typeface="(AH) Manal Black" pitchFamily="2" charset="-78"/>
              </a:rPr>
              <a:t>سادسة</a:t>
            </a:r>
            <a:r>
              <a:rPr lang="ar-BH" sz="3600" u="sng" dirty="0">
                <a:solidFill>
                  <a:srgbClr val="002060"/>
                </a:solidFill>
                <a:cs typeface="(AH) Manal Black" pitchFamily="2" charset="-78"/>
              </a:rPr>
              <a:t>: " </a:t>
            </a:r>
            <a:r>
              <a:rPr lang="ar-AE" sz="3600" u="sng" dirty="0">
                <a:solidFill>
                  <a:srgbClr val="002060"/>
                </a:solidFill>
                <a:cs typeface="(AH) Manal Black" pitchFamily="2" charset="-78"/>
              </a:rPr>
              <a:t>نور العلم "</a:t>
            </a:r>
            <a:r>
              <a:rPr lang="ar-BH" sz="3600" u="sng" dirty="0">
                <a:cs typeface="(AH) Manal Black" pitchFamily="2" charset="-78"/>
              </a:rPr>
              <a:t>"</a:t>
            </a:r>
            <a:endParaRPr lang="ar-BH" sz="4000" u="sng" dirty="0">
              <a:cs typeface="(AH) Manal Black" pitchFamily="2" charset="-78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EA208E7-B938-4D3B-8868-C6EC02A6D0E9}"/>
              </a:ext>
            </a:extLst>
          </p:cNvPr>
          <p:cNvSpPr txBox="1">
            <a:spLocks/>
          </p:cNvSpPr>
          <p:nvPr/>
        </p:nvSpPr>
        <p:spPr>
          <a:xfrm>
            <a:off x="3286539" y="2087937"/>
            <a:ext cx="5499651" cy="157381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00000"/>
              </a:lnSpc>
              <a:buNone/>
            </a:pPr>
            <a:r>
              <a:rPr lang="ar-AE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 Qalam Kolkatta Quranic font" panose="02000506000000020003" pitchFamily="2" charset="-78"/>
                <a:cs typeface="(AH) Manal Black" pitchFamily="2" charset="-78"/>
              </a:rPr>
              <a:t>حل أسئلة كتاب النشاط</a:t>
            </a:r>
            <a:endParaRPr lang="ar-BH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 Qalam Kolkatta Quranic font" panose="02000506000000020003" pitchFamily="2" charset="-78"/>
              <a:cs typeface="(AH) Manal Black" pitchFamily="2" charset="-78"/>
            </a:endParaRPr>
          </a:p>
          <a:p>
            <a:pPr marL="0" indent="0" algn="ctr" rtl="1">
              <a:lnSpc>
                <a:spcPct val="150000"/>
              </a:lnSpc>
              <a:buNone/>
            </a:pPr>
            <a:r>
              <a:rPr lang="ar-BH" sz="4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 Qalam Kolkatta Quranic font" panose="02000506000000020003" pitchFamily="2" charset="-78"/>
                <a:cs typeface="(AH) Manal Black" pitchFamily="2" charset="-78"/>
              </a:rPr>
              <a:t>قصة/ </a:t>
            </a:r>
            <a:r>
              <a:rPr lang="ar-AE" sz="4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 Qalam Kolkatta Quranic font" panose="02000506000000020003" pitchFamily="2" charset="-78"/>
                <a:cs typeface="(AH) Manal Black" pitchFamily="2" charset="-78"/>
              </a:rPr>
              <a:t>أمير الأطباء (ص9)</a:t>
            </a:r>
          </a:p>
          <a:p>
            <a:pPr marL="0" indent="0" algn="ctr" rtl="1">
              <a:lnSpc>
                <a:spcPct val="150000"/>
              </a:lnSpc>
              <a:buNone/>
            </a:pPr>
            <a:endParaRPr lang="ar-BH" sz="5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 Qalam Kolkatta Quranic font" panose="02000506000000020003" pitchFamily="2" charset="-78"/>
              <a:cs typeface="(AH) Manal Black" pitchFamily="2" charset="-78"/>
            </a:endParaRPr>
          </a:p>
          <a:p>
            <a:pPr marL="0" indent="0" algn="ctr" rtl="1">
              <a:lnSpc>
                <a:spcPct val="100000"/>
              </a:lnSpc>
              <a:buNone/>
            </a:pPr>
            <a:r>
              <a:rPr lang="ar-BH" sz="5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 Qalam Kolkatta Quranic font" panose="02000506000000020003" pitchFamily="2" charset="-78"/>
                <a:cs typeface="(AH) Manal Black" pitchFamily="2" charset="-78"/>
              </a:rPr>
              <a:t> </a:t>
            </a:r>
          </a:p>
          <a:p>
            <a:pPr marL="0" indent="0" algn="ctr" rtl="1">
              <a:lnSpc>
                <a:spcPct val="100000"/>
              </a:lnSpc>
              <a:buNone/>
            </a:pPr>
            <a:r>
              <a:rPr lang="ar-BH" sz="18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 Qalam Kolkatta Quranic font" panose="02000506000000020003" pitchFamily="2" charset="-78"/>
                <a:cs typeface="(AH) Manal Black" pitchFamily="2" charset="-78"/>
              </a:rPr>
              <a:t>( الفصل الدراسي الثالث)</a:t>
            </a:r>
            <a:endParaRPr lang="en-US" sz="54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 Qalam Kolkatta Quranic font" panose="02000506000000020003" pitchFamily="2" charset="-78"/>
              <a:cs typeface="(AH) Manal Blac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408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exagon line pattern on white background">
            <a:extLst>
              <a:ext uri="{FF2B5EF4-FFF2-40B4-BE49-F238E27FC236}">
                <a16:creationId xmlns:a16="http://schemas.microsoft.com/office/drawing/2014/main" id="{C42AADA0-E10C-4C69-BBCE-F71B854451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74" b="23226"/>
          <a:stretch/>
        </p:blipFill>
        <p:spPr>
          <a:xfrm>
            <a:off x="-2" y="-2"/>
            <a:ext cx="11429995" cy="6858001"/>
          </a:xfrm>
          <a:custGeom>
            <a:avLst/>
            <a:gdLst/>
            <a:ahLst/>
            <a:cxnLst/>
            <a:rect l="l" t="t" r="r" b="b"/>
            <a:pathLst>
              <a:path w="11429995" h="6858001">
                <a:moveTo>
                  <a:pt x="0" y="0"/>
                </a:moveTo>
                <a:lnTo>
                  <a:pt x="7624254" y="0"/>
                </a:lnTo>
                <a:lnTo>
                  <a:pt x="7862589" y="52181"/>
                </a:lnTo>
                <a:cubicBezTo>
                  <a:pt x="10504017" y="652275"/>
                  <a:pt x="11363091" y="1531476"/>
                  <a:pt x="11414106" y="2360939"/>
                </a:cubicBezTo>
                <a:cubicBezTo>
                  <a:pt x="11427932" y="2579799"/>
                  <a:pt x="11433644" y="2800687"/>
                  <a:pt x="11427598" y="3022918"/>
                </a:cubicBezTo>
                <a:cubicBezTo>
                  <a:pt x="11393176" y="4286859"/>
                  <a:pt x="10977952" y="5594221"/>
                  <a:pt x="9507339" y="6818588"/>
                </a:cubicBezTo>
                <a:lnTo>
                  <a:pt x="9458552" y="6858001"/>
                </a:lnTo>
                <a:lnTo>
                  <a:pt x="0" y="6858001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6800AC-85DB-425A-A4AF-C9BC49392764}"/>
              </a:ext>
            </a:extLst>
          </p:cNvPr>
          <p:cNvSpPr txBox="1"/>
          <p:nvPr/>
        </p:nvSpPr>
        <p:spPr>
          <a:xfrm>
            <a:off x="9905997" y="6303093"/>
            <a:ext cx="2616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000" dirty="0">
                <a:cs typeface="(AH) Manal Black" pitchFamily="2" charset="-78"/>
              </a:rPr>
              <a:t>إعداد المعلمة : رحمه البادي</a:t>
            </a:r>
            <a:endParaRPr lang="en-US" sz="2000" dirty="0">
              <a:cs typeface="(AH) Manal Black" pitchFamily="2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AAE6D80-285F-4F5C-BB9A-8D6CEC9E3943}"/>
              </a:ext>
            </a:extLst>
          </p:cNvPr>
          <p:cNvSpPr/>
          <p:nvPr/>
        </p:nvSpPr>
        <p:spPr>
          <a:xfrm>
            <a:off x="381002" y="447465"/>
            <a:ext cx="11429995" cy="5616607"/>
          </a:xfrm>
          <a:prstGeom prst="roundRect">
            <a:avLst/>
          </a:prstGeom>
          <a:solidFill>
            <a:srgbClr val="E1EFD9">
              <a:alpha val="46000"/>
            </a:srgbClr>
          </a:solidFill>
          <a:ln>
            <a:solidFill>
              <a:schemeClr val="tx1">
                <a:lumMod val="6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7C6551-B1F3-4189-8BCD-4329BFE42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762" y="-357863"/>
            <a:ext cx="2926080" cy="292608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2B1FD29-E284-4CA7-B7A2-8FBE05254D35}"/>
              </a:ext>
            </a:extLst>
          </p:cNvPr>
          <p:cNvSpPr/>
          <p:nvPr/>
        </p:nvSpPr>
        <p:spPr>
          <a:xfrm>
            <a:off x="285633" y="869460"/>
            <a:ext cx="20548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rtl="1">
              <a:lnSpc>
                <a:spcPct val="100000"/>
              </a:lnSpc>
              <a:buNone/>
            </a:pPr>
            <a:r>
              <a:rPr lang="ar-BH" sz="2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 Qalam Kolkatta Quranic font" panose="02000506000000020003" pitchFamily="2" charset="-78"/>
                <a:cs typeface="(AH) Manal Black" pitchFamily="2" charset="-78"/>
              </a:rPr>
              <a:t>* </a:t>
            </a:r>
            <a:r>
              <a:rPr lang="ar-AE" sz="2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 Qalam Kolkatta Quranic font" panose="02000506000000020003" pitchFamily="2" charset="-78"/>
                <a:cs typeface="(AH) Manal Black" pitchFamily="2" charset="-78"/>
              </a:rPr>
              <a:t>ص9</a:t>
            </a:r>
            <a:r>
              <a:rPr lang="ar-BH" sz="2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 Qalam Kolkatta Quranic font" panose="02000506000000020003" pitchFamily="2" charset="-78"/>
                <a:cs typeface="(AH) Manal Black" pitchFamily="2" charset="-78"/>
              </a:rPr>
              <a:t>: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BE0ADB3-B2A7-4CBF-9E22-BD2237701AA1}"/>
              </a:ext>
            </a:extLst>
          </p:cNvPr>
          <p:cNvSpPr txBox="1">
            <a:spLocks/>
          </p:cNvSpPr>
          <p:nvPr/>
        </p:nvSpPr>
        <p:spPr>
          <a:xfrm>
            <a:off x="9254046" y="490619"/>
            <a:ext cx="2844800" cy="7818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00000"/>
              </a:lnSpc>
              <a:buNone/>
            </a:pPr>
            <a:endParaRPr lang="en-US" sz="72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 Qalam Kolkatta Quranic font" panose="02000506000000020003" pitchFamily="2" charset="-78"/>
              <a:cs typeface="(AH) Manal Black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5AE9E8-AE24-4AF3-8880-02170CC5361A}"/>
              </a:ext>
            </a:extLst>
          </p:cNvPr>
          <p:cNvSpPr txBox="1"/>
          <p:nvPr/>
        </p:nvSpPr>
        <p:spPr>
          <a:xfrm>
            <a:off x="3714147" y="-131443"/>
            <a:ext cx="880844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endParaRPr lang="en-US" sz="2800" dirty="0">
              <a:solidFill>
                <a:srgbClr val="FF0000"/>
              </a:solidFill>
            </a:endParaRPr>
          </a:p>
          <a:p>
            <a:pPr algn="ctr" rtl="1"/>
            <a:r>
              <a:rPr lang="ar-AE" sz="3600" dirty="0">
                <a:solidFill>
                  <a:srgbClr val="FF0000"/>
                </a:solidFill>
                <a:cs typeface="(AH) Manal Black" pitchFamily="2" charset="-78"/>
              </a:rPr>
              <a:t>1. ختر الإجابة الصحيحة لكل سؤال فيما يأتي:</a:t>
            </a:r>
            <a:endParaRPr lang="ar-BH" sz="3600" dirty="0">
              <a:solidFill>
                <a:srgbClr val="FF0000"/>
              </a:solidFill>
              <a:cs typeface="(AH) Manal Black" pitchFamily="2" charset="-78"/>
            </a:endParaRPr>
          </a:p>
          <a:p>
            <a:pPr algn="r" rtl="1"/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A2C380-02FE-4C83-8256-7E8BC72A6224}"/>
              </a:ext>
            </a:extLst>
          </p:cNvPr>
          <p:cNvSpPr txBox="1"/>
          <p:nvPr/>
        </p:nvSpPr>
        <p:spPr>
          <a:xfrm>
            <a:off x="-167762" y="813469"/>
            <a:ext cx="1110248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endParaRPr lang="en-US" sz="4000" dirty="0">
              <a:solidFill>
                <a:schemeClr val="bg2"/>
              </a:solidFill>
            </a:endParaRPr>
          </a:p>
          <a:p>
            <a:pPr algn="r" rtl="1"/>
            <a:r>
              <a:rPr lang="ar-AE" sz="4800" dirty="0">
                <a:solidFill>
                  <a:schemeClr val="bg2"/>
                </a:solidFill>
                <a:cs typeface="(AH) Manal Black" pitchFamily="2" charset="-78"/>
              </a:rPr>
              <a:t>أ. المقصود بالمشاهدات السريرية:</a:t>
            </a:r>
          </a:p>
          <a:p>
            <a:pPr marL="685800" indent="-685800" algn="r" rtl="1">
              <a:buFontTx/>
              <a:buChar char="-"/>
            </a:pPr>
            <a:r>
              <a:rPr lang="ar-AE" sz="4800" dirty="0">
                <a:solidFill>
                  <a:schemeClr val="bg2"/>
                </a:solidFill>
                <a:cs typeface="(AH) Manal Black" pitchFamily="2" charset="-78"/>
              </a:rPr>
              <a:t>فحص المريض و هو مستلقٍ على سريره.</a:t>
            </a:r>
          </a:p>
          <a:p>
            <a:pPr marL="685800" indent="-685800" algn="r" rtl="1">
              <a:buFontTx/>
              <a:buChar char="-"/>
            </a:pPr>
            <a:r>
              <a:rPr lang="ar-AE" sz="4800" dirty="0">
                <a:solidFill>
                  <a:schemeClr val="bg2"/>
                </a:solidFill>
                <a:cs typeface="(AH) Manal Black" pitchFamily="2" charset="-78"/>
              </a:rPr>
              <a:t>مشاهدة المريض وقت نومه على السرير.</a:t>
            </a:r>
          </a:p>
          <a:p>
            <a:pPr marL="685800" indent="-685800" algn="r" rtl="1">
              <a:buFontTx/>
              <a:buChar char="-"/>
            </a:pPr>
            <a:r>
              <a:rPr lang="ar-AE" sz="4800" dirty="0">
                <a:solidFill>
                  <a:schemeClr val="bg2"/>
                </a:solidFill>
                <a:cs typeface="(AH) Manal Black" pitchFamily="2" charset="-78"/>
              </a:rPr>
              <a:t>تدوين ملحوظات عن المريض و مرضه و علاجه.</a:t>
            </a:r>
          </a:p>
          <a:p>
            <a:pPr marL="685800" indent="-685800" algn="r" rtl="1">
              <a:buFontTx/>
              <a:buChar char="-"/>
            </a:pPr>
            <a:r>
              <a:rPr lang="ar-AE" sz="4800" dirty="0">
                <a:solidFill>
                  <a:schemeClr val="bg2"/>
                </a:solidFill>
                <a:cs typeface="(AH) Manal Black" pitchFamily="2" charset="-78"/>
              </a:rPr>
              <a:t>المقارنة بين المرضى . </a:t>
            </a:r>
            <a:endParaRPr lang="ar-BH" sz="4800" dirty="0">
              <a:solidFill>
                <a:schemeClr val="bg2"/>
              </a:solidFill>
              <a:cs typeface="(AH) Manal Black" pitchFamily="2" charset="-78"/>
            </a:endParaRPr>
          </a:p>
          <a:p>
            <a:pPr algn="r" rtl="1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EB27AB-241A-4D0F-AF22-6770EDF0D8EE}"/>
              </a:ext>
            </a:extLst>
          </p:cNvPr>
          <p:cNvSpPr/>
          <p:nvPr/>
        </p:nvSpPr>
        <p:spPr>
          <a:xfrm>
            <a:off x="2120348" y="4288519"/>
            <a:ext cx="8123582" cy="72080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05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exagon line pattern on white background">
            <a:extLst>
              <a:ext uri="{FF2B5EF4-FFF2-40B4-BE49-F238E27FC236}">
                <a16:creationId xmlns:a16="http://schemas.microsoft.com/office/drawing/2014/main" id="{C42AADA0-E10C-4C69-BBCE-F71B854451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74" b="23226"/>
          <a:stretch/>
        </p:blipFill>
        <p:spPr>
          <a:xfrm>
            <a:off x="-2" y="-2"/>
            <a:ext cx="11429995" cy="6858001"/>
          </a:xfrm>
          <a:custGeom>
            <a:avLst/>
            <a:gdLst/>
            <a:ahLst/>
            <a:cxnLst/>
            <a:rect l="l" t="t" r="r" b="b"/>
            <a:pathLst>
              <a:path w="11429995" h="6858001">
                <a:moveTo>
                  <a:pt x="0" y="0"/>
                </a:moveTo>
                <a:lnTo>
                  <a:pt x="7624254" y="0"/>
                </a:lnTo>
                <a:lnTo>
                  <a:pt x="7862589" y="52181"/>
                </a:lnTo>
                <a:cubicBezTo>
                  <a:pt x="10504017" y="652275"/>
                  <a:pt x="11363091" y="1531476"/>
                  <a:pt x="11414106" y="2360939"/>
                </a:cubicBezTo>
                <a:cubicBezTo>
                  <a:pt x="11427932" y="2579799"/>
                  <a:pt x="11433644" y="2800687"/>
                  <a:pt x="11427598" y="3022918"/>
                </a:cubicBezTo>
                <a:cubicBezTo>
                  <a:pt x="11393176" y="4286859"/>
                  <a:pt x="10977952" y="5594221"/>
                  <a:pt x="9507339" y="6818588"/>
                </a:cubicBezTo>
                <a:lnTo>
                  <a:pt x="9458552" y="6858001"/>
                </a:lnTo>
                <a:lnTo>
                  <a:pt x="0" y="6858001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6800AC-85DB-425A-A4AF-C9BC49392764}"/>
              </a:ext>
            </a:extLst>
          </p:cNvPr>
          <p:cNvSpPr txBox="1"/>
          <p:nvPr/>
        </p:nvSpPr>
        <p:spPr>
          <a:xfrm>
            <a:off x="9905997" y="6303093"/>
            <a:ext cx="2616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000" dirty="0">
                <a:cs typeface="(AH) Manal Black" pitchFamily="2" charset="-78"/>
              </a:rPr>
              <a:t>إعداد المعلمة : رحمه البادي</a:t>
            </a:r>
            <a:endParaRPr lang="en-US" sz="2000" dirty="0">
              <a:cs typeface="(AH) Manal Black" pitchFamily="2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AAE6D80-285F-4F5C-BB9A-8D6CEC9E3943}"/>
              </a:ext>
            </a:extLst>
          </p:cNvPr>
          <p:cNvSpPr/>
          <p:nvPr/>
        </p:nvSpPr>
        <p:spPr>
          <a:xfrm>
            <a:off x="297735" y="477078"/>
            <a:ext cx="11429995" cy="5616607"/>
          </a:xfrm>
          <a:prstGeom prst="roundRect">
            <a:avLst/>
          </a:prstGeom>
          <a:solidFill>
            <a:srgbClr val="E1EFD9">
              <a:alpha val="46000"/>
            </a:srgbClr>
          </a:solidFill>
          <a:ln>
            <a:solidFill>
              <a:schemeClr val="tx1">
                <a:lumMod val="6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7C6551-B1F3-4189-8BCD-4329BFE42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762" y="-357863"/>
            <a:ext cx="2926080" cy="292608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2B1FD29-E284-4CA7-B7A2-8FBE05254D35}"/>
              </a:ext>
            </a:extLst>
          </p:cNvPr>
          <p:cNvSpPr/>
          <p:nvPr/>
        </p:nvSpPr>
        <p:spPr>
          <a:xfrm>
            <a:off x="285633" y="869460"/>
            <a:ext cx="20548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rtl="1">
              <a:lnSpc>
                <a:spcPct val="100000"/>
              </a:lnSpc>
              <a:buNone/>
            </a:pPr>
            <a:r>
              <a:rPr lang="ar-BH" sz="2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 Qalam Kolkatta Quranic font" panose="02000506000000020003" pitchFamily="2" charset="-78"/>
                <a:cs typeface="(AH) Manal Black" pitchFamily="2" charset="-78"/>
              </a:rPr>
              <a:t>* </a:t>
            </a:r>
            <a:r>
              <a:rPr lang="ar-AE" sz="2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 Qalam Kolkatta Quranic font" panose="02000506000000020003" pitchFamily="2" charset="-78"/>
                <a:cs typeface="(AH) Manal Black" pitchFamily="2" charset="-78"/>
              </a:rPr>
              <a:t>ص9</a:t>
            </a:r>
            <a:r>
              <a:rPr lang="ar-BH" sz="2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 Qalam Kolkatta Quranic font" panose="02000506000000020003" pitchFamily="2" charset="-78"/>
                <a:cs typeface="(AH) Manal Black" pitchFamily="2" charset="-78"/>
              </a:rPr>
              <a:t>: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BE0ADB3-B2A7-4CBF-9E22-BD2237701AA1}"/>
              </a:ext>
            </a:extLst>
          </p:cNvPr>
          <p:cNvSpPr txBox="1">
            <a:spLocks/>
          </p:cNvSpPr>
          <p:nvPr/>
        </p:nvSpPr>
        <p:spPr>
          <a:xfrm>
            <a:off x="9254046" y="490619"/>
            <a:ext cx="2844800" cy="7818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00000"/>
              </a:lnSpc>
              <a:buNone/>
            </a:pPr>
            <a:endParaRPr lang="en-US" sz="72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 Qalam Kolkatta Quranic font" panose="02000506000000020003" pitchFamily="2" charset="-78"/>
              <a:cs typeface="(AH) Manal Black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5AE9E8-AE24-4AF3-8880-02170CC5361A}"/>
              </a:ext>
            </a:extLst>
          </p:cNvPr>
          <p:cNvSpPr txBox="1"/>
          <p:nvPr/>
        </p:nvSpPr>
        <p:spPr>
          <a:xfrm>
            <a:off x="2770420" y="-64374"/>
            <a:ext cx="88084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endParaRPr lang="en-US" sz="3600" dirty="0">
              <a:solidFill>
                <a:srgbClr val="FF0000"/>
              </a:solidFill>
            </a:endParaRPr>
          </a:p>
          <a:p>
            <a:pPr algn="ctr" rtl="1"/>
            <a:r>
              <a:rPr lang="ar-AE" sz="4400" dirty="0">
                <a:solidFill>
                  <a:srgbClr val="FF0000"/>
                </a:solidFill>
                <a:cs typeface="(AH) Manal Black" pitchFamily="2" charset="-78"/>
              </a:rPr>
              <a:t>1. ختر الإجابة الصحيحة لكل سؤال </a:t>
            </a:r>
            <a:r>
              <a:rPr lang="ar-AE" sz="3200" dirty="0">
                <a:solidFill>
                  <a:srgbClr val="FF0000"/>
                </a:solidFill>
                <a:cs typeface="(AH) Manal Black" pitchFamily="2" charset="-78"/>
              </a:rPr>
              <a:t>فيما</a:t>
            </a:r>
            <a:r>
              <a:rPr lang="ar-AE" sz="4400" dirty="0">
                <a:solidFill>
                  <a:srgbClr val="FF0000"/>
                </a:solidFill>
                <a:cs typeface="(AH) Manal Black" pitchFamily="2" charset="-78"/>
              </a:rPr>
              <a:t> يأتي:</a:t>
            </a:r>
            <a:endParaRPr lang="ar-BH" sz="4400" dirty="0">
              <a:solidFill>
                <a:srgbClr val="FF0000"/>
              </a:solidFill>
              <a:cs typeface="(AH) Manal Black" pitchFamily="2" charset="-78"/>
            </a:endParaRPr>
          </a:p>
          <a:p>
            <a:pPr algn="r" rtl="1"/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A2C380-02FE-4C83-8256-7E8BC72A6224}"/>
              </a:ext>
            </a:extLst>
          </p:cNvPr>
          <p:cNvSpPr txBox="1"/>
          <p:nvPr/>
        </p:nvSpPr>
        <p:spPr>
          <a:xfrm>
            <a:off x="111803" y="1237076"/>
            <a:ext cx="1110248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endParaRPr lang="en-US" sz="3200" dirty="0">
              <a:solidFill>
                <a:schemeClr val="bg2"/>
              </a:solidFill>
            </a:endParaRPr>
          </a:p>
          <a:p>
            <a:pPr algn="r" rtl="1"/>
            <a:r>
              <a:rPr lang="ar-AE" sz="4000" dirty="0">
                <a:solidFill>
                  <a:schemeClr val="bg2"/>
                </a:solidFill>
                <a:cs typeface="(AH) Manal Black" pitchFamily="2" charset="-78"/>
              </a:rPr>
              <a:t>أ. كان الرازي يؤكد بشدةٍ على صفة ٍ مهمةٍ يجب أن يتصف بها الطبيب، و هي:</a:t>
            </a:r>
          </a:p>
          <a:p>
            <a:pPr marL="685800" indent="-685800" algn="r" rtl="1">
              <a:buFontTx/>
              <a:buChar char="-"/>
            </a:pPr>
            <a:r>
              <a:rPr lang="ar-AE" sz="4000" dirty="0">
                <a:solidFill>
                  <a:schemeClr val="bg2"/>
                </a:solidFill>
                <a:cs typeface="(AH) Manal Black" pitchFamily="2" charset="-78"/>
              </a:rPr>
              <a:t>الصبر.</a:t>
            </a:r>
          </a:p>
          <a:p>
            <a:pPr marL="685800" indent="-685800" algn="r" rtl="1">
              <a:buFontTx/>
              <a:buChar char="-"/>
            </a:pPr>
            <a:r>
              <a:rPr lang="ar-AE" sz="4000" dirty="0">
                <a:solidFill>
                  <a:schemeClr val="bg2"/>
                </a:solidFill>
                <a:cs typeface="(AH) Manal Black" pitchFamily="2" charset="-78"/>
              </a:rPr>
              <a:t>الثقة بالنفس.</a:t>
            </a:r>
          </a:p>
          <a:p>
            <a:pPr marL="685800" indent="-685800" algn="r" rtl="1">
              <a:buFontTx/>
              <a:buChar char="-"/>
            </a:pPr>
            <a:r>
              <a:rPr lang="ar-AE" sz="4000" dirty="0">
                <a:solidFill>
                  <a:schemeClr val="bg2"/>
                </a:solidFill>
                <a:cs typeface="(AH) Manal Black" pitchFamily="2" charset="-78"/>
              </a:rPr>
              <a:t>الذكاء.</a:t>
            </a:r>
          </a:p>
          <a:p>
            <a:pPr marL="685800" indent="-685800" algn="r" rtl="1">
              <a:buFontTx/>
              <a:buChar char="-"/>
            </a:pPr>
            <a:r>
              <a:rPr lang="ar-AE" sz="4000" dirty="0">
                <a:solidFill>
                  <a:schemeClr val="bg2"/>
                </a:solidFill>
                <a:cs typeface="(AH) Manal Black" pitchFamily="2" charset="-78"/>
              </a:rPr>
              <a:t>التواضع. </a:t>
            </a:r>
            <a:endParaRPr lang="ar-BH" sz="4000" dirty="0">
              <a:solidFill>
                <a:schemeClr val="bg2"/>
              </a:solidFill>
              <a:cs typeface="(AH) Manal Black" pitchFamily="2" charset="-78"/>
            </a:endParaRPr>
          </a:p>
          <a:p>
            <a:pPr algn="r" rtl="1"/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1C3AA8D-D08B-4017-B55C-1ED56DC62E5B}"/>
              </a:ext>
            </a:extLst>
          </p:cNvPr>
          <p:cNvSpPr/>
          <p:nvPr/>
        </p:nvSpPr>
        <p:spPr>
          <a:xfrm>
            <a:off x="9090991" y="4671113"/>
            <a:ext cx="1470992" cy="72080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7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exagon line pattern on white background">
            <a:extLst>
              <a:ext uri="{FF2B5EF4-FFF2-40B4-BE49-F238E27FC236}">
                <a16:creationId xmlns:a16="http://schemas.microsoft.com/office/drawing/2014/main" id="{C42AADA0-E10C-4C69-BBCE-F71B854451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74" b="23226"/>
          <a:stretch/>
        </p:blipFill>
        <p:spPr>
          <a:xfrm>
            <a:off x="-2" y="-2"/>
            <a:ext cx="11429995" cy="6858001"/>
          </a:xfrm>
          <a:custGeom>
            <a:avLst/>
            <a:gdLst/>
            <a:ahLst/>
            <a:cxnLst/>
            <a:rect l="l" t="t" r="r" b="b"/>
            <a:pathLst>
              <a:path w="11429995" h="6858001">
                <a:moveTo>
                  <a:pt x="0" y="0"/>
                </a:moveTo>
                <a:lnTo>
                  <a:pt x="7624254" y="0"/>
                </a:lnTo>
                <a:lnTo>
                  <a:pt x="7862589" y="52181"/>
                </a:lnTo>
                <a:cubicBezTo>
                  <a:pt x="10504017" y="652275"/>
                  <a:pt x="11363091" y="1531476"/>
                  <a:pt x="11414106" y="2360939"/>
                </a:cubicBezTo>
                <a:cubicBezTo>
                  <a:pt x="11427932" y="2579799"/>
                  <a:pt x="11433644" y="2800687"/>
                  <a:pt x="11427598" y="3022918"/>
                </a:cubicBezTo>
                <a:cubicBezTo>
                  <a:pt x="11393176" y="4286859"/>
                  <a:pt x="10977952" y="5594221"/>
                  <a:pt x="9507339" y="6818588"/>
                </a:cubicBezTo>
                <a:lnTo>
                  <a:pt x="9458552" y="6858001"/>
                </a:lnTo>
                <a:lnTo>
                  <a:pt x="0" y="6858001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6800AC-85DB-425A-A4AF-C9BC49392764}"/>
              </a:ext>
            </a:extLst>
          </p:cNvPr>
          <p:cNvSpPr txBox="1"/>
          <p:nvPr/>
        </p:nvSpPr>
        <p:spPr>
          <a:xfrm>
            <a:off x="9905997" y="6303093"/>
            <a:ext cx="2616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000" dirty="0">
                <a:cs typeface="(AH) Manal Black" pitchFamily="2" charset="-78"/>
              </a:rPr>
              <a:t>إعداد المعلمة : رحمه البادي</a:t>
            </a:r>
            <a:endParaRPr lang="en-US" sz="2000" dirty="0">
              <a:cs typeface="(AH) Manal Black" pitchFamily="2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AAE6D80-285F-4F5C-BB9A-8D6CEC9E3943}"/>
              </a:ext>
            </a:extLst>
          </p:cNvPr>
          <p:cNvSpPr/>
          <p:nvPr/>
        </p:nvSpPr>
        <p:spPr>
          <a:xfrm>
            <a:off x="297735" y="477078"/>
            <a:ext cx="11429995" cy="5616607"/>
          </a:xfrm>
          <a:prstGeom prst="roundRect">
            <a:avLst/>
          </a:prstGeom>
          <a:solidFill>
            <a:srgbClr val="E1EFD9">
              <a:alpha val="46000"/>
            </a:srgbClr>
          </a:solidFill>
          <a:ln>
            <a:solidFill>
              <a:schemeClr val="tx1">
                <a:lumMod val="6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7C6551-B1F3-4189-8BCD-4329BFE42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762" y="-357863"/>
            <a:ext cx="2926080" cy="292608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2B1FD29-E284-4CA7-B7A2-8FBE05254D35}"/>
              </a:ext>
            </a:extLst>
          </p:cNvPr>
          <p:cNvSpPr/>
          <p:nvPr/>
        </p:nvSpPr>
        <p:spPr>
          <a:xfrm>
            <a:off x="285633" y="869460"/>
            <a:ext cx="20548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rtl="1">
              <a:lnSpc>
                <a:spcPct val="100000"/>
              </a:lnSpc>
              <a:buNone/>
            </a:pPr>
            <a:r>
              <a:rPr lang="ar-BH" sz="2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 Qalam Kolkatta Quranic font" panose="02000506000000020003" pitchFamily="2" charset="-78"/>
                <a:cs typeface="(AH) Manal Black" pitchFamily="2" charset="-78"/>
              </a:rPr>
              <a:t>* </a:t>
            </a:r>
            <a:r>
              <a:rPr lang="ar-AE" sz="2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 Qalam Kolkatta Quranic font" panose="02000506000000020003" pitchFamily="2" charset="-78"/>
                <a:cs typeface="(AH) Manal Black" pitchFamily="2" charset="-78"/>
              </a:rPr>
              <a:t>ص9</a:t>
            </a:r>
            <a:r>
              <a:rPr lang="ar-BH" sz="2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 Qalam Kolkatta Quranic font" panose="02000506000000020003" pitchFamily="2" charset="-78"/>
                <a:cs typeface="(AH) Manal Black" pitchFamily="2" charset="-78"/>
              </a:rPr>
              <a:t>: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BE0ADB3-B2A7-4CBF-9E22-BD2237701AA1}"/>
              </a:ext>
            </a:extLst>
          </p:cNvPr>
          <p:cNvSpPr txBox="1">
            <a:spLocks/>
          </p:cNvSpPr>
          <p:nvPr/>
        </p:nvSpPr>
        <p:spPr>
          <a:xfrm>
            <a:off x="9254046" y="490619"/>
            <a:ext cx="2844800" cy="7818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00000"/>
              </a:lnSpc>
              <a:buNone/>
            </a:pPr>
            <a:endParaRPr lang="en-US" sz="72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 Qalam Kolkatta Quranic font" panose="02000506000000020003" pitchFamily="2" charset="-78"/>
              <a:cs typeface="(AH) Manal Black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5AE9E8-AE24-4AF3-8880-02170CC5361A}"/>
              </a:ext>
            </a:extLst>
          </p:cNvPr>
          <p:cNvSpPr txBox="1"/>
          <p:nvPr/>
        </p:nvSpPr>
        <p:spPr>
          <a:xfrm>
            <a:off x="3217026" y="423095"/>
            <a:ext cx="880844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endParaRPr lang="en-US" sz="3200" dirty="0">
              <a:solidFill>
                <a:srgbClr val="FF0000"/>
              </a:solidFill>
            </a:endParaRPr>
          </a:p>
          <a:p>
            <a:pPr algn="ctr" rtl="1"/>
            <a:r>
              <a:rPr lang="ar-AE" sz="4000" dirty="0">
                <a:solidFill>
                  <a:srgbClr val="FF0000"/>
                </a:solidFill>
                <a:cs typeface="(AH) Manal Black" pitchFamily="2" charset="-78"/>
              </a:rPr>
              <a:t>1. ختر الإجابة الصحيحة لكل سؤال فيما يأتي:</a:t>
            </a:r>
            <a:endParaRPr lang="ar-BH" sz="4000" dirty="0">
              <a:solidFill>
                <a:srgbClr val="FF0000"/>
              </a:solidFill>
              <a:cs typeface="(AH) Manal Black" pitchFamily="2" charset="-78"/>
            </a:endParaRPr>
          </a:p>
          <a:p>
            <a:pPr algn="r" rtl="1"/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A2C380-02FE-4C83-8256-7E8BC72A6224}"/>
              </a:ext>
            </a:extLst>
          </p:cNvPr>
          <p:cNvSpPr txBox="1"/>
          <p:nvPr/>
        </p:nvSpPr>
        <p:spPr>
          <a:xfrm>
            <a:off x="-73381" y="1481906"/>
            <a:ext cx="1110248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endParaRPr lang="en-US" sz="3200" dirty="0">
              <a:solidFill>
                <a:schemeClr val="bg2"/>
              </a:solidFill>
            </a:endParaRPr>
          </a:p>
          <a:p>
            <a:pPr algn="r" rtl="1"/>
            <a:r>
              <a:rPr lang="ar-AE" sz="4000" dirty="0">
                <a:solidFill>
                  <a:schemeClr val="bg2"/>
                </a:solidFill>
                <a:cs typeface="(AH) Manal Black" pitchFamily="2" charset="-78"/>
              </a:rPr>
              <a:t>أ. الهدف الرئيس من النص:</a:t>
            </a:r>
          </a:p>
          <a:p>
            <a:pPr marL="685800" indent="-685800" algn="r" rtl="1">
              <a:buFontTx/>
              <a:buChar char="-"/>
            </a:pPr>
            <a:r>
              <a:rPr lang="ar-AE" sz="4000" dirty="0">
                <a:solidFill>
                  <a:schemeClr val="bg2"/>
                </a:solidFill>
                <a:cs typeface="(AH) Manal Black" pitchFamily="2" charset="-78"/>
              </a:rPr>
              <a:t>تقديم معلومات عن الرازي.</a:t>
            </a:r>
          </a:p>
          <a:p>
            <a:pPr marL="685800" indent="-685800" algn="r" rtl="1">
              <a:buFontTx/>
              <a:buChar char="-"/>
            </a:pPr>
            <a:r>
              <a:rPr lang="ar-AE" sz="4000" dirty="0">
                <a:solidFill>
                  <a:schemeClr val="bg2"/>
                </a:solidFill>
                <a:cs typeface="(AH) Manal Black" pitchFamily="2" charset="-78"/>
              </a:rPr>
              <a:t>التأكيد على أن القراءة مفتاح النجاح.</a:t>
            </a:r>
          </a:p>
          <a:p>
            <a:pPr marL="685800" indent="-685800" algn="r" rtl="1">
              <a:buFontTx/>
              <a:buChar char="-"/>
            </a:pPr>
            <a:r>
              <a:rPr lang="ar-AE" sz="4000" dirty="0">
                <a:solidFill>
                  <a:schemeClr val="bg2"/>
                </a:solidFill>
                <a:cs typeface="(AH) Manal Black" pitchFamily="2" charset="-78"/>
              </a:rPr>
              <a:t>معرفة الخطوات العلمية في البحث.</a:t>
            </a:r>
          </a:p>
          <a:p>
            <a:pPr marL="685800" indent="-685800" algn="r" rtl="1">
              <a:buFontTx/>
              <a:buChar char="-"/>
            </a:pPr>
            <a:r>
              <a:rPr lang="ar-AE" sz="4000" dirty="0">
                <a:solidFill>
                  <a:schemeClr val="bg2"/>
                </a:solidFill>
                <a:cs typeface="(AH) Manal Black" pitchFamily="2" charset="-78"/>
              </a:rPr>
              <a:t>تقديم طرائق للاجتهاد و التفوق في الدراسة. </a:t>
            </a:r>
            <a:endParaRPr lang="ar-BH" sz="4000" dirty="0">
              <a:solidFill>
                <a:schemeClr val="bg2"/>
              </a:solidFill>
              <a:cs typeface="(AH) Manal Black" pitchFamily="2" charset="-78"/>
            </a:endParaRPr>
          </a:p>
          <a:p>
            <a:pPr algn="r" rtl="1"/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F91EEB3-FE1D-4084-A6F2-B5A2D530772B}"/>
              </a:ext>
            </a:extLst>
          </p:cNvPr>
          <p:cNvSpPr/>
          <p:nvPr/>
        </p:nvSpPr>
        <p:spPr>
          <a:xfrm>
            <a:off x="4585251" y="3678588"/>
            <a:ext cx="5878853" cy="72080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66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exagon line pattern on white background">
            <a:extLst>
              <a:ext uri="{FF2B5EF4-FFF2-40B4-BE49-F238E27FC236}">
                <a16:creationId xmlns:a16="http://schemas.microsoft.com/office/drawing/2014/main" id="{C42AADA0-E10C-4C69-BBCE-F71B854451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74" b="23226"/>
          <a:stretch/>
        </p:blipFill>
        <p:spPr>
          <a:xfrm>
            <a:off x="-2" y="-2"/>
            <a:ext cx="11429995" cy="6858001"/>
          </a:xfrm>
          <a:custGeom>
            <a:avLst/>
            <a:gdLst/>
            <a:ahLst/>
            <a:cxnLst/>
            <a:rect l="l" t="t" r="r" b="b"/>
            <a:pathLst>
              <a:path w="11429995" h="6858001">
                <a:moveTo>
                  <a:pt x="0" y="0"/>
                </a:moveTo>
                <a:lnTo>
                  <a:pt x="7624254" y="0"/>
                </a:lnTo>
                <a:lnTo>
                  <a:pt x="7862589" y="52181"/>
                </a:lnTo>
                <a:cubicBezTo>
                  <a:pt x="10504017" y="652275"/>
                  <a:pt x="11363091" y="1531476"/>
                  <a:pt x="11414106" y="2360939"/>
                </a:cubicBezTo>
                <a:cubicBezTo>
                  <a:pt x="11427932" y="2579799"/>
                  <a:pt x="11433644" y="2800687"/>
                  <a:pt x="11427598" y="3022918"/>
                </a:cubicBezTo>
                <a:cubicBezTo>
                  <a:pt x="11393176" y="4286859"/>
                  <a:pt x="10977952" y="5594221"/>
                  <a:pt x="9507339" y="6818588"/>
                </a:cubicBezTo>
                <a:lnTo>
                  <a:pt x="9458552" y="6858001"/>
                </a:lnTo>
                <a:lnTo>
                  <a:pt x="0" y="6858001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6800AC-85DB-425A-A4AF-C9BC49392764}"/>
              </a:ext>
            </a:extLst>
          </p:cNvPr>
          <p:cNvSpPr txBox="1"/>
          <p:nvPr/>
        </p:nvSpPr>
        <p:spPr>
          <a:xfrm>
            <a:off x="9905997" y="6303093"/>
            <a:ext cx="2616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000" dirty="0">
                <a:cs typeface="(AH) Manal Black" pitchFamily="2" charset="-78"/>
              </a:rPr>
              <a:t>إعداد المعلمة : رحمه البادي</a:t>
            </a:r>
            <a:endParaRPr lang="en-US" sz="2000" dirty="0">
              <a:cs typeface="(AH) Manal Black" pitchFamily="2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AAE6D80-285F-4F5C-BB9A-8D6CEC9E3943}"/>
              </a:ext>
            </a:extLst>
          </p:cNvPr>
          <p:cNvSpPr/>
          <p:nvPr/>
        </p:nvSpPr>
        <p:spPr>
          <a:xfrm>
            <a:off x="297735" y="477078"/>
            <a:ext cx="11429995" cy="5616607"/>
          </a:xfrm>
          <a:prstGeom prst="roundRect">
            <a:avLst/>
          </a:prstGeom>
          <a:solidFill>
            <a:srgbClr val="E1EFD9">
              <a:alpha val="46000"/>
            </a:srgbClr>
          </a:solidFill>
          <a:ln>
            <a:solidFill>
              <a:schemeClr val="tx1">
                <a:lumMod val="6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7C6551-B1F3-4189-8BCD-4329BFE42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762" y="-357863"/>
            <a:ext cx="2926080" cy="292608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2B1FD29-E284-4CA7-B7A2-8FBE05254D35}"/>
              </a:ext>
            </a:extLst>
          </p:cNvPr>
          <p:cNvSpPr/>
          <p:nvPr/>
        </p:nvSpPr>
        <p:spPr>
          <a:xfrm>
            <a:off x="285633" y="869460"/>
            <a:ext cx="20548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rtl="1">
              <a:lnSpc>
                <a:spcPct val="100000"/>
              </a:lnSpc>
              <a:buNone/>
            </a:pPr>
            <a:r>
              <a:rPr lang="ar-BH" sz="2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 Qalam Kolkatta Quranic font" panose="02000506000000020003" pitchFamily="2" charset="-78"/>
                <a:cs typeface="(AH) Manal Black" pitchFamily="2" charset="-78"/>
              </a:rPr>
              <a:t>* </a:t>
            </a:r>
            <a:r>
              <a:rPr lang="ar-AE" sz="2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 Qalam Kolkatta Quranic font" panose="02000506000000020003" pitchFamily="2" charset="-78"/>
                <a:cs typeface="(AH) Manal Black" pitchFamily="2" charset="-78"/>
              </a:rPr>
              <a:t>ص9</a:t>
            </a:r>
            <a:r>
              <a:rPr lang="ar-BH" sz="2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 Qalam Kolkatta Quranic font" panose="02000506000000020003" pitchFamily="2" charset="-78"/>
                <a:cs typeface="(AH) Manal Black" pitchFamily="2" charset="-78"/>
              </a:rPr>
              <a:t>: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BE0ADB3-B2A7-4CBF-9E22-BD2237701AA1}"/>
              </a:ext>
            </a:extLst>
          </p:cNvPr>
          <p:cNvSpPr txBox="1">
            <a:spLocks/>
          </p:cNvSpPr>
          <p:nvPr/>
        </p:nvSpPr>
        <p:spPr>
          <a:xfrm>
            <a:off x="9254046" y="490619"/>
            <a:ext cx="2844800" cy="7818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00000"/>
              </a:lnSpc>
              <a:buNone/>
            </a:pPr>
            <a:endParaRPr lang="en-US" sz="72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 Qalam Kolkatta Quranic font" panose="02000506000000020003" pitchFamily="2" charset="-78"/>
              <a:cs typeface="(AH) Manal Black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5AE9E8-AE24-4AF3-8880-02170CC5361A}"/>
              </a:ext>
            </a:extLst>
          </p:cNvPr>
          <p:cNvSpPr txBox="1"/>
          <p:nvPr/>
        </p:nvSpPr>
        <p:spPr>
          <a:xfrm>
            <a:off x="1917766" y="-56551"/>
            <a:ext cx="1000185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endParaRPr lang="en-US" sz="3200" dirty="0">
              <a:solidFill>
                <a:srgbClr val="FF0000"/>
              </a:solidFill>
            </a:endParaRPr>
          </a:p>
          <a:p>
            <a:pPr algn="ctr" rtl="1"/>
            <a:r>
              <a:rPr lang="ar-AE" sz="4000" dirty="0">
                <a:solidFill>
                  <a:srgbClr val="FF0000"/>
                </a:solidFill>
                <a:cs typeface="(AH) Manal Black" pitchFamily="2" charset="-78"/>
              </a:rPr>
              <a:t>2. اعتمد على السياق لتتعرف معاني الكلمات التي تحتها خط:</a:t>
            </a:r>
            <a:endParaRPr lang="ar-BH" sz="4000" dirty="0">
              <a:solidFill>
                <a:srgbClr val="FF0000"/>
              </a:solidFill>
              <a:cs typeface="(AH) Manal Black" pitchFamily="2" charset="-78"/>
            </a:endParaRPr>
          </a:p>
          <a:p>
            <a:pPr algn="r" rtl="1"/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A2C380-02FE-4C83-8256-7E8BC72A6224}"/>
              </a:ext>
            </a:extLst>
          </p:cNvPr>
          <p:cNvSpPr txBox="1"/>
          <p:nvPr/>
        </p:nvSpPr>
        <p:spPr>
          <a:xfrm>
            <a:off x="464270" y="2398834"/>
            <a:ext cx="1110248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r" rtl="1">
              <a:buFontTx/>
              <a:buChar char="-"/>
            </a:pPr>
            <a:r>
              <a:rPr lang="ar-AE" sz="4800" dirty="0">
                <a:solidFill>
                  <a:schemeClr val="accent4">
                    <a:lumMod val="75000"/>
                  </a:schemeClr>
                </a:solidFill>
                <a:cs typeface="(AH) Manal Black" pitchFamily="2" charset="-78"/>
              </a:rPr>
              <a:t>إنني</a:t>
            </a:r>
            <a:r>
              <a:rPr lang="ar-AE" sz="4800" dirty="0">
                <a:solidFill>
                  <a:srgbClr val="FF0000"/>
                </a:solidFill>
                <a:cs typeface="(AH) Manal Black" pitchFamily="2" charset="-78"/>
              </a:rPr>
              <a:t> </a:t>
            </a:r>
            <a:r>
              <a:rPr lang="ar-AE" sz="4800" u="sng" dirty="0">
                <a:solidFill>
                  <a:srgbClr val="FF0000"/>
                </a:solidFill>
                <a:cs typeface="(AH) Manal Black" pitchFamily="2" charset="-78"/>
              </a:rPr>
              <a:t>أميل</a:t>
            </a:r>
            <a:r>
              <a:rPr lang="ar-AE" sz="4800" dirty="0">
                <a:solidFill>
                  <a:srgbClr val="FF0000"/>
                </a:solidFill>
                <a:cs typeface="(AH) Manal Black" pitchFamily="2" charset="-78"/>
              </a:rPr>
              <a:t> </a:t>
            </a:r>
            <a:r>
              <a:rPr lang="ar-AE" sz="4800" dirty="0">
                <a:solidFill>
                  <a:schemeClr val="accent4">
                    <a:lumMod val="75000"/>
                  </a:schemeClr>
                </a:solidFill>
                <a:cs typeface="(AH) Manal Black" pitchFamily="2" charset="-78"/>
              </a:rPr>
              <a:t>إلى نوع معين من العلوم . </a:t>
            </a:r>
          </a:p>
          <a:p>
            <a:pPr marL="685800" indent="-685800" algn="r" rtl="1">
              <a:buFontTx/>
              <a:buChar char="-"/>
            </a:pPr>
            <a:r>
              <a:rPr lang="ar-AE" sz="4800" u="sng" dirty="0">
                <a:solidFill>
                  <a:srgbClr val="FF0000"/>
                </a:solidFill>
                <a:cs typeface="(AH) Manal Black" pitchFamily="2" charset="-78"/>
              </a:rPr>
              <a:t>واظبت</a:t>
            </a:r>
            <a:r>
              <a:rPr lang="ar-AE" sz="4800" dirty="0">
                <a:solidFill>
                  <a:schemeClr val="accent4">
                    <a:lumMod val="75000"/>
                  </a:schemeClr>
                </a:solidFill>
                <a:cs typeface="(AH) Manal Black" pitchFamily="2" charset="-78"/>
              </a:rPr>
              <a:t> على قراءة كتب الطب.</a:t>
            </a:r>
          </a:p>
          <a:p>
            <a:pPr marL="685800" indent="-685800" algn="r" rtl="1">
              <a:buFontTx/>
              <a:buChar char="-"/>
            </a:pPr>
            <a:r>
              <a:rPr lang="ar-AE" sz="4800" u="sng" dirty="0">
                <a:solidFill>
                  <a:srgbClr val="FF0000"/>
                </a:solidFill>
                <a:cs typeface="(AH) Manal Black" pitchFamily="2" charset="-78"/>
              </a:rPr>
              <a:t>صمدت</a:t>
            </a:r>
            <a:r>
              <a:rPr lang="ar-AE" sz="4800" dirty="0">
                <a:solidFill>
                  <a:schemeClr val="accent4">
                    <a:lumMod val="75000"/>
                  </a:schemeClr>
                </a:solidFill>
                <a:cs typeface="(AH) Manal Black" pitchFamily="2" charset="-78"/>
              </a:rPr>
              <a:t> فيه قطعة اللحم أول مدة .</a:t>
            </a:r>
          </a:p>
          <a:p>
            <a:pPr marL="685800" indent="-685800" algn="r" rtl="1">
              <a:buFontTx/>
              <a:buChar char="-"/>
            </a:pPr>
            <a:r>
              <a:rPr lang="ar-AE" sz="4800" dirty="0">
                <a:solidFill>
                  <a:schemeClr val="accent4">
                    <a:lumMod val="75000"/>
                  </a:schemeClr>
                </a:solidFill>
                <a:cs typeface="(AH) Manal Black" pitchFamily="2" charset="-78"/>
              </a:rPr>
              <a:t>كان على الطبيب </a:t>
            </a:r>
            <a:r>
              <a:rPr lang="ar-AE" sz="4800" u="sng" dirty="0">
                <a:solidFill>
                  <a:srgbClr val="FF0000"/>
                </a:solidFill>
                <a:cs typeface="(AH) Manal Black" pitchFamily="2" charset="-78"/>
              </a:rPr>
              <a:t>بتر</a:t>
            </a:r>
            <a:r>
              <a:rPr lang="ar-AE" sz="4800" dirty="0">
                <a:solidFill>
                  <a:schemeClr val="accent4">
                    <a:lumMod val="75000"/>
                  </a:schemeClr>
                </a:solidFill>
                <a:cs typeface="(AH) Manal Black" pitchFamily="2" charset="-78"/>
              </a:rPr>
              <a:t> العضو ثم كيه.</a:t>
            </a:r>
          </a:p>
          <a:p>
            <a:pPr algn="r" rtl="1"/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ADAD77-4225-470B-B297-9171E11AE6EC}"/>
              </a:ext>
            </a:extLst>
          </p:cNvPr>
          <p:cNvSpPr txBox="1"/>
          <p:nvPr/>
        </p:nvSpPr>
        <p:spPr>
          <a:xfrm>
            <a:off x="1595085" y="2471130"/>
            <a:ext cx="3419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dirty="0">
                <a:solidFill>
                  <a:srgbClr val="FF0000"/>
                </a:solidFill>
                <a:cs typeface="(AH) Manal Black" pitchFamily="2" charset="-78"/>
              </a:rPr>
              <a:t>( أتجه و أحب)</a:t>
            </a:r>
          </a:p>
          <a:p>
            <a:pPr algn="ctr"/>
            <a:endParaRPr lang="en-US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F2E857-F3C0-439A-8E96-D1A7FD77F431}"/>
              </a:ext>
            </a:extLst>
          </p:cNvPr>
          <p:cNvSpPr txBox="1"/>
          <p:nvPr/>
        </p:nvSpPr>
        <p:spPr>
          <a:xfrm>
            <a:off x="1595084" y="3225762"/>
            <a:ext cx="3419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dirty="0">
                <a:solidFill>
                  <a:srgbClr val="FF0000"/>
                </a:solidFill>
                <a:cs typeface="(AH) Manal Black" pitchFamily="2" charset="-78"/>
              </a:rPr>
              <a:t>( ألتزمت)</a:t>
            </a:r>
          </a:p>
          <a:p>
            <a:pPr algn="ctr"/>
            <a:endParaRPr lang="en-US" sz="3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128986-837A-4B41-89B8-BE1DD7E740F5}"/>
              </a:ext>
            </a:extLst>
          </p:cNvPr>
          <p:cNvSpPr txBox="1"/>
          <p:nvPr/>
        </p:nvSpPr>
        <p:spPr>
          <a:xfrm>
            <a:off x="1570445" y="3930631"/>
            <a:ext cx="3419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dirty="0">
                <a:solidFill>
                  <a:srgbClr val="FF0000"/>
                </a:solidFill>
                <a:cs typeface="(AH) Manal Black" pitchFamily="2" charset="-78"/>
              </a:rPr>
              <a:t>( استمر و ثبت)</a:t>
            </a:r>
          </a:p>
          <a:p>
            <a:pPr algn="ctr"/>
            <a:endParaRPr lang="en-US" sz="3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833C12-5AE6-40F2-90F6-C7BE64D887F3}"/>
              </a:ext>
            </a:extLst>
          </p:cNvPr>
          <p:cNvSpPr txBox="1"/>
          <p:nvPr/>
        </p:nvSpPr>
        <p:spPr>
          <a:xfrm>
            <a:off x="1545806" y="4721067"/>
            <a:ext cx="3419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dirty="0">
                <a:solidFill>
                  <a:srgbClr val="FF0000"/>
                </a:solidFill>
                <a:cs typeface="(AH) Manal Black" pitchFamily="2" charset="-78"/>
              </a:rPr>
              <a:t>( قطع)</a:t>
            </a:r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0566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2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Pebble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2353</TotalTime>
  <Words>246</Words>
  <Application>Microsoft Office PowerPoint</Application>
  <PresentationFormat>Widescreen</PresentationFormat>
  <Paragraphs>49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Al Qalam Kolkatta Quranic font</vt:lpstr>
      <vt:lpstr>Arial</vt:lpstr>
      <vt:lpstr>Avenir Next LT Pro</vt:lpstr>
      <vt:lpstr>Avenir Next LT Pro Light</vt:lpstr>
      <vt:lpstr>Sitka Subheading</vt:lpstr>
      <vt:lpstr>PebbleVTI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Rahma Albadi</dc:creator>
  <cp:lastModifiedBy>Rahma Albadi</cp:lastModifiedBy>
  <cp:revision>15</cp:revision>
  <dcterms:created xsi:type="dcterms:W3CDTF">2021-03-28T13:25:42Z</dcterms:created>
  <dcterms:modified xsi:type="dcterms:W3CDTF">2022-04-21T18:08:43Z</dcterms:modified>
</cp:coreProperties>
</file>