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74" r:id="rId4"/>
    <p:sldId id="275" r:id="rId5"/>
    <p:sldId id="276" r:id="rId6"/>
    <p:sldId id="277" r:id="rId7"/>
    <p:sldId id="281" r:id="rId8"/>
    <p:sldId id="278" r:id="rId9"/>
    <p:sldId id="279" r:id="rId10"/>
    <p:sldId id="280" r:id="rId11"/>
    <p:sldId id="26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3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3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A1826-1B3E-4E2E-8D6C-93BCEAA3D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7200" y="1096965"/>
            <a:ext cx="7977600" cy="2085696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B5F0CE-1714-4650-9690-5676C0634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6000" y="3945771"/>
            <a:ext cx="5760000" cy="1832730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2400" i="0" spc="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D0CA85-BF38-4762-934C-D00F2047C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CA3C9-6579-49D9-A5FD-20231FB4B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B94FE-6287-4D49-B0E5-FE9A9BA75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0C0B2A-3FD1-4235-A16E-0ED1E028A93E}"/>
              </a:ext>
            </a:extLst>
          </p:cNvPr>
          <p:cNvCxnSpPr>
            <a:cxnSpLocks/>
          </p:cNvCxnSpPr>
          <p:nvPr/>
        </p:nvCxnSpPr>
        <p:spPr>
          <a:xfrm>
            <a:off x="5826000" y="3525773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9494E066-0146-46E9-BAF1-C33240ABA294}"/>
              </a:ext>
            </a:extLst>
          </p:cNvPr>
          <p:cNvGrpSpPr/>
          <p:nvPr/>
        </p:nvGrpSpPr>
        <p:grpSpPr>
          <a:xfrm rot="2700000">
            <a:off x="10127693" y="4178240"/>
            <a:ext cx="633413" cy="1862138"/>
            <a:chOff x="5959192" y="333389"/>
            <a:chExt cx="633413" cy="186213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02BD80B-C499-4DAC-9580-575B04F8658F}"/>
                </a:ext>
              </a:extLst>
            </p:cNvPr>
            <p:cNvGrpSpPr/>
            <p:nvPr/>
          </p:nvGrpSpPr>
          <p:grpSpPr>
            <a:xfrm>
              <a:off x="5959192" y="333389"/>
              <a:ext cx="633413" cy="1419225"/>
              <a:chOff x="5959192" y="333389"/>
              <a:chExt cx="633413" cy="1419225"/>
            </a:xfrm>
          </p:grpSpPr>
          <p:sp>
            <p:nvSpPr>
              <p:cNvPr id="11" name="Freeform 68">
                <a:extLst>
                  <a:ext uri="{FF2B5EF4-FFF2-40B4-BE49-F238E27FC236}">
                    <a16:creationId xmlns:a16="http://schemas.microsoft.com/office/drawing/2014/main" id="{CCF069F3-858C-4C67-90C2-46017C3D4C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59192" y="333389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69">
                <a:extLst>
                  <a:ext uri="{FF2B5EF4-FFF2-40B4-BE49-F238E27FC236}">
                    <a16:creationId xmlns:a16="http://schemas.microsoft.com/office/drawing/2014/main" id="{8A1FFA52-DFA8-4A81-8A85-50BE13257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8280" y="333389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" name="Line 70">
              <a:extLst>
                <a:ext uri="{FF2B5EF4-FFF2-40B4-BE49-F238E27FC236}">
                  <a16:creationId xmlns:a16="http://schemas.microsoft.com/office/drawing/2014/main" id="{BAEDA471-60CB-4A0C-B9AD-B2B3C51EA2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78280" y="333389"/>
              <a:ext cx="0" cy="18621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17342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FB6D0-92CA-4910-AE77-E238F4C89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913172-A138-4DD4-A5B1-58BA62507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897B9-E4AD-469B-A60D-9A1A4BD19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5E1B0-48D6-4F99-9955-39958BA96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9F49DA-55D4-4E36-AEB9-A0E99E31A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59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FEBC7C-C5C1-4A79-A195-B35701C289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D34A74-3328-469B-ABCA-96F2FE3687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E19AB-5637-455E-89C3-B41702C20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4F2A3-EBEE-4F42-BAC2-A482F00E6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E1C27-1A43-4B0B-88D0-0C5FE1DBE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021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32E59-6597-437B-B2F8-E2DD1F86A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3BC1D-912E-4012-84AC-A509C9EF4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7110C-4AA3-4101-B3BD-140B90AF9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0F189-4D8E-4DE6-8295-CF92FA8BF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F33EC-1ACF-4D46-AEA5-A20802210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445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45267-19A7-4A3D-9658-AD3F78DD3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2305800"/>
            <a:ext cx="4636800" cy="2246400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17554-5672-499F-BEB9-AB069E6D1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65250" y="2305800"/>
            <a:ext cx="4636800" cy="224640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25000"/>
              </a:lnSpc>
              <a:buNone/>
              <a:defRPr sz="2400" i="1">
                <a:solidFill>
                  <a:schemeClr val="tx1">
                    <a:alpha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CBA3C6-C279-46AA-B4EE-5F861D83D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4/25/2022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C125B-DDB9-4F4E-B9E9-A747E648F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D465E-E86B-42A8-B18A-9046E40D6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681007E-0E57-40DB-9A98-D04E0A05937B}"/>
              </a:ext>
            </a:extLst>
          </p:cNvPr>
          <p:cNvSpPr/>
          <p:nvPr/>
        </p:nvSpPr>
        <p:spPr>
          <a:xfrm>
            <a:off x="1437136" y="649304"/>
            <a:ext cx="340415" cy="340415"/>
          </a:xfrm>
          <a:prstGeom prst="ellipse">
            <a:avLst/>
          </a:prstGeom>
          <a:gradFill flip="none" rotWithShape="1">
            <a:gsLst>
              <a:gs pos="0">
                <a:srgbClr val="FFFFFF">
                  <a:alpha val="80000"/>
                </a:srgbClr>
              </a:gs>
              <a:gs pos="100000">
                <a:srgbClr val="FFFFFF">
                  <a:alpha val="10000"/>
                </a:srgbClr>
              </a:gs>
            </a:gsLst>
            <a:lin ang="2700000" scaled="0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C2D7ED2-BAE3-470E-9EFF-F2A49EDD9767}"/>
              </a:ext>
            </a:extLst>
          </p:cNvPr>
          <p:cNvGrpSpPr/>
          <p:nvPr/>
        </p:nvGrpSpPr>
        <p:grpSpPr>
          <a:xfrm rot="10800000">
            <a:off x="1079500" y="952167"/>
            <a:ext cx="641184" cy="1069728"/>
            <a:chOff x="6484111" y="2967038"/>
            <a:chExt cx="641184" cy="106972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5B14D1A-9E1B-41C3-96AA-A5C40C4F9B3A}"/>
                </a:ext>
              </a:extLst>
            </p:cNvPr>
            <p:cNvGrpSpPr/>
            <p:nvPr/>
          </p:nvGrpSpPr>
          <p:grpSpPr>
            <a:xfrm>
              <a:off x="6808136" y="2967038"/>
              <a:ext cx="317159" cy="932400"/>
              <a:chOff x="6808136" y="2967038"/>
              <a:chExt cx="317159" cy="932400"/>
            </a:xfrm>
          </p:grpSpPr>
          <p:sp>
            <p:nvSpPr>
              <p:cNvPr id="14" name="Freeform 68">
                <a:extLst>
                  <a:ext uri="{FF2B5EF4-FFF2-40B4-BE49-F238E27FC236}">
                    <a16:creationId xmlns:a16="http://schemas.microsoft.com/office/drawing/2014/main" id="{00EC83EC-04A6-4533-80A5-B1817F1FB3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69">
                <a:extLst>
                  <a:ext uri="{FF2B5EF4-FFF2-40B4-BE49-F238E27FC236}">
                    <a16:creationId xmlns:a16="http://schemas.microsoft.com/office/drawing/2014/main" id="{BF61FF24-9074-4265-ACF4-1AEC3621B7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Line 70">
                <a:extLst>
                  <a:ext uri="{FF2B5EF4-FFF2-40B4-BE49-F238E27FC236}">
                    <a16:creationId xmlns:a16="http://schemas.microsoft.com/office/drawing/2014/main" id="{8D31D9FF-672B-4C5E-B4B2-DD86A12441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991EBFD-EBD5-48CE-9178-AF5B6F50D416}"/>
                </a:ext>
              </a:extLst>
            </p:cNvPr>
            <p:cNvGrpSpPr/>
            <p:nvPr/>
          </p:nvGrpSpPr>
          <p:grpSpPr>
            <a:xfrm rot="18900000" flipH="1">
              <a:off x="6484111" y="3104366"/>
              <a:ext cx="317159" cy="932400"/>
              <a:chOff x="6808136" y="2967038"/>
              <a:chExt cx="317159" cy="932400"/>
            </a:xfrm>
          </p:grpSpPr>
          <p:sp>
            <p:nvSpPr>
              <p:cNvPr id="11" name="Freeform 68">
                <a:extLst>
                  <a:ext uri="{FF2B5EF4-FFF2-40B4-BE49-F238E27FC236}">
                    <a16:creationId xmlns:a16="http://schemas.microsoft.com/office/drawing/2014/main" id="{1B45F046-3129-4A30-9402-44BA590CD1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69">
                <a:extLst>
                  <a:ext uri="{FF2B5EF4-FFF2-40B4-BE49-F238E27FC236}">
                    <a16:creationId xmlns:a16="http://schemas.microsoft.com/office/drawing/2014/main" id="{24589F32-BB2E-46B1-BAB5-75EA779C7A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Line 70">
                <a:extLst>
                  <a:ext uri="{FF2B5EF4-FFF2-40B4-BE49-F238E27FC236}">
                    <a16:creationId xmlns:a16="http://schemas.microsoft.com/office/drawing/2014/main" id="{0BD46CA5-AE89-4413-AB8D-347179D881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043A360-3214-4DB8-BD85-C6AE48D02D3A}"/>
              </a:ext>
            </a:extLst>
          </p:cNvPr>
          <p:cNvCxnSpPr>
            <a:cxnSpLocks/>
          </p:cNvCxnSpPr>
          <p:nvPr/>
        </p:nvCxnSpPr>
        <p:spPr>
          <a:xfrm rot="16200000" flipH="1">
            <a:off x="5826000" y="3429001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6934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4AEE3-6C7B-402E-B26D-1D079D78D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01641-6BDA-433D-9393-1DDACE0670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9400" y="1685925"/>
            <a:ext cx="49284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8F8D2A-A489-488D-B1E1-23F36D3E9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4202" y="1685925"/>
            <a:ext cx="49284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A242E8-AEEF-4BBD-94E9-86F89D695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58D2CA-06C9-412D-A5D6-F97DDBBB0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A80D9-E04B-47BF-80DA-01E68346A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767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42251-8A4B-463E-982B-C657C3810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74D5E-AC0B-46BF-8840-61CC89C3B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399" y="1736732"/>
            <a:ext cx="4928400" cy="661912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1A0738-7A90-4A35-AB98-9656D6187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9400" y="2431256"/>
            <a:ext cx="4928400" cy="3347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ADFE01-1BA7-4288-9355-8B2B508BE5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4200" y="1736732"/>
            <a:ext cx="4928400" cy="662400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D49F77-6C55-47AC-B1AE-5D9906DBD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4200" y="2431257"/>
            <a:ext cx="4928400" cy="3347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D8EF53-AF86-47E8-83DC-8C419847A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01D653-ED9A-46D3-A97F-B5FA1DAE6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5B9B66-64EA-4022-BD96-ECF2A80CE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051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FE053-BB16-4940-B248-2D496BB29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BD80C-6CA1-42DB-B732-4807A27DA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9DA86-C177-42C6-90F8-37C6844A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437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6A27C-9BDA-43B3-96EA-C145EA7F0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1FBD5E-AA17-42F1-8615-49F2664D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7A2D5-EBE5-43DD-8CF2-8B90801A0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90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451E1-40E1-4ED2-A9E3-6376E774A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1" y="955674"/>
            <a:ext cx="3531600" cy="138499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AAE5E-AD83-40D4-8BDB-6B2525024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4850" y="882651"/>
            <a:ext cx="5760000" cy="489584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4DF8E2-A28B-4889-AD9E-1D733FEA2E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89401" y="2584759"/>
            <a:ext cx="3531600" cy="319374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2EF812-B775-468C-84D9-4394CC19F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E1DEB3-5237-467C-A5B6-EDA7F366E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77A6B-440F-4D7B-92DA-1B964D029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89B2F1-1E32-44DB-B50E-BEA1896CAD8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>
            <a:off x="4979988" y="540000"/>
            <a:ext cx="0" cy="5778000"/>
          </a:xfrm>
          <a:prstGeom prst="line">
            <a:avLst/>
          </a:prstGeom>
          <a:ln w="12700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3778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6B204-119E-45DB-A177-995FF5D9B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955456"/>
            <a:ext cx="3531600" cy="1384995"/>
          </a:xfrm>
        </p:spPr>
        <p:txBody>
          <a:bodyPr anchor="b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CD3036-53A8-4361-AAAC-D8072EB470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37200" y="540001"/>
            <a:ext cx="6115050" cy="52385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FCFCD5-820E-47D9-9A60-57680C4C94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90000" y="2584758"/>
            <a:ext cx="3531600" cy="328422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2446C3-A62E-4690-9098-53D59C4C3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6C8B8-EA3D-45E5-950A-B6F1EA0B4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2ACAB7-ADBF-42E5-A214-232BA9EFB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0E80DA6-B971-46B7-B0D3-8581AE0B6AC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>
            <a:off x="4979988" y="540000"/>
            <a:ext cx="0" cy="5778000"/>
          </a:xfrm>
          <a:prstGeom prst="line">
            <a:avLst/>
          </a:prstGeom>
          <a:ln w="12700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1805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2DDA7E-8449-42D1-93BD-4E96C1BFC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2EB64-DBC0-4012-830E-9166670D1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400" y="1685925"/>
            <a:ext cx="10213200" cy="4040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9A3E9-8704-4E26-A519-8215B3E943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0000" y="6357168"/>
            <a:ext cx="1760150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fld id="{4EC743F4-8769-40B4-85DF-6CB8DE9F66AA}" type="datetimeFigureOut">
              <a:rPr lang="en-US" smtClean="0"/>
              <a:pPr/>
              <a:t>4/25/2022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90E32-87A0-44C2-A299-D45FAB146E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4312" y="6357600"/>
            <a:ext cx="6683376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spc="3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C1A41-01A7-44E2-965B-ACFD4F2806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82800" y="6357600"/>
            <a:ext cx="1760150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fld id="{FF2BD96E-3838-45D2-9031-D3AF67C920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07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 cap="none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150000"/>
        </a:lnSpc>
        <a:spcBef>
          <a:spcPts val="10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000" b="0" i="1" kern="1200" spc="50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0800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Tx/>
        <a:buNone/>
        <a:defRPr sz="2000" b="0" i="1" kern="1200" spc="50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1800000" indent="-3600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5.wdp"/><Relationship Id="rId3" Type="http://schemas.openxmlformats.org/officeDocument/2006/relationships/audio" Target="../media/audio2.wav"/><Relationship Id="rId7" Type="http://schemas.microsoft.com/office/2007/relationships/hdphoto" Target="../media/hdphoto4.wdp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hyperlink" Target="http://www.pngall.com/pencil-png" TargetMode="External"/><Relationship Id="rId5" Type="http://schemas.openxmlformats.org/officeDocument/2006/relationships/image" Target="../media/image9.gif"/><Relationship Id="rId10" Type="http://schemas.openxmlformats.org/officeDocument/2006/relationships/image" Target="../media/image14.png"/><Relationship Id="rId4" Type="http://schemas.openxmlformats.org/officeDocument/2006/relationships/audio" Target="../media/audio3.wav"/><Relationship Id="rId9" Type="http://schemas.openxmlformats.org/officeDocument/2006/relationships/hyperlink" Target="https://pngimg.com/download/19223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5.wdp"/><Relationship Id="rId3" Type="http://schemas.openxmlformats.org/officeDocument/2006/relationships/audio" Target="../media/audio2.wav"/><Relationship Id="rId7" Type="http://schemas.microsoft.com/office/2007/relationships/hdphoto" Target="../media/hdphoto4.wdp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hyperlink" Target="http://www.pngall.com/pencil-png" TargetMode="External"/><Relationship Id="rId5" Type="http://schemas.openxmlformats.org/officeDocument/2006/relationships/image" Target="../media/image9.gif"/><Relationship Id="rId10" Type="http://schemas.openxmlformats.org/officeDocument/2006/relationships/image" Target="../media/image14.png"/><Relationship Id="rId4" Type="http://schemas.openxmlformats.org/officeDocument/2006/relationships/audio" Target="../media/audio3.wav"/><Relationship Id="rId9" Type="http://schemas.openxmlformats.org/officeDocument/2006/relationships/hyperlink" Target="https://pngimg.com/download/19223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ordwall.net/resource/1600951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5.wdp"/><Relationship Id="rId3" Type="http://schemas.openxmlformats.org/officeDocument/2006/relationships/audio" Target="../media/audio2.wav"/><Relationship Id="rId7" Type="http://schemas.microsoft.com/office/2007/relationships/hdphoto" Target="../media/hdphoto4.wdp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hyperlink" Target="http://www.pngall.com/pencil-png" TargetMode="External"/><Relationship Id="rId5" Type="http://schemas.openxmlformats.org/officeDocument/2006/relationships/image" Target="../media/image9.gif"/><Relationship Id="rId10" Type="http://schemas.openxmlformats.org/officeDocument/2006/relationships/image" Target="../media/image14.png"/><Relationship Id="rId4" Type="http://schemas.openxmlformats.org/officeDocument/2006/relationships/audio" Target="../media/audio3.wav"/><Relationship Id="rId9" Type="http://schemas.openxmlformats.org/officeDocument/2006/relationships/hyperlink" Target="https://pngimg.com/download/19223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5.wdp"/><Relationship Id="rId3" Type="http://schemas.openxmlformats.org/officeDocument/2006/relationships/audio" Target="../media/audio2.wav"/><Relationship Id="rId7" Type="http://schemas.microsoft.com/office/2007/relationships/hdphoto" Target="../media/hdphoto4.wdp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hyperlink" Target="http://www.pngall.com/pencil-png" TargetMode="External"/><Relationship Id="rId5" Type="http://schemas.openxmlformats.org/officeDocument/2006/relationships/image" Target="../media/image9.gif"/><Relationship Id="rId10" Type="http://schemas.openxmlformats.org/officeDocument/2006/relationships/image" Target="../media/image14.png"/><Relationship Id="rId4" Type="http://schemas.openxmlformats.org/officeDocument/2006/relationships/audio" Target="../media/audio3.wav"/><Relationship Id="rId9" Type="http://schemas.openxmlformats.org/officeDocument/2006/relationships/hyperlink" Target="https://pngimg.com/download/19223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8">
            <a:extLst>
              <a:ext uri="{FF2B5EF4-FFF2-40B4-BE49-F238E27FC236}">
                <a16:creationId xmlns:a16="http://schemas.microsoft.com/office/drawing/2014/main" id="{1F4CD6D0-88B6-45F4-AC60-54587D3C9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Video 37">
            <a:extLst>
              <a:ext uri="{FF2B5EF4-FFF2-40B4-BE49-F238E27FC236}">
                <a16:creationId xmlns:a16="http://schemas.microsoft.com/office/drawing/2014/main" id="{792FDB65-FE31-1C12-D37D-E7D321017B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9" name="Rectangle 10">
            <a:extLst>
              <a:ext uri="{FF2B5EF4-FFF2-40B4-BE49-F238E27FC236}">
                <a16:creationId xmlns:a16="http://schemas.microsoft.com/office/drawing/2014/main" id="{3092D32E-B1E6-4335-BD86-8461882A7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20600" y="-1013389"/>
            <a:ext cx="6857999" cy="88848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35000"/>
                </a:srgbClr>
              </a:gs>
              <a:gs pos="100000">
                <a:srgbClr val="000000">
                  <a:alpha val="0"/>
                </a:srgbClr>
              </a:gs>
              <a:gs pos="60000">
                <a:srgbClr val="000000">
                  <a:alpha val="2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42" name="Group 12">
            <a:extLst>
              <a:ext uri="{FF2B5EF4-FFF2-40B4-BE49-F238E27FC236}">
                <a16:creationId xmlns:a16="http://schemas.microsoft.com/office/drawing/2014/main" id="{DF3051BA-EC19-4D8D-B5E3-10AF20026F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35921" y="2840038"/>
            <a:ext cx="2216150" cy="1177924"/>
            <a:chOff x="4987925" y="2840038"/>
            <a:chExt cx="2216150" cy="117792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D78C318-2188-4C14-8EEF-F9F6C8CC3B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7925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4B20085-9D92-406D-8A76-E698EA9189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720702" y="2912637"/>
              <a:ext cx="1080000" cy="1080000"/>
              <a:chOff x="6879023" y="2912637"/>
              <a:chExt cx="1080000" cy="1080000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C553453-D3A3-4D6C-AB29-56E1D615F6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60443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21" name="Freeform 68">
                  <a:extLst>
                    <a:ext uri="{FF2B5EF4-FFF2-40B4-BE49-F238E27FC236}">
                      <a16:creationId xmlns:a16="http://schemas.microsoft.com/office/drawing/2014/main" id="{7AAE47F8-C3A8-4034-9064-8C3241A964E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" name="Freeform 69">
                  <a:extLst>
                    <a:ext uri="{FF2B5EF4-FFF2-40B4-BE49-F238E27FC236}">
                      <a16:creationId xmlns:a16="http://schemas.microsoft.com/office/drawing/2014/main" id="{A1BD09C1-6EAB-4FD0-8E3E-5395370F4CA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" name="Line 70">
                  <a:extLst>
                    <a:ext uri="{FF2B5EF4-FFF2-40B4-BE49-F238E27FC236}">
                      <a16:creationId xmlns:a16="http://schemas.microsoft.com/office/drawing/2014/main" id="{3A35D392-3E6C-44DF-8AE9-9623BC0EB24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B3DA3B67-52C7-4832-9866-8D5A523597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916369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18" name="Freeform 68">
                  <a:extLst>
                    <a:ext uri="{FF2B5EF4-FFF2-40B4-BE49-F238E27FC236}">
                      <a16:creationId xmlns:a16="http://schemas.microsoft.com/office/drawing/2014/main" id="{996787C3-F164-4304-9FBF-24451834684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" name="Freeform 69">
                  <a:extLst>
                    <a:ext uri="{FF2B5EF4-FFF2-40B4-BE49-F238E27FC236}">
                      <a16:creationId xmlns:a16="http://schemas.microsoft.com/office/drawing/2014/main" id="{8E004CCF-6644-4C43-B8CA-1BCC5C46A2F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" name="Line 70">
                  <a:extLst>
                    <a:ext uri="{FF2B5EF4-FFF2-40B4-BE49-F238E27FC236}">
                      <a16:creationId xmlns:a16="http://schemas.microsoft.com/office/drawing/2014/main" id="{3824467A-05FD-4A66-8B5A-A544E930456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58CE51C5-3255-4CBA-BAB9-4AF314FA5379}"/>
              </a:ext>
            </a:extLst>
          </p:cNvPr>
          <p:cNvSpPr/>
          <p:nvPr/>
        </p:nvSpPr>
        <p:spPr>
          <a:xfrm>
            <a:off x="641849" y="672501"/>
            <a:ext cx="10908302" cy="6025840"/>
          </a:xfrm>
          <a:custGeom>
            <a:avLst/>
            <a:gdLst>
              <a:gd name="connsiteX0" fmla="*/ 0 w 10908302"/>
              <a:gd name="connsiteY0" fmla="*/ 0 h 6025840"/>
              <a:gd name="connsiteX1" fmla="*/ 10908302 w 10908302"/>
              <a:gd name="connsiteY1" fmla="*/ 0 h 6025840"/>
              <a:gd name="connsiteX2" fmla="*/ 10908302 w 10908302"/>
              <a:gd name="connsiteY2" fmla="*/ 6025840 h 6025840"/>
              <a:gd name="connsiteX3" fmla="*/ 0 w 10908302"/>
              <a:gd name="connsiteY3" fmla="*/ 6025840 h 6025840"/>
              <a:gd name="connsiteX4" fmla="*/ 0 w 10908302"/>
              <a:gd name="connsiteY4" fmla="*/ 0 h 602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08302" h="6025840" fill="none" extrusionOk="0">
                <a:moveTo>
                  <a:pt x="0" y="0"/>
                </a:moveTo>
                <a:cubicBezTo>
                  <a:pt x="4860606" y="-33775"/>
                  <a:pt x="8214192" y="138873"/>
                  <a:pt x="10908302" y="0"/>
                </a:cubicBezTo>
                <a:cubicBezTo>
                  <a:pt x="10834531" y="2993106"/>
                  <a:pt x="10752419" y="5075056"/>
                  <a:pt x="10908302" y="6025840"/>
                </a:cubicBezTo>
                <a:cubicBezTo>
                  <a:pt x="9690702" y="5888510"/>
                  <a:pt x="4829528" y="5887984"/>
                  <a:pt x="0" y="6025840"/>
                </a:cubicBezTo>
                <a:cubicBezTo>
                  <a:pt x="152408" y="3158052"/>
                  <a:pt x="73868" y="1999305"/>
                  <a:pt x="0" y="0"/>
                </a:cubicBezTo>
                <a:close/>
              </a:path>
              <a:path w="10908302" h="6025840" stroke="0" extrusionOk="0">
                <a:moveTo>
                  <a:pt x="0" y="0"/>
                </a:moveTo>
                <a:cubicBezTo>
                  <a:pt x="3377761" y="-101487"/>
                  <a:pt x="7796968" y="-162162"/>
                  <a:pt x="10908302" y="0"/>
                </a:cubicBezTo>
                <a:cubicBezTo>
                  <a:pt x="10969015" y="910703"/>
                  <a:pt x="10847230" y="4665121"/>
                  <a:pt x="10908302" y="6025840"/>
                </a:cubicBezTo>
                <a:cubicBezTo>
                  <a:pt x="8547594" y="6075905"/>
                  <a:pt x="2838741" y="5867391"/>
                  <a:pt x="0" y="6025840"/>
                </a:cubicBezTo>
                <a:cubicBezTo>
                  <a:pt x="-24452" y="3171451"/>
                  <a:pt x="-67663" y="2500468"/>
                  <a:pt x="0" y="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71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94182B0-B76E-41E7-A167-ECD06BDC65ED}"/>
              </a:ext>
            </a:extLst>
          </p:cNvPr>
          <p:cNvSpPr txBox="1"/>
          <p:nvPr/>
        </p:nvSpPr>
        <p:spPr>
          <a:xfrm>
            <a:off x="3668092" y="2085590"/>
            <a:ext cx="4473365" cy="2785378"/>
          </a:xfrm>
          <a:custGeom>
            <a:avLst/>
            <a:gdLst>
              <a:gd name="connsiteX0" fmla="*/ 0 w 4473365"/>
              <a:gd name="connsiteY0" fmla="*/ 0 h 2785378"/>
              <a:gd name="connsiteX1" fmla="*/ 4473365 w 4473365"/>
              <a:gd name="connsiteY1" fmla="*/ 0 h 2785378"/>
              <a:gd name="connsiteX2" fmla="*/ 4473365 w 4473365"/>
              <a:gd name="connsiteY2" fmla="*/ 2785378 h 2785378"/>
              <a:gd name="connsiteX3" fmla="*/ 0 w 4473365"/>
              <a:gd name="connsiteY3" fmla="*/ 2785378 h 2785378"/>
              <a:gd name="connsiteX4" fmla="*/ 0 w 4473365"/>
              <a:gd name="connsiteY4" fmla="*/ 0 h 2785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3365" h="2785378" extrusionOk="0">
                <a:moveTo>
                  <a:pt x="0" y="0"/>
                </a:moveTo>
                <a:cubicBezTo>
                  <a:pt x="1628626" y="-5264"/>
                  <a:pt x="3882980" y="84467"/>
                  <a:pt x="4473365" y="0"/>
                </a:cubicBezTo>
                <a:cubicBezTo>
                  <a:pt x="4345192" y="945106"/>
                  <a:pt x="4602515" y="1568449"/>
                  <a:pt x="4473365" y="2785378"/>
                </a:cubicBezTo>
                <a:cubicBezTo>
                  <a:pt x="2820372" y="2891698"/>
                  <a:pt x="1542048" y="2777729"/>
                  <a:pt x="0" y="2785378"/>
                </a:cubicBezTo>
                <a:cubicBezTo>
                  <a:pt x="160128" y="2455359"/>
                  <a:pt x="25049" y="751111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000" dirty="0">
                <a:solidFill>
                  <a:srgbClr val="FF0000"/>
                </a:solidFill>
                <a:cs typeface="(AH) Manal Black" pitchFamily="2" charset="-78"/>
              </a:rPr>
              <a:t>أ</a:t>
            </a:r>
            <a:r>
              <a:rPr lang="ar-BH" sz="4000" dirty="0">
                <a:cs typeface="(AH) Manal Black" pitchFamily="2" charset="-78"/>
              </a:rPr>
              <a:t>هْلًا و</a:t>
            </a:r>
            <a:r>
              <a:rPr lang="ar-BH" sz="4000" dirty="0">
                <a:solidFill>
                  <a:srgbClr val="FF0000"/>
                </a:solidFill>
                <a:cs typeface="(AH) Manal Black" pitchFamily="2" charset="-78"/>
              </a:rPr>
              <a:t>َ</a:t>
            </a:r>
            <a:r>
              <a:rPr lang="ar-BH" sz="4000" dirty="0">
                <a:cs typeface="(AH) Manal Black" pitchFamily="2" charset="-78"/>
              </a:rPr>
              <a:t>سْهْلًا بِكُم </a:t>
            </a:r>
          </a:p>
          <a:p>
            <a:pPr algn="ctr" rtl="1">
              <a:lnSpc>
                <a:spcPct val="150000"/>
              </a:lnSpc>
            </a:pPr>
            <a:r>
              <a:rPr lang="ar-BH" sz="4000" dirty="0">
                <a:cs typeface="(AH) Manal Black" pitchFamily="2" charset="-78"/>
              </a:rPr>
              <a:t>أَصْدِقائي الأبطال </a:t>
            </a:r>
          </a:p>
          <a:p>
            <a:pPr algn="ctr" rtl="1">
              <a:lnSpc>
                <a:spcPct val="150000"/>
              </a:lnSpc>
            </a:pPr>
            <a:r>
              <a:rPr lang="ar-BH" sz="4000" dirty="0">
                <a:cs typeface="(AH) Manal Black" pitchFamily="2" charset="-78"/>
              </a:rPr>
              <a:t>أّنا سَعيدةٌ جِدًا بِلِقائِكُم.</a:t>
            </a:r>
            <a:endParaRPr lang="en-US" sz="4000" dirty="0">
              <a:cs typeface="(AH) Manal Black" pitchFamily="2" charset="-78"/>
            </a:endParaRPr>
          </a:p>
        </p:txBody>
      </p:sp>
      <p:pic>
        <p:nvPicPr>
          <p:cNvPr id="45" name="Picture 44" descr="A picture containing text&#10;&#10;Description automatically generated">
            <a:extLst>
              <a:ext uri="{FF2B5EF4-FFF2-40B4-BE49-F238E27FC236}">
                <a16:creationId xmlns:a16="http://schemas.microsoft.com/office/drawing/2014/main" id="{72D5E922-1219-4CA9-B526-D3EAC7F06A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911" y="683330"/>
            <a:ext cx="4206240" cy="875974"/>
          </a:xfrm>
          <a:prstGeom prst="rect">
            <a:avLst/>
          </a:prstGeom>
        </p:spPr>
      </p:pic>
      <p:pic>
        <p:nvPicPr>
          <p:cNvPr id="46" name="Picture 45" descr="A picture containing text&#10;&#10;Description automatically generated">
            <a:extLst>
              <a:ext uri="{FF2B5EF4-FFF2-40B4-BE49-F238E27FC236}">
                <a16:creationId xmlns:a16="http://schemas.microsoft.com/office/drawing/2014/main" id="{D42F1EAF-8068-464E-A4E5-D91990380B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26" y="672501"/>
            <a:ext cx="4206240" cy="875974"/>
          </a:xfrm>
          <a:prstGeom prst="rect">
            <a:avLst/>
          </a:prstGeom>
        </p:spPr>
      </p:pic>
      <p:pic>
        <p:nvPicPr>
          <p:cNvPr id="47" name="Picture 4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ACF895F-17D0-471E-B2B7-F40E28A974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655" y="4292743"/>
            <a:ext cx="4206240" cy="3659108"/>
          </a:xfrm>
          <a:prstGeom prst="rect">
            <a:avLst/>
          </a:prstGeom>
        </p:spPr>
      </p:pic>
      <p:pic>
        <p:nvPicPr>
          <p:cNvPr id="48" name="Picture 47" descr="A picture containing qr code&#10;&#10;Description automatically generated">
            <a:extLst>
              <a:ext uri="{FF2B5EF4-FFF2-40B4-BE49-F238E27FC236}">
                <a16:creationId xmlns:a16="http://schemas.microsoft.com/office/drawing/2014/main" id="{2DE64103-2303-45CB-A859-D23E9D76B4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66" b="97152" l="9901" r="89604">
                        <a14:foregroundMark x1="22277" y1="9177" x2="41089" y2="1582"/>
                        <a14:foregroundMark x1="41089" y1="1582" x2="62129" y2="3481"/>
                        <a14:foregroundMark x1="78465" y1="72785" x2="86139" y2="80063"/>
                        <a14:foregroundMark x1="86139" y1="80063" x2="88614" y2="92089"/>
                        <a14:foregroundMark x1="88614" y1="92089" x2="77970" y2="98734"/>
                        <a14:foregroundMark x1="77970" y1="98734" x2="20792" y2="97152"/>
                        <a14:foregroundMark x1="20792" y1="97152" x2="11634" y2="93354"/>
                        <a14:foregroundMark x1="11634" y1="93354" x2="12624" y2="81329"/>
                        <a14:foregroundMark x1="12624" y1="81329" x2="21782" y2="75949"/>
                        <a14:foregroundMark x1="21782" y1="75949" x2="26238" y2="75316"/>
                        <a14:foregroundMark x1="28465" y1="76582" x2="29208" y2="88924"/>
                        <a14:foregroundMark x1="29208" y1="88924" x2="30941" y2="94937"/>
                        <a14:foregroundMark x1="60891" y1="93987" x2="33663" y2="85759"/>
                        <a14:foregroundMark x1="33663" y1="85759" x2="21782" y2="85443"/>
                        <a14:foregroundMark x1="21782" y1="85443" x2="65099" y2="79747"/>
                        <a14:foregroundMark x1="65099" y1="79747" x2="76238" y2="80696"/>
                        <a14:foregroundMark x1="76238" y1="80696" x2="68564" y2="90190"/>
                        <a14:foregroundMark x1="68564" y1="90190" x2="60891" y2="90190"/>
                        <a14:foregroundMark x1="60891" y1="90190" x2="75248" y2="87658"/>
                        <a14:foregroundMark x1="75248" y1="87658" x2="85149" y2="89557"/>
                        <a14:foregroundMark x1="85149" y1="89557" x2="85644" y2="90190"/>
                        <a14:foregroundMark x1="79208" y1="90506" x2="74505" y2="92405"/>
                        <a14:foregroundMark x1="80941" y1="95570" x2="86634" y2="97152"/>
                        <a14:foregroundMark x1="25248" y1="94304" x2="23515" y2="87975"/>
                        <a14:foregroundMark x1="18069" y1="66139" x2="14109" y2="53797"/>
                        <a14:foregroundMark x1="14109" y1="53797" x2="13614" y2="42405"/>
                        <a14:foregroundMark x1="20792" y1="89557" x2="26238" y2="90506"/>
                        <a14:foregroundMark x1="88119" y1="81329" x2="81436" y2="73101"/>
                        <a14:foregroundMark x1="81436" y1="73101" x2="79703" y2="72468"/>
                        <a14:foregroundMark x1="85891" y1="53797" x2="82178" y2="66139"/>
                        <a14:foregroundMark x1="82178" y1="66139" x2="81683" y2="66456"/>
                        <a14:foregroundMark x1="11881" y1="77215" x2="20545" y2="71835"/>
                        <a14:foregroundMark x1="20545" y1="71835" x2="20545" y2="71835"/>
                        <a14:foregroundMark x1="85644" y1="74051" x2="85644" y2="74051"/>
                        <a14:foregroundMark x1="14356" y1="74684" x2="14356" y2="74684"/>
                        <a14:foregroundMark x1="84158" y1="19937" x2="84158" y2="19937"/>
                        <a14:foregroundMark x1="84158" y1="19937" x2="86139" y2="25633"/>
                        <a14:foregroundMark x1="86386" y1="28797" x2="86634" y2="36392"/>
                        <a14:foregroundMark x1="13119" y1="30696" x2="14604" y2="46835"/>
                        <a14:foregroundMark x1="13614" y1="54430" x2="12871" y2="28481"/>
                        <a14:backgroundMark x1="11634" y1="19937" x2="20297" y2="1266"/>
                        <a14:backgroundMark x1="77970" y1="633" x2="84374" y2="19821"/>
                        <a14:backgroundMark x1="15594" y1="71203" x2="11881" y2="563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468" y="-10934"/>
            <a:ext cx="2813537" cy="200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508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79167E-6 -1.48148E-6 L -4.79167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-4.81481E-6 L -4.58333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7 -2.59259E-6 L 4.16667E-7 -0.07222 " pathEditMode="relative" rAng="0" ptsTypes="AA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video>
              <p:cMediaNode mute="1">
                <p:cTn id="34" repeatCount="indefinite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D6FF044-D051-4F35-991B-F9A841B97658}"/>
              </a:ext>
            </a:extLst>
          </p:cNvPr>
          <p:cNvSpPr/>
          <p:nvPr/>
        </p:nvSpPr>
        <p:spPr>
          <a:xfrm>
            <a:off x="824354" y="153251"/>
            <a:ext cx="10908302" cy="6018189"/>
          </a:xfrm>
          <a:custGeom>
            <a:avLst/>
            <a:gdLst>
              <a:gd name="connsiteX0" fmla="*/ 0 w 10908302"/>
              <a:gd name="connsiteY0" fmla="*/ 0 h 6018189"/>
              <a:gd name="connsiteX1" fmla="*/ 10908302 w 10908302"/>
              <a:gd name="connsiteY1" fmla="*/ 0 h 6018189"/>
              <a:gd name="connsiteX2" fmla="*/ 10908302 w 10908302"/>
              <a:gd name="connsiteY2" fmla="*/ 6018189 h 6018189"/>
              <a:gd name="connsiteX3" fmla="*/ 0 w 10908302"/>
              <a:gd name="connsiteY3" fmla="*/ 6018189 h 6018189"/>
              <a:gd name="connsiteX4" fmla="*/ 0 w 10908302"/>
              <a:gd name="connsiteY4" fmla="*/ 0 h 6018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08302" h="6018189" fill="none" extrusionOk="0">
                <a:moveTo>
                  <a:pt x="0" y="0"/>
                </a:moveTo>
                <a:cubicBezTo>
                  <a:pt x="4860606" y="-33775"/>
                  <a:pt x="8214192" y="138873"/>
                  <a:pt x="10908302" y="0"/>
                </a:cubicBezTo>
                <a:cubicBezTo>
                  <a:pt x="10834531" y="884983"/>
                  <a:pt x="10752419" y="4983737"/>
                  <a:pt x="10908302" y="6018189"/>
                </a:cubicBezTo>
                <a:cubicBezTo>
                  <a:pt x="9690702" y="5880859"/>
                  <a:pt x="4829528" y="5880333"/>
                  <a:pt x="0" y="6018189"/>
                </a:cubicBezTo>
                <a:cubicBezTo>
                  <a:pt x="152408" y="5272567"/>
                  <a:pt x="73868" y="1759829"/>
                  <a:pt x="0" y="0"/>
                </a:cubicBezTo>
                <a:close/>
              </a:path>
              <a:path w="10908302" h="6018189" stroke="0" extrusionOk="0">
                <a:moveTo>
                  <a:pt x="0" y="0"/>
                </a:moveTo>
                <a:cubicBezTo>
                  <a:pt x="3377761" y="-101487"/>
                  <a:pt x="7796968" y="-162162"/>
                  <a:pt x="10908302" y="0"/>
                </a:cubicBezTo>
                <a:cubicBezTo>
                  <a:pt x="10969015" y="1250900"/>
                  <a:pt x="10847230" y="5210365"/>
                  <a:pt x="10908302" y="6018189"/>
                </a:cubicBezTo>
                <a:cubicBezTo>
                  <a:pt x="8547594" y="6068254"/>
                  <a:pt x="2838741" y="5859740"/>
                  <a:pt x="0" y="6018189"/>
                </a:cubicBezTo>
                <a:cubicBezTo>
                  <a:pt x="-24452" y="5132946"/>
                  <a:pt x="-67663" y="1599945"/>
                  <a:pt x="0" y="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71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Shape, circle&#10;&#10;Description automatically generated">
            <a:extLst>
              <a:ext uri="{FF2B5EF4-FFF2-40B4-BE49-F238E27FC236}">
                <a16:creationId xmlns:a16="http://schemas.microsoft.com/office/drawing/2014/main" id="{E0CADE89-5833-4F6E-95D8-227B80E767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451" y="-395056"/>
            <a:ext cx="2061346" cy="1894114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C02BC7FB-EA6D-4989-B384-E3BB3B3516BF}"/>
              </a:ext>
            </a:extLst>
          </p:cNvPr>
          <p:cNvSpPr txBox="1">
            <a:spLocks/>
          </p:cNvSpPr>
          <p:nvPr/>
        </p:nvSpPr>
        <p:spPr>
          <a:xfrm>
            <a:off x="8891750" y="153251"/>
            <a:ext cx="3300250" cy="5915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r>
              <a:rPr lang="ar-BH" sz="32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l Qalam Kolkatta Quranic font" panose="02000506000000020003" pitchFamily="2" charset="-78"/>
                <a:cs typeface="(AH) Manal Black" pitchFamily="2" charset="-78"/>
              </a:rPr>
              <a:t>* رحلتي مع كلمة صَفْحة</a:t>
            </a:r>
            <a:endParaRPr lang="en-US" sz="5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735B9D-9888-4A66-A224-F747CB7D123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253" b="34890" l="18375" r="28551">
                        <a14:foregroundMark x1="21449" y1="28846" x2="19912" y2="23077"/>
                        <a14:foregroundMark x1="19912" y1="23077" x2="19839" y2="22665"/>
                        <a14:foregroundMark x1="21596" y1="29396" x2="21596" y2="29396"/>
                        <a14:foregroundMark x1="21742" y1="30632" x2="21742" y2="30632"/>
                        <a14:foregroundMark x1="21889" y1="31319" x2="21889" y2="31319"/>
                        <a14:foregroundMark x1="28404" y1="24725" x2="28404" y2="24725"/>
                        <a14:foregroundMark x1="28551" y1="25549" x2="28551" y2="25549"/>
                        <a14:foregroundMark x1="28551" y1="26648" x2="28551" y2="26648"/>
                        <a14:foregroundMark x1="28551" y1="27747" x2="28551" y2="27747"/>
                        <a14:foregroundMark x1="28477" y1="28846" x2="28477" y2="28846"/>
                        <a14:foregroundMark x1="28404" y1="29533" x2="28404" y2="29533"/>
                        <a14:foregroundMark x1="28258" y1="30907" x2="28258" y2="30907"/>
                        <a14:foregroundMark x1="27965" y1="31731" x2="27965" y2="31731"/>
                        <a14:foregroundMark x1="27818" y1="32418" x2="27818" y2="32418"/>
                        <a14:foregroundMark x1="27306" y1="33379" x2="27306" y2="33379"/>
                        <a14:foregroundMark x1="26867" y1="34066" x2="26867" y2="34066"/>
                        <a14:foregroundMark x1="26428" y1="34478" x2="26428" y2="34478"/>
                        <a14:foregroundMark x1="25769" y1="34753" x2="25769" y2="34753"/>
                        <a14:foregroundMark x1="25183" y1="34890" x2="25183" y2="34890"/>
                        <a14:foregroundMark x1="24744" y1="34615" x2="24744" y2="34615"/>
                        <a14:foregroundMark x1="24085" y1="34478" x2="24085" y2="34478"/>
                        <a14:foregroundMark x1="23572" y1="34066" x2="23572" y2="34066"/>
                        <a14:foregroundMark x1="23060" y1="33379" x2="23060" y2="33379"/>
                        <a14:foregroundMark x1="22694" y1="32830" x2="22694" y2="32830"/>
                        <a14:foregroundMark x1="22255" y1="32005" x2="22255" y2="32005"/>
                        <a14:foregroundMark x1="19546" y1="25137" x2="19546" y2="25137"/>
                        <a14:backgroundMark x1="23865" y1="22390" x2="25329" y2="29396"/>
                        <a14:backgroundMark x1="25769" y1="29533" x2="25403" y2="23352"/>
                        <a14:backgroundMark x1="25622" y1="23214" x2="26794" y2="28846"/>
                        <a14:backgroundMark x1="71669" y1="56456" x2="71669" y2="56456"/>
                      </a14:backgroundRemoval>
                    </a14:imgEffect>
                  </a14:imgLayer>
                </a14:imgProps>
              </a:ext>
            </a:extLst>
          </a:blip>
          <a:srcRect l="17467" t="20929" r="70589" b="63851"/>
          <a:stretch/>
        </p:blipFill>
        <p:spPr>
          <a:xfrm>
            <a:off x="8497433" y="57683"/>
            <a:ext cx="1757242" cy="1193407"/>
          </a:xfrm>
          <a:prstGeom prst="rect">
            <a:avLst/>
          </a:prstGeom>
        </p:spPr>
      </p:pic>
      <p:sp>
        <p:nvSpPr>
          <p:cNvPr id="6" name="3 Redondear rectángulo de esquina del mismo lado">
            <a:extLst>
              <a:ext uri="{FF2B5EF4-FFF2-40B4-BE49-F238E27FC236}">
                <a16:creationId xmlns:a16="http://schemas.microsoft.com/office/drawing/2014/main" id="{5F756209-EC6A-4F9F-BF22-6820C1FF0A25}"/>
              </a:ext>
            </a:extLst>
          </p:cNvPr>
          <p:cNvSpPr/>
          <p:nvPr/>
        </p:nvSpPr>
        <p:spPr>
          <a:xfrm rot="16200000">
            <a:off x="7762823" y="3071518"/>
            <a:ext cx="864096" cy="3312368"/>
          </a:xfrm>
          <a:prstGeom prst="flowChartAlternateProcess">
            <a:avLst/>
          </a:prstGeom>
          <a:solidFill>
            <a:srgbClr val="FFC000"/>
          </a:solidFill>
          <a:ln>
            <a:noFill/>
          </a:ln>
          <a:effectLst>
            <a:outerShdw blurRad="190500" dist="20000" dir="5400000" rotWithShape="0">
              <a:srgbClr val="000000">
                <a:alpha val="52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4 Redondear rectángulo de esquina del mismo lado">
            <a:extLst>
              <a:ext uri="{FF2B5EF4-FFF2-40B4-BE49-F238E27FC236}">
                <a16:creationId xmlns:a16="http://schemas.microsoft.com/office/drawing/2014/main" id="{1122004A-5B12-4BD8-92C3-FDE973B8499C}"/>
              </a:ext>
            </a:extLst>
          </p:cNvPr>
          <p:cNvSpPr/>
          <p:nvPr/>
        </p:nvSpPr>
        <p:spPr>
          <a:xfrm rot="16200000">
            <a:off x="7661551" y="125345"/>
            <a:ext cx="864096" cy="341987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90500" dist="20000" dir="5400000" rotWithShape="0">
              <a:srgbClr val="000000">
                <a:alpha val="52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5 Redondear rectángulo de esquina del mismo lado">
            <a:extLst>
              <a:ext uri="{FF2B5EF4-FFF2-40B4-BE49-F238E27FC236}">
                <a16:creationId xmlns:a16="http://schemas.microsoft.com/office/drawing/2014/main" id="{E60AC151-8D0C-45CF-B1FD-11BC396C59C3}"/>
              </a:ext>
            </a:extLst>
          </p:cNvPr>
          <p:cNvSpPr/>
          <p:nvPr/>
        </p:nvSpPr>
        <p:spPr>
          <a:xfrm rot="16200000">
            <a:off x="7643295" y="1547015"/>
            <a:ext cx="864096" cy="3456384"/>
          </a:xfrm>
          <a:prstGeom prst="roundRect">
            <a:avLst/>
          </a:prstGeom>
          <a:solidFill>
            <a:srgbClr val="FF99FF"/>
          </a:solidFill>
          <a:ln>
            <a:noFill/>
          </a:ln>
          <a:effectLst>
            <a:outerShdw blurRad="190500" dist="20000" dir="5400000" rotWithShape="0">
              <a:srgbClr val="000000">
                <a:alpha val="52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9F1C86A-2EB2-4F1F-BA26-986A34FE8F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036408" y="-395056"/>
            <a:ext cx="7253056" cy="725305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90F5A2C-F03F-4AF0-B312-662911115FF4}"/>
              </a:ext>
            </a:extLst>
          </p:cNvPr>
          <p:cNvSpPr/>
          <p:nvPr/>
        </p:nvSpPr>
        <p:spPr>
          <a:xfrm>
            <a:off x="3615493" y="1218139"/>
            <a:ext cx="2149949" cy="16850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ar-AE" sz="3600" dirty="0">
                <a:ln/>
                <a:solidFill>
                  <a:sysClr val="windowText" lastClr="000000"/>
                </a:solidFill>
                <a:cs typeface="(AH) Manal Black" pitchFamily="2" charset="-78"/>
              </a:rPr>
              <a:t>جملة تعني :</a:t>
            </a:r>
          </a:p>
          <a:p>
            <a:pPr algn="ctr">
              <a:lnSpc>
                <a:spcPct val="150000"/>
              </a:lnSpc>
            </a:pPr>
            <a:r>
              <a:rPr lang="ar-AE" sz="3600" dirty="0">
                <a:ln/>
                <a:solidFill>
                  <a:sysClr val="windowText" lastClr="000000"/>
                </a:solidFill>
                <a:cs typeface="(AH) Manal Black" pitchFamily="2" charset="-78"/>
              </a:rPr>
              <a:t>أغلق الزجاجة:</a:t>
            </a:r>
            <a:endParaRPr lang="en-US" sz="3600" dirty="0">
              <a:ln/>
              <a:solidFill>
                <a:sysClr val="windowText" lastClr="000000"/>
              </a:solidFill>
              <a:cs typeface="(AH) Manal Black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AC4DA2-0A91-4652-85ED-5F3A326A22CA}"/>
              </a:ext>
            </a:extLst>
          </p:cNvPr>
          <p:cNvSpPr/>
          <p:nvPr/>
        </p:nvSpPr>
        <p:spPr>
          <a:xfrm>
            <a:off x="7235389" y="4337876"/>
            <a:ext cx="230864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AE" sz="2800" b="1" dirty="0">
                <a:ln/>
                <a:solidFill>
                  <a:sysClr val="windowText" lastClr="000000"/>
                </a:solidFill>
                <a:latin typeface="Afsaneh Font" panose="02000700000000000000" pitchFamily="2" charset="-78"/>
                <a:cs typeface="Afsaneh Font" panose="02000700000000000000" pitchFamily="2" charset="-78"/>
              </a:rPr>
              <a:t>سدها بالصماد، بالسداد</a:t>
            </a:r>
            <a:endParaRPr lang="en-US" sz="2800" b="1" dirty="0">
              <a:ln/>
              <a:solidFill>
                <a:sysClr val="windowText" lastClr="000000"/>
              </a:solidFill>
              <a:latin typeface="Afsaneh Font" panose="02000700000000000000" pitchFamily="2" charset="-78"/>
              <a:cs typeface="Afsaneh Font" panose="020007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3B9DCF-8C42-4938-8A3E-09C1542721E1}"/>
              </a:ext>
            </a:extLst>
          </p:cNvPr>
          <p:cNvSpPr/>
          <p:nvPr/>
        </p:nvSpPr>
        <p:spPr>
          <a:xfrm>
            <a:off x="7498144" y="1555586"/>
            <a:ext cx="191590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BH" sz="2800" b="1" dirty="0">
                <a:ln/>
                <a:solidFill>
                  <a:sysClr val="windowText" lastClr="000000"/>
                </a:solidFill>
                <a:latin typeface="Afsaneh Font" panose="02000700000000000000" pitchFamily="2" charset="-78"/>
                <a:cs typeface="Afsaneh Font" panose="02000700000000000000" pitchFamily="2" charset="-78"/>
              </a:rPr>
              <a:t>تَخلى عما سبق</a:t>
            </a:r>
            <a:endParaRPr lang="en-US" sz="2800" b="1" dirty="0">
              <a:ln/>
              <a:solidFill>
                <a:sysClr val="windowText" lastClr="000000"/>
              </a:solidFill>
              <a:latin typeface="Afsaneh Font" panose="02000700000000000000" pitchFamily="2" charset="-78"/>
              <a:cs typeface="Afsaneh Font" panose="020007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5DCFF1-84F0-4661-AE29-7346BD722B01}"/>
              </a:ext>
            </a:extLst>
          </p:cNvPr>
          <p:cNvSpPr/>
          <p:nvPr/>
        </p:nvSpPr>
        <p:spPr>
          <a:xfrm>
            <a:off x="3617402" y="4406317"/>
            <a:ext cx="171713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BH" sz="4000" b="1" dirty="0">
                <a:ln/>
                <a:solidFill>
                  <a:srgbClr val="FF0000"/>
                </a:solidFill>
                <a:latin typeface="Afsaneh Font" panose="02000700000000000000" pitchFamily="2" charset="-78"/>
                <a:cs typeface="Afsaneh Font" panose="02000700000000000000" pitchFamily="2" charset="-78"/>
              </a:rPr>
              <a:t>أَنْت مُبْدِع</a:t>
            </a:r>
            <a:endParaRPr lang="en-US" sz="4000" b="1" cap="none" spc="0" dirty="0">
              <a:ln/>
              <a:solidFill>
                <a:srgbClr val="FF0000"/>
              </a:solidFill>
              <a:effectLst/>
              <a:latin typeface="Afsaneh Font" panose="02000700000000000000" pitchFamily="2" charset="-78"/>
              <a:cs typeface="Afsaneh Font" panose="020007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259A32-6637-4C45-BD47-221108B199A9}"/>
              </a:ext>
            </a:extLst>
          </p:cNvPr>
          <p:cNvSpPr/>
          <p:nvPr/>
        </p:nvSpPr>
        <p:spPr>
          <a:xfrm>
            <a:off x="7619975" y="2985771"/>
            <a:ext cx="167225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AE" sz="2800" b="1" dirty="0">
                <a:ln/>
                <a:solidFill>
                  <a:sysClr val="windowText" lastClr="000000"/>
                </a:solidFill>
                <a:latin typeface="Afsaneh Font" panose="02000700000000000000" pitchFamily="2" charset="-78"/>
                <a:cs typeface="Afsaneh Font" panose="02000700000000000000" pitchFamily="2" charset="-78"/>
              </a:rPr>
              <a:t>صبر و تحمل</a:t>
            </a:r>
            <a:endParaRPr lang="en-US" sz="2800" b="1" dirty="0">
              <a:ln/>
              <a:solidFill>
                <a:sysClr val="windowText" lastClr="000000"/>
              </a:solidFill>
              <a:latin typeface="Afsaneh Font" panose="02000700000000000000" pitchFamily="2" charset="-78"/>
              <a:cs typeface="Afsaneh Font" panose="02000700000000000000" pitchFamily="2" charset="-78"/>
            </a:endParaRPr>
          </a:p>
        </p:txBody>
      </p:sp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84CE8CF4-B84D-47A4-B01E-5E43C0F361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 rot="1166288">
            <a:off x="5911185" y="1803492"/>
            <a:ext cx="1722674" cy="305800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2F477B32-A6EB-4962-862D-4F9659C8659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25843" y1="52333" x2="25393" y2="61500"/>
                        <a14:foregroundMark x1="25393" y1="61500" x2="38764" y2="75167"/>
                        <a14:foregroundMark x1="47416" y1="83667" x2="40787" y2="86333"/>
                        <a14:foregroundMark x1="40787" y1="86333" x2="34607" y2="84667"/>
                        <a14:foregroundMark x1="34607" y1="84667" x2="22022" y2="69667"/>
                        <a14:foregroundMark x1="22022" y1="69667" x2="49551" y2="71167"/>
                        <a14:foregroundMark x1="50112" y1="72333" x2="36292" y2="60333"/>
                        <a14:foregroundMark x1="36292" y1="60333" x2="29326" y2="57667"/>
                        <a14:foregroundMark x1="29888" y1="57667" x2="39101" y2="53500"/>
                        <a14:foregroundMark x1="39101" y1="53500" x2="63034" y2="27167"/>
                        <a14:foregroundMark x1="70899" y1="37167" x2="70899" y2="37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1" t="15914" r="19048" b="8536"/>
          <a:stretch/>
        </p:blipFill>
        <p:spPr>
          <a:xfrm rot="17904464" flipH="1">
            <a:off x="1367727" y="5189694"/>
            <a:ext cx="1501522" cy="118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88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7 L -0.06133 0.10208 L -0.07188 0.04514 L -0.09128 0.09282 L -0.11081 0.05162 L -0.12721 0.09167 L -0.15638 0.05556 L -0.16419 0.09815 L -0.18451 0.06829 L -0.1905 0.09815 L -0.2 0.0787 " pathEditMode="relative" rAng="0" ptsTypes="AAAAAAAAAAA">
                                      <p:cBhvr>
                                        <p:cTn id="4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5093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 0.0787 L -0.01875 0.02384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3" y="-2755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build="p"/>
      <p:bldP spid="6" grpId="0" animBg="1"/>
      <p:bldP spid="7" grpId="0" animBg="1"/>
      <p:bldP spid="7" grpId="1" animBg="1"/>
      <p:bldP spid="8" grpId="0" animBg="1"/>
      <p:bldP spid="8" grpId="1" animBg="1"/>
      <p:bldP spid="11" grpId="0"/>
      <p:bldP spid="11" grpId="1"/>
      <p:bldP spid="12" grpId="0"/>
      <p:bldP spid="12" grpId="1"/>
      <p:bldP spid="13" grpId="0"/>
      <p:bldP spid="14" grpId="0"/>
      <p:bldP spid="1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A95EA08-E5ED-440B-B5F3-72408C23CBB1}"/>
              </a:ext>
            </a:extLst>
          </p:cNvPr>
          <p:cNvSpPr/>
          <p:nvPr/>
        </p:nvSpPr>
        <p:spPr>
          <a:xfrm>
            <a:off x="568226" y="350779"/>
            <a:ext cx="10908302" cy="6018189"/>
          </a:xfrm>
          <a:custGeom>
            <a:avLst/>
            <a:gdLst>
              <a:gd name="connsiteX0" fmla="*/ 0 w 10908302"/>
              <a:gd name="connsiteY0" fmla="*/ 0 h 6018189"/>
              <a:gd name="connsiteX1" fmla="*/ 10908302 w 10908302"/>
              <a:gd name="connsiteY1" fmla="*/ 0 h 6018189"/>
              <a:gd name="connsiteX2" fmla="*/ 10908302 w 10908302"/>
              <a:gd name="connsiteY2" fmla="*/ 6018189 h 6018189"/>
              <a:gd name="connsiteX3" fmla="*/ 0 w 10908302"/>
              <a:gd name="connsiteY3" fmla="*/ 6018189 h 6018189"/>
              <a:gd name="connsiteX4" fmla="*/ 0 w 10908302"/>
              <a:gd name="connsiteY4" fmla="*/ 0 h 6018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08302" h="6018189" fill="none" extrusionOk="0">
                <a:moveTo>
                  <a:pt x="0" y="0"/>
                </a:moveTo>
                <a:cubicBezTo>
                  <a:pt x="4860606" y="-33775"/>
                  <a:pt x="8214192" y="138873"/>
                  <a:pt x="10908302" y="0"/>
                </a:cubicBezTo>
                <a:cubicBezTo>
                  <a:pt x="10834531" y="884983"/>
                  <a:pt x="10752419" y="4983737"/>
                  <a:pt x="10908302" y="6018189"/>
                </a:cubicBezTo>
                <a:cubicBezTo>
                  <a:pt x="9690702" y="5880859"/>
                  <a:pt x="4829528" y="5880333"/>
                  <a:pt x="0" y="6018189"/>
                </a:cubicBezTo>
                <a:cubicBezTo>
                  <a:pt x="152408" y="5272567"/>
                  <a:pt x="73868" y="1759829"/>
                  <a:pt x="0" y="0"/>
                </a:cubicBezTo>
                <a:close/>
              </a:path>
              <a:path w="10908302" h="6018189" stroke="0" extrusionOk="0">
                <a:moveTo>
                  <a:pt x="0" y="0"/>
                </a:moveTo>
                <a:cubicBezTo>
                  <a:pt x="3377761" y="-101487"/>
                  <a:pt x="7796968" y="-162162"/>
                  <a:pt x="10908302" y="0"/>
                </a:cubicBezTo>
                <a:cubicBezTo>
                  <a:pt x="10969015" y="1250900"/>
                  <a:pt x="10847230" y="5210365"/>
                  <a:pt x="10908302" y="6018189"/>
                </a:cubicBezTo>
                <a:cubicBezTo>
                  <a:pt x="8547594" y="6068254"/>
                  <a:pt x="2838741" y="5859740"/>
                  <a:pt x="0" y="6018189"/>
                </a:cubicBezTo>
                <a:cubicBezTo>
                  <a:pt x="-24452" y="5132946"/>
                  <a:pt x="-67663" y="1599945"/>
                  <a:pt x="0" y="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71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Shape, circle&#10;&#10;Description automatically generated">
            <a:extLst>
              <a:ext uri="{FF2B5EF4-FFF2-40B4-BE49-F238E27FC236}">
                <a16:creationId xmlns:a16="http://schemas.microsoft.com/office/drawing/2014/main" id="{C5075FE0-BAB7-4E4B-A101-45C2608669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323" y="-197528"/>
            <a:ext cx="2061346" cy="1894114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7A2CB9AF-B3F5-471E-A725-90683F346B0D}"/>
              </a:ext>
            </a:extLst>
          </p:cNvPr>
          <p:cNvSpPr txBox="1">
            <a:spLocks/>
          </p:cNvSpPr>
          <p:nvPr/>
        </p:nvSpPr>
        <p:spPr>
          <a:xfrm>
            <a:off x="8635622" y="350779"/>
            <a:ext cx="3300250" cy="5915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r>
              <a:rPr lang="ar-BH" sz="32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l Qalam Kolkatta Quranic font" panose="02000506000000020003" pitchFamily="2" charset="-78"/>
                <a:cs typeface="(AH) Manal Black" pitchFamily="2" charset="-78"/>
              </a:rPr>
              <a:t>* رحلتي مع كلمة صَ</a:t>
            </a:r>
            <a:r>
              <a:rPr lang="ar-AE" sz="32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l Qalam Kolkatta Quranic font" panose="02000506000000020003" pitchFamily="2" charset="-78"/>
                <a:cs typeface="(AH) Manal Black" pitchFamily="2" charset="-78"/>
              </a:rPr>
              <a:t>مد</a:t>
            </a:r>
            <a:endParaRPr lang="en-US" sz="5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8A4AA8-AD44-448C-9C23-8DB0EED4848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253" b="34890" l="18375" r="28551">
                        <a14:foregroundMark x1="21449" y1="28846" x2="19912" y2="23077"/>
                        <a14:foregroundMark x1="19912" y1="23077" x2="19839" y2="22665"/>
                        <a14:foregroundMark x1="21596" y1="29396" x2="21596" y2="29396"/>
                        <a14:foregroundMark x1="21742" y1="30632" x2="21742" y2="30632"/>
                        <a14:foregroundMark x1="21889" y1="31319" x2="21889" y2="31319"/>
                        <a14:foregroundMark x1="28404" y1="24725" x2="28404" y2="24725"/>
                        <a14:foregroundMark x1="28551" y1="25549" x2="28551" y2="25549"/>
                        <a14:foregroundMark x1="28551" y1="26648" x2="28551" y2="26648"/>
                        <a14:foregroundMark x1="28551" y1="27747" x2="28551" y2="27747"/>
                        <a14:foregroundMark x1="28477" y1="28846" x2="28477" y2="28846"/>
                        <a14:foregroundMark x1="28404" y1="29533" x2="28404" y2="29533"/>
                        <a14:foregroundMark x1="28258" y1="30907" x2="28258" y2="30907"/>
                        <a14:foregroundMark x1="27965" y1="31731" x2="27965" y2="31731"/>
                        <a14:foregroundMark x1="27818" y1="32418" x2="27818" y2="32418"/>
                        <a14:foregroundMark x1="27306" y1="33379" x2="27306" y2="33379"/>
                        <a14:foregroundMark x1="26867" y1="34066" x2="26867" y2="34066"/>
                        <a14:foregroundMark x1="26428" y1="34478" x2="26428" y2="34478"/>
                        <a14:foregroundMark x1="25769" y1="34753" x2="25769" y2="34753"/>
                        <a14:foregroundMark x1="25183" y1="34890" x2="25183" y2="34890"/>
                        <a14:foregroundMark x1="24744" y1="34615" x2="24744" y2="34615"/>
                        <a14:foregroundMark x1="24085" y1="34478" x2="24085" y2="34478"/>
                        <a14:foregroundMark x1="23572" y1="34066" x2="23572" y2="34066"/>
                        <a14:foregroundMark x1="23060" y1="33379" x2="23060" y2="33379"/>
                        <a14:foregroundMark x1="22694" y1="32830" x2="22694" y2="32830"/>
                        <a14:foregroundMark x1="22255" y1="32005" x2="22255" y2="32005"/>
                        <a14:foregroundMark x1="19546" y1="25137" x2="19546" y2="25137"/>
                        <a14:backgroundMark x1="23865" y1="22390" x2="25329" y2="29396"/>
                        <a14:backgroundMark x1="25769" y1="29533" x2="25403" y2="23352"/>
                        <a14:backgroundMark x1="25622" y1="23214" x2="26794" y2="28846"/>
                        <a14:backgroundMark x1="71669" y1="56456" x2="71669" y2="56456"/>
                      </a14:backgroundRemoval>
                    </a14:imgEffect>
                  </a14:imgLayer>
                </a14:imgProps>
              </a:ext>
            </a:extLst>
          </a:blip>
          <a:srcRect l="17467" t="20929" r="70589" b="63851"/>
          <a:stretch/>
        </p:blipFill>
        <p:spPr>
          <a:xfrm>
            <a:off x="8241305" y="255211"/>
            <a:ext cx="1757242" cy="1193407"/>
          </a:xfrm>
          <a:prstGeom prst="rect">
            <a:avLst/>
          </a:prstGeom>
        </p:spPr>
      </p:pic>
      <p:sp>
        <p:nvSpPr>
          <p:cNvPr id="6" name="3 Redondear rectángulo de esquina del mismo lado">
            <a:extLst>
              <a:ext uri="{FF2B5EF4-FFF2-40B4-BE49-F238E27FC236}">
                <a16:creationId xmlns:a16="http://schemas.microsoft.com/office/drawing/2014/main" id="{89086F49-A426-477C-8F28-726F9A955D6E}"/>
              </a:ext>
            </a:extLst>
          </p:cNvPr>
          <p:cNvSpPr/>
          <p:nvPr/>
        </p:nvSpPr>
        <p:spPr>
          <a:xfrm rot="16200000">
            <a:off x="7265060" y="1677318"/>
            <a:ext cx="864096" cy="3312368"/>
          </a:xfrm>
          <a:prstGeom prst="flowChartAlternateProcess">
            <a:avLst/>
          </a:prstGeom>
          <a:solidFill>
            <a:srgbClr val="92D050"/>
          </a:solidFill>
          <a:ln>
            <a:noFill/>
          </a:ln>
          <a:effectLst>
            <a:outerShdw blurRad="190500" dist="20000" dir="5400000" rotWithShape="0">
              <a:srgbClr val="000000">
                <a:alpha val="52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4 Redondear rectángulo de esquina del mismo lado">
            <a:extLst>
              <a:ext uri="{FF2B5EF4-FFF2-40B4-BE49-F238E27FC236}">
                <a16:creationId xmlns:a16="http://schemas.microsoft.com/office/drawing/2014/main" id="{F7C392BE-F6C5-4E9A-BDD7-8596008C185D}"/>
              </a:ext>
            </a:extLst>
          </p:cNvPr>
          <p:cNvSpPr/>
          <p:nvPr/>
        </p:nvSpPr>
        <p:spPr>
          <a:xfrm rot="16200000">
            <a:off x="7191319" y="251709"/>
            <a:ext cx="864096" cy="341987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0000" dir="5400000" rotWithShape="0">
              <a:srgbClr val="000000">
                <a:alpha val="52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5 Redondear rectángulo de esquina del mismo lado">
            <a:extLst>
              <a:ext uri="{FF2B5EF4-FFF2-40B4-BE49-F238E27FC236}">
                <a16:creationId xmlns:a16="http://schemas.microsoft.com/office/drawing/2014/main" id="{71798DEB-76F4-4775-B3FF-44BD358F5AE4}"/>
              </a:ext>
            </a:extLst>
          </p:cNvPr>
          <p:cNvSpPr/>
          <p:nvPr/>
        </p:nvSpPr>
        <p:spPr>
          <a:xfrm rot="16200000">
            <a:off x="7173063" y="3052532"/>
            <a:ext cx="864096" cy="3456384"/>
          </a:xfrm>
          <a:prstGeom prst="roundRect">
            <a:avLst/>
          </a:prstGeom>
          <a:ln>
            <a:noFill/>
          </a:ln>
          <a:effectLst>
            <a:outerShdw blurRad="190500" dist="20000" dir="5400000" rotWithShape="0">
              <a:srgbClr val="000000">
                <a:alpha val="52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65F353C-626A-45E5-B017-D457368468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566176" y="-197528"/>
            <a:ext cx="7253056" cy="725305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377FA25-1A30-4A13-9D19-EE0072AD0BEC}"/>
              </a:ext>
            </a:extLst>
          </p:cNvPr>
          <p:cNvSpPr/>
          <p:nvPr/>
        </p:nvSpPr>
        <p:spPr>
          <a:xfrm>
            <a:off x="2276147" y="792235"/>
            <a:ext cx="3807453" cy="16850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ar-AE" sz="3600" dirty="0">
                <a:ln/>
                <a:solidFill>
                  <a:sysClr val="windowText" lastClr="000000"/>
                </a:solidFill>
                <a:cs typeface="(AH) Manal Black" pitchFamily="2" charset="-78"/>
              </a:rPr>
              <a:t>جملة تعني : لم يضعف</a:t>
            </a:r>
          </a:p>
          <a:p>
            <a:pPr algn="ctr">
              <a:lnSpc>
                <a:spcPct val="150000"/>
              </a:lnSpc>
            </a:pPr>
            <a:r>
              <a:rPr lang="ar-AE" sz="3600" dirty="0">
                <a:ln/>
                <a:solidFill>
                  <a:sysClr val="windowText" lastClr="000000"/>
                </a:solidFill>
                <a:cs typeface="(AH) Manal Black" pitchFamily="2" charset="-78"/>
              </a:rPr>
              <a:t>رغم كل المصائب التي أصابته</a:t>
            </a:r>
            <a:endParaRPr lang="ar-KW" sz="3600" dirty="0">
              <a:ln/>
              <a:solidFill>
                <a:sysClr val="windowText" lastClr="000000"/>
              </a:solidFill>
              <a:cs typeface="(AH) Manal Black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936527-26F0-4133-A0B7-FB65D501ECC2}"/>
              </a:ext>
            </a:extLst>
          </p:cNvPr>
          <p:cNvSpPr/>
          <p:nvPr/>
        </p:nvSpPr>
        <p:spPr>
          <a:xfrm>
            <a:off x="7083262" y="2869731"/>
            <a:ext cx="177163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AE" sz="2800" b="1" dirty="0">
                <a:ln/>
                <a:solidFill>
                  <a:sysClr val="windowText" lastClr="000000"/>
                </a:solidFill>
                <a:latin typeface="Afsaneh Font" panose="02000700000000000000" pitchFamily="2" charset="-78"/>
                <a:cs typeface="Afsaneh Font" panose="02000700000000000000" pitchFamily="2" charset="-78"/>
              </a:rPr>
              <a:t>صبر و تحمل </a:t>
            </a:r>
            <a:endParaRPr lang="en-US" sz="2800" b="1" dirty="0">
              <a:ln/>
              <a:solidFill>
                <a:sysClr val="windowText" lastClr="000000"/>
              </a:solidFill>
              <a:latin typeface="Afsaneh Font" panose="02000700000000000000" pitchFamily="2" charset="-78"/>
              <a:cs typeface="Afsaneh Font" panose="020007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CEDFD4-E4CA-48D9-90E4-5B211D326D75}"/>
              </a:ext>
            </a:extLst>
          </p:cNvPr>
          <p:cNvSpPr/>
          <p:nvPr/>
        </p:nvSpPr>
        <p:spPr>
          <a:xfrm>
            <a:off x="7621827" y="1700035"/>
            <a:ext cx="72808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AE" sz="2800" b="1" dirty="0">
                <a:ln/>
                <a:solidFill>
                  <a:sysClr val="windowText" lastClr="000000"/>
                </a:solidFill>
                <a:latin typeface="Afsaneh Font" panose="02000700000000000000" pitchFamily="2" charset="-78"/>
                <a:cs typeface="Afsaneh Font" panose="02000700000000000000" pitchFamily="2" charset="-78"/>
              </a:rPr>
              <a:t>وقف</a:t>
            </a:r>
            <a:endParaRPr lang="en-US" sz="2800" b="1" dirty="0">
              <a:ln/>
              <a:solidFill>
                <a:sysClr val="windowText" lastClr="000000"/>
              </a:solidFill>
              <a:latin typeface="Afsaneh Font" panose="02000700000000000000" pitchFamily="2" charset="-78"/>
              <a:cs typeface="Afsaneh Font" panose="020007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1C7BD55-C963-45D8-B513-158326036DB8}"/>
              </a:ext>
            </a:extLst>
          </p:cNvPr>
          <p:cNvSpPr/>
          <p:nvPr/>
        </p:nvSpPr>
        <p:spPr>
          <a:xfrm>
            <a:off x="2675084" y="4603845"/>
            <a:ext cx="266130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BH" sz="4000" b="1" dirty="0">
                <a:ln/>
                <a:solidFill>
                  <a:srgbClr val="FF0000"/>
                </a:solidFill>
                <a:latin typeface="Afsaneh Font" panose="02000700000000000000" pitchFamily="2" charset="-78"/>
                <a:cs typeface="Afsaneh Font" panose="02000700000000000000" pitchFamily="2" charset="-78"/>
              </a:rPr>
              <a:t>أبهرتني إجابَتُك</a:t>
            </a:r>
            <a:endParaRPr lang="en-US" sz="4000" b="1" cap="none" spc="0" dirty="0">
              <a:ln/>
              <a:solidFill>
                <a:srgbClr val="FF0000"/>
              </a:solidFill>
              <a:effectLst/>
              <a:latin typeface="Afsaneh Font" panose="02000700000000000000" pitchFamily="2" charset="-78"/>
              <a:cs typeface="Afsaneh Font" panose="020007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66C676D-6D76-42D4-9F3A-0F432F94B7FE}"/>
              </a:ext>
            </a:extLst>
          </p:cNvPr>
          <p:cNvSpPr/>
          <p:nvPr/>
        </p:nvSpPr>
        <p:spPr>
          <a:xfrm>
            <a:off x="7638658" y="4571519"/>
            <a:ext cx="69442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AE" sz="2800" b="1" dirty="0">
                <a:ln/>
                <a:solidFill>
                  <a:sysClr val="windowText" lastClr="000000"/>
                </a:solidFill>
                <a:latin typeface="Afsaneh Font" panose="02000700000000000000" pitchFamily="2" charset="-78"/>
                <a:cs typeface="Afsaneh Font" panose="02000700000000000000" pitchFamily="2" charset="-78"/>
              </a:rPr>
              <a:t>قصد</a:t>
            </a:r>
            <a:endParaRPr lang="en-US" sz="2800" b="1" dirty="0">
              <a:ln/>
              <a:solidFill>
                <a:sysClr val="windowText" lastClr="000000"/>
              </a:solidFill>
              <a:latin typeface="Afsaneh Font" panose="02000700000000000000" pitchFamily="2" charset="-78"/>
              <a:cs typeface="Afsaneh Font" panose="02000700000000000000" pitchFamily="2" charset="-78"/>
            </a:endParaRPr>
          </a:p>
        </p:txBody>
      </p:sp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F3D6A892-3136-41F6-B6FC-4E3D7B1712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 rot="1166288">
            <a:off x="5440953" y="2001019"/>
            <a:ext cx="1722674" cy="305800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C0CEE38D-91AE-4144-A65C-B26B783ECDF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25843" y1="52333" x2="25393" y2="61500"/>
                        <a14:foregroundMark x1="25393" y1="61500" x2="38764" y2="75167"/>
                        <a14:foregroundMark x1="47416" y1="83667" x2="40787" y2="86333"/>
                        <a14:foregroundMark x1="40787" y1="86333" x2="34607" y2="84667"/>
                        <a14:foregroundMark x1="34607" y1="84667" x2="22022" y2="69667"/>
                        <a14:foregroundMark x1="22022" y1="69667" x2="49551" y2="71167"/>
                        <a14:foregroundMark x1="50112" y1="72333" x2="36292" y2="60333"/>
                        <a14:foregroundMark x1="36292" y1="60333" x2="29326" y2="57667"/>
                        <a14:foregroundMark x1="29888" y1="57667" x2="39101" y2="53500"/>
                        <a14:foregroundMark x1="39101" y1="53500" x2="63034" y2="27167"/>
                        <a14:foregroundMark x1="70899" y1="37167" x2="70899" y2="37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1" t="15914" r="19048" b="8536"/>
          <a:stretch/>
        </p:blipFill>
        <p:spPr>
          <a:xfrm rot="17904464" flipH="1">
            <a:off x="1111599" y="5387222"/>
            <a:ext cx="1501522" cy="118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86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-0.06133 0.10209 L -0.07188 0.04514 L -0.09128 0.09283 L -0.11081 0.05162 L -0.12722 0.09167 L -0.15638 0.05556 L -0.1642 0.09815 L -0.18451 0.06829 L -0.1905 0.09815 L -0.2 0.07871 " pathEditMode="relative" rAng="0" ptsTypes="AAAAAAAAAAA"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509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 0.07871 L -0.01875 0.02385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3" y="-275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build="p"/>
      <p:bldP spid="6" grpId="0" animBg="1"/>
      <p:bldP spid="7" grpId="0" animBg="1"/>
      <p:bldP spid="7" grpId="1" animBg="1"/>
      <p:bldP spid="8" grpId="0" animBg="1"/>
      <p:bldP spid="8" grpId="1" animBg="1"/>
      <p:bldP spid="11" grpId="0"/>
      <p:bldP spid="11" grpId="1"/>
      <p:bldP spid="12" grpId="0"/>
      <p:bldP spid="12" grpId="1"/>
      <p:bldP spid="13" grpId="0"/>
      <p:bldP spid="14" grpId="0"/>
      <p:bldP spid="1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55E6DCE-F016-48A3-B8D7-F1E0D7CA4781}"/>
              </a:ext>
            </a:extLst>
          </p:cNvPr>
          <p:cNvSpPr/>
          <p:nvPr/>
        </p:nvSpPr>
        <p:spPr>
          <a:xfrm>
            <a:off x="641849" y="416080"/>
            <a:ext cx="10908302" cy="6025840"/>
          </a:xfrm>
          <a:custGeom>
            <a:avLst/>
            <a:gdLst>
              <a:gd name="connsiteX0" fmla="*/ 0 w 10908302"/>
              <a:gd name="connsiteY0" fmla="*/ 0 h 6025840"/>
              <a:gd name="connsiteX1" fmla="*/ 10908302 w 10908302"/>
              <a:gd name="connsiteY1" fmla="*/ 0 h 6025840"/>
              <a:gd name="connsiteX2" fmla="*/ 10908302 w 10908302"/>
              <a:gd name="connsiteY2" fmla="*/ 6025840 h 6025840"/>
              <a:gd name="connsiteX3" fmla="*/ 0 w 10908302"/>
              <a:gd name="connsiteY3" fmla="*/ 6025840 h 6025840"/>
              <a:gd name="connsiteX4" fmla="*/ 0 w 10908302"/>
              <a:gd name="connsiteY4" fmla="*/ 0 h 602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08302" h="6025840" fill="none" extrusionOk="0">
                <a:moveTo>
                  <a:pt x="0" y="0"/>
                </a:moveTo>
                <a:cubicBezTo>
                  <a:pt x="4860606" y="-33775"/>
                  <a:pt x="8214192" y="138873"/>
                  <a:pt x="10908302" y="0"/>
                </a:cubicBezTo>
                <a:cubicBezTo>
                  <a:pt x="10834531" y="2993106"/>
                  <a:pt x="10752419" y="5075056"/>
                  <a:pt x="10908302" y="6025840"/>
                </a:cubicBezTo>
                <a:cubicBezTo>
                  <a:pt x="9690702" y="5888510"/>
                  <a:pt x="4829528" y="5887984"/>
                  <a:pt x="0" y="6025840"/>
                </a:cubicBezTo>
                <a:cubicBezTo>
                  <a:pt x="152408" y="3158052"/>
                  <a:pt x="73868" y="1999305"/>
                  <a:pt x="0" y="0"/>
                </a:cubicBezTo>
                <a:close/>
              </a:path>
              <a:path w="10908302" h="6025840" stroke="0" extrusionOk="0">
                <a:moveTo>
                  <a:pt x="0" y="0"/>
                </a:moveTo>
                <a:cubicBezTo>
                  <a:pt x="3377761" y="-101487"/>
                  <a:pt x="7796968" y="-162162"/>
                  <a:pt x="10908302" y="0"/>
                </a:cubicBezTo>
                <a:cubicBezTo>
                  <a:pt x="10969015" y="910703"/>
                  <a:pt x="10847230" y="4665121"/>
                  <a:pt x="10908302" y="6025840"/>
                </a:cubicBezTo>
                <a:cubicBezTo>
                  <a:pt x="8547594" y="6075905"/>
                  <a:pt x="2838741" y="5867391"/>
                  <a:pt x="0" y="6025840"/>
                </a:cubicBezTo>
                <a:cubicBezTo>
                  <a:pt x="-24452" y="3171451"/>
                  <a:pt x="-67663" y="2500468"/>
                  <a:pt x="0" y="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71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picture containing text, pot&#10;&#10;Description automatically generated">
            <a:extLst>
              <a:ext uri="{FF2B5EF4-FFF2-40B4-BE49-F238E27FC236}">
                <a16:creationId xmlns:a16="http://schemas.microsoft.com/office/drawing/2014/main" id="{CF4FEEB6-A1C9-4109-A574-F27C6A83C1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691" y="387494"/>
            <a:ext cx="5479966" cy="714375"/>
          </a:xfrm>
          <a:prstGeom prst="rect">
            <a:avLst/>
          </a:prstGeom>
        </p:spPr>
      </p:pic>
      <p:pic>
        <p:nvPicPr>
          <p:cNvPr id="5" name="Picture 4" descr="A picture containing text, pot&#10;&#10;Description automatically generated">
            <a:extLst>
              <a:ext uri="{FF2B5EF4-FFF2-40B4-BE49-F238E27FC236}">
                <a16:creationId xmlns:a16="http://schemas.microsoft.com/office/drawing/2014/main" id="{CB7CB1E1-8D36-4D48-8A25-2BBE7CA57F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91" y="387495"/>
            <a:ext cx="5715000" cy="7143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DAF2C70-76E4-402D-A458-44288871C5AE}"/>
              </a:ext>
            </a:extLst>
          </p:cNvPr>
          <p:cNvSpPr/>
          <p:nvPr/>
        </p:nvSpPr>
        <p:spPr>
          <a:xfrm>
            <a:off x="6528831" y="2151649"/>
            <a:ext cx="2034532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 rtl="1">
              <a:lnSpc>
                <a:spcPct val="150000"/>
              </a:lnSpc>
            </a:pPr>
            <a:r>
              <a:rPr lang="ar-BH" sz="4000" dirty="0">
                <a:solidFill>
                  <a:srgbClr val="C00000"/>
                </a:solidFill>
                <a:cs typeface="(AH) Manal Black" pitchFamily="2" charset="-78"/>
              </a:rPr>
              <a:t>اليوم</a:t>
            </a:r>
            <a:r>
              <a:rPr lang="ar-BH" sz="4000" dirty="0">
                <a:cs typeface="(AH) Manal Black" pitchFamily="2" charset="-78"/>
              </a:rPr>
              <a:t> </a:t>
            </a:r>
            <a:r>
              <a:rPr lang="ar-AE" sz="4000" dirty="0">
                <a:cs typeface="(AH) Manal Black" pitchFamily="2" charset="-78"/>
              </a:rPr>
              <a:t>الأثنين</a:t>
            </a:r>
            <a:endParaRPr lang="ar-BH" sz="4000" dirty="0">
              <a:cs typeface="(AH) Manal Black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68BFC2-14BB-424A-9C9E-A6115349001E}"/>
              </a:ext>
            </a:extLst>
          </p:cNvPr>
          <p:cNvSpPr/>
          <p:nvPr/>
        </p:nvSpPr>
        <p:spPr>
          <a:xfrm>
            <a:off x="3650558" y="2789957"/>
            <a:ext cx="3005951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 rtl="1">
              <a:lnSpc>
                <a:spcPct val="150000"/>
              </a:lnSpc>
            </a:pPr>
            <a:r>
              <a:rPr lang="ar-BH" sz="4000" dirty="0">
                <a:solidFill>
                  <a:srgbClr val="C00000"/>
                </a:solidFill>
                <a:cs typeface="(AH) Manal Black" pitchFamily="2" charset="-78"/>
              </a:rPr>
              <a:t>2</a:t>
            </a:r>
            <a:r>
              <a:rPr lang="ar-AE" sz="4000" dirty="0">
                <a:solidFill>
                  <a:srgbClr val="C00000"/>
                </a:solidFill>
                <a:cs typeface="(AH) Manal Black" pitchFamily="2" charset="-78"/>
              </a:rPr>
              <a:t>5</a:t>
            </a:r>
            <a:r>
              <a:rPr lang="ar-BH" sz="4000" dirty="0">
                <a:cs typeface="(AH) Manal Black" pitchFamily="2" charset="-78"/>
              </a:rPr>
              <a:t>/ ابريل/2022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E907E1-002B-4B3A-BF1A-469B4044388C}"/>
              </a:ext>
            </a:extLst>
          </p:cNvPr>
          <p:cNvSpPr/>
          <p:nvPr/>
        </p:nvSpPr>
        <p:spPr>
          <a:xfrm>
            <a:off x="1673974" y="3728676"/>
            <a:ext cx="419551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 rtl="1">
              <a:lnSpc>
                <a:spcPct val="150000"/>
              </a:lnSpc>
            </a:pPr>
            <a:r>
              <a:rPr lang="ar-BH" sz="4000" dirty="0">
                <a:solidFill>
                  <a:srgbClr val="C00000"/>
                </a:solidFill>
                <a:cs typeface="(AH) Manal Black" pitchFamily="2" charset="-78"/>
              </a:rPr>
              <a:t>2</a:t>
            </a:r>
            <a:r>
              <a:rPr lang="ar-AE" sz="4000" dirty="0">
                <a:solidFill>
                  <a:srgbClr val="C00000"/>
                </a:solidFill>
                <a:cs typeface="(AH) Manal Black" pitchFamily="2" charset="-78"/>
              </a:rPr>
              <a:t>4</a:t>
            </a:r>
            <a:r>
              <a:rPr lang="ar-BH" sz="4000" dirty="0">
                <a:cs typeface="(AH) Manal Black" pitchFamily="2" charset="-78"/>
              </a:rPr>
              <a:t>/ رمضان/1443هـ</a:t>
            </a:r>
          </a:p>
        </p:txBody>
      </p:sp>
      <p:pic>
        <p:nvPicPr>
          <p:cNvPr id="11" name="Picture 10" descr="A picture containing dark, lamp&#10;&#10;Description automatically generated">
            <a:extLst>
              <a:ext uri="{FF2B5EF4-FFF2-40B4-BE49-F238E27FC236}">
                <a16:creationId xmlns:a16="http://schemas.microsoft.com/office/drawing/2014/main" id="{6D681760-6D74-4021-AD3C-5760F1CAA4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554" y="594444"/>
            <a:ext cx="4391025" cy="43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82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55E6DCE-F016-48A3-B8D7-F1E0D7CA4781}"/>
              </a:ext>
            </a:extLst>
          </p:cNvPr>
          <p:cNvSpPr/>
          <p:nvPr/>
        </p:nvSpPr>
        <p:spPr>
          <a:xfrm>
            <a:off x="1058557" y="416080"/>
            <a:ext cx="10908302" cy="6025840"/>
          </a:xfrm>
          <a:custGeom>
            <a:avLst/>
            <a:gdLst>
              <a:gd name="connsiteX0" fmla="*/ 0 w 10908302"/>
              <a:gd name="connsiteY0" fmla="*/ 0 h 6025840"/>
              <a:gd name="connsiteX1" fmla="*/ 10908302 w 10908302"/>
              <a:gd name="connsiteY1" fmla="*/ 0 h 6025840"/>
              <a:gd name="connsiteX2" fmla="*/ 10908302 w 10908302"/>
              <a:gd name="connsiteY2" fmla="*/ 6025840 h 6025840"/>
              <a:gd name="connsiteX3" fmla="*/ 0 w 10908302"/>
              <a:gd name="connsiteY3" fmla="*/ 6025840 h 6025840"/>
              <a:gd name="connsiteX4" fmla="*/ 0 w 10908302"/>
              <a:gd name="connsiteY4" fmla="*/ 0 h 602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08302" h="6025840" fill="none" extrusionOk="0">
                <a:moveTo>
                  <a:pt x="0" y="0"/>
                </a:moveTo>
                <a:cubicBezTo>
                  <a:pt x="4860606" y="-33775"/>
                  <a:pt x="8214192" y="138873"/>
                  <a:pt x="10908302" y="0"/>
                </a:cubicBezTo>
                <a:cubicBezTo>
                  <a:pt x="10834531" y="2993106"/>
                  <a:pt x="10752419" y="5075056"/>
                  <a:pt x="10908302" y="6025840"/>
                </a:cubicBezTo>
                <a:cubicBezTo>
                  <a:pt x="9690702" y="5888510"/>
                  <a:pt x="4829528" y="5887984"/>
                  <a:pt x="0" y="6025840"/>
                </a:cubicBezTo>
                <a:cubicBezTo>
                  <a:pt x="152408" y="3158052"/>
                  <a:pt x="73868" y="1999305"/>
                  <a:pt x="0" y="0"/>
                </a:cubicBezTo>
                <a:close/>
              </a:path>
              <a:path w="10908302" h="6025840" stroke="0" extrusionOk="0">
                <a:moveTo>
                  <a:pt x="0" y="0"/>
                </a:moveTo>
                <a:cubicBezTo>
                  <a:pt x="3377761" y="-101487"/>
                  <a:pt x="7796968" y="-162162"/>
                  <a:pt x="10908302" y="0"/>
                </a:cubicBezTo>
                <a:cubicBezTo>
                  <a:pt x="10969015" y="910703"/>
                  <a:pt x="10847230" y="4665121"/>
                  <a:pt x="10908302" y="6025840"/>
                </a:cubicBezTo>
                <a:cubicBezTo>
                  <a:pt x="8547594" y="6075905"/>
                  <a:pt x="2838741" y="5867391"/>
                  <a:pt x="0" y="6025840"/>
                </a:cubicBezTo>
                <a:cubicBezTo>
                  <a:pt x="-24452" y="3171451"/>
                  <a:pt x="-67663" y="2500468"/>
                  <a:pt x="0" y="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71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776938-7461-485E-AF07-4E7AFEB3B532}"/>
              </a:ext>
            </a:extLst>
          </p:cNvPr>
          <p:cNvSpPr txBox="1">
            <a:spLocks/>
          </p:cNvSpPr>
          <p:nvPr/>
        </p:nvSpPr>
        <p:spPr>
          <a:xfrm>
            <a:off x="4243800" y="2853540"/>
            <a:ext cx="4087823" cy="157381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r>
              <a:rPr lang="ar-BH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رِحْلَتي مَعَ كَلِمَة</a:t>
            </a:r>
            <a:endParaRPr lang="ar-BH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  <a:p>
            <a:pPr marL="0" indent="0" algn="ctr" rtl="1">
              <a:lnSpc>
                <a:spcPct val="150000"/>
              </a:lnSpc>
              <a:buNone/>
            </a:pPr>
            <a:r>
              <a:rPr lang="ar-AE" sz="4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صمد</a:t>
            </a:r>
            <a:endParaRPr lang="ar-BH" sz="5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  <a:p>
            <a:pPr marL="0" indent="0" algn="ctr" rtl="1">
              <a:lnSpc>
                <a:spcPct val="100000"/>
              </a:lnSpc>
              <a:buNone/>
            </a:pPr>
            <a:r>
              <a:rPr lang="ar-BH" sz="5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 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ar-BH" sz="18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( الفصل الدراسي الثالث)</a:t>
            </a:r>
            <a:endParaRPr lang="en-US" sz="5400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pic>
        <p:nvPicPr>
          <p:cNvPr id="4" name="Picture 3" descr="A picture containing text, pot&#10;&#10;Description automatically generated">
            <a:extLst>
              <a:ext uri="{FF2B5EF4-FFF2-40B4-BE49-F238E27FC236}">
                <a16:creationId xmlns:a16="http://schemas.microsoft.com/office/drawing/2014/main" id="{CF4FEEB6-A1C9-4109-A574-F27C6A83C1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399" y="387494"/>
            <a:ext cx="5479966" cy="714375"/>
          </a:xfrm>
          <a:prstGeom prst="rect">
            <a:avLst/>
          </a:prstGeom>
        </p:spPr>
      </p:pic>
      <p:pic>
        <p:nvPicPr>
          <p:cNvPr id="5" name="Picture 4" descr="A picture containing text, pot&#10;&#10;Description automatically generated">
            <a:extLst>
              <a:ext uri="{FF2B5EF4-FFF2-40B4-BE49-F238E27FC236}">
                <a16:creationId xmlns:a16="http://schemas.microsoft.com/office/drawing/2014/main" id="{CB7CB1E1-8D36-4D48-8A25-2BBE7CA57F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99" y="387495"/>
            <a:ext cx="5715000" cy="714375"/>
          </a:xfrm>
          <a:prstGeom prst="rect">
            <a:avLst/>
          </a:prstGeom>
        </p:spPr>
      </p:pic>
      <p:pic>
        <p:nvPicPr>
          <p:cNvPr id="6" name="Picture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4D6101C3-A2B3-4947-B205-2DAC033010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97" b="96780" l="7667" r="91667">
                        <a14:foregroundMark x1="7667" y1="63898" x2="21444" y2="80678"/>
                        <a14:foregroundMark x1="22111" y1="76695" x2="22444" y2="64322"/>
                        <a14:foregroundMark x1="20556" y1="66864" x2="11667" y2="64915"/>
                        <a14:foregroundMark x1="11667" y1="64915" x2="8556" y2="63390"/>
                        <a14:foregroundMark x1="21222" y1="68814" x2="27333" y2="68814"/>
                        <a14:foregroundMark x1="39556" y1="76949" x2="47889" y2="70678"/>
                        <a14:foregroundMark x1="47556" y1="71102" x2="26111" y2="84661"/>
                        <a14:foregroundMark x1="26111" y1="84915" x2="22778" y2="92034"/>
                        <a14:foregroundMark x1="22778" y1="92034" x2="39556" y2="96864"/>
                        <a14:foregroundMark x1="44444" y1="95000" x2="44444" y2="95000"/>
                        <a14:foregroundMark x1="17222" y1="90085" x2="17222" y2="90085"/>
                        <a14:foregroundMark x1="25444" y1="83475" x2="25444" y2="83051"/>
                        <a14:foregroundMark x1="39222" y1="83051" x2="48667" y2="84746"/>
                        <a14:foregroundMark x1="48667" y1="84746" x2="50333" y2="85593"/>
                        <a14:foregroundMark x1="57000" y1="90254" x2="66889" y2="96356"/>
                        <a14:foregroundMark x1="48778" y1="72288" x2="44778" y2="78136"/>
                        <a14:foregroundMark x1="31333" y1="84237" x2="28222" y2="85169"/>
                        <a14:foregroundMark x1="46889" y1="88644" x2="46889" y2="88644"/>
                        <a14:foregroundMark x1="14444" y1="69746" x2="14444" y2="69746"/>
                        <a14:foregroundMark x1="37778" y1="5339" x2="57889" y2="2797"/>
                        <a14:foregroundMark x1="57889" y1="2797" x2="62000" y2="3051"/>
                        <a14:foregroundMark x1="91444" y1="22458" x2="91667" y2="30678"/>
                        <a14:foregroundMark x1="25667" y1="61525" x2="25667" y2="61525"/>
                        <a14:foregroundMark x1="25667" y1="61017" x2="28333" y2="48136"/>
                        <a14:foregroundMark x1="35667" y1="63644" x2="34111" y2="70085"/>
                        <a14:foregroundMark x1="53778" y1="73559" x2="63667" y2="57627"/>
                        <a14:foregroundMark x1="50222" y1="79576" x2="53556" y2="73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28" y="1385577"/>
            <a:ext cx="4023360" cy="52750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83D856-A5DE-4814-8DF8-0826FD89B9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733" b="87467" l="9947" r="90053">
                        <a14:foregroundMark x1="11012" y1="71467" x2="11012" y2="71467"/>
                        <a14:foregroundMark x1="14565" y1="70400" x2="14565" y2="70400"/>
                        <a14:foregroundMark x1="17940" y1="69867" x2="17940" y2="69867"/>
                        <a14:foregroundMark x1="21137" y1="69067" x2="21137" y2="69067"/>
                        <a14:foregroundMark x1="24689" y1="68267" x2="24689" y2="68267"/>
                        <a14:foregroundMark x1="27886" y1="66933" x2="27886" y2="66933"/>
                        <a14:foregroundMark x1="31794" y1="64533" x2="31794" y2="64533"/>
                        <a14:foregroundMark x1="34636" y1="62667" x2="34636" y2="62667"/>
                        <a14:foregroundMark x1="37833" y1="59733" x2="37833" y2="59733"/>
                        <a14:foregroundMark x1="40675" y1="57333" x2="40675" y2="57333"/>
                        <a14:foregroundMark x1="43694" y1="53067" x2="43694" y2="53067"/>
                        <a14:foregroundMark x1="45471" y1="48533" x2="45471" y2="48533"/>
                        <a14:foregroundMark x1="47069" y1="43200" x2="47069" y2="43200"/>
                        <a14:foregroundMark x1="47425" y1="38667" x2="47425" y2="38667"/>
                        <a14:foregroundMark x1="47425" y1="33867" x2="47425" y2="33867"/>
                        <a14:foregroundMark x1="45115" y1="29600" x2="45115" y2="29600"/>
                        <a14:foregroundMark x1="41741" y1="26667" x2="41741" y2="26667"/>
                        <a14:foregroundMark x1="38721" y1="26667" x2="38721" y2="26667"/>
                        <a14:foregroundMark x1="35169" y1="28800" x2="35169" y2="28800"/>
                        <a14:foregroundMark x1="32682" y1="32533" x2="32682" y2="32533"/>
                        <a14:foregroundMark x1="30195" y1="28800" x2="30195" y2="28800"/>
                        <a14:foregroundMark x1="28064" y1="26667" x2="28064" y2="26667"/>
                        <a14:foregroundMark x1="24156" y1="26667" x2="24156" y2="26667"/>
                        <a14:foregroundMark x1="21314" y1="28267" x2="21314" y2="28267"/>
                        <a14:foregroundMark x1="18650" y1="31733" x2="18650" y2="31733"/>
                        <a14:foregroundMark x1="17762" y1="36000" x2="17762" y2="36000"/>
                        <a14:foregroundMark x1="17584" y1="41333" x2="17584" y2="41333"/>
                        <a14:foregroundMark x1="18828" y1="46667" x2="18828" y2="46667"/>
                        <a14:foregroundMark x1="20959" y1="51733" x2="20959" y2="51733"/>
                        <a14:foregroundMark x1="22913" y1="55200" x2="22913" y2="55200"/>
                        <a14:foregroundMark x1="25933" y1="58667" x2="25933" y2="58667"/>
                        <a14:foregroundMark x1="28064" y1="61333" x2="28064" y2="61333"/>
                        <a14:foregroundMark x1="34636" y1="66400" x2="34636" y2="66400"/>
                        <a14:foregroundMark x1="37300" y1="67733" x2="37300" y2="67733"/>
                        <a14:foregroundMark x1="40497" y1="69600" x2="40497" y2="69600"/>
                        <a14:foregroundMark x1="44050" y1="70667" x2="44050" y2="70667"/>
                        <a14:foregroundMark x1="46892" y1="71200" x2="46892" y2="71200"/>
                        <a14:foregroundMark x1="50799" y1="71200" x2="50799" y2="71200"/>
                        <a14:foregroundMark x1="54174" y1="71467" x2="54174" y2="71467"/>
                        <a14:foregroundMark x1="57904" y1="70667" x2="57904" y2="70667"/>
                        <a14:foregroundMark x1="60746" y1="69600" x2="60746" y2="69600"/>
                        <a14:foregroundMark x1="63943" y1="68267" x2="63943" y2="68267"/>
                        <a14:foregroundMark x1="67318" y1="65867" x2="67318" y2="65867"/>
                        <a14:foregroundMark x1="71936" y1="62933" x2="71936" y2="62933"/>
                        <a14:foregroundMark x1="71226" y1="60000" x2="71226" y2="60000"/>
                        <a14:foregroundMark x1="70870" y1="62667" x2="87567" y2="44000"/>
                        <a14:foregroundMark x1="79396" y1="44000" x2="79396" y2="44000"/>
                        <a14:foregroundMark x1="76021" y1="41600" x2="76021" y2="41600"/>
                        <a14:foregroundMark x1="76021" y1="40800" x2="76732" y2="42133"/>
                        <a14:foregroundMark x1="79396" y1="42933" x2="79396" y2="42933"/>
                        <a14:foregroundMark x1="85968" y1="56533" x2="84192" y2="58133"/>
                        <a14:foregroundMark x1="86323" y1="61333" x2="84725" y2="62933"/>
                        <a14:foregroundMark x1="87034" y1="70400" x2="85613" y2="64267"/>
                        <a14:foregroundMark x1="87744" y1="64800" x2="87744" y2="64800"/>
                        <a14:foregroundMark x1="85258" y1="56533" x2="89520" y2="52000"/>
                        <a14:foregroundMark x1="81883" y1="60533" x2="77265" y2="64533"/>
                        <a14:foregroundMark x1="78686" y1="68267" x2="78686" y2="68267"/>
                        <a14:foregroundMark x1="86856" y1="71467" x2="86856" y2="71467"/>
                        <a14:foregroundMark x1="90053" y1="51733" x2="90053" y2="517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38" t="21488" r="8070" b="22817"/>
          <a:stretch/>
        </p:blipFill>
        <p:spPr>
          <a:xfrm>
            <a:off x="5176943" y="4634576"/>
            <a:ext cx="2103120" cy="9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20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A6B1DAE-17D7-4EB7-A805-4F0639C7154F}"/>
              </a:ext>
            </a:extLst>
          </p:cNvPr>
          <p:cNvSpPr/>
          <p:nvPr/>
        </p:nvSpPr>
        <p:spPr>
          <a:xfrm>
            <a:off x="641849" y="416080"/>
            <a:ext cx="10908302" cy="6025840"/>
          </a:xfrm>
          <a:custGeom>
            <a:avLst/>
            <a:gdLst>
              <a:gd name="connsiteX0" fmla="*/ 0 w 10908302"/>
              <a:gd name="connsiteY0" fmla="*/ 0 h 6025840"/>
              <a:gd name="connsiteX1" fmla="*/ 10908302 w 10908302"/>
              <a:gd name="connsiteY1" fmla="*/ 0 h 6025840"/>
              <a:gd name="connsiteX2" fmla="*/ 10908302 w 10908302"/>
              <a:gd name="connsiteY2" fmla="*/ 6025840 h 6025840"/>
              <a:gd name="connsiteX3" fmla="*/ 0 w 10908302"/>
              <a:gd name="connsiteY3" fmla="*/ 6025840 h 6025840"/>
              <a:gd name="connsiteX4" fmla="*/ 0 w 10908302"/>
              <a:gd name="connsiteY4" fmla="*/ 0 h 602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08302" h="6025840" fill="none" extrusionOk="0">
                <a:moveTo>
                  <a:pt x="0" y="0"/>
                </a:moveTo>
                <a:cubicBezTo>
                  <a:pt x="4860606" y="-33775"/>
                  <a:pt x="8214192" y="138873"/>
                  <a:pt x="10908302" y="0"/>
                </a:cubicBezTo>
                <a:cubicBezTo>
                  <a:pt x="10834531" y="2993106"/>
                  <a:pt x="10752419" y="5075056"/>
                  <a:pt x="10908302" y="6025840"/>
                </a:cubicBezTo>
                <a:cubicBezTo>
                  <a:pt x="9690702" y="5888510"/>
                  <a:pt x="4829528" y="5887984"/>
                  <a:pt x="0" y="6025840"/>
                </a:cubicBezTo>
                <a:cubicBezTo>
                  <a:pt x="152408" y="3158052"/>
                  <a:pt x="73868" y="1999305"/>
                  <a:pt x="0" y="0"/>
                </a:cubicBezTo>
                <a:close/>
              </a:path>
              <a:path w="10908302" h="6025840" stroke="0" extrusionOk="0">
                <a:moveTo>
                  <a:pt x="0" y="0"/>
                </a:moveTo>
                <a:cubicBezTo>
                  <a:pt x="3377761" y="-101487"/>
                  <a:pt x="7796968" y="-162162"/>
                  <a:pt x="10908302" y="0"/>
                </a:cubicBezTo>
                <a:cubicBezTo>
                  <a:pt x="10969015" y="910703"/>
                  <a:pt x="10847230" y="4665121"/>
                  <a:pt x="10908302" y="6025840"/>
                </a:cubicBezTo>
                <a:cubicBezTo>
                  <a:pt x="8547594" y="6075905"/>
                  <a:pt x="2838741" y="5867391"/>
                  <a:pt x="0" y="6025840"/>
                </a:cubicBezTo>
                <a:cubicBezTo>
                  <a:pt x="-24452" y="3171451"/>
                  <a:pt x="-67663" y="2500468"/>
                  <a:pt x="0" y="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71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8AD307-3446-4697-A577-0457FAE03026}"/>
              </a:ext>
            </a:extLst>
          </p:cNvPr>
          <p:cNvSpPr txBox="1"/>
          <p:nvPr/>
        </p:nvSpPr>
        <p:spPr>
          <a:xfrm>
            <a:off x="7534385" y="476324"/>
            <a:ext cx="3756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6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u="sng" dirty="0">
                <a:cs typeface="(AH) Manal Black" pitchFamily="2" charset="-78"/>
              </a:rPr>
              <a:t> أهداف درس اليوم:</a:t>
            </a:r>
            <a:endParaRPr lang="en-US" sz="3600" u="sng" dirty="0">
              <a:cs typeface="(AH) Manal Black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B9C125-8703-4A77-B7C0-C10C8EFC962E}"/>
              </a:ext>
            </a:extLst>
          </p:cNvPr>
          <p:cNvSpPr txBox="1"/>
          <p:nvPr/>
        </p:nvSpPr>
        <p:spPr>
          <a:xfrm>
            <a:off x="3574559" y="1168913"/>
            <a:ext cx="4441478" cy="64633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3600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dirty="0">
                <a:ln w="0"/>
                <a:cs typeface="(AH) Manal Black" pitchFamily="2" charset="-78"/>
              </a:rPr>
              <a:t>ماذا سنتعلم اليوم يا أبطال ؟</a:t>
            </a:r>
            <a:endParaRPr lang="en-US" sz="3600" dirty="0">
              <a:ln w="0"/>
              <a:cs typeface="(AH) Manal Black" pitchFamily="2" charset="-78"/>
            </a:endParaRP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4CFF489F-5E36-4F30-9260-A668D847E404}"/>
              </a:ext>
            </a:extLst>
          </p:cNvPr>
          <p:cNvSpPr txBox="1"/>
          <p:nvPr/>
        </p:nvSpPr>
        <p:spPr>
          <a:xfrm>
            <a:off x="3152571" y="2568077"/>
            <a:ext cx="639411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ar-BH" sz="4000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AE" sz="3143" dirty="0">
                <a:cs typeface="(AH) Manal Black" pitchFamily="2" charset="-78"/>
              </a:rPr>
              <a:t> </a:t>
            </a:r>
            <a:r>
              <a:rPr lang="ar-BH" sz="3200" dirty="0">
                <a:latin typeface="Calibri" panose="020F0502020204030204" pitchFamily="34" charset="0"/>
                <a:cs typeface="(AH) Manal Black" pitchFamily="2" charset="-78"/>
              </a:rPr>
              <a:t>نجيب عن الأسئلة إجابة صحيحة</a:t>
            </a:r>
            <a:r>
              <a:rPr lang="en-US" sz="3143" dirty="0">
                <a:cs typeface="(AH) Manal Black" pitchFamily="2" charset="-78"/>
              </a:rPr>
              <a:t>.</a:t>
            </a:r>
            <a:endParaRPr lang="ar-AE" sz="3143" dirty="0">
              <a:cs typeface="(AH) Manal Black" pitchFamily="2" charset="-78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72295E40-0770-4A92-B827-59807F125980}"/>
              </a:ext>
            </a:extLst>
          </p:cNvPr>
          <p:cNvSpPr txBox="1"/>
          <p:nvPr/>
        </p:nvSpPr>
        <p:spPr>
          <a:xfrm>
            <a:off x="3286774" y="3924438"/>
            <a:ext cx="612570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ar-BH" sz="4000" dirty="0">
                <a:solidFill>
                  <a:srgbClr val="C00000"/>
                </a:solidFill>
                <a:cs typeface="(AH) Manal Black" pitchFamily="2" charset="-78"/>
              </a:rPr>
              <a:t>*  </a:t>
            </a:r>
            <a:r>
              <a:rPr lang="ar-BH" sz="3143" dirty="0">
                <a:cs typeface="(AH) Manal Black" pitchFamily="2" charset="-78"/>
              </a:rPr>
              <a:t>سوف نشرح </a:t>
            </a:r>
            <a:r>
              <a:rPr lang="ar-AE" sz="3143" dirty="0">
                <a:cs typeface="(AH) Manal Black" pitchFamily="2" charset="-78"/>
              </a:rPr>
              <a:t>معنى كَلِمة </a:t>
            </a:r>
            <a:r>
              <a:rPr lang="ar-BH" sz="3143" dirty="0">
                <a:cs typeface="(AH) Manal Black" pitchFamily="2" charset="-78"/>
              </a:rPr>
              <a:t>ص</a:t>
            </a:r>
            <a:r>
              <a:rPr lang="ar-AE" sz="3143" dirty="0">
                <a:cs typeface="(AH) Manal Black" pitchFamily="2" charset="-78"/>
              </a:rPr>
              <a:t>مد.</a:t>
            </a:r>
          </a:p>
        </p:txBody>
      </p:sp>
    </p:spTree>
    <p:extLst>
      <p:ext uri="{BB962C8B-B14F-4D97-AF65-F5344CB8AC3E}">
        <p14:creationId xmlns:p14="http://schemas.microsoft.com/office/powerpoint/2010/main" val="421511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FE26A7A-30CC-41C0-84CB-43308430FA30}"/>
              </a:ext>
            </a:extLst>
          </p:cNvPr>
          <p:cNvSpPr/>
          <p:nvPr/>
        </p:nvSpPr>
        <p:spPr>
          <a:xfrm>
            <a:off x="811954" y="416080"/>
            <a:ext cx="10424736" cy="6025840"/>
          </a:xfrm>
          <a:custGeom>
            <a:avLst/>
            <a:gdLst>
              <a:gd name="connsiteX0" fmla="*/ 0 w 10424736"/>
              <a:gd name="connsiteY0" fmla="*/ 0 h 6025840"/>
              <a:gd name="connsiteX1" fmla="*/ 10424736 w 10424736"/>
              <a:gd name="connsiteY1" fmla="*/ 0 h 6025840"/>
              <a:gd name="connsiteX2" fmla="*/ 10424736 w 10424736"/>
              <a:gd name="connsiteY2" fmla="*/ 6025840 h 6025840"/>
              <a:gd name="connsiteX3" fmla="*/ 0 w 10424736"/>
              <a:gd name="connsiteY3" fmla="*/ 6025840 h 6025840"/>
              <a:gd name="connsiteX4" fmla="*/ 0 w 10424736"/>
              <a:gd name="connsiteY4" fmla="*/ 0 h 602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24736" h="6025840" fill="none" extrusionOk="0">
                <a:moveTo>
                  <a:pt x="0" y="0"/>
                </a:moveTo>
                <a:cubicBezTo>
                  <a:pt x="3669810" y="-33775"/>
                  <a:pt x="5310122" y="138873"/>
                  <a:pt x="10424736" y="0"/>
                </a:cubicBezTo>
                <a:cubicBezTo>
                  <a:pt x="10350965" y="2993106"/>
                  <a:pt x="10268853" y="5075056"/>
                  <a:pt x="10424736" y="6025840"/>
                </a:cubicBezTo>
                <a:cubicBezTo>
                  <a:pt x="7226298" y="5888510"/>
                  <a:pt x="4200122" y="5887984"/>
                  <a:pt x="0" y="6025840"/>
                </a:cubicBezTo>
                <a:cubicBezTo>
                  <a:pt x="152408" y="3158052"/>
                  <a:pt x="73868" y="1999305"/>
                  <a:pt x="0" y="0"/>
                </a:cubicBezTo>
                <a:close/>
              </a:path>
              <a:path w="10424736" h="6025840" stroke="0" extrusionOk="0">
                <a:moveTo>
                  <a:pt x="0" y="0"/>
                </a:moveTo>
                <a:cubicBezTo>
                  <a:pt x="3766276" y="-101487"/>
                  <a:pt x="6278011" y="-162162"/>
                  <a:pt x="10424736" y="0"/>
                </a:cubicBezTo>
                <a:cubicBezTo>
                  <a:pt x="10485449" y="910703"/>
                  <a:pt x="10363664" y="4665121"/>
                  <a:pt x="10424736" y="6025840"/>
                </a:cubicBezTo>
                <a:cubicBezTo>
                  <a:pt x="7302441" y="6075905"/>
                  <a:pt x="2848306" y="5867391"/>
                  <a:pt x="0" y="6025840"/>
                </a:cubicBezTo>
                <a:cubicBezTo>
                  <a:pt x="-24452" y="3171451"/>
                  <a:pt x="-67663" y="2500468"/>
                  <a:pt x="0" y="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71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95A36538-E80F-48B7-B342-DCE5076C3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761" y="-168036"/>
            <a:ext cx="2061346" cy="1894114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F68F93BB-6699-44D4-B096-0768FE20884E}"/>
              </a:ext>
            </a:extLst>
          </p:cNvPr>
          <p:cNvSpPr txBox="1">
            <a:spLocks/>
          </p:cNvSpPr>
          <p:nvPr/>
        </p:nvSpPr>
        <p:spPr>
          <a:xfrm>
            <a:off x="7112318" y="298016"/>
            <a:ext cx="5079682" cy="6150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r>
              <a:rPr lang="ar-BH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l Qalam Kolkatta Quranic font" panose="02000506000000020003" pitchFamily="2" charset="-78"/>
                <a:cs typeface="(AH) Manal Black" pitchFamily="2" charset="-78"/>
              </a:rPr>
              <a:t>* إستراتيجية اختبر معلوماتك السابقة: </a:t>
            </a:r>
            <a:endParaRPr lang="en-US" sz="48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3E79E7-A78B-4998-97D3-13071787D9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61" t="17376" r="27282" b="27138"/>
          <a:stretch/>
        </p:blipFill>
        <p:spPr>
          <a:xfrm>
            <a:off x="1933761" y="1245705"/>
            <a:ext cx="7858539" cy="3803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39CC07-2611-46A3-88A7-9E464348F25A}"/>
              </a:ext>
            </a:extLst>
          </p:cNvPr>
          <p:cNvSpPr txBox="1"/>
          <p:nvPr/>
        </p:nvSpPr>
        <p:spPr>
          <a:xfrm>
            <a:off x="1099930" y="5694038"/>
            <a:ext cx="4532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https://wordwall.net/resource/1600951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09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66DF69-D892-4CC6-90BF-01FD3552B8CB}"/>
              </a:ext>
            </a:extLst>
          </p:cNvPr>
          <p:cNvSpPr/>
          <p:nvPr/>
        </p:nvSpPr>
        <p:spPr>
          <a:xfrm>
            <a:off x="641849" y="416080"/>
            <a:ext cx="10908302" cy="6025840"/>
          </a:xfrm>
          <a:custGeom>
            <a:avLst/>
            <a:gdLst>
              <a:gd name="connsiteX0" fmla="*/ 0 w 10908302"/>
              <a:gd name="connsiteY0" fmla="*/ 0 h 6025840"/>
              <a:gd name="connsiteX1" fmla="*/ 10908302 w 10908302"/>
              <a:gd name="connsiteY1" fmla="*/ 0 h 6025840"/>
              <a:gd name="connsiteX2" fmla="*/ 10908302 w 10908302"/>
              <a:gd name="connsiteY2" fmla="*/ 6025840 h 6025840"/>
              <a:gd name="connsiteX3" fmla="*/ 0 w 10908302"/>
              <a:gd name="connsiteY3" fmla="*/ 6025840 h 6025840"/>
              <a:gd name="connsiteX4" fmla="*/ 0 w 10908302"/>
              <a:gd name="connsiteY4" fmla="*/ 0 h 602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08302" h="6025840" fill="none" extrusionOk="0">
                <a:moveTo>
                  <a:pt x="0" y="0"/>
                </a:moveTo>
                <a:cubicBezTo>
                  <a:pt x="4860606" y="-33775"/>
                  <a:pt x="8214192" y="138873"/>
                  <a:pt x="10908302" y="0"/>
                </a:cubicBezTo>
                <a:cubicBezTo>
                  <a:pt x="10834531" y="2993106"/>
                  <a:pt x="10752419" y="5075056"/>
                  <a:pt x="10908302" y="6025840"/>
                </a:cubicBezTo>
                <a:cubicBezTo>
                  <a:pt x="9690702" y="5888510"/>
                  <a:pt x="4829528" y="5887984"/>
                  <a:pt x="0" y="6025840"/>
                </a:cubicBezTo>
                <a:cubicBezTo>
                  <a:pt x="152408" y="3158052"/>
                  <a:pt x="73868" y="1999305"/>
                  <a:pt x="0" y="0"/>
                </a:cubicBezTo>
                <a:close/>
              </a:path>
              <a:path w="10908302" h="6025840" stroke="0" extrusionOk="0">
                <a:moveTo>
                  <a:pt x="0" y="0"/>
                </a:moveTo>
                <a:cubicBezTo>
                  <a:pt x="3377761" y="-101487"/>
                  <a:pt x="7796968" y="-162162"/>
                  <a:pt x="10908302" y="0"/>
                </a:cubicBezTo>
                <a:cubicBezTo>
                  <a:pt x="10969015" y="910703"/>
                  <a:pt x="10847230" y="4665121"/>
                  <a:pt x="10908302" y="6025840"/>
                </a:cubicBezTo>
                <a:cubicBezTo>
                  <a:pt x="8547594" y="6075905"/>
                  <a:pt x="2838741" y="5867391"/>
                  <a:pt x="0" y="6025840"/>
                </a:cubicBezTo>
                <a:cubicBezTo>
                  <a:pt x="-24452" y="3171451"/>
                  <a:pt x="-67663" y="2500468"/>
                  <a:pt x="0" y="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71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Shape, circle&#10;&#10;Description automatically generated">
            <a:extLst>
              <a:ext uri="{FF2B5EF4-FFF2-40B4-BE49-F238E27FC236}">
                <a16:creationId xmlns:a16="http://schemas.microsoft.com/office/drawing/2014/main" id="{7F73EF18-13FF-4144-BC97-4FF1F706CD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946" y="-132227"/>
            <a:ext cx="2061346" cy="1894114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7AFD22C5-FF61-4E3D-B10D-E1874128E89B}"/>
              </a:ext>
            </a:extLst>
          </p:cNvPr>
          <p:cNvSpPr txBox="1">
            <a:spLocks/>
          </p:cNvSpPr>
          <p:nvPr/>
        </p:nvSpPr>
        <p:spPr>
          <a:xfrm>
            <a:off x="6052672" y="416080"/>
            <a:ext cx="5956823" cy="5915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r>
              <a:rPr lang="ar-BH" sz="32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l Qalam Kolkatta Quranic font" panose="02000506000000020003" pitchFamily="2" charset="-78"/>
                <a:cs typeface="(AH) Manal Black" pitchFamily="2" charset="-78"/>
              </a:rPr>
              <a:t>* اقرأ الْجُمْلة التّالية واكتشف معنى كلمة </a:t>
            </a:r>
            <a:r>
              <a:rPr lang="ar-AE" sz="32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l Qalam Kolkatta Quranic font" panose="02000506000000020003" pitchFamily="2" charset="-78"/>
                <a:cs typeface="(AH) Manal Black" pitchFamily="2" charset="-78"/>
              </a:rPr>
              <a:t>صمد</a:t>
            </a:r>
            <a:endParaRPr lang="en-US" sz="5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51679D-A7BB-49E2-AF1C-B5624FD04157}"/>
              </a:ext>
            </a:extLst>
          </p:cNvPr>
          <p:cNvSpPr/>
          <p:nvPr/>
        </p:nvSpPr>
        <p:spPr>
          <a:xfrm>
            <a:off x="8567272" y="5822417"/>
            <a:ext cx="2825116" cy="487954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 wrap="square">
            <a:spAutoFit/>
          </a:bodyPr>
          <a:lstStyle/>
          <a:p>
            <a:pPr algn="ctr" rtl="1"/>
            <a:r>
              <a:rPr lang="ar-BH" sz="2571" u="sng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2000" u="sng" dirty="0">
                <a:solidFill>
                  <a:srgbClr val="FF0000"/>
                </a:solidFill>
              </a:rPr>
              <a:t> </a:t>
            </a:r>
            <a:r>
              <a:rPr lang="ar-AE" sz="2000" u="sng" dirty="0"/>
              <a:t> </a:t>
            </a:r>
            <a:r>
              <a:rPr lang="ar-BH" sz="1714" u="sng" dirty="0">
                <a:latin typeface="Calibri" panose="020F0502020204030204" pitchFamily="34" charset="0"/>
                <a:cs typeface="(AH) Manal Black" pitchFamily="2" charset="-78"/>
              </a:rPr>
              <a:t>يجمع كلمات من محيط لغوي واحد .</a:t>
            </a:r>
            <a:endParaRPr lang="ar-BH" sz="1714" u="sng" dirty="0">
              <a:ln w="0"/>
              <a:cs typeface="(AH) Manal Black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C040BB-3936-4623-B4EB-A15292F2B72D}"/>
              </a:ext>
            </a:extLst>
          </p:cNvPr>
          <p:cNvSpPr txBox="1"/>
          <p:nvPr/>
        </p:nvSpPr>
        <p:spPr>
          <a:xfrm>
            <a:off x="1179443" y="2222492"/>
            <a:ext cx="98331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800" dirty="0">
                <a:highlight>
                  <a:srgbClr val="C0C0C0"/>
                </a:highlight>
                <a:cs typeface="(AH) Manal Black" pitchFamily="2" charset="-78"/>
              </a:rPr>
              <a:t>اخترت المكان الذي صمدت فيه قطعة اللحم أطول مدةٍ قبل أن تتعفن.</a:t>
            </a:r>
            <a:endParaRPr lang="en-US" sz="4800" dirty="0">
              <a:highlight>
                <a:srgbClr val="C0C0C0"/>
              </a:highlight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7172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91667E-6 7.40741E-7 L 2.91667E-6 -0.07199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00"/>
                            </p:stCondLst>
                            <p:childTnLst>
                              <p:par>
                                <p:cTn id="18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7 -7.40741E-7 L 4.16667E-7 -0.07199 " pathEditMode="relative" rAng="0" ptsTypes="AA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4" presetClass="emph" presetSubtype="0" fill="remove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91667E-6 7.40741E-7 L 2.91667E-6 -0.07199 " pathEditMode="relative" rAng="0" ptsTypes="AA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7 -7.40741E-7 L 4.16667E-7 -0.07199 " pathEditMode="relative" rAng="0" ptsTypes="AA">
                                      <p:cBhvr>
                                        <p:cTn id="3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4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91667E-6 7.40741E-7 L 2.91667E-6 -0.07199 " pathEditMode="relative" rAng="0" ptsTypes="AA">
                                      <p:cBhvr>
                                        <p:cTn id="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700"/>
                            </p:stCondLst>
                            <p:childTnLst>
                              <p:par>
                                <p:cTn id="51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7 -7.40741E-7 L 4.16667E-7 -0.07199 " pathEditMode="relative" rAng="0" ptsTypes="AA">
                                      <p:cBhvr>
                                        <p:cTn id="5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4" presetClass="emph" presetSubtype="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91667E-6 7.40741E-7 L 2.91667E-6 -0.07199 " pathEditMode="relative" rAng="0" ptsTypes="AA">
                                      <p:cBhvr>
                                        <p:cTn id="5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allAtOnce" animBg="1"/>
      <p:bldP spid="5" grpId="1" build="allAtOnce" animBg="1"/>
      <p:bldP spid="5" grpId="2" build="allAtOnce" animBg="1"/>
      <p:bldP spid="5" grpId="3" build="allAtOnce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66DF69-D892-4CC6-90BF-01FD3552B8CB}"/>
              </a:ext>
            </a:extLst>
          </p:cNvPr>
          <p:cNvSpPr/>
          <p:nvPr/>
        </p:nvSpPr>
        <p:spPr>
          <a:xfrm>
            <a:off x="641849" y="416080"/>
            <a:ext cx="10908302" cy="6025840"/>
          </a:xfrm>
          <a:custGeom>
            <a:avLst/>
            <a:gdLst>
              <a:gd name="connsiteX0" fmla="*/ 0 w 10908302"/>
              <a:gd name="connsiteY0" fmla="*/ 0 h 6025840"/>
              <a:gd name="connsiteX1" fmla="*/ 10908302 w 10908302"/>
              <a:gd name="connsiteY1" fmla="*/ 0 h 6025840"/>
              <a:gd name="connsiteX2" fmla="*/ 10908302 w 10908302"/>
              <a:gd name="connsiteY2" fmla="*/ 6025840 h 6025840"/>
              <a:gd name="connsiteX3" fmla="*/ 0 w 10908302"/>
              <a:gd name="connsiteY3" fmla="*/ 6025840 h 6025840"/>
              <a:gd name="connsiteX4" fmla="*/ 0 w 10908302"/>
              <a:gd name="connsiteY4" fmla="*/ 0 h 602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08302" h="6025840" fill="none" extrusionOk="0">
                <a:moveTo>
                  <a:pt x="0" y="0"/>
                </a:moveTo>
                <a:cubicBezTo>
                  <a:pt x="4860606" y="-33775"/>
                  <a:pt x="8214192" y="138873"/>
                  <a:pt x="10908302" y="0"/>
                </a:cubicBezTo>
                <a:cubicBezTo>
                  <a:pt x="10834531" y="2993106"/>
                  <a:pt x="10752419" y="5075056"/>
                  <a:pt x="10908302" y="6025840"/>
                </a:cubicBezTo>
                <a:cubicBezTo>
                  <a:pt x="9690702" y="5888510"/>
                  <a:pt x="4829528" y="5887984"/>
                  <a:pt x="0" y="6025840"/>
                </a:cubicBezTo>
                <a:cubicBezTo>
                  <a:pt x="152408" y="3158052"/>
                  <a:pt x="73868" y="1999305"/>
                  <a:pt x="0" y="0"/>
                </a:cubicBezTo>
                <a:close/>
              </a:path>
              <a:path w="10908302" h="6025840" stroke="0" extrusionOk="0">
                <a:moveTo>
                  <a:pt x="0" y="0"/>
                </a:moveTo>
                <a:cubicBezTo>
                  <a:pt x="3377761" y="-101487"/>
                  <a:pt x="7796968" y="-162162"/>
                  <a:pt x="10908302" y="0"/>
                </a:cubicBezTo>
                <a:cubicBezTo>
                  <a:pt x="10969015" y="910703"/>
                  <a:pt x="10847230" y="4665121"/>
                  <a:pt x="10908302" y="6025840"/>
                </a:cubicBezTo>
                <a:cubicBezTo>
                  <a:pt x="8547594" y="6075905"/>
                  <a:pt x="2838741" y="5867391"/>
                  <a:pt x="0" y="6025840"/>
                </a:cubicBezTo>
                <a:cubicBezTo>
                  <a:pt x="-24452" y="3171451"/>
                  <a:pt x="-67663" y="2500468"/>
                  <a:pt x="0" y="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71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Shape, circle&#10;&#10;Description automatically generated">
            <a:extLst>
              <a:ext uri="{FF2B5EF4-FFF2-40B4-BE49-F238E27FC236}">
                <a16:creationId xmlns:a16="http://schemas.microsoft.com/office/drawing/2014/main" id="{7F73EF18-13FF-4144-BC97-4FF1F706CD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946" y="-132227"/>
            <a:ext cx="2061346" cy="1894114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7AFD22C5-FF61-4E3D-B10D-E1874128E89B}"/>
              </a:ext>
            </a:extLst>
          </p:cNvPr>
          <p:cNvSpPr txBox="1">
            <a:spLocks/>
          </p:cNvSpPr>
          <p:nvPr/>
        </p:nvSpPr>
        <p:spPr>
          <a:xfrm>
            <a:off x="6052672" y="416080"/>
            <a:ext cx="5956823" cy="5915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r>
              <a:rPr lang="ar-BH" sz="32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l Qalam Kolkatta Quranic font" panose="02000506000000020003" pitchFamily="2" charset="-78"/>
                <a:cs typeface="(AH) Manal Black" pitchFamily="2" charset="-78"/>
              </a:rPr>
              <a:t>* </a:t>
            </a:r>
            <a:r>
              <a:rPr lang="ar-AE" sz="32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l Qalam Kolkatta Quranic font" panose="02000506000000020003" pitchFamily="2" charset="-78"/>
                <a:cs typeface="(AH) Manal Black" pitchFamily="2" charset="-78"/>
              </a:rPr>
              <a:t>تأمل كلمة صمد في المعجم :</a:t>
            </a:r>
            <a:endParaRPr lang="en-US" sz="5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51679D-A7BB-49E2-AF1C-B5624FD04157}"/>
              </a:ext>
            </a:extLst>
          </p:cNvPr>
          <p:cNvSpPr/>
          <p:nvPr/>
        </p:nvSpPr>
        <p:spPr>
          <a:xfrm>
            <a:off x="8567272" y="5822417"/>
            <a:ext cx="2825116" cy="487954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 wrap="square">
            <a:spAutoFit/>
          </a:bodyPr>
          <a:lstStyle/>
          <a:p>
            <a:pPr algn="ctr" rtl="1"/>
            <a:r>
              <a:rPr lang="ar-BH" sz="2571" u="sng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2000" u="sng" dirty="0">
                <a:solidFill>
                  <a:srgbClr val="FF0000"/>
                </a:solidFill>
              </a:rPr>
              <a:t> </a:t>
            </a:r>
            <a:r>
              <a:rPr lang="ar-AE" sz="2000" u="sng" dirty="0"/>
              <a:t> </a:t>
            </a:r>
            <a:r>
              <a:rPr lang="ar-BH" sz="1714" u="sng" dirty="0">
                <a:latin typeface="Calibri" panose="020F0502020204030204" pitchFamily="34" charset="0"/>
                <a:cs typeface="(AH) Manal Black" pitchFamily="2" charset="-78"/>
              </a:rPr>
              <a:t>يجمع كلمات من محيط لغوي واحد .</a:t>
            </a:r>
            <a:endParaRPr lang="ar-BH" sz="1714" u="sng" dirty="0">
              <a:ln w="0"/>
              <a:cs typeface="(AH) Manal Black" pitchFamily="2" charset="-7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1D7DE2-79FD-4D6E-A06D-E1A86B2B84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70" t="22675" r="18152" b="15084"/>
          <a:stretch/>
        </p:blipFill>
        <p:spPr>
          <a:xfrm>
            <a:off x="1457739" y="1281809"/>
            <a:ext cx="9289774" cy="42664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464000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91667E-6 7.40741E-7 L 2.91667E-6 -0.07199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00"/>
                            </p:stCondLst>
                            <p:childTnLst>
                              <p:par>
                                <p:cTn id="18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7 -7.40741E-7 L 4.16667E-7 -0.07199 " pathEditMode="relative" rAng="0" ptsTypes="AA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4" presetClass="emph" presetSubtype="0" fill="remove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91667E-6 7.40741E-7 L 2.91667E-6 -0.07199 " pathEditMode="relative" rAng="0" ptsTypes="AA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7 -7.40741E-7 L 4.16667E-7 -0.07199 " pathEditMode="relative" rAng="0" ptsTypes="AA">
                                      <p:cBhvr>
                                        <p:cTn id="3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4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91667E-6 7.40741E-7 L 2.91667E-6 -0.07199 " pathEditMode="relative" rAng="0" ptsTypes="AA">
                                      <p:cBhvr>
                                        <p:cTn id="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700"/>
                            </p:stCondLst>
                            <p:childTnLst>
                              <p:par>
                                <p:cTn id="51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7 -7.40741E-7 L 4.16667E-7 -0.07199 " pathEditMode="relative" rAng="0" ptsTypes="AA">
                                      <p:cBhvr>
                                        <p:cTn id="5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4" presetClass="emph" presetSubtype="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91667E-6 7.40741E-7 L 2.91667E-6 -0.07199 " pathEditMode="relative" rAng="0" ptsTypes="AA">
                                      <p:cBhvr>
                                        <p:cTn id="5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allAtOnce" animBg="1"/>
      <p:bldP spid="5" grpId="1" build="allAtOnce" animBg="1"/>
      <p:bldP spid="5" grpId="2" build="allAtOnce" animBg="1"/>
      <p:bldP spid="5" grpId="3" build="allAtOnce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C504819-557A-4256-B9EE-C7C107291CDC}"/>
              </a:ext>
            </a:extLst>
          </p:cNvPr>
          <p:cNvSpPr/>
          <p:nvPr/>
        </p:nvSpPr>
        <p:spPr>
          <a:xfrm>
            <a:off x="641849" y="416080"/>
            <a:ext cx="10908302" cy="6025840"/>
          </a:xfrm>
          <a:custGeom>
            <a:avLst/>
            <a:gdLst>
              <a:gd name="connsiteX0" fmla="*/ 0 w 10908302"/>
              <a:gd name="connsiteY0" fmla="*/ 0 h 6025840"/>
              <a:gd name="connsiteX1" fmla="*/ 10908302 w 10908302"/>
              <a:gd name="connsiteY1" fmla="*/ 0 h 6025840"/>
              <a:gd name="connsiteX2" fmla="*/ 10908302 w 10908302"/>
              <a:gd name="connsiteY2" fmla="*/ 6025840 h 6025840"/>
              <a:gd name="connsiteX3" fmla="*/ 0 w 10908302"/>
              <a:gd name="connsiteY3" fmla="*/ 6025840 h 6025840"/>
              <a:gd name="connsiteX4" fmla="*/ 0 w 10908302"/>
              <a:gd name="connsiteY4" fmla="*/ 0 h 602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08302" h="6025840" fill="none" extrusionOk="0">
                <a:moveTo>
                  <a:pt x="0" y="0"/>
                </a:moveTo>
                <a:cubicBezTo>
                  <a:pt x="4860606" y="-33775"/>
                  <a:pt x="8214192" y="138873"/>
                  <a:pt x="10908302" y="0"/>
                </a:cubicBezTo>
                <a:cubicBezTo>
                  <a:pt x="10834531" y="2993106"/>
                  <a:pt x="10752419" y="5075056"/>
                  <a:pt x="10908302" y="6025840"/>
                </a:cubicBezTo>
                <a:cubicBezTo>
                  <a:pt x="9690702" y="5888510"/>
                  <a:pt x="4829528" y="5887984"/>
                  <a:pt x="0" y="6025840"/>
                </a:cubicBezTo>
                <a:cubicBezTo>
                  <a:pt x="152408" y="3158052"/>
                  <a:pt x="73868" y="1999305"/>
                  <a:pt x="0" y="0"/>
                </a:cubicBezTo>
                <a:close/>
              </a:path>
              <a:path w="10908302" h="6025840" stroke="0" extrusionOk="0">
                <a:moveTo>
                  <a:pt x="0" y="0"/>
                </a:moveTo>
                <a:cubicBezTo>
                  <a:pt x="3377761" y="-101487"/>
                  <a:pt x="7796968" y="-162162"/>
                  <a:pt x="10908302" y="0"/>
                </a:cubicBezTo>
                <a:cubicBezTo>
                  <a:pt x="10969015" y="910703"/>
                  <a:pt x="10847230" y="4665121"/>
                  <a:pt x="10908302" y="6025840"/>
                </a:cubicBezTo>
                <a:cubicBezTo>
                  <a:pt x="8547594" y="6075905"/>
                  <a:pt x="2838741" y="5867391"/>
                  <a:pt x="0" y="6025840"/>
                </a:cubicBezTo>
                <a:cubicBezTo>
                  <a:pt x="-24452" y="3171451"/>
                  <a:pt x="-67663" y="2500468"/>
                  <a:pt x="0" y="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71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8D60EE3-3CEA-47EB-BD1C-F10852A89D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946" y="-132227"/>
            <a:ext cx="2061346" cy="1894114"/>
          </a:xfrm>
          <a:prstGeom prst="rect">
            <a:avLst/>
          </a:prstGeom>
        </p:spPr>
      </p:pic>
      <p:sp>
        <p:nvSpPr>
          <p:cNvPr id="20" name="Subtitle 2">
            <a:extLst>
              <a:ext uri="{FF2B5EF4-FFF2-40B4-BE49-F238E27FC236}">
                <a16:creationId xmlns:a16="http://schemas.microsoft.com/office/drawing/2014/main" id="{057A69C9-60EA-4D79-907A-7F4E099F51DC}"/>
              </a:ext>
            </a:extLst>
          </p:cNvPr>
          <p:cNvSpPr txBox="1">
            <a:spLocks/>
          </p:cNvSpPr>
          <p:nvPr/>
        </p:nvSpPr>
        <p:spPr>
          <a:xfrm>
            <a:off x="8823545" y="444744"/>
            <a:ext cx="2899534" cy="61458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r>
              <a:rPr lang="ar-BH" sz="32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l Qalam Kolkatta Quranic font" panose="02000506000000020003" pitchFamily="2" charset="-78"/>
                <a:cs typeface="(AH) Manal Black" pitchFamily="2" charset="-78"/>
              </a:rPr>
              <a:t>* رحلتي مع كلمة ص</a:t>
            </a:r>
            <a:r>
              <a:rPr lang="ar-AE" sz="32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l Qalam Kolkatta Quranic font" panose="02000506000000020003" pitchFamily="2" charset="-78"/>
                <a:cs typeface="(AH) Manal Black" pitchFamily="2" charset="-78"/>
              </a:rPr>
              <a:t>مد</a:t>
            </a:r>
            <a:endParaRPr lang="en-US" sz="5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8C806B5-F8D5-4D71-A7BE-EB67BB8A35B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253" b="34890" l="18375" r="28551">
                        <a14:foregroundMark x1="21449" y1="28846" x2="19912" y2="23077"/>
                        <a14:foregroundMark x1="19912" y1="23077" x2="19839" y2="22665"/>
                        <a14:foregroundMark x1="21596" y1="29396" x2="21596" y2="29396"/>
                        <a14:foregroundMark x1="21742" y1="30632" x2="21742" y2="30632"/>
                        <a14:foregroundMark x1="21889" y1="31319" x2="21889" y2="31319"/>
                        <a14:foregroundMark x1="28404" y1="24725" x2="28404" y2="24725"/>
                        <a14:foregroundMark x1="28551" y1="25549" x2="28551" y2="25549"/>
                        <a14:foregroundMark x1="28551" y1="26648" x2="28551" y2="26648"/>
                        <a14:foregroundMark x1="28551" y1="27747" x2="28551" y2="27747"/>
                        <a14:foregroundMark x1="28477" y1="28846" x2="28477" y2="28846"/>
                        <a14:foregroundMark x1="28404" y1="29533" x2="28404" y2="29533"/>
                        <a14:foregroundMark x1="28258" y1="30907" x2="28258" y2="30907"/>
                        <a14:foregroundMark x1="27965" y1="31731" x2="27965" y2="31731"/>
                        <a14:foregroundMark x1="27818" y1="32418" x2="27818" y2="32418"/>
                        <a14:foregroundMark x1="27306" y1="33379" x2="27306" y2="33379"/>
                        <a14:foregroundMark x1="26867" y1="34066" x2="26867" y2="34066"/>
                        <a14:foregroundMark x1="26428" y1="34478" x2="26428" y2="34478"/>
                        <a14:foregroundMark x1="25769" y1="34753" x2="25769" y2="34753"/>
                        <a14:foregroundMark x1="25183" y1="34890" x2="25183" y2="34890"/>
                        <a14:foregroundMark x1="24744" y1="34615" x2="24744" y2="34615"/>
                        <a14:foregroundMark x1="24085" y1="34478" x2="24085" y2="34478"/>
                        <a14:foregroundMark x1="23572" y1="34066" x2="23572" y2="34066"/>
                        <a14:foregroundMark x1="23060" y1="33379" x2="23060" y2="33379"/>
                        <a14:foregroundMark x1="22694" y1="32830" x2="22694" y2="32830"/>
                        <a14:foregroundMark x1="22255" y1="32005" x2="22255" y2="32005"/>
                        <a14:foregroundMark x1="19546" y1="25137" x2="19546" y2="25137"/>
                        <a14:backgroundMark x1="23865" y1="22390" x2="25329" y2="29396"/>
                        <a14:backgroundMark x1="25769" y1="29533" x2="25403" y2="23352"/>
                        <a14:backgroundMark x1="25622" y1="23214" x2="26794" y2="28846"/>
                        <a14:backgroundMark x1="71669" y1="56456" x2="71669" y2="56456"/>
                      </a14:backgroundRemoval>
                    </a14:imgEffect>
                  </a14:imgLayer>
                </a14:imgProps>
              </a:ext>
            </a:extLst>
          </a:blip>
          <a:srcRect l="17467" t="20929" r="70589" b="63851"/>
          <a:stretch/>
        </p:blipFill>
        <p:spPr>
          <a:xfrm>
            <a:off x="8248117" y="340778"/>
            <a:ext cx="1757242" cy="1193407"/>
          </a:xfrm>
          <a:prstGeom prst="rect">
            <a:avLst/>
          </a:prstGeom>
        </p:spPr>
      </p:pic>
      <p:sp>
        <p:nvSpPr>
          <p:cNvPr id="22" name="3 Redondear rectángulo de esquina del mismo lado">
            <a:extLst>
              <a:ext uri="{FF2B5EF4-FFF2-40B4-BE49-F238E27FC236}">
                <a16:creationId xmlns:a16="http://schemas.microsoft.com/office/drawing/2014/main" id="{F7F079BD-00DB-4008-9E75-6FDAF048562B}"/>
              </a:ext>
            </a:extLst>
          </p:cNvPr>
          <p:cNvSpPr/>
          <p:nvPr/>
        </p:nvSpPr>
        <p:spPr>
          <a:xfrm rot="16200000">
            <a:off x="7472775" y="1742619"/>
            <a:ext cx="864096" cy="3312368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  <a:effectLst>
            <a:outerShdw blurRad="190500" dist="20000" dir="5400000" rotWithShape="0">
              <a:srgbClr val="000000">
                <a:alpha val="52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3" name="4 Redondear rectángulo de esquina del mismo lado">
            <a:extLst>
              <a:ext uri="{FF2B5EF4-FFF2-40B4-BE49-F238E27FC236}">
                <a16:creationId xmlns:a16="http://schemas.microsoft.com/office/drawing/2014/main" id="{0712FAEA-6BF9-4266-AF30-A77C2E16E8F7}"/>
              </a:ext>
            </a:extLst>
          </p:cNvPr>
          <p:cNvSpPr/>
          <p:nvPr/>
        </p:nvSpPr>
        <p:spPr>
          <a:xfrm rot="16200000">
            <a:off x="7399034" y="317010"/>
            <a:ext cx="864096" cy="3419872"/>
          </a:xfrm>
          <a:prstGeom prst="roundRect">
            <a:avLst/>
          </a:prstGeom>
          <a:solidFill>
            <a:srgbClr val="F24D40"/>
          </a:solidFill>
          <a:ln>
            <a:noFill/>
          </a:ln>
          <a:effectLst>
            <a:outerShdw blurRad="190500" dist="20000" dir="5400000" rotWithShape="0">
              <a:srgbClr val="000000">
                <a:alpha val="52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5 Redondear rectángulo de esquina del mismo lado">
            <a:extLst>
              <a:ext uri="{FF2B5EF4-FFF2-40B4-BE49-F238E27FC236}">
                <a16:creationId xmlns:a16="http://schemas.microsoft.com/office/drawing/2014/main" id="{141877D3-D76C-4687-8152-8A0AC7D51641}"/>
              </a:ext>
            </a:extLst>
          </p:cNvPr>
          <p:cNvSpPr/>
          <p:nvPr/>
        </p:nvSpPr>
        <p:spPr>
          <a:xfrm rot="16200000">
            <a:off x="7378799" y="3163575"/>
            <a:ext cx="864096" cy="3456384"/>
          </a:xfrm>
          <a:prstGeom prst="roundRect">
            <a:avLst/>
          </a:prstGeom>
          <a:ln>
            <a:noFill/>
          </a:ln>
          <a:effectLst>
            <a:outerShdw blurRad="190500" dist="20000" dir="5400000" rotWithShape="0">
              <a:srgbClr val="000000">
                <a:alpha val="52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5" name="Picture 2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0232775-1D48-4DEE-A42B-C40744DCD3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73891" y="-132227"/>
            <a:ext cx="7253056" cy="725305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59E6E7FC-F279-4B17-9F3E-3C870D76B267}"/>
              </a:ext>
            </a:extLst>
          </p:cNvPr>
          <p:cNvSpPr/>
          <p:nvPr/>
        </p:nvSpPr>
        <p:spPr>
          <a:xfrm>
            <a:off x="2337918" y="1059328"/>
            <a:ext cx="4099864" cy="16850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ar-AE" sz="3600" dirty="0">
                <a:ln/>
                <a:solidFill>
                  <a:sysClr val="windowText" lastClr="000000"/>
                </a:solidFill>
                <a:latin typeface="Afsaneh Font" panose="02000700000000000000" pitchFamily="2" charset="-78"/>
                <a:cs typeface="(AH) Manal Black" pitchFamily="2" charset="-78"/>
              </a:rPr>
              <a:t>اسم الشخص الذي يتصف </a:t>
            </a:r>
            <a:r>
              <a:rPr lang="ar-AE" sz="3600" dirty="0">
                <a:ln/>
                <a:solidFill>
                  <a:sysClr val="windowText" lastClr="000000"/>
                </a:solidFill>
                <a:highlight>
                  <a:srgbClr val="FFFF00"/>
                </a:highlight>
                <a:latin typeface="Afsaneh Font" panose="02000700000000000000" pitchFamily="2" charset="-78"/>
                <a:cs typeface="(AH) Manal Black" pitchFamily="2" charset="-78"/>
              </a:rPr>
              <a:t>بالصمود</a:t>
            </a:r>
            <a:endParaRPr lang="ar-BH" sz="3600" dirty="0">
              <a:ln/>
              <a:solidFill>
                <a:sysClr val="windowText" lastClr="000000"/>
              </a:solidFill>
              <a:highlight>
                <a:srgbClr val="FFFF00"/>
              </a:highlight>
              <a:latin typeface="Afsaneh Font" panose="02000700000000000000" pitchFamily="2" charset="-78"/>
              <a:cs typeface="(AH) Manal Black" pitchFamily="2" charset="-78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565DDE8-3828-4C3E-9350-331DE3A71615}"/>
              </a:ext>
            </a:extLst>
          </p:cNvPr>
          <p:cNvSpPr/>
          <p:nvPr/>
        </p:nvSpPr>
        <p:spPr>
          <a:xfrm>
            <a:off x="7281398" y="3164386"/>
            <a:ext cx="189346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AE" sz="2800" b="1" dirty="0">
                <a:ln/>
                <a:solidFill>
                  <a:sysClr val="windowText" lastClr="000000"/>
                </a:solidFill>
                <a:latin typeface="Afsaneh Font" panose="02000700000000000000" pitchFamily="2" charset="-78"/>
                <a:cs typeface="Afsaneh Font" panose="02000700000000000000" pitchFamily="2" charset="-78"/>
              </a:rPr>
              <a:t>الثابت المستمر</a:t>
            </a:r>
            <a:endParaRPr lang="en-US" sz="2800" b="1" cap="none" spc="0" dirty="0">
              <a:ln/>
              <a:solidFill>
                <a:sysClr val="windowText" lastClr="000000"/>
              </a:solidFill>
              <a:effectLst/>
              <a:latin typeface="Afsaneh Font" panose="02000700000000000000" pitchFamily="2" charset="-78"/>
              <a:cs typeface="Afsaneh Font" panose="02000700000000000000" pitchFamily="2" charset="-78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168325C-4A0E-4472-8476-8499DF035A5F}"/>
              </a:ext>
            </a:extLst>
          </p:cNvPr>
          <p:cNvSpPr/>
          <p:nvPr/>
        </p:nvSpPr>
        <p:spPr>
          <a:xfrm>
            <a:off x="7894236" y="1745787"/>
            <a:ext cx="69442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AE" sz="2800" b="1" dirty="0">
                <a:ln/>
                <a:solidFill>
                  <a:sysClr val="windowText" lastClr="000000"/>
                </a:solidFill>
                <a:latin typeface="Afsaneh Font" panose="02000700000000000000" pitchFamily="2" charset="-78"/>
                <a:cs typeface="Afsaneh Font" panose="02000700000000000000" pitchFamily="2" charset="-78"/>
              </a:rPr>
              <a:t>قصد</a:t>
            </a:r>
            <a:endParaRPr lang="en-US" sz="2800" b="1" dirty="0">
              <a:ln/>
              <a:solidFill>
                <a:sysClr val="windowText" lastClr="000000"/>
              </a:solidFill>
              <a:latin typeface="Afsaneh Font" panose="02000700000000000000" pitchFamily="2" charset="-78"/>
              <a:cs typeface="Afsaneh Font" panose="02000700000000000000" pitchFamily="2" charset="-78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45F14AF-2936-4270-BC22-9E13B72DF3F7}"/>
              </a:ext>
            </a:extLst>
          </p:cNvPr>
          <p:cNvSpPr/>
          <p:nvPr/>
        </p:nvSpPr>
        <p:spPr>
          <a:xfrm>
            <a:off x="2854747" y="4669146"/>
            <a:ext cx="271741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BH" sz="4000" b="1" dirty="0">
                <a:ln/>
                <a:solidFill>
                  <a:srgbClr val="FF0000"/>
                </a:solidFill>
                <a:latin typeface="Afsaneh Font" panose="02000700000000000000" pitchFamily="2" charset="-78"/>
                <a:cs typeface="Afsaneh Font" panose="02000700000000000000" pitchFamily="2" charset="-78"/>
              </a:rPr>
              <a:t>الإجابة صحيحة</a:t>
            </a:r>
            <a:endParaRPr lang="en-US" sz="4000" b="1" cap="none" spc="0" dirty="0">
              <a:ln/>
              <a:solidFill>
                <a:srgbClr val="FF0000"/>
              </a:solidFill>
              <a:effectLst/>
              <a:latin typeface="Afsaneh Font" panose="02000700000000000000" pitchFamily="2" charset="-78"/>
              <a:cs typeface="Afsaneh Font" panose="02000700000000000000" pitchFamily="2" charset="-78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7312D81-2146-4334-996A-3378269427C3}"/>
              </a:ext>
            </a:extLst>
          </p:cNvPr>
          <p:cNvSpPr/>
          <p:nvPr/>
        </p:nvSpPr>
        <p:spPr>
          <a:xfrm>
            <a:off x="7790871" y="4646855"/>
            <a:ext cx="62709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AE" sz="2800" b="1" dirty="0">
                <a:ln/>
                <a:solidFill>
                  <a:sysClr val="windowText" lastClr="000000"/>
                </a:solidFill>
                <a:latin typeface="Afsaneh Font" panose="02000700000000000000" pitchFamily="2" charset="-78"/>
                <a:cs typeface="Afsaneh Font" panose="02000700000000000000" pitchFamily="2" charset="-78"/>
              </a:rPr>
              <a:t>ثبته</a:t>
            </a:r>
            <a:endParaRPr lang="en-US" sz="2800" b="1" dirty="0">
              <a:ln/>
              <a:solidFill>
                <a:sysClr val="windowText" lastClr="000000"/>
              </a:solidFill>
              <a:latin typeface="Afsaneh Font" panose="02000700000000000000" pitchFamily="2" charset="-78"/>
              <a:cs typeface="Afsaneh Font" panose="02000700000000000000" pitchFamily="2" charset="-78"/>
            </a:endParaRPr>
          </a:p>
        </p:txBody>
      </p:sp>
      <p:pic>
        <p:nvPicPr>
          <p:cNvPr id="31" name="Picture 30" descr="Background pattern&#10;&#10;Description automatically generated">
            <a:extLst>
              <a:ext uri="{FF2B5EF4-FFF2-40B4-BE49-F238E27FC236}">
                <a16:creationId xmlns:a16="http://schemas.microsoft.com/office/drawing/2014/main" id="{ADAD1FD7-D046-4C66-9D22-41B0006057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 rot="1166288">
            <a:off x="5648668" y="2066321"/>
            <a:ext cx="1722674" cy="305800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F5B38A45-3BE2-4F2C-BD1B-F47AA6300C6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25843" y1="52333" x2="25393" y2="61500"/>
                        <a14:foregroundMark x1="25393" y1="61500" x2="38764" y2="75167"/>
                        <a14:foregroundMark x1="47416" y1="83667" x2="40787" y2="86333"/>
                        <a14:foregroundMark x1="40787" y1="86333" x2="34607" y2="84667"/>
                        <a14:foregroundMark x1="34607" y1="84667" x2="22022" y2="69667"/>
                        <a14:foregroundMark x1="22022" y1="69667" x2="49551" y2="71167"/>
                        <a14:foregroundMark x1="50112" y1="72333" x2="36292" y2="60333"/>
                        <a14:foregroundMark x1="36292" y1="60333" x2="29326" y2="57667"/>
                        <a14:foregroundMark x1="29888" y1="57667" x2="39101" y2="53500"/>
                        <a14:foregroundMark x1="39101" y1="53500" x2="63034" y2="27167"/>
                        <a14:foregroundMark x1="70899" y1="37167" x2="70899" y2="37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1" t="15914" r="19048" b="8536"/>
          <a:stretch/>
        </p:blipFill>
        <p:spPr>
          <a:xfrm rot="17904464" flipH="1">
            <a:off x="1185222" y="5452523"/>
            <a:ext cx="1501522" cy="1189022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F3BB87C0-97F7-485A-AB57-557914A6CE44}"/>
              </a:ext>
            </a:extLst>
          </p:cNvPr>
          <p:cNvSpPr/>
          <p:nvPr/>
        </p:nvSpPr>
        <p:spPr>
          <a:xfrm>
            <a:off x="8836157" y="5852695"/>
            <a:ext cx="2552613" cy="487954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 wrap="square">
            <a:spAutoFit/>
          </a:bodyPr>
          <a:lstStyle/>
          <a:p>
            <a:pPr algn="ctr" rtl="1"/>
            <a:r>
              <a:rPr lang="ar-BH" sz="2571" u="sng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2000" u="sng" dirty="0">
                <a:solidFill>
                  <a:srgbClr val="FF0000"/>
                </a:solidFill>
              </a:rPr>
              <a:t> </a:t>
            </a:r>
            <a:r>
              <a:rPr lang="ar-AE" sz="2000" u="sng" dirty="0"/>
              <a:t> </a:t>
            </a:r>
            <a:r>
              <a:rPr lang="ar-BH" sz="1714" u="sng" dirty="0">
                <a:latin typeface="Calibri" panose="020F0502020204030204" pitchFamily="34" charset="0"/>
                <a:cs typeface="(AH) Manal Black" pitchFamily="2" charset="-78"/>
              </a:rPr>
              <a:t>يشرح المعلم معنى كلمة صفحة.</a:t>
            </a:r>
            <a:endParaRPr lang="ar-BH" sz="1714" u="sng" dirty="0">
              <a:ln w="0"/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4453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2.59259E-6 L -4.375E-6 -0.07199 " pathEditMode="relative" rAng="0" ptsTypes="AA">
                                      <p:cBhvr>
                                        <p:cTn id="3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150"/>
                            </p:stCondLst>
                            <p:childTnLst>
                              <p:par>
                                <p:cTn id="42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91667E-6 1.11111E-6 L 2.91667E-6 -0.07199 " pathEditMode="relative" rAng="0" ptsTypes="AA">
                                      <p:cBhvr>
                                        <p:cTn id="4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4" presetClass="emph" presetSubtype="0" fill="remove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2.59259E-6 L -4.375E-6 -0.07199 " pathEditMode="relative" rAng="0" ptsTypes="AA">
                                      <p:cBhvr>
                                        <p:cTn id="4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91667E-6 1.11111E-6 L 2.91667E-6 -0.07199 " pathEditMode="relative" rAng="0" ptsTypes="AA">
                                      <p:cBhvr>
                                        <p:cTn id="6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4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2.59259E-6 L -4.375E-6 -0.07199 " pathEditMode="relative" rAng="0" ptsTypes="AA">
                                      <p:cBhvr>
                                        <p:cTn id="6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650"/>
                            </p:stCondLst>
                            <p:childTnLst>
                              <p:par>
                                <p:cTn id="75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91667E-6 1.11111E-6 L 2.91667E-6 -0.07199 " pathEditMode="relative" rAng="0" ptsTypes="AA">
                                      <p:cBhvr>
                                        <p:cTn id="7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4" presetClass="emph" presetSubtype="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2.59259E-6 L -4.375E-6 -0.07199 " pathEditMode="relative" rAng="0" ptsTypes="AA">
                                      <p:cBhvr>
                                        <p:cTn id="8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44444E-6 L -0.06132 0.10208 L -0.07187 0.04513 L -0.09127 0.09282 L -0.1108 0.05162 L -0.12721 0.09166 L -0.15638 0.05555 L -0.16419 0.09814 L -0.1845 0.06828 L -0.19049 0.09814 L -0.2 0.0787 " pathEditMode="relative" rAng="0" ptsTypes="AAAAAAAAAAA">
                                      <p:cBhvr>
                                        <p:cTn id="9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509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2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 0.0787 L -0.01875 0.0238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3" y="-2755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0" grpId="0" build="p"/>
      <p:bldP spid="22" grpId="0" animBg="1"/>
      <p:bldP spid="23" grpId="0" animBg="1"/>
      <p:bldP spid="23" grpId="1" animBg="1"/>
      <p:bldP spid="24" grpId="0" animBg="1"/>
      <p:bldP spid="24" grpId="1" animBg="1"/>
      <p:bldP spid="27" grpId="0"/>
      <p:bldP spid="27" grpId="1"/>
      <p:bldP spid="28" grpId="0"/>
      <p:bldP spid="28" grpId="1"/>
      <p:bldP spid="29" grpId="0"/>
      <p:bldP spid="30" grpId="0"/>
      <p:bldP spid="30" grpId="1"/>
      <p:bldP spid="33" grpId="0" build="allAtOnce" animBg="1"/>
      <p:bldP spid="33" grpId="1" build="allAtOnce" animBg="1"/>
      <p:bldP spid="33" grpId="2" build="allAtOnce" animBg="1"/>
      <p:bldP spid="33" grpId="3" build="allAtOnce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A157635-A134-4ED5-A083-8A9C7DC88A43}"/>
              </a:ext>
            </a:extLst>
          </p:cNvPr>
          <p:cNvSpPr/>
          <p:nvPr/>
        </p:nvSpPr>
        <p:spPr>
          <a:xfrm>
            <a:off x="541722" y="416080"/>
            <a:ext cx="10908302" cy="6018189"/>
          </a:xfrm>
          <a:custGeom>
            <a:avLst/>
            <a:gdLst>
              <a:gd name="connsiteX0" fmla="*/ 0 w 10908302"/>
              <a:gd name="connsiteY0" fmla="*/ 0 h 6018189"/>
              <a:gd name="connsiteX1" fmla="*/ 10908302 w 10908302"/>
              <a:gd name="connsiteY1" fmla="*/ 0 h 6018189"/>
              <a:gd name="connsiteX2" fmla="*/ 10908302 w 10908302"/>
              <a:gd name="connsiteY2" fmla="*/ 6018189 h 6018189"/>
              <a:gd name="connsiteX3" fmla="*/ 0 w 10908302"/>
              <a:gd name="connsiteY3" fmla="*/ 6018189 h 6018189"/>
              <a:gd name="connsiteX4" fmla="*/ 0 w 10908302"/>
              <a:gd name="connsiteY4" fmla="*/ 0 h 6018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08302" h="6018189" fill="none" extrusionOk="0">
                <a:moveTo>
                  <a:pt x="0" y="0"/>
                </a:moveTo>
                <a:cubicBezTo>
                  <a:pt x="4860606" y="-33775"/>
                  <a:pt x="8214192" y="138873"/>
                  <a:pt x="10908302" y="0"/>
                </a:cubicBezTo>
                <a:cubicBezTo>
                  <a:pt x="10834531" y="884983"/>
                  <a:pt x="10752419" y="4983737"/>
                  <a:pt x="10908302" y="6018189"/>
                </a:cubicBezTo>
                <a:cubicBezTo>
                  <a:pt x="9690702" y="5880859"/>
                  <a:pt x="4829528" y="5880333"/>
                  <a:pt x="0" y="6018189"/>
                </a:cubicBezTo>
                <a:cubicBezTo>
                  <a:pt x="152408" y="5272567"/>
                  <a:pt x="73868" y="1759829"/>
                  <a:pt x="0" y="0"/>
                </a:cubicBezTo>
                <a:close/>
              </a:path>
              <a:path w="10908302" h="6018189" stroke="0" extrusionOk="0">
                <a:moveTo>
                  <a:pt x="0" y="0"/>
                </a:moveTo>
                <a:cubicBezTo>
                  <a:pt x="3377761" y="-101487"/>
                  <a:pt x="7796968" y="-162162"/>
                  <a:pt x="10908302" y="0"/>
                </a:cubicBezTo>
                <a:cubicBezTo>
                  <a:pt x="10969015" y="1250900"/>
                  <a:pt x="10847230" y="5210365"/>
                  <a:pt x="10908302" y="6018189"/>
                </a:cubicBezTo>
                <a:cubicBezTo>
                  <a:pt x="8547594" y="6068254"/>
                  <a:pt x="2838741" y="5859740"/>
                  <a:pt x="0" y="6018189"/>
                </a:cubicBezTo>
                <a:cubicBezTo>
                  <a:pt x="-24452" y="5132946"/>
                  <a:pt x="-67663" y="1599945"/>
                  <a:pt x="0" y="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71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Shape, circle&#10;&#10;Description automatically generated">
            <a:extLst>
              <a:ext uri="{FF2B5EF4-FFF2-40B4-BE49-F238E27FC236}">
                <a16:creationId xmlns:a16="http://schemas.microsoft.com/office/drawing/2014/main" id="{D07D6CB8-C705-45A8-9249-1AD71D29DC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819" y="-132227"/>
            <a:ext cx="2061346" cy="1894114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05090F19-A312-4DEC-8C89-C461E6A4A2BD}"/>
              </a:ext>
            </a:extLst>
          </p:cNvPr>
          <p:cNvSpPr txBox="1">
            <a:spLocks/>
          </p:cNvSpPr>
          <p:nvPr/>
        </p:nvSpPr>
        <p:spPr>
          <a:xfrm>
            <a:off x="8609118" y="416080"/>
            <a:ext cx="3300250" cy="5915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r>
              <a:rPr lang="ar-BH" sz="32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l Qalam Kolkatta Quranic font" panose="02000506000000020003" pitchFamily="2" charset="-78"/>
                <a:cs typeface="(AH) Manal Black" pitchFamily="2" charset="-78"/>
              </a:rPr>
              <a:t>* رحلتي مع كلمة صَ</a:t>
            </a:r>
            <a:r>
              <a:rPr lang="ar-AE" sz="32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l Qalam Kolkatta Quranic font" panose="02000506000000020003" pitchFamily="2" charset="-78"/>
                <a:cs typeface="(AH) Manal Black" pitchFamily="2" charset="-78"/>
              </a:rPr>
              <a:t>مد</a:t>
            </a:r>
            <a:endParaRPr lang="en-US" sz="5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CFECE5-F1CC-474D-8898-78834D39F2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253" b="34890" l="18375" r="28551">
                        <a14:foregroundMark x1="21449" y1="28846" x2="19912" y2="23077"/>
                        <a14:foregroundMark x1="19912" y1="23077" x2="19839" y2="22665"/>
                        <a14:foregroundMark x1="21596" y1="29396" x2="21596" y2="29396"/>
                        <a14:foregroundMark x1="21742" y1="30632" x2="21742" y2="30632"/>
                        <a14:foregroundMark x1="21889" y1="31319" x2="21889" y2="31319"/>
                        <a14:foregroundMark x1="28404" y1="24725" x2="28404" y2="24725"/>
                        <a14:foregroundMark x1="28551" y1="25549" x2="28551" y2="25549"/>
                        <a14:foregroundMark x1="28551" y1="26648" x2="28551" y2="26648"/>
                        <a14:foregroundMark x1="28551" y1="27747" x2="28551" y2="27747"/>
                        <a14:foregroundMark x1="28477" y1="28846" x2="28477" y2="28846"/>
                        <a14:foregroundMark x1="28404" y1="29533" x2="28404" y2="29533"/>
                        <a14:foregroundMark x1="28258" y1="30907" x2="28258" y2="30907"/>
                        <a14:foregroundMark x1="27965" y1="31731" x2="27965" y2="31731"/>
                        <a14:foregroundMark x1="27818" y1="32418" x2="27818" y2="32418"/>
                        <a14:foregroundMark x1="27306" y1="33379" x2="27306" y2="33379"/>
                        <a14:foregroundMark x1="26867" y1="34066" x2="26867" y2="34066"/>
                        <a14:foregroundMark x1="26428" y1="34478" x2="26428" y2="34478"/>
                        <a14:foregroundMark x1="25769" y1="34753" x2="25769" y2="34753"/>
                        <a14:foregroundMark x1="25183" y1="34890" x2="25183" y2="34890"/>
                        <a14:foregroundMark x1="24744" y1="34615" x2="24744" y2="34615"/>
                        <a14:foregroundMark x1="24085" y1="34478" x2="24085" y2="34478"/>
                        <a14:foregroundMark x1="23572" y1="34066" x2="23572" y2="34066"/>
                        <a14:foregroundMark x1="23060" y1="33379" x2="23060" y2="33379"/>
                        <a14:foregroundMark x1="22694" y1="32830" x2="22694" y2="32830"/>
                        <a14:foregroundMark x1="22255" y1="32005" x2="22255" y2="32005"/>
                        <a14:foregroundMark x1="19546" y1="25137" x2="19546" y2="25137"/>
                        <a14:backgroundMark x1="23865" y1="22390" x2="25329" y2="29396"/>
                        <a14:backgroundMark x1="25769" y1="29533" x2="25403" y2="23352"/>
                        <a14:backgroundMark x1="25622" y1="23214" x2="26794" y2="28846"/>
                        <a14:backgroundMark x1="71669" y1="56456" x2="71669" y2="56456"/>
                      </a14:backgroundRemoval>
                    </a14:imgEffect>
                  </a14:imgLayer>
                </a14:imgProps>
              </a:ext>
            </a:extLst>
          </a:blip>
          <a:srcRect l="17467" t="20929" r="70589" b="63851"/>
          <a:stretch/>
        </p:blipFill>
        <p:spPr>
          <a:xfrm>
            <a:off x="8214801" y="320512"/>
            <a:ext cx="1757242" cy="1193407"/>
          </a:xfrm>
          <a:prstGeom prst="rect">
            <a:avLst/>
          </a:prstGeom>
        </p:spPr>
      </p:pic>
      <p:sp>
        <p:nvSpPr>
          <p:cNvPr id="6" name="3 Redondear rectángulo de esquina del mismo lado">
            <a:extLst>
              <a:ext uri="{FF2B5EF4-FFF2-40B4-BE49-F238E27FC236}">
                <a16:creationId xmlns:a16="http://schemas.microsoft.com/office/drawing/2014/main" id="{C03A4BD3-2BB0-451E-8314-F78EED256736}"/>
              </a:ext>
            </a:extLst>
          </p:cNvPr>
          <p:cNvSpPr/>
          <p:nvPr/>
        </p:nvSpPr>
        <p:spPr>
          <a:xfrm rot="16200000">
            <a:off x="7520981" y="267024"/>
            <a:ext cx="864096" cy="3312368"/>
          </a:xfrm>
          <a:prstGeom prst="flowChartAlternateProcess">
            <a:avLst/>
          </a:prstGeom>
          <a:ln>
            <a:noFill/>
          </a:ln>
          <a:effectLst>
            <a:outerShdw blurRad="190500" dist="20000" dir="5400000" rotWithShape="0">
              <a:srgbClr val="000000">
                <a:alpha val="52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4 Redondear rectángulo de esquina del mismo lado">
            <a:extLst>
              <a:ext uri="{FF2B5EF4-FFF2-40B4-BE49-F238E27FC236}">
                <a16:creationId xmlns:a16="http://schemas.microsoft.com/office/drawing/2014/main" id="{9DD37B2F-4C79-4FC6-9716-BD626008E726}"/>
              </a:ext>
            </a:extLst>
          </p:cNvPr>
          <p:cNvSpPr/>
          <p:nvPr/>
        </p:nvSpPr>
        <p:spPr>
          <a:xfrm rot="16200000">
            <a:off x="7467229" y="1748727"/>
            <a:ext cx="864096" cy="341987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90500" dist="20000" dir="5400000" rotWithShape="0">
              <a:srgbClr val="000000">
                <a:alpha val="52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5 Redondear rectángulo de esquina del mismo lado">
            <a:extLst>
              <a:ext uri="{FF2B5EF4-FFF2-40B4-BE49-F238E27FC236}">
                <a16:creationId xmlns:a16="http://schemas.microsoft.com/office/drawing/2014/main" id="{6694BBC7-B180-46E0-9411-46751E2ABBC1}"/>
              </a:ext>
            </a:extLst>
          </p:cNvPr>
          <p:cNvSpPr/>
          <p:nvPr/>
        </p:nvSpPr>
        <p:spPr>
          <a:xfrm rot="16200000">
            <a:off x="7451529" y="3090910"/>
            <a:ext cx="864096" cy="3456384"/>
          </a:xfrm>
          <a:prstGeom prst="roundRect">
            <a:avLst/>
          </a:prstGeom>
          <a:ln>
            <a:noFill/>
          </a:ln>
          <a:effectLst>
            <a:outerShdw blurRad="190500" dist="20000" dir="5400000" rotWithShape="0">
              <a:srgbClr val="000000">
                <a:alpha val="52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0BE0EF9-2929-4809-944D-C0050A25B9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812490" y="-197528"/>
            <a:ext cx="7253056" cy="725305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EF5C939-0998-4430-825E-FF10B9F97229}"/>
              </a:ext>
            </a:extLst>
          </p:cNvPr>
          <p:cNvSpPr/>
          <p:nvPr/>
        </p:nvSpPr>
        <p:spPr>
          <a:xfrm>
            <a:off x="2497481" y="2031798"/>
            <a:ext cx="406393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AE" sz="3600" dirty="0">
                <a:ln/>
                <a:solidFill>
                  <a:sysClr val="windowText" lastClr="000000"/>
                </a:solidFill>
                <a:cs typeface="(AH) Manal Black" pitchFamily="2" charset="-78"/>
              </a:rPr>
              <a:t>جملة تعني: أن بشرة الشخص </a:t>
            </a:r>
          </a:p>
          <a:p>
            <a:pPr algn="ctr"/>
            <a:r>
              <a:rPr lang="ar-AE" sz="3600" dirty="0">
                <a:ln/>
                <a:solidFill>
                  <a:sysClr val="windowText" lastClr="000000"/>
                </a:solidFill>
                <a:cs typeface="(AH) Manal Black" pitchFamily="2" charset="-78"/>
              </a:rPr>
              <a:t>أصابها الاسمرار</a:t>
            </a:r>
            <a:endParaRPr lang="en-US" sz="3600" dirty="0">
              <a:ln/>
              <a:solidFill>
                <a:sysClr val="windowText" lastClr="000000"/>
              </a:solidFill>
              <a:cs typeface="(AH) Manal Black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64C53A-03B7-430B-B95D-CE199930685C}"/>
              </a:ext>
            </a:extLst>
          </p:cNvPr>
          <p:cNvSpPr/>
          <p:nvPr/>
        </p:nvSpPr>
        <p:spPr>
          <a:xfrm>
            <a:off x="6824013" y="1532512"/>
            <a:ext cx="267894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AE" sz="2800" b="1" dirty="0">
                <a:ln/>
                <a:solidFill>
                  <a:sysClr val="windowText" lastClr="000000"/>
                </a:solidFill>
                <a:latin typeface="Afsaneh Font" panose="02000700000000000000" pitchFamily="2" charset="-78"/>
                <a:cs typeface="Afsaneh Font" panose="02000700000000000000" pitchFamily="2" charset="-78"/>
              </a:rPr>
              <a:t>صمدت الشمس وجهه</a:t>
            </a:r>
            <a:endParaRPr lang="en-US" sz="2800" b="1" dirty="0">
              <a:ln/>
              <a:solidFill>
                <a:sysClr val="windowText" lastClr="000000"/>
              </a:solidFill>
              <a:latin typeface="Afsaneh Font" panose="02000700000000000000" pitchFamily="2" charset="-78"/>
              <a:cs typeface="Afsaneh Font" panose="020007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C54900-ABE8-4ED9-88E0-52111AA6C4AF}"/>
              </a:ext>
            </a:extLst>
          </p:cNvPr>
          <p:cNvSpPr/>
          <p:nvPr/>
        </p:nvSpPr>
        <p:spPr>
          <a:xfrm>
            <a:off x="7325775" y="3177547"/>
            <a:ext cx="177805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BH" sz="2800" b="1" dirty="0">
                <a:ln/>
                <a:solidFill>
                  <a:sysClr val="windowText" lastClr="000000"/>
                </a:solidFill>
                <a:latin typeface="Afsaneh Font" panose="02000700000000000000" pitchFamily="2" charset="-78"/>
                <a:cs typeface="Afsaneh Font" panose="02000700000000000000" pitchFamily="2" charset="-78"/>
              </a:rPr>
              <a:t>صور ، علامة</a:t>
            </a:r>
            <a:endParaRPr lang="en-US" sz="2800" b="1" dirty="0">
              <a:ln/>
              <a:solidFill>
                <a:sysClr val="windowText" lastClr="000000"/>
              </a:solidFill>
              <a:latin typeface="Afsaneh Font" panose="02000700000000000000" pitchFamily="2" charset="-78"/>
              <a:cs typeface="Afsaneh Font" panose="020007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BFAC66F-D31B-4EB4-A0AA-37D4C61A2268}"/>
              </a:ext>
            </a:extLst>
          </p:cNvPr>
          <p:cNvSpPr/>
          <p:nvPr/>
        </p:nvSpPr>
        <p:spPr>
          <a:xfrm>
            <a:off x="7458820" y="4566016"/>
            <a:ext cx="167225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AE" sz="2800" b="1" dirty="0">
                <a:ln/>
                <a:solidFill>
                  <a:sysClr val="windowText" lastClr="000000"/>
                </a:solidFill>
                <a:latin typeface="Afsaneh Font" panose="02000700000000000000" pitchFamily="2" charset="-78"/>
                <a:cs typeface="Afsaneh Font" panose="02000700000000000000" pitchFamily="2" charset="-78"/>
              </a:rPr>
              <a:t>صبر و تحمل</a:t>
            </a:r>
            <a:endParaRPr lang="en-US" sz="2800" b="1" dirty="0">
              <a:ln/>
              <a:solidFill>
                <a:sysClr val="windowText" lastClr="000000"/>
              </a:solidFill>
              <a:latin typeface="Afsaneh Font" panose="02000700000000000000" pitchFamily="2" charset="-78"/>
              <a:cs typeface="Afsaneh Font" panose="020007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94F5FB-B797-42F9-8DB3-EC67AC13EF2D}"/>
              </a:ext>
            </a:extLst>
          </p:cNvPr>
          <p:cNvSpPr/>
          <p:nvPr/>
        </p:nvSpPr>
        <p:spPr>
          <a:xfrm>
            <a:off x="3048837" y="4603845"/>
            <a:ext cx="240642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BH" sz="4000" b="1" dirty="0">
                <a:ln/>
                <a:solidFill>
                  <a:srgbClr val="FF0000"/>
                </a:solidFill>
                <a:latin typeface="Afsaneh Font" panose="02000700000000000000" pitchFamily="2" charset="-78"/>
                <a:cs typeface="Afsaneh Font" panose="02000700000000000000" pitchFamily="2" charset="-78"/>
              </a:rPr>
              <a:t>أبدعت يا بَطل</a:t>
            </a:r>
            <a:endParaRPr lang="en-US" sz="4000" b="1" cap="none" spc="0" dirty="0">
              <a:ln/>
              <a:solidFill>
                <a:srgbClr val="FF0000"/>
              </a:solidFill>
              <a:effectLst/>
              <a:latin typeface="Afsaneh Font" panose="02000700000000000000" pitchFamily="2" charset="-78"/>
              <a:cs typeface="Afsaneh Font" panose="02000700000000000000" pitchFamily="2" charset="-78"/>
            </a:endParaRPr>
          </a:p>
        </p:txBody>
      </p:sp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60710B00-FFC2-45D4-AFE9-251581449B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 rot="1166288">
            <a:off x="5687267" y="2001019"/>
            <a:ext cx="1722674" cy="305800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9FDF3964-A2B9-4929-9D6E-B9573DB0660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25843" y1="52333" x2="25393" y2="61500"/>
                        <a14:foregroundMark x1="25393" y1="61500" x2="38764" y2="75167"/>
                        <a14:foregroundMark x1="47416" y1="83667" x2="40787" y2="86333"/>
                        <a14:foregroundMark x1="40787" y1="86333" x2="34607" y2="84667"/>
                        <a14:foregroundMark x1="34607" y1="84667" x2="22022" y2="69667"/>
                        <a14:foregroundMark x1="22022" y1="69667" x2="49551" y2="71167"/>
                        <a14:foregroundMark x1="50112" y1="72333" x2="36292" y2="60333"/>
                        <a14:foregroundMark x1="36292" y1="60333" x2="29326" y2="57667"/>
                        <a14:foregroundMark x1="29888" y1="57667" x2="39101" y2="53500"/>
                        <a14:foregroundMark x1="39101" y1="53500" x2="63034" y2="27167"/>
                        <a14:foregroundMark x1="70899" y1="37167" x2="70899" y2="37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1" t="15914" r="19048" b="8536"/>
          <a:stretch/>
        </p:blipFill>
        <p:spPr>
          <a:xfrm rot="17904464" flipH="1">
            <a:off x="1367727" y="5189694"/>
            <a:ext cx="1501522" cy="118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85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-0.06133 0.10209 L -0.07188 0.04514 L -0.09128 0.09283 L -0.11081 0.05162 L -0.12721 0.09167 L -0.15638 0.05556 L -0.16419 0.09815 L -0.18451 0.06829 L -0.1905 0.09815 L -0.2 0.07871 " pathEditMode="relative" rAng="0" ptsTypes="AAAAAAAAAAA"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509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 0.07871 L -0.01875 0.02385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3" y="-275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 build="p"/>
      <p:bldP spid="6" grpId="0" animBg="1"/>
      <p:bldP spid="7" grpId="0" animBg="1"/>
      <p:bldP spid="7" grpId="1" animBg="1"/>
      <p:bldP spid="8" grpId="0" animBg="1"/>
      <p:bldP spid="8" grpId="1" animBg="1"/>
      <p:bldP spid="11" grpId="0"/>
      <p:bldP spid="11" grpId="1"/>
      <p:bldP spid="12" grpId="0"/>
      <p:bldP spid="12" grpId="1"/>
      <p:bldP spid="13" grpId="0"/>
      <p:bldP spid="13" grpId="1"/>
      <p:bldP spid="14" grpId="0"/>
    </p:bldLst>
  </p:timing>
</p:sld>
</file>

<file path=ppt/theme/theme1.xml><?xml version="1.0" encoding="utf-8"?>
<a:theme xmlns:a="http://schemas.openxmlformats.org/drawingml/2006/main" name="FrostyVTI">
  <a:themeElements>
    <a:clrScheme name="AnalogousFromDarkSeedLeftStep">
      <a:dk1>
        <a:srgbClr val="000000"/>
      </a:dk1>
      <a:lt1>
        <a:srgbClr val="FFFFFF"/>
      </a:lt1>
      <a:dk2>
        <a:srgbClr val="3B2E21"/>
      </a:dk2>
      <a:lt2>
        <a:srgbClr val="E7E2E8"/>
      </a:lt2>
      <a:accent1>
        <a:srgbClr val="46B620"/>
      </a:accent1>
      <a:accent2>
        <a:srgbClr val="7BAF13"/>
      </a:accent2>
      <a:accent3>
        <a:srgbClr val="AEA21F"/>
      </a:accent3>
      <a:accent4>
        <a:srgbClr val="D57617"/>
      </a:accent4>
      <a:accent5>
        <a:srgbClr val="E73929"/>
      </a:accent5>
      <a:accent6>
        <a:srgbClr val="D51757"/>
      </a:accent6>
      <a:hlink>
        <a:srgbClr val="BF5F3F"/>
      </a:hlink>
      <a:folHlink>
        <a:srgbClr val="7F7F7F"/>
      </a:folHlink>
    </a:clrScheme>
    <a:fontScheme name="Frosted Leaf">
      <a:majorFont>
        <a:latin typeface="Goudy Old Style"/>
        <a:ea typeface=""/>
        <a:cs typeface=""/>
      </a:majorFont>
      <a:minorFont>
        <a:latin typeface="Avenir Next LT Pro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ostyVTI" id="{DD283BC3-E0B6-4E4B-91CF-F0F54D51BB21}" vid="{3EE220F7-F497-4893-BE1F-7BB1D607421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2895</TotalTime>
  <Words>216</Words>
  <Application>Microsoft Office PowerPoint</Application>
  <PresentationFormat>Widescreen</PresentationFormat>
  <Paragraphs>49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Afsaneh Font</vt:lpstr>
      <vt:lpstr>Al Qalam Kolkatta Quranic font</vt:lpstr>
      <vt:lpstr>Arial</vt:lpstr>
      <vt:lpstr>Avenir Next LT Pro</vt:lpstr>
      <vt:lpstr>Calibri</vt:lpstr>
      <vt:lpstr>Goudy Old Style</vt:lpstr>
      <vt:lpstr>Tw Cen MT</vt:lpstr>
      <vt:lpstr>Wingdings</vt:lpstr>
      <vt:lpstr>FrostyVTI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Rahma Albadi</dc:creator>
  <cp:lastModifiedBy>Rahma Albadi</cp:lastModifiedBy>
  <cp:revision>5</cp:revision>
  <dcterms:created xsi:type="dcterms:W3CDTF">2022-04-22T16:54:59Z</dcterms:created>
  <dcterms:modified xsi:type="dcterms:W3CDTF">2022-04-25T05:05:29Z</dcterms:modified>
</cp:coreProperties>
</file>