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4"/>
  </p:sldMasterIdLst>
  <p:notesMasterIdLst>
    <p:notesMasterId r:id="rId29"/>
  </p:notesMasterIdLst>
  <p:sldIdLst>
    <p:sldId id="558" r:id="rId5"/>
    <p:sldId id="529" r:id="rId6"/>
    <p:sldId id="314" r:id="rId7"/>
    <p:sldId id="257" r:id="rId8"/>
    <p:sldId id="559" r:id="rId9"/>
    <p:sldId id="571" r:id="rId10"/>
    <p:sldId id="258" r:id="rId11"/>
    <p:sldId id="575" r:id="rId12"/>
    <p:sldId id="576" r:id="rId13"/>
    <p:sldId id="552" r:id="rId14"/>
    <p:sldId id="269" r:id="rId15"/>
    <p:sldId id="568" r:id="rId16"/>
    <p:sldId id="569" r:id="rId17"/>
    <p:sldId id="544" r:id="rId18"/>
    <p:sldId id="572" r:id="rId19"/>
    <p:sldId id="573" r:id="rId20"/>
    <p:sldId id="577" r:id="rId21"/>
    <p:sldId id="334" r:id="rId22"/>
    <p:sldId id="574" r:id="rId23"/>
    <p:sldId id="570" r:id="rId24"/>
    <p:sldId id="553" r:id="rId25"/>
    <p:sldId id="547" r:id="rId26"/>
    <p:sldId id="315" r:id="rId27"/>
    <p:sldId id="43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viewProps" Target="view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B7366-E077-491E-AB45-B39F8FF63860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E6336-2001-4142-9BDC-E277A7808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96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95B543-0236-4AEE-9F15-C7CF1150485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73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B617-8B3C-4567-B0F0-007F20822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30FB0E-FADA-48CC-9ACA-91679459D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E030-BB52-4984-B32A-0F0F57644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1F126-7F5F-4704-A81B-E900F402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A7A7C-FB21-4492-A635-48D8DD9E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4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229A-4A84-4126-9678-85A19A6EE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16C94-68D3-4814-AAE7-0E711827F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93599-DC45-4262-998D-284E1CD8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61669-7AEA-4294-BD06-9124BF6D1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A5DC-BC13-47CF-957C-34EA99D6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4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89DBC9-0EFC-4990-9116-BE43DF873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21B4B9-D898-4068-9852-08CD7E124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70E45-641D-41E6-A948-8F79084ED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860FE-495F-4310-87D5-29F9336E3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6E7BE-BC1B-45AC-8756-D13019BD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6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A2147-8769-4159-8071-6A293A75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312EA-72D3-456D-B60C-EE2B5FF00D5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B54CB1-10AD-470F-B8BF-18E41F689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1D78C-3B2D-4D0C-8BBB-3250CAC7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8F58C-39FA-49E6-95DD-1CE0895D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44EFBB-82BE-4C1F-B918-495D272D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4B6A584B-00E3-4EB2-A125-C3E24D337B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97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E539-3B19-483A-B1F7-5737F8B0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C9B90-AE31-4585-82E7-4ABD92AF3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8762-6FC0-41DA-B09C-ECC9E0BD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6ECD9-AD3C-41A9-AC10-E74239EE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1F198-4331-4DEF-9907-8DA2C4CA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7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C5C3-0437-43C1-9876-F670EBCD2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8F84B-1783-41F9-9F35-CBCC2C867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4B875-AC0E-4B61-841A-F157CAE1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E6064-A202-4AF0-BB62-F60CC699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E1A1A-4BDA-46DD-AAA3-976486D6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651C-E64A-4430-A673-CC024FFF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5720D-DA74-475A-937C-B53B37F10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7E7B9-9C4F-4990-96A0-E4626ED7D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98ADE-251D-4B12-B5F2-789A5064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2E0A0-7B19-420B-A622-DAB06A72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AC6A4-4C4D-4953-9EE8-5F3AABE4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5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BE724-5D87-47D1-993B-EFDEF82B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8F56D-1FE1-4391-957D-48322689D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0FD507-B23F-4211-93D9-323F80F9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C4E57-5158-4557-B601-EC4EC014D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01D20-177B-472E-96B6-E034B5FF7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5B3344-06D8-4B68-935E-C67923EF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0AC16B-404C-4DA6-BB07-EFEED211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9A3BF-3746-440C-9DDA-228CF75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135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C2DB-4FAA-456A-B3F9-1F7E90082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8A552-61B6-4067-9615-736794F0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32292-AC18-41CB-A6B0-C1D4E17D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52353-0CBA-47D9-B604-320AD3004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E2B598-309C-4BFC-AC80-9CD042D4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1E70BB-2489-41D5-905A-DC052459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01812-F1E1-45F1-90BB-1250BC2C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9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3BFFD-04C7-44E5-BFA9-3F0291AD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305D3-3335-4917-8985-B6A1ACCB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06A19A-F0B6-457E-BC57-12DA4C522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B8F45-7B6A-4934-BE99-D5306F65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D0C087-FEE1-49F8-ADA6-90C3164D2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30CD8-8635-4D4B-8DB5-DE0E49A4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6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38C7-771F-4D22-9386-A8A53FF75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35894-B6C6-4ACF-B9E8-8D0B11731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A36DF-A62A-470B-9B73-DE3AB8A4D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CAC3E-C70D-4B51-8D8E-0C1AAA6F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95965-8EBB-4D80-86C2-EE8B5FF55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F775A-8840-4D61-8708-0621D36D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B649D-99FA-4258-A152-330DB53E3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D6C73-E37E-4773-9F44-5A2232ADD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3529E-065D-4B08-A4AE-DAD78A032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638F1-F5D3-4D0A-AF38-208C765E61DE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764BB-A3CF-4B97-A872-690EB6DD6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9DD5C-05F1-4896-B065-15424282A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8D637-5F7C-40C2-AB3A-D6749618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www.youtube.com/embed/YeOw-wJR9fc?feature=oembed" TargetMode="Externa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95502-65C6-482A-9B40-DDCB8DAA9D75}"/>
              </a:ext>
            </a:extLst>
          </p:cNvPr>
          <p:cNvGrpSpPr/>
          <p:nvPr/>
        </p:nvGrpSpPr>
        <p:grpSpPr>
          <a:xfrm>
            <a:off x="85" y="0"/>
            <a:ext cx="9143915" cy="1113183"/>
            <a:chOff x="-324644" y="2222500"/>
            <a:chExt cx="22261685" cy="1302327"/>
          </a:xfrm>
        </p:grpSpPr>
        <p:sp>
          <p:nvSpPr>
            <p:cNvPr id="2" name="object 2"/>
            <p:cNvSpPr/>
            <p:nvPr/>
          </p:nvSpPr>
          <p:spPr>
            <a:xfrm>
              <a:off x="-324644" y="2222500"/>
              <a:ext cx="3156329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009EF3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3" name="object 3"/>
            <p:cNvSpPr/>
            <p:nvPr/>
          </p:nvSpPr>
          <p:spPr>
            <a:xfrm>
              <a:off x="14821668" y="2222500"/>
              <a:ext cx="7115373" cy="1302327"/>
            </a:xfrm>
            <a:custGeom>
              <a:avLst/>
              <a:gdLst/>
              <a:ahLst/>
              <a:cxnLst/>
              <a:rect l="l" t="t" r="r" b="b"/>
              <a:pathLst>
                <a:path w="1883409" h="440055">
                  <a:moveTo>
                    <a:pt x="0" y="0"/>
                  </a:moveTo>
                  <a:lnTo>
                    <a:pt x="0" y="439737"/>
                  </a:lnTo>
                  <a:lnTo>
                    <a:pt x="1883155" y="439737"/>
                  </a:lnTo>
                  <a:lnTo>
                    <a:pt x="188315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3708B453-DDCE-42C1-9AB9-A8D5DDCA46AD}"/>
                </a:ext>
              </a:extLst>
            </p:cNvPr>
            <p:cNvSpPr/>
            <p:nvPr/>
          </p:nvSpPr>
          <p:spPr>
            <a:xfrm>
              <a:off x="2765236" y="2222500"/>
              <a:ext cx="3488802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BF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23" name="object 2">
              <a:extLst>
                <a:ext uri="{FF2B5EF4-FFF2-40B4-BE49-F238E27FC236}">
                  <a16:creationId xmlns:a16="http://schemas.microsoft.com/office/drawing/2014/main" id="{7D360C87-DA57-4F00-96B5-35199AD11657}"/>
                </a:ext>
              </a:extLst>
            </p:cNvPr>
            <p:cNvSpPr/>
            <p:nvPr/>
          </p:nvSpPr>
          <p:spPr>
            <a:xfrm>
              <a:off x="6254037" y="2222500"/>
              <a:ext cx="8585010" cy="1302327"/>
            </a:xfrm>
            <a:custGeom>
              <a:avLst/>
              <a:gdLst/>
              <a:ahLst/>
              <a:cxnLst/>
              <a:rect l="l" t="t" r="r" b="b"/>
              <a:pathLst>
                <a:path w="1892300" h="440055">
                  <a:moveTo>
                    <a:pt x="0" y="439737"/>
                  </a:moveTo>
                  <a:lnTo>
                    <a:pt x="1892300" y="439737"/>
                  </a:lnTo>
                  <a:lnTo>
                    <a:pt x="1892300" y="0"/>
                  </a:lnTo>
                  <a:lnTo>
                    <a:pt x="0" y="0"/>
                  </a:lnTo>
                  <a:lnTo>
                    <a:pt x="0" y="439737"/>
                  </a:lnTo>
                  <a:close/>
                </a:path>
              </a:pathLst>
            </a:custGeom>
            <a:solidFill>
              <a:srgbClr val="FFA100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4" name="object 4"/>
          <p:cNvSpPr txBox="1"/>
          <p:nvPr/>
        </p:nvSpPr>
        <p:spPr>
          <a:xfrm>
            <a:off x="434636" y="309442"/>
            <a:ext cx="1844900" cy="361522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309" b="1" spc="-5" dirty="0">
                <a:solidFill>
                  <a:srgbClr val="FFFFFF"/>
                </a:solidFill>
                <a:cs typeface="Source Sans Pro Light"/>
              </a:rPr>
              <a:t>5A1</a:t>
            </a:r>
            <a:endParaRPr sz="2309" b="1" dirty="0">
              <a:cs typeface="Source Sans Pro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6792" y="267141"/>
            <a:ext cx="1726704" cy="368356"/>
          </a:xfrm>
          <a:prstGeom prst="rect">
            <a:avLst/>
          </a:prstGeom>
          <a:noFill/>
        </p:spPr>
        <p:txBody>
          <a:bodyPr vert="horz" wrap="square" lIns="0" tIns="42150" rIns="0" bIns="0" rtlCol="0">
            <a:spAutoFit/>
          </a:bodyPr>
          <a:lstStyle/>
          <a:p>
            <a:pPr marL="238227">
              <a:spcBef>
                <a:spcPts val="332"/>
              </a:spcBef>
            </a:pPr>
            <a:r>
              <a:rPr lang="en-US" sz="2117" b="1" spc="-5" dirty="0">
                <a:solidFill>
                  <a:srgbClr val="FFFFFF"/>
                </a:solidFill>
                <a:cs typeface="Source Sans Pro Light"/>
              </a:rPr>
              <a:t>20/4/2022</a:t>
            </a:r>
            <a:endParaRPr sz="2117" b="1" dirty="0">
              <a:cs typeface="Source Sans Pro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1169" y="0"/>
            <a:ext cx="3036711" cy="1150557"/>
          </a:xfrm>
          <a:prstGeom prst="rect">
            <a:avLst/>
          </a:prstGeom>
          <a:noFill/>
        </p:spPr>
        <p:txBody>
          <a:bodyPr vert="horz" wrap="square" lIns="0" tIns="42150" rIns="0" bIns="0" rtlCol="0">
            <a:spAutoFit/>
          </a:bodyPr>
          <a:lstStyle/>
          <a:p>
            <a:r>
              <a:rPr lang="en-US" sz="2400" b="1" spc="-2" dirty="0">
                <a:solidFill>
                  <a:srgbClr val="FFFFFF"/>
                </a:solidFill>
                <a:cs typeface="Source Sans Pro Light"/>
              </a:rPr>
              <a:t>Chapter 2 </a:t>
            </a:r>
            <a:r>
              <a:rPr lang="en-US" sz="2400" b="1" spc="-2" dirty="0">
                <a:solidFill>
                  <a:srgbClr val="FFFFFF"/>
                </a:solidFill>
              </a:rPr>
              <a:t>: Ecosystems</a:t>
            </a:r>
            <a:r>
              <a:rPr lang="en-US" sz="2400" b="0" i="0" u="none" strike="noStrike" dirty="0">
                <a:solidFill>
                  <a:srgbClr val="017890"/>
                </a:solidFill>
                <a:effectLst/>
                <a:latin typeface="proxima_novaregular"/>
              </a:rPr>
              <a:t> Module 1: Matter in Ecosystems  </a:t>
            </a:r>
            <a:endParaRPr lang="en-US" sz="2400" b="1" spc="-2" dirty="0">
              <a:solidFill>
                <a:srgbClr val="FFFFFF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89510" y="101878"/>
            <a:ext cx="2467887" cy="1114164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400" b="1" spc="-8" dirty="0">
                <a:solidFill>
                  <a:srgbClr val="FFFFFF"/>
                </a:solidFill>
                <a:cs typeface="Source Sans Pro Light"/>
              </a:rPr>
              <a:t>Lesson 1 </a:t>
            </a:r>
            <a:r>
              <a:rPr lang="en-US" sz="2400" b="1" spc="-8" dirty="0">
                <a:solidFill>
                  <a:srgbClr val="FFFFFF"/>
                </a:solidFill>
              </a:rPr>
              <a:t>: </a:t>
            </a:r>
            <a:r>
              <a:rPr lang="en-US" sz="2400" b="0" i="0" u="sng" dirty="0">
                <a:solidFill>
                  <a:srgbClr val="017890"/>
                </a:solidFill>
                <a:effectLst/>
                <a:latin typeface="proxima_novaregular"/>
              </a:rPr>
              <a:t> Plant Survival</a:t>
            </a:r>
            <a:endParaRPr lang="en-US" sz="2400" b="0" i="0" dirty="0">
              <a:solidFill>
                <a:srgbClr val="222222"/>
              </a:solidFill>
              <a:effectLst/>
              <a:latin typeface="proxima_novaregular"/>
            </a:endParaRPr>
          </a:p>
          <a:p>
            <a:pPr marL="6109">
              <a:spcBef>
                <a:spcPts val="48"/>
              </a:spcBef>
            </a:pPr>
            <a:endParaRPr lang="en-US" sz="2400" b="1" spc="-8" dirty="0">
              <a:solidFill>
                <a:srgbClr val="FFFFFF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 flipV="1">
            <a:off x="2482836" y="2329440"/>
            <a:ext cx="3701854" cy="131947"/>
          </a:xfrm>
          <a:custGeom>
            <a:avLst/>
            <a:gdLst/>
            <a:ahLst/>
            <a:cxnLst/>
            <a:rect l="l" t="t" r="r" b="b"/>
            <a:pathLst>
              <a:path w="4686300">
                <a:moveTo>
                  <a:pt x="0" y="0"/>
                </a:moveTo>
                <a:lnTo>
                  <a:pt x="4686300" y="0"/>
                </a:lnTo>
              </a:path>
            </a:pathLst>
          </a:custGeom>
          <a:ln w="8466">
            <a:solidFill>
              <a:srgbClr val="002E8E"/>
            </a:solidFill>
          </a:ln>
        </p:spPr>
        <p:txBody>
          <a:bodyPr wrap="square" lIns="0" tIns="0" rIns="0" bIns="0" rtlCol="0"/>
          <a:lstStyle/>
          <a:p>
            <a:pPr algn="ctr"/>
            <a:endParaRPr sz="86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4D221-1467-42AF-9040-1B5DA8906879}"/>
              </a:ext>
            </a:extLst>
          </p:cNvPr>
          <p:cNvSpPr txBox="1"/>
          <p:nvPr/>
        </p:nvSpPr>
        <p:spPr>
          <a:xfrm>
            <a:off x="275211" y="3579279"/>
            <a:ext cx="7403708" cy="346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399"/>
                </a:solidFill>
              </a:rPr>
              <a:t>For this lesson you will need your…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 Science notebook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Pencil case</a:t>
            </a:r>
          </a:p>
          <a:p>
            <a:pPr marL="439804" lvl="1" indent="-219902">
              <a:buAutoNum type="arabicPeriod"/>
            </a:pPr>
            <a:r>
              <a:rPr lang="en-US" sz="4000" dirty="0">
                <a:solidFill>
                  <a:srgbClr val="003399"/>
                </a:solidFill>
              </a:rPr>
              <a:t>Textbook </a:t>
            </a:r>
          </a:p>
          <a:p>
            <a:pPr marL="219902" lvl="1"/>
            <a:endParaRPr lang="en-US" sz="4000" dirty="0">
              <a:solidFill>
                <a:srgbClr val="003399"/>
              </a:solidFill>
            </a:endParaRPr>
          </a:p>
          <a:p>
            <a:endParaRPr lang="en-US" sz="1924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8EB538-ACD1-48AD-8B67-CE0DB616847E}"/>
              </a:ext>
            </a:extLst>
          </p:cNvPr>
          <p:cNvSpPr/>
          <p:nvPr/>
        </p:nvSpPr>
        <p:spPr>
          <a:xfrm>
            <a:off x="225777" y="1811151"/>
            <a:ext cx="8918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003399"/>
                </a:solidFill>
              </a:rPr>
              <a:t>Transport system in plants</a:t>
            </a:r>
          </a:p>
          <a:p>
            <a:pPr algn="ctr"/>
            <a:endParaRPr lang="en-US" sz="4000" dirty="0">
              <a:solidFill>
                <a:srgbClr val="0033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722434-2ED9-4643-B959-4A8F8039BC65}"/>
              </a:ext>
            </a:extLst>
          </p:cNvPr>
          <p:cNvSpPr/>
          <p:nvPr/>
        </p:nvSpPr>
        <p:spPr>
          <a:xfrm>
            <a:off x="6728346" y="1528549"/>
            <a:ext cx="1978926" cy="5459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Page- 17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 ELABORATE</a:t>
            </a:r>
            <a:endParaRPr lang="cs-CZ" sz="2116" b="1" dirty="0">
              <a:cs typeface="Source Sans Pro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FDCFD9-C3E3-41A4-B98F-F47D7C1AF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" y="1109926"/>
            <a:ext cx="7789602" cy="57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4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A795EB4-D5CF-4A14-A09C-A9FDD7989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200" dirty="0">
                <a:solidFill>
                  <a:schemeClr val="tx2"/>
                </a:solidFill>
              </a:rPr>
              <a:t>Phloem – Sugar Transport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DF503E3-AF12-4277-B6A0-4CE6AFEB60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543800" cy="4114800"/>
          </a:xfrm>
        </p:spPr>
        <p:txBody>
          <a:bodyPr/>
          <a:lstStyle/>
          <a:p>
            <a:r>
              <a:rPr lang="en-US" altLang="en-US" sz="3000" dirty="0">
                <a:solidFill>
                  <a:schemeClr val="tx2"/>
                </a:solidFill>
              </a:rPr>
              <a:t>Phloem carries phloem sap (food) from a sugar source to a sugar sink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2"/>
                </a:solidFill>
              </a:rPr>
              <a:t>Sugar source: 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</a:rPr>
              <a:t>an organ where sugar is being produced 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</a:rPr>
              <a:t>Usually leaves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chemeClr val="tx2"/>
                </a:solidFill>
              </a:rPr>
              <a:t>Sugar sink: 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</a:rPr>
              <a:t>an organ that consumes or stores sugar</a:t>
            </a:r>
          </a:p>
          <a:p>
            <a:pPr lvl="2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chemeClr val="tx2"/>
                </a:solidFill>
              </a:rPr>
              <a:t>Usually roots, growing stems, buds, and fruits</a:t>
            </a:r>
          </a:p>
          <a:p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1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pic>
        <p:nvPicPr>
          <p:cNvPr id="10242" name="Picture 2" descr="Xylem and Phloem">
            <a:extLst>
              <a:ext uri="{FF2B5EF4-FFF2-40B4-BE49-F238E27FC236}">
                <a16:creationId xmlns:a16="http://schemas.microsoft.com/office/drawing/2014/main" id="{66A63527-2276-4B49-8D02-2F6DFDEF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88" y="111314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E1A87-1FF4-4C7B-A5EF-F8937A7B650A}"/>
              </a:ext>
            </a:extLst>
          </p:cNvPr>
          <p:cNvSpPr txBox="1"/>
          <p:nvPr/>
        </p:nvSpPr>
        <p:spPr>
          <a:xfrm>
            <a:off x="2398594" y="4332743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https://wordwall.net/resource/21644376</a:t>
            </a:r>
          </a:p>
        </p:txBody>
      </p:sp>
    </p:spTree>
    <p:extLst>
      <p:ext uri="{BB962C8B-B14F-4D97-AF65-F5344CB8AC3E}">
        <p14:creationId xmlns:p14="http://schemas.microsoft.com/office/powerpoint/2010/main" val="25023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D816C-526E-494C-991D-4EFCE87A61A5}"/>
              </a:ext>
            </a:extLst>
          </p:cNvPr>
          <p:cNvSpPr txBox="1"/>
          <p:nvPr/>
        </p:nvSpPr>
        <p:spPr>
          <a:xfrm>
            <a:off x="2084696" y="1889794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https://wordwall.net/resource/17642834</a:t>
            </a:r>
          </a:p>
        </p:txBody>
      </p:sp>
      <p:pic>
        <p:nvPicPr>
          <p:cNvPr id="11266" name="Picture 2" descr="Xylem and Phloem Gap Fill">
            <a:extLst>
              <a:ext uri="{FF2B5EF4-FFF2-40B4-BE49-F238E27FC236}">
                <a16:creationId xmlns:a16="http://schemas.microsoft.com/office/drawing/2014/main" id="{50AE66E1-AE18-4260-9773-2CAC80F1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84" y="2737229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918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D517A1A4-B885-4A29-8D57-2E0C835B27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275" y="3343275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7B1A8-EAD0-4467-B687-1C310950C0E0}"/>
              </a:ext>
            </a:extLst>
          </p:cNvPr>
          <p:cNvGrpSpPr/>
          <p:nvPr/>
        </p:nvGrpSpPr>
        <p:grpSpPr>
          <a:xfrm>
            <a:off x="0" y="608522"/>
            <a:ext cx="2133600" cy="655833"/>
            <a:chOff x="690396" y="8642689"/>
            <a:chExt cx="3370629" cy="439424"/>
          </a:xfrm>
        </p:grpSpPr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8EC06CEB-8089-4E0A-B7EC-7E0386397489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3CAFD331-ACB1-486C-9B87-B779B1478012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DACBFD8D-008E-48CA-8567-EE6C1C90203B}"/>
              </a:ext>
            </a:extLst>
          </p:cNvPr>
          <p:cNvSpPr txBox="1"/>
          <p:nvPr/>
        </p:nvSpPr>
        <p:spPr>
          <a:xfrm>
            <a:off x="138901" y="636867"/>
            <a:ext cx="1904388" cy="558625"/>
          </a:xfrm>
          <a:prstGeom prst="rect">
            <a:avLst/>
          </a:prstGeom>
        </p:spPr>
        <p:txBody>
          <a:bodyPr vert="horz" wrap="square" lIns="0" tIns="4582" rIns="0" bIns="0" rtlCol="0">
            <a:spAutoFit/>
          </a:bodyPr>
          <a:lstStyle/>
          <a:p>
            <a:pPr marL="4582">
              <a:spcBef>
                <a:spcPts val="36"/>
              </a:spcBef>
            </a:pPr>
            <a:r>
              <a:rPr lang="cs-CZ" sz="3600" b="1" dirty="0">
                <a:solidFill>
                  <a:srgbClr val="FFFFFF"/>
                </a:solidFill>
                <a:cs typeface="Source Sans Pro Light"/>
              </a:rPr>
              <a:t>ENGAGE</a:t>
            </a:r>
            <a:endParaRPr lang="cs-CZ" sz="3600" b="1" dirty="0">
              <a:cs typeface="Source Sans Pro Ligh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FE91D7-7FC1-4893-9E90-1BE972EA4A61}"/>
              </a:ext>
            </a:extLst>
          </p:cNvPr>
          <p:cNvSpPr txBox="1"/>
          <p:nvPr/>
        </p:nvSpPr>
        <p:spPr>
          <a:xfrm>
            <a:off x="6841068" y="1265290"/>
            <a:ext cx="2184248" cy="24314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9322" indent="-289322">
              <a:buAutoNum type="arabicPeriod"/>
            </a:pPr>
            <a:r>
              <a:rPr lang="en-US" sz="1600" b="1" dirty="0">
                <a:latin typeface="Georgia" panose="02040502050405020303" pitchFamily="18" charset="0"/>
              </a:rPr>
              <a:t> what do you observe?</a:t>
            </a:r>
          </a:p>
          <a:p>
            <a:endParaRPr lang="en-US" sz="1600" b="1" dirty="0">
              <a:latin typeface="Georgia" panose="02040502050405020303" pitchFamily="18" charset="0"/>
            </a:endParaRPr>
          </a:p>
          <a:p>
            <a:r>
              <a:rPr lang="en-US" sz="1600" b="1" dirty="0">
                <a:latin typeface="Georgia" panose="02040502050405020303" pitchFamily="18" charset="0"/>
              </a:rPr>
              <a:t> 2.  what is transpiration?</a:t>
            </a: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endParaRPr lang="en-US" sz="1350" b="1" dirty="0">
              <a:latin typeface="Georgia" panose="02040502050405020303" pitchFamily="18" charset="0"/>
            </a:endParaRPr>
          </a:p>
          <a:p>
            <a:r>
              <a:rPr lang="en-US" sz="1350" b="1" dirty="0">
                <a:highlight>
                  <a:srgbClr val="FFFF00"/>
                </a:highlight>
                <a:latin typeface="Georgia" panose="02040502050405020303" pitchFamily="18" charset="0"/>
              </a:rPr>
              <a:t>Write down answers in chat box.</a:t>
            </a:r>
          </a:p>
          <a:p>
            <a:pPr marL="289322" indent="-289322">
              <a:buAutoNum type="arabicPeriod"/>
            </a:pPr>
            <a:endParaRPr lang="en-US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A43CD6-24E1-4229-BB6C-8AE7F9ABF3BF}"/>
              </a:ext>
            </a:extLst>
          </p:cNvPr>
          <p:cNvSpPr/>
          <p:nvPr/>
        </p:nvSpPr>
        <p:spPr>
          <a:xfrm>
            <a:off x="1591565" y="504914"/>
            <a:ext cx="6152444" cy="4828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2800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Listening Activity-  Transpiration  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F5787-C947-4183-B7BB-9EB5334B7558}"/>
              </a:ext>
            </a:extLst>
          </p:cNvPr>
          <p:cNvSpPr/>
          <p:nvPr/>
        </p:nvSpPr>
        <p:spPr>
          <a:xfrm>
            <a:off x="0" y="0"/>
            <a:ext cx="88053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Explain the movement of particles in solids, liquids and gases</a:t>
            </a:r>
            <a:endParaRPr lang="en-US" sz="1400" dirty="0">
              <a:highlight>
                <a:srgbClr val="FFFF00"/>
              </a:highlight>
            </a:endParaRPr>
          </a:p>
        </p:txBody>
      </p:sp>
      <p:pic>
        <p:nvPicPr>
          <p:cNvPr id="2" name="Online Media 1" title="LEAF TRANSPIRATION Experiment (what is transpiration?)">
            <a:hlinkClick r:id="" action="ppaction://media"/>
            <a:extLst>
              <a:ext uri="{FF2B5EF4-FFF2-40B4-BE49-F238E27FC236}">
                <a16:creationId xmlns:a16="http://schemas.microsoft.com/office/drawing/2014/main" id="{D65D0F32-D5A1-4F92-9D21-95CA414751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1254" y="1565038"/>
            <a:ext cx="6481513" cy="499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6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542645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53546" y="575453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EXTEND</a:t>
            </a: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FA256-314E-4350-8DBD-13A804C0107B}"/>
              </a:ext>
            </a:extLst>
          </p:cNvPr>
          <p:cNvSpPr txBox="1"/>
          <p:nvPr/>
        </p:nvSpPr>
        <p:spPr>
          <a:xfrm>
            <a:off x="269543" y="1601676"/>
            <a:ext cx="326522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sng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Transpiration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 is the </a:t>
            </a:r>
            <a:r>
              <a:rPr lang="en-US" sz="20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evaporation of water from a plant’s leaves.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As water evaporates from the leaves, </a:t>
            </a:r>
            <a:r>
              <a:rPr lang="en-US" sz="20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more water is carried from the bottom of the plant to the top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Water moves into the leaf, </a:t>
            </a:r>
            <a:r>
              <a:rPr lang="en-US" sz="20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replacing the water that has evaporated.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Transport In Plants - Common misconceptions">
            <a:extLst>
              <a:ext uri="{FF2B5EF4-FFF2-40B4-BE49-F238E27FC236}">
                <a16:creationId xmlns:a16="http://schemas.microsoft.com/office/drawing/2014/main" id="{D522094F-E57F-4A30-98E5-6D591895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40" y="532262"/>
            <a:ext cx="5342344" cy="59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14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2" y="0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278295" y="781878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69931" y="805936"/>
            <a:ext cx="132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EXPLORE</a:t>
            </a:r>
            <a:endParaRPr lang="en-US" sz="2400" dirty="0"/>
          </a:p>
        </p:txBody>
      </p:sp>
      <p:pic>
        <p:nvPicPr>
          <p:cNvPr id="8194" name="Picture 2" descr="Transpiration In Plants on Make a GIF">
            <a:extLst>
              <a:ext uri="{FF2B5EF4-FFF2-40B4-BE49-F238E27FC236}">
                <a16:creationId xmlns:a16="http://schemas.microsoft.com/office/drawing/2014/main" id="{39AC4578-251B-4142-9A7D-85D9551B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419669"/>
            <a:ext cx="8584442" cy="643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326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DBAC-77B8-4BDE-A5AC-1BEDA532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753C-E838-4806-904C-055B71D55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D44B0-0E3B-4E1E-9ABF-CD9221674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138112"/>
            <a:ext cx="896302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8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1" y="0"/>
            <a:ext cx="8123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0" y="755374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16923" y="713171"/>
            <a:ext cx="12613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ENGAGE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56D47-1BBE-48C1-B358-C247D988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25"/>
            <a:ext cx="8905875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71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en-US" sz="2116" b="1" dirty="0">
                <a:solidFill>
                  <a:srgbClr val="FFFFFF"/>
                </a:solidFill>
                <a:cs typeface="Source Sans Pro Light"/>
              </a:rPr>
              <a:t>EXTEND</a:t>
            </a:r>
            <a:endParaRPr lang="cs-CZ" sz="2116" b="1" dirty="0">
              <a:cs typeface="Source Sans Pro Light"/>
            </a:endParaRPr>
          </a:p>
        </p:txBody>
      </p:sp>
      <p:pic>
        <p:nvPicPr>
          <p:cNvPr id="14338" name="Picture 2" descr="Transpiration">
            <a:extLst>
              <a:ext uri="{FF2B5EF4-FFF2-40B4-BE49-F238E27FC236}">
                <a16:creationId xmlns:a16="http://schemas.microsoft.com/office/drawing/2014/main" id="{E8ECC5B2-273A-4B1A-B8C2-F417E441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976" y="20821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E4FD35-3553-4043-9F52-B8779CF1FAE8}"/>
              </a:ext>
            </a:extLst>
          </p:cNvPr>
          <p:cNvSpPr txBox="1"/>
          <p:nvPr/>
        </p:nvSpPr>
        <p:spPr>
          <a:xfrm>
            <a:off x="1907275" y="1180110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https://wordwall.net/resource/3319105</a:t>
            </a:r>
          </a:p>
        </p:txBody>
      </p:sp>
    </p:spTree>
    <p:extLst>
      <p:ext uri="{BB962C8B-B14F-4D97-AF65-F5344CB8AC3E}">
        <p14:creationId xmlns:p14="http://schemas.microsoft.com/office/powerpoint/2010/main" val="1810197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0AC73C5-368A-4992-917B-0C0A1838E3CA}"/>
              </a:ext>
            </a:extLst>
          </p:cNvPr>
          <p:cNvGrpSpPr/>
          <p:nvPr/>
        </p:nvGrpSpPr>
        <p:grpSpPr>
          <a:xfrm>
            <a:off x="0" y="121007"/>
            <a:ext cx="2534478" cy="471200"/>
            <a:chOff x="0" y="8642689"/>
            <a:chExt cx="4336348" cy="439424"/>
          </a:xfrm>
          <a:solidFill>
            <a:srgbClr val="FFBF00"/>
          </a:solidFill>
        </p:grpSpPr>
        <p:sp>
          <p:nvSpPr>
            <p:cNvPr id="57" name="object 4">
              <a:extLst>
                <a:ext uri="{FF2B5EF4-FFF2-40B4-BE49-F238E27FC236}">
                  <a16:creationId xmlns:a16="http://schemas.microsoft.com/office/drawing/2014/main" id="{52033DA7-B496-435D-A3DB-E45BD45E4B7C}"/>
                </a:ext>
              </a:extLst>
            </p:cNvPr>
            <p:cNvSpPr/>
            <p:nvPr/>
          </p:nvSpPr>
          <p:spPr>
            <a:xfrm>
              <a:off x="0" y="8642693"/>
              <a:ext cx="3923363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58" name="object 5">
              <a:extLst>
                <a:ext uri="{FF2B5EF4-FFF2-40B4-BE49-F238E27FC236}">
                  <a16:creationId xmlns:a16="http://schemas.microsoft.com/office/drawing/2014/main" id="{892C04EB-8963-4611-98BC-C2BD5AD407A8}"/>
                </a:ext>
              </a:extLst>
            </p:cNvPr>
            <p:cNvSpPr/>
            <p:nvPr/>
          </p:nvSpPr>
          <p:spPr>
            <a:xfrm>
              <a:off x="3621605" y="8642689"/>
              <a:ext cx="714743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02704" y="259709"/>
            <a:ext cx="2345635" cy="281626"/>
          </a:xfrm>
          <a:prstGeom prst="rect">
            <a:avLst/>
          </a:prstGeom>
        </p:spPr>
        <p:txBody>
          <a:bodyPr vert="horz" wrap="square" lIns="0" tIns="4582" rIns="0" bIns="0" rtlCol="0">
            <a:spAutoFit/>
          </a:bodyPr>
          <a:lstStyle/>
          <a:p>
            <a:pPr marL="4582">
              <a:spcBef>
                <a:spcPts val="36"/>
              </a:spcBef>
            </a:pPr>
            <a:r>
              <a:rPr lang="en-US" b="1" spc="-4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  <a:r>
              <a:rPr lang="en-US" b="1" spc="-13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spc="-2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743BB0-F760-4639-92C9-9D37D1405502}"/>
              </a:ext>
            </a:extLst>
          </p:cNvPr>
          <p:cNvGrpSpPr/>
          <p:nvPr/>
        </p:nvGrpSpPr>
        <p:grpSpPr>
          <a:xfrm>
            <a:off x="0" y="2948318"/>
            <a:ext cx="1174869" cy="317958"/>
            <a:chOff x="107814" y="3153015"/>
            <a:chExt cx="3256756" cy="881385"/>
          </a:xfrm>
        </p:grpSpPr>
        <p:sp>
          <p:nvSpPr>
            <p:cNvPr id="23" name="object 23"/>
            <p:cNvSpPr/>
            <p:nvPr/>
          </p:nvSpPr>
          <p:spPr>
            <a:xfrm>
              <a:off x="107814" y="3206400"/>
              <a:ext cx="3256756" cy="828000"/>
            </a:xfrm>
            <a:custGeom>
              <a:avLst/>
              <a:gdLst/>
              <a:ahLst/>
              <a:cxnLst/>
              <a:rect l="l" t="t" r="r" b="b"/>
              <a:pathLst>
                <a:path w="1909445" h="437514">
                  <a:moveTo>
                    <a:pt x="1690241" y="0"/>
                  </a:moveTo>
                  <a:lnTo>
                    <a:pt x="0" y="0"/>
                  </a:lnTo>
                  <a:lnTo>
                    <a:pt x="0" y="437154"/>
                  </a:lnTo>
                  <a:lnTo>
                    <a:pt x="1690241" y="437154"/>
                  </a:lnTo>
                  <a:lnTo>
                    <a:pt x="1740359" y="431381"/>
                  </a:lnTo>
                  <a:lnTo>
                    <a:pt x="1786366" y="414937"/>
                  </a:lnTo>
                  <a:lnTo>
                    <a:pt x="1826950" y="389135"/>
                  </a:lnTo>
                  <a:lnTo>
                    <a:pt x="1860800" y="355285"/>
                  </a:lnTo>
                  <a:lnTo>
                    <a:pt x="1886602" y="314701"/>
                  </a:lnTo>
                  <a:lnTo>
                    <a:pt x="1903046" y="268694"/>
                  </a:lnTo>
                  <a:lnTo>
                    <a:pt x="1908818" y="218577"/>
                  </a:lnTo>
                  <a:lnTo>
                    <a:pt x="1903046" y="168459"/>
                  </a:lnTo>
                  <a:lnTo>
                    <a:pt x="1886602" y="122452"/>
                  </a:lnTo>
                  <a:lnTo>
                    <a:pt x="1860800" y="81868"/>
                  </a:lnTo>
                  <a:lnTo>
                    <a:pt x="1826950" y="48018"/>
                  </a:lnTo>
                  <a:lnTo>
                    <a:pt x="1786366" y="22216"/>
                  </a:lnTo>
                  <a:lnTo>
                    <a:pt x="1740359" y="5772"/>
                  </a:lnTo>
                  <a:lnTo>
                    <a:pt x="1690241" y="0"/>
                  </a:lnTo>
                  <a:close/>
                </a:path>
              </a:pathLst>
            </a:custGeom>
            <a:solidFill>
              <a:srgbClr val="FFA001"/>
            </a:solidFill>
          </p:spPr>
          <p:txBody>
            <a:bodyPr wrap="square" lIns="0" tIns="0" rIns="0" bIns="0" rtlCol="0"/>
            <a:lstStyle/>
            <a:p>
              <a:endParaRPr sz="649" dirty="0"/>
            </a:p>
          </p:txBody>
        </p:sp>
        <p:sp>
          <p:nvSpPr>
            <p:cNvPr id="24" name="object 24"/>
            <p:cNvSpPr txBox="1"/>
            <p:nvPr/>
          </p:nvSpPr>
          <p:spPr>
            <a:xfrm>
              <a:off x="497188" y="3153015"/>
              <a:ext cx="2867382" cy="690202"/>
            </a:xfrm>
            <a:prstGeom prst="rect">
              <a:avLst/>
            </a:prstGeom>
          </p:spPr>
          <p:txBody>
            <a:bodyPr vert="horz" wrap="square" lIns="0" tIns="4582" rIns="0" bIns="0" rtlCol="0">
              <a:spAutoFit/>
            </a:bodyPr>
            <a:lstStyle/>
            <a:p>
              <a:pPr marL="4582">
                <a:spcBef>
                  <a:spcPts val="36"/>
                </a:spcBef>
              </a:pPr>
              <a:r>
                <a:rPr sz="1588" b="1" spc="2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sz="1588" b="1" spc="9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  <a:r>
                <a:rPr sz="1588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ywo</a:t>
              </a:r>
              <a:r>
                <a:rPr sz="1588" b="1" spc="-8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  <a:r>
                <a:rPr sz="1588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  <a:endParaRPr sz="1588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ADB73937-DCE5-4245-9B02-1861E3C96A56}"/>
              </a:ext>
            </a:extLst>
          </p:cNvPr>
          <p:cNvSpPr/>
          <p:nvPr/>
        </p:nvSpPr>
        <p:spPr>
          <a:xfrm>
            <a:off x="1017000" y="912697"/>
            <a:ext cx="67487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Students are expected to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dirty="0"/>
          </a:p>
          <a:p>
            <a:r>
              <a:rPr lang="en-US" sz="2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0B14D6-A123-4714-A19F-A17AADA5E365}"/>
              </a:ext>
            </a:extLst>
          </p:cNvPr>
          <p:cNvSpPr/>
          <p:nvPr/>
        </p:nvSpPr>
        <p:spPr>
          <a:xfrm>
            <a:off x="1931352" y="3978156"/>
            <a:ext cx="2712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/>
              <a:t> </a:t>
            </a:r>
            <a:endParaRPr lang="en-US" sz="1588" b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26C22C-24D2-40A5-87D7-101C0BE19A45}"/>
              </a:ext>
            </a:extLst>
          </p:cNvPr>
          <p:cNvSpPr/>
          <p:nvPr/>
        </p:nvSpPr>
        <p:spPr>
          <a:xfrm>
            <a:off x="850128" y="3429649"/>
            <a:ext cx="20935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Transpiration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748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00C00-6CE2-4931-A72C-3C895EB85803}"/>
              </a:ext>
            </a:extLst>
          </p:cNvPr>
          <p:cNvSpPr txBox="1"/>
          <p:nvPr/>
        </p:nvSpPr>
        <p:spPr>
          <a:xfrm>
            <a:off x="2425890" y="1412122"/>
            <a:ext cx="4606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https://wordwall.net/resource/28481169</a:t>
            </a:r>
          </a:p>
        </p:txBody>
      </p:sp>
      <p:pic>
        <p:nvPicPr>
          <p:cNvPr id="12290" name="Picture 2" descr="Plenary- Xylem and Phloem">
            <a:extLst>
              <a:ext uri="{FF2B5EF4-FFF2-40B4-BE49-F238E27FC236}">
                <a16:creationId xmlns:a16="http://schemas.microsoft.com/office/drawing/2014/main" id="{95655700-4436-46F6-BDD4-896082D7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236874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79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68D92D-E946-4AFD-86B8-63AB362AFD4C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41855672-A5FE-4531-9290-90BC185296A3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51CB8C98-C234-41CA-9EEB-2A18514E4C3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5" name="object 9">
            <a:extLst>
              <a:ext uri="{FF2B5EF4-FFF2-40B4-BE49-F238E27FC236}">
                <a16:creationId xmlns:a16="http://schemas.microsoft.com/office/drawing/2014/main" id="{05C8EB30-081F-4BD7-9323-3BEB0B50084C}"/>
              </a:ext>
            </a:extLst>
          </p:cNvPr>
          <p:cNvSpPr txBox="1"/>
          <p:nvPr/>
        </p:nvSpPr>
        <p:spPr>
          <a:xfrm>
            <a:off x="180842" y="739226"/>
            <a:ext cx="1722629" cy="331771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38B585-D889-46BC-8DA4-0BD7937885A0}"/>
              </a:ext>
            </a:extLst>
          </p:cNvPr>
          <p:cNvSpPr/>
          <p:nvPr/>
        </p:nvSpPr>
        <p:spPr>
          <a:xfrm>
            <a:off x="398234" y="4876729"/>
            <a:ext cx="8745766" cy="1003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proxima_novaregular"/>
              </a:rPr>
              <a:t>The main job of the _______________  is to take in nutrients and water from the soil.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1924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22132C-2C1F-47E1-ABD4-2A342D96B0FD}"/>
              </a:ext>
            </a:extLst>
          </p:cNvPr>
          <p:cNvSpPr/>
          <p:nvPr/>
        </p:nvSpPr>
        <p:spPr>
          <a:xfrm>
            <a:off x="323430" y="3499801"/>
            <a:ext cx="88205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accent2">
                    <a:lumMod val="75000"/>
                  </a:schemeClr>
                </a:solidFill>
              </a:rPr>
              <a:t> 2 . </a:t>
            </a:r>
            <a:r>
              <a:rPr lang="en-US" sz="2400" dirty="0">
                <a:latin typeface="Times New Roman" panose="02020603050405020304" pitchFamily="18" charset="0"/>
              </a:rPr>
              <a:t>Plant use water, sunlight and _________ to produce sugar and ______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F4E4E2-0F14-49CE-B5D3-77AC748E8E84}"/>
              </a:ext>
            </a:extLst>
          </p:cNvPr>
          <p:cNvSpPr/>
          <p:nvPr/>
        </p:nvSpPr>
        <p:spPr>
          <a:xfrm>
            <a:off x="3883377" y="1293544"/>
            <a:ext cx="48880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proxima_novaregular"/>
              </a:rPr>
              <a:t>Which of the following are located on a plant's leaves</a:t>
            </a:r>
          </a:p>
          <a:p>
            <a:r>
              <a:rPr lang="en-US" dirty="0"/>
              <a:t>A. stomata</a:t>
            </a:r>
          </a:p>
          <a:p>
            <a:r>
              <a:rPr lang="en-US" dirty="0"/>
              <a:t>B. xylem</a:t>
            </a:r>
          </a:p>
          <a:p>
            <a:r>
              <a:rPr lang="en-US" dirty="0"/>
              <a:t>C. Phloem</a:t>
            </a:r>
          </a:p>
          <a:p>
            <a:r>
              <a:rPr lang="en-US" dirty="0"/>
              <a:t>D. roots</a:t>
            </a:r>
          </a:p>
          <a:p>
            <a:r>
              <a:rPr lang="en-US" dirty="0"/>
              <a:t> </a:t>
            </a:r>
          </a:p>
          <a:p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C25014-7F32-41E2-AA90-0280DB0A7795}"/>
              </a:ext>
            </a:extLst>
          </p:cNvPr>
          <p:cNvSpPr/>
          <p:nvPr/>
        </p:nvSpPr>
        <p:spPr>
          <a:xfrm>
            <a:off x="3556686" y="613585"/>
            <a:ext cx="1701107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Quick-check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9713C8-816F-4DBD-AB4D-22DF693DD0FD}"/>
              </a:ext>
            </a:extLst>
          </p:cNvPr>
          <p:cNvSpPr/>
          <p:nvPr/>
        </p:nvSpPr>
        <p:spPr>
          <a:xfrm>
            <a:off x="0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5B2C16-2DB2-40F6-91DA-C7A9986A395E}"/>
              </a:ext>
            </a:extLst>
          </p:cNvPr>
          <p:cNvSpPr/>
          <p:nvPr/>
        </p:nvSpPr>
        <p:spPr>
          <a:xfrm>
            <a:off x="279735" y="3837227"/>
            <a:ext cx="8864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08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15C30-9BA3-4B74-929E-CDDDA25FC7F4}"/>
              </a:ext>
            </a:extLst>
          </p:cNvPr>
          <p:cNvSpPr/>
          <p:nvPr/>
        </p:nvSpPr>
        <p:spPr>
          <a:xfrm>
            <a:off x="1" y="265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33724E-9B08-4E6A-988D-A9F19308CEF7}"/>
              </a:ext>
            </a:extLst>
          </p:cNvPr>
          <p:cNvGrpSpPr/>
          <p:nvPr/>
        </p:nvGrpSpPr>
        <p:grpSpPr>
          <a:xfrm>
            <a:off x="0" y="692771"/>
            <a:ext cx="1703540" cy="398262"/>
            <a:chOff x="2266858" y="8642689"/>
            <a:chExt cx="1794167" cy="439424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D9FAA34B-D4E7-4E84-96B4-FB1982CF6D66}"/>
                </a:ext>
              </a:extLst>
            </p:cNvPr>
            <p:cNvSpPr/>
            <p:nvPr/>
          </p:nvSpPr>
          <p:spPr>
            <a:xfrm>
              <a:off x="2266858" y="8642693"/>
              <a:ext cx="1578066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7EB8B9A-42AE-43EA-889D-775152A3BB34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7" name="object 9">
            <a:extLst>
              <a:ext uri="{FF2B5EF4-FFF2-40B4-BE49-F238E27FC236}">
                <a16:creationId xmlns:a16="http://schemas.microsoft.com/office/drawing/2014/main" id="{4A0AF902-C058-442E-AA81-F620A151E9EB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D968E-9638-473A-A2E4-82037A34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407" y="1160203"/>
            <a:ext cx="5905429" cy="3441392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233C584-5746-4B47-BEB2-468D1D74F436}"/>
              </a:ext>
            </a:extLst>
          </p:cNvPr>
          <p:cNvSpPr/>
          <p:nvPr/>
        </p:nvSpPr>
        <p:spPr>
          <a:xfrm>
            <a:off x="1186973" y="2500230"/>
            <a:ext cx="3432314" cy="4126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1018">
              <a:defRPr/>
            </a:pPr>
            <a:endParaRPr lang="en-US" sz="865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A1499A5-248C-4ED0-9FC3-48B3324DD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17" y="4968123"/>
            <a:ext cx="86253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proxima_novaregular"/>
              </a:rPr>
              <a:t>2. Water is carried from the roots through the stem by tissues called </a:t>
            </a:r>
            <a:r>
              <a:rPr lang="en-US" altLang="en-US" sz="2400" dirty="0">
                <a:latin typeface="proxima_novaregular"/>
              </a:rPr>
              <a:t>________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  <a:b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74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6300C4-E91E-4681-BF63-879210CF9890}"/>
              </a:ext>
            </a:extLst>
          </p:cNvPr>
          <p:cNvGrpSpPr/>
          <p:nvPr/>
        </p:nvGrpSpPr>
        <p:grpSpPr>
          <a:xfrm>
            <a:off x="0" y="854878"/>
            <a:ext cx="6122503" cy="872737"/>
            <a:chOff x="0" y="5270500"/>
            <a:chExt cx="4964169" cy="828000"/>
          </a:xfrm>
        </p:grpSpPr>
        <p:sp>
          <p:nvSpPr>
            <p:cNvPr id="3" name="object 25">
              <a:extLst>
                <a:ext uri="{FF2B5EF4-FFF2-40B4-BE49-F238E27FC236}">
                  <a16:creationId xmlns:a16="http://schemas.microsoft.com/office/drawing/2014/main" id="{9D2794C3-326C-4779-901E-91B963B15BB3}"/>
                </a:ext>
              </a:extLst>
            </p:cNvPr>
            <p:cNvSpPr/>
            <p:nvPr/>
          </p:nvSpPr>
          <p:spPr>
            <a:xfrm>
              <a:off x="0" y="52705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FF8201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4" name="object 26">
              <a:extLst>
                <a:ext uri="{FF2B5EF4-FFF2-40B4-BE49-F238E27FC236}">
                  <a16:creationId xmlns:a16="http://schemas.microsoft.com/office/drawing/2014/main" id="{92BD8105-36A8-43C5-8B1F-9D66AF036A7A}"/>
                </a:ext>
              </a:extLst>
            </p:cNvPr>
            <p:cNvSpPr txBox="1"/>
            <p:nvPr/>
          </p:nvSpPr>
          <p:spPr>
            <a:xfrm>
              <a:off x="157212" y="5400259"/>
              <a:ext cx="4806957" cy="473052"/>
            </a:xfrm>
            <a:prstGeom prst="rect">
              <a:avLst/>
            </a:prstGeom>
          </p:spPr>
          <p:txBody>
            <a:bodyPr vert="horz" wrap="square" lIns="0" tIns="6109" rIns="0" bIns="0" rtlCol="0">
              <a:spAutoFit/>
            </a:bodyPr>
            <a:lstStyle/>
            <a:p>
              <a:pPr marL="6109">
                <a:spcBef>
                  <a:spcPts val="48"/>
                </a:spcBef>
              </a:pPr>
              <a:r>
                <a:rPr lang="en-US" sz="3200" b="1" spc="-14" dirty="0">
                  <a:solidFill>
                    <a:srgbClr val="FFFFFF"/>
                  </a:solidFill>
                  <a:cs typeface="Source Sans Pro Light"/>
                </a:rPr>
                <a:t>Learning outcome</a:t>
              </a:r>
              <a:endParaRPr sz="3200" b="1" dirty="0">
                <a:cs typeface="Source Sans Pro Light"/>
              </a:endParaRPr>
            </a:p>
          </p:txBody>
        </p:sp>
      </p:grp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1811CE-E999-45D5-B3D3-2C3242B09363}"/>
              </a:ext>
            </a:extLst>
          </p:cNvPr>
          <p:cNvSpPr txBox="1">
            <a:spLocks/>
          </p:cNvSpPr>
          <p:nvPr/>
        </p:nvSpPr>
        <p:spPr>
          <a:xfrm>
            <a:off x="204019" y="1589909"/>
            <a:ext cx="3891505" cy="4148169"/>
          </a:xfrm>
          <a:prstGeom prst="rect">
            <a:avLst/>
          </a:prstGeom>
        </p:spPr>
        <p:txBody>
          <a:bodyPr>
            <a:normAutofit/>
          </a:bodyPr>
          <a:lstStyle>
            <a:lvl1pPr marL="356433" indent="-356433" algn="l" defTabSz="1425732" rtl="0" eaLnBrk="1" latinLnBrk="0" hangingPunct="1">
              <a:lnSpc>
                <a:spcPct val="90000"/>
              </a:lnSpc>
              <a:spcBef>
                <a:spcPts val="1559"/>
              </a:spcBef>
              <a:buFont typeface="Arial" panose="020B0604020202020204" pitchFamily="34" charset="0"/>
              <a:buChar char="•"/>
              <a:defRPr sz="43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299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74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82166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31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95032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07898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764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631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6497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9363" indent="-356433" algn="l" defTabSz="1425732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Char char="•"/>
              <a:defRPr sz="2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24" b="1" dirty="0">
              <a:solidFill>
                <a:srgbClr val="FF66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3F7062-8576-44C2-B445-FD94876C309B}"/>
              </a:ext>
            </a:extLst>
          </p:cNvPr>
          <p:cNvSpPr/>
          <p:nvPr/>
        </p:nvSpPr>
        <p:spPr>
          <a:xfrm>
            <a:off x="297481" y="2199021"/>
            <a:ext cx="7487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highlight>
                  <a:srgbClr val="FFFF00"/>
                </a:highlight>
              </a:rPr>
              <a:t>Explain the process of transpiration and role of phloem in plants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1026" name="Picture 2" descr="As right as...">
            <a:extLst>
              <a:ext uri="{FF2B5EF4-FFF2-40B4-BE49-F238E27FC236}">
                <a16:creationId xmlns:a16="http://schemas.microsoft.com/office/drawing/2014/main" id="{4A3B89DB-BF36-4DE4-90D1-342062BD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010" y="2093843"/>
            <a:ext cx="795130" cy="88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85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303B7-CD79-43A6-83AA-9A11B4A7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51" y="1537109"/>
            <a:ext cx="5249099" cy="983748"/>
          </a:xfrm>
        </p:spPr>
        <p:txBody>
          <a:bodyPr>
            <a:normAutofit fontScale="90000"/>
          </a:bodyPr>
          <a:lstStyle/>
          <a:p>
            <a:r>
              <a:rPr lang="en-US" sz="3675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Plenary/ Exit ticket</a:t>
            </a: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Image result for self assessment emoji">
            <a:extLst>
              <a:ext uri="{FF2B5EF4-FFF2-40B4-BE49-F238E27FC236}">
                <a16:creationId xmlns:a16="http://schemas.microsoft.com/office/drawing/2014/main" id="{5DB41264-EDD4-4FFA-9491-2DCF59712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15503" r="11487" b="7696"/>
          <a:stretch/>
        </p:blipFill>
        <p:spPr bwMode="auto">
          <a:xfrm>
            <a:off x="2291318" y="2672421"/>
            <a:ext cx="1821014" cy="280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CFF530-4CD5-4063-90B6-82F7E0A992C6}"/>
              </a:ext>
            </a:extLst>
          </p:cNvPr>
          <p:cNvSpPr txBox="1"/>
          <p:nvPr/>
        </p:nvSpPr>
        <p:spPr>
          <a:xfrm>
            <a:off x="1376157" y="1856085"/>
            <a:ext cx="639168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685777">
              <a:defRPr/>
            </a:pPr>
            <a:r>
              <a:rPr lang="en-US" b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Self assessment</a:t>
            </a:r>
            <a:br>
              <a:rPr lang="en-US" b="1" u="sng" dirty="0">
                <a:solidFill>
                  <a:srgbClr val="00B0F0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rgbClr val="00B0F0"/>
                </a:solidFill>
                <a:latin typeface="Century Gothic" panose="020B0502020202020204" pitchFamily="34" charset="0"/>
              </a:rPr>
              <a:t>Type your name and self-assessment in the chat box.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15CC3-C317-462D-B909-70B6F1A3E8AC}"/>
              </a:ext>
            </a:extLst>
          </p:cNvPr>
          <p:cNvSpPr txBox="1"/>
          <p:nvPr/>
        </p:nvSpPr>
        <p:spPr>
          <a:xfrm>
            <a:off x="4254538" y="2818049"/>
            <a:ext cx="29420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totally understand! -  9 or 10/10  or 5/5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20DAD9-2E6F-477B-93C5-E5E86E72CC0C}"/>
              </a:ext>
            </a:extLst>
          </p:cNvPr>
          <p:cNvSpPr txBox="1"/>
          <p:nvPr/>
        </p:nvSpPr>
        <p:spPr>
          <a:xfrm>
            <a:off x="4254539" y="3481225"/>
            <a:ext cx="22357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get it! –  7 or 8 /10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4/5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0CE609-FE44-4857-948A-4674E9E3AC0F}"/>
              </a:ext>
            </a:extLst>
          </p:cNvPr>
          <p:cNvSpPr txBox="1"/>
          <p:nvPr/>
        </p:nvSpPr>
        <p:spPr>
          <a:xfrm>
            <a:off x="4254539" y="4189062"/>
            <a:ext cx="2613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I’m nearly there! -  5 or 6 / 10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3/5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109249-8DC3-41B9-B885-AF708F5E174C}"/>
              </a:ext>
            </a:extLst>
          </p:cNvPr>
          <p:cNvSpPr txBox="1"/>
          <p:nvPr/>
        </p:nvSpPr>
        <p:spPr>
          <a:xfrm>
            <a:off x="4254538" y="4888302"/>
            <a:ext cx="35774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7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 need more help please! – 4 or less</a:t>
            </a:r>
          </a:p>
          <a:p>
            <a:pPr lvl="0">
              <a:defRPr/>
            </a:pPr>
            <a:r>
              <a:rPr lang="en-US" sz="135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or 2/5 or less</a:t>
            </a:r>
          </a:p>
        </p:txBody>
      </p:sp>
    </p:spTree>
    <p:extLst>
      <p:ext uri="{BB962C8B-B14F-4D97-AF65-F5344CB8AC3E}">
        <p14:creationId xmlns:p14="http://schemas.microsoft.com/office/powerpoint/2010/main" val="286991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1AA422-D8C5-4A46-878A-6F1AB540F039}"/>
              </a:ext>
            </a:extLst>
          </p:cNvPr>
          <p:cNvGrpSpPr/>
          <p:nvPr/>
        </p:nvGrpSpPr>
        <p:grpSpPr>
          <a:xfrm>
            <a:off x="0" y="0"/>
            <a:ext cx="2133600" cy="483575"/>
            <a:chOff x="0" y="5270500"/>
            <a:chExt cx="3256757" cy="828000"/>
          </a:xfrm>
        </p:grpSpPr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AF408E21-8EE3-4D21-9625-F0856682C3B0}"/>
                </a:ext>
              </a:extLst>
            </p:cNvPr>
            <p:cNvSpPr/>
            <p:nvPr/>
          </p:nvSpPr>
          <p:spPr>
            <a:xfrm>
              <a:off x="0" y="5270500"/>
              <a:ext cx="3256757" cy="828000"/>
            </a:xfrm>
            <a:custGeom>
              <a:avLst/>
              <a:gdLst/>
              <a:ahLst/>
              <a:cxnLst/>
              <a:rect l="l" t="t" r="r" b="b"/>
              <a:pathLst>
                <a:path w="1955164" h="437514">
                  <a:moveTo>
                    <a:pt x="1736031" y="0"/>
                  </a:moveTo>
                  <a:lnTo>
                    <a:pt x="0" y="0"/>
                  </a:lnTo>
                  <a:lnTo>
                    <a:pt x="0" y="437153"/>
                  </a:lnTo>
                  <a:lnTo>
                    <a:pt x="1736031" y="437153"/>
                  </a:lnTo>
                  <a:lnTo>
                    <a:pt x="1786148" y="431380"/>
                  </a:lnTo>
                  <a:lnTo>
                    <a:pt x="1832155" y="414936"/>
                  </a:lnTo>
                  <a:lnTo>
                    <a:pt x="1872739" y="389134"/>
                  </a:lnTo>
                  <a:lnTo>
                    <a:pt x="1906588" y="355285"/>
                  </a:lnTo>
                  <a:lnTo>
                    <a:pt x="1932391" y="314701"/>
                  </a:lnTo>
                  <a:lnTo>
                    <a:pt x="1948834" y="268694"/>
                  </a:lnTo>
                  <a:lnTo>
                    <a:pt x="1954607" y="218577"/>
                  </a:lnTo>
                  <a:lnTo>
                    <a:pt x="1948834" y="168459"/>
                  </a:lnTo>
                  <a:lnTo>
                    <a:pt x="1932391" y="122452"/>
                  </a:lnTo>
                  <a:lnTo>
                    <a:pt x="1906588" y="81868"/>
                  </a:lnTo>
                  <a:lnTo>
                    <a:pt x="1872739" y="48018"/>
                  </a:lnTo>
                  <a:lnTo>
                    <a:pt x="1832155" y="22216"/>
                  </a:lnTo>
                  <a:lnTo>
                    <a:pt x="1786148" y="5772"/>
                  </a:lnTo>
                  <a:lnTo>
                    <a:pt x="1736031" y="0"/>
                  </a:lnTo>
                  <a:close/>
                </a:path>
              </a:pathLst>
            </a:custGeom>
            <a:solidFill>
              <a:srgbClr val="FF8201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48770D05-3456-4A7B-86F2-D94F19DBFC92}"/>
                </a:ext>
              </a:extLst>
            </p:cNvPr>
            <p:cNvSpPr txBox="1"/>
            <p:nvPr/>
          </p:nvSpPr>
          <p:spPr>
            <a:xfrm>
              <a:off x="157215" y="5400259"/>
              <a:ext cx="2942063" cy="566980"/>
            </a:xfrm>
            <a:prstGeom prst="rect">
              <a:avLst/>
            </a:prstGeom>
          </p:spPr>
          <p:txBody>
            <a:bodyPr vert="horz" wrap="square" lIns="0" tIns="6109" rIns="0" bIns="0" rtlCol="0">
              <a:spAutoFit/>
            </a:bodyPr>
            <a:lstStyle/>
            <a:p>
              <a:pPr marL="6109">
                <a:spcBef>
                  <a:spcPts val="48"/>
                </a:spcBef>
              </a:pPr>
              <a:r>
                <a:rPr lang="en-US" sz="1732" b="1" spc="-14" dirty="0">
                  <a:solidFill>
                    <a:srgbClr val="FFFFFF"/>
                  </a:solidFill>
                  <a:cs typeface="Source Sans Pro Light"/>
                </a:rPr>
                <a:t>Lesson Starter</a:t>
              </a:r>
              <a:endParaRPr sz="1732" b="1" dirty="0">
                <a:cs typeface="Source Sans Pro Light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92C4B00-5249-4F6B-8470-8E5FEE1B107F}"/>
              </a:ext>
            </a:extLst>
          </p:cNvPr>
          <p:cNvSpPr txBox="1"/>
          <p:nvPr/>
        </p:nvSpPr>
        <p:spPr>
          <a:xfrm>
            <a:off x="2199861" y="0"/>
            <a:ext cx="6944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2400" dirty="0">
                <a:highlight>
                  <a:srgbClr val="00FFFF"/>
                </a:highlight>
              </a:rPr>
              <a:t>Write your answer  in chat box.  You have 1 min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4D80DF-1503-4344-BC4F-F920965B3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758"/>
            <a:ext cx="8848725" cy="6505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5908FB-801E-469D-9C49-F975DB595981}"/>
              </a:ext>
            </a:extLst>
          </p:cNvPr>
          <p:cNvSpPr/>
          <p:nvPr/>
        </p:nvSpPr>
        <p:spPr>
          <a:xfrm>
            <a:off x="2838736" y="4148920"/>
            <a:ext cx="1460310" cy="313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83AB4-36A9-4557-ADDC-D91A4A8A6375}"/>
              </a:ext>
            </a:extLst>
          </p:cNvPr>
          <p:cNvSpPr/>
          <p:nvPr/>
        </p:nvSpPr>
        <p:spPr>
          <a:xfrm>
            <a:off x="452651" y="3905534"/>
            <a:ext cx="1460310" cy="3138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xylem</a:t>
            </a:r>
          </a:p>
        </p:txBody>
      </p:sp>
    </p:spTree>
    <p:extLst>
      <p:ext uri="{BB962C8B-B14F-4D97-AF65-F5344CB8AC3E}">
        <p14:creationId xmlns:p14="http://schemas.microsoft.com/office/powerpoint/2010/main" val="153555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E02156F-3E75-4665-8017-86DD2D6EE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0980" y="436161"/>
            <a:ext cx="7010400" cy="1527175"/>
          </a:xfrm>
        </p:spPr>
        <p:txBody>
          <a:bodyPr>
            <a:normAutofit/>
          </a:bodyPr>
          <a:lstStyle/>
          <a:p>
            <a:r>
              <a:rPr lang="en-US" altLang="en-US" sz="4200" dirty="0">
                <a:solidFill>
                  <a:schemeClr val="tx2"/>
                </a:solidFill>
              </a:rPr>
              <a:t>Why does transport need to occur?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DBAF3C12-A0CD-4FC0-B439-20240188F2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6896" y="3201538"/>
            <a:ext cx="3429000" cy="4114800"/>
          </a:xfrm>
        </p:spPr>
        <p:txBody>
          <a:bodyPr/>
          <a:lstStyle/>
          <a:p>
            <a:r>
              <a:rPr lang="en-US" altLang="en-US" sz="2600" dirty="0"/>
              <a:t>Materials need to be transported between the root system and the shoot system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3BCFCFF4-1B5A-4337-AB1F-C04CF352FA1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5364" y="1537482"/>
            <a:ext cx="4558636" cy="532051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CC1927-0060-4CB9-B87B-7A36342EE4F7}"/>
              </a:ext>
            </a:extLst>
          </p:cNvPr>
          <p:cNvSpPr/>
          <p:nvPr/>
        </p:nvSpPr>
        <p:spPr>
          <a:xfrm>
            <a:off x="614150" y="4858603"/>
            <a:ext cx="3248167" cy="1678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684E1E-6EBD-4597-99A9-21FA5FCEF423}"/>
              </a:ext>
            </a:extLst>
          </p:cNvPr>
          <p:cNvGrpSpPr/>
          <p:nvPr/>
        </p:nvGrpSpPr>
        <p:grpSpPr>
          <a:xfrm>
            <a:off x="0" y="631752"/>
            <a:ext cx="1842052" cy="458591"/>
            <a:chOff x="690396" y="8642689"/>
            <a:chExt cx="3370629" cy="439424"/>
          </a:xfrm>
        </p:grpSpPr>
        <p:sp>
          <p:nvSpPr>
            <p:cNvPr id="7" name="object 4">
              <a:extLst>
                <a:ext uri="{FF2B5EF4-FFF2-40B4-BE49-F238E27FC236}">
                  <a16:creationId xmlns:a16="http://schemas.microsoft.com/office/drawing/2014/main" id="{13C1AA82-F178-402B-B58D-605ADD2A1B0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60F1F016-7B23-4FB3-82DB-4504249C9B1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9" name="object 9">
            <a:extLst>
              <a:ext uri="{FF2B5EF4-FFF2-40B4-BE49-F238E27FC236}">
                <a16:creationId xmlns:a16="http://schemas.microsoft.com/office/drawing/2014/main" id="{F6CD1E24-2F06-403B-A5DE-197E3242596E}"/>
              </a:ext>
            </a:extLst>
          </p:cNvPr>
          <p:cNvSpPr txBox="1"/>
          <p:nvPr/>
        </p:nvSpPr>
        <p:spPr>
          <a:xfrm>
            <a:off x="180842" y="739226"/>
            <a:ext cx="1722629" cy="657373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cs-CZ" sz="2116" b="1" dirty="0">
                <a:solidFill>
                  <a:srgbClr val="FFFFFF"/>
                </a:solidFill>
                <a:cs typeface="Source Sans Pro Light"/>
              </a:rPr>
              <a:t>EVALUATE</a:t>
            </a:r>
            <a:endParaRPr lang="cs-CZ" sz="2116" b="1" dirty="0">
              <a:cs typeface="Source Sans Pro Light"/>
            </a:endParaRPr>
          </a:p>
          <a:p>
            <a:pPr marL="6109">
              <a:spcBef>
                <a:spcPts val="48"/>
              </a:spcBef>
            </a:pPr>
            <a:endParaRPr lang="cs-CZ" sz="2116" b="1" dirty="0">
              <a:cs typeface="Source Sans Pro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324A09-E7AD-4225-8AF8-890BE9F74E12}"/>
              </a:ext>
            </a:extLst>
          </p:cNvPr>
          <p:cNvSpPr txBox="1"/>
          <p:nvPr/>
        </p:nvSpPr>
        <p:spPr>
          <a:xfrm>
            <a:off x="-1" y="0"/>
            <a:ext cx="71241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2F53BB4-1407-43E6-BF4D-2EFA847BC6A5}"/>
              </a:ext>
            </a:extLst>
          </p:cNvPr>
          <p:cNvSpPr/>
          <p:nvPr/>
        </p:nvSpPr>
        <p:spPr>
          <a:xfrm>
            <a:off x="-2" y="0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Explain the process of transpiration and role of phloem in plants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2F2750-FFA8-4C86-A578-14663952E8D3}"/>
              </a:ext>
            </a:extLst>
          </p:cNvPr>
          <p:cNvGrpSpPr/>
          <p:nvPr/>
        </p:nvGrpSpPr>
        <p:grpSpPr>
          <a:xfrm>
            <a:off x="100874" y="577161"/>
            <a:ext cx="1842052" cy="458591"/>
            <a:chOff x="690396" y="8642689"/>
            <a:chExt cx="3370629" cy="439424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08209553-0F0F-4403-962C-1EA438A1B39B}"/>
                </a:ext>
              </a:extLst>
            </p:cNvPr>
            <p:cNvSpPr/>
            <p:nvPr/>
          </p:nvSpPr>
          <p:spPr>
            <a:xfrm>
              <a:off x="690396" y="8642693"/>
              <a:ext cx="3154529" cy="439420"/>
            </a:xfrm>
            <a:custGeom>
              <a:avLst/>
              <a:gdLst/>
              <a:ahLst/>
              <a:cxnLst/>
              <a:rect l="l" t="t" r="r" b="b"/>
              <a:pathLst>
                <a:path w="3844925" h="439420">
                  <a:moveTo>
                    <a:pt x="0" y="439204"/>
                  </a:moveTo>
                  <a:lnTo>
                    <a:pt x="3844798" y="439204"/>
                  </a:lnTo>
                  <a:lnTo>
                    <a:pt x="3844798" y="0"/>
                  </a:lnTo>
                  <a:lnTo>
                    <a:pt x="0" y="0"/>
                  </a:lnTo>
                  <a:lnTo>
                    <a:pt x="0" y="439204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AF0069E2-73B6-4FCF-A315-7A1534470BE5}"/>
                </a:ext>
              </a:extLst>
            </p:cNvPr>
            <p:cNvSpPr/>
            <p:nvPr/>
          </p:nvSpPr>
          <p:spPr>
            <a:xfrm>
              <a:off x="3621605" y="8642689"/>
              <a:ext cx="439420" cy="439420"/>
            </a:xfrm>
            <a:custGeom>
              <a:avLst/>
              <a:gdLst/>
              <a:ahLst/>
              <a:cxnLst/>
              <a:rect l="l" t="t" r="r" b="b"/>
              <a:pathLst>
                <a:path w="439420" h="439420">
                  <a:moveTo>
                    <a:pt x="219595" y="0"/>
                  </a:moveTo>
                  <a:lnTo>
                    <a:pt x="175337" y="4461"/>
                  </a:lnTo>
                  <a:lnTo>
                    <a:pt x="134116" y="17257"/>
                  </a:lnTo>
                  <a:lnTo>
                    <a:pt x="96815" y="37505"/>
                  </a:lnTo>
                  <a:lnTo>
                    <a:pt x="64315" y="64320"/>
                  </a:lnTo>
                  <a:lnTo>
                    <a:pt x="37502" y="96820"/>
                  </a:lnTo>
                  <a:lnTo>
                    <a:pt x="17256" y="134122"/>
                  </a:lnTo>
                  <a:lnTo>
                    <a:pt x="4461" y="175341"/>
                  </a:lnTo>
                  <a:lnTo>
                    <a:pt x="0" y="219595"/>
                  </a:lnTo>
                  <a:lnTo>
                    <a:pt x="4461" y="263854"/>
                  </a:lnTo>
                  <a:lnTo>
                    <a:pt x="17256" y="305076"/>
                  </a:lnTo>
                  <a:lnTo>
                    <a:pt x="37502" y="342380"/>
                  </a:lnTo>
                  <a:lnTo>
                    <a:pt x="64315" y="374881"/>
                  </a:lnTo>
                  <a:lnTo>
                    <a:pt x="96815" y="401698"/>
                  </a:lnTo>
                  <a:lnTo>
                    <a:pt x="134116" y="421945"/>
                  </a:lnTo>
                  <a:lnTo>
                    <a:pt x="175337" y="434742"/>
                  </a:lnTo>
                  <a:lnTo>
                    <a:pt x="219595" y="439204"/>
                  </a:lnTo>
                  <a:lnTo>
                    <a:pt x="263854" y="434742"/>
                  </a:lnTo>
                  <a:lnTo>
                    <a:pt x="305076" y="421945"/>
                  </a:lnTo>
                  <a:lnTo>
                    <a:pt x="342380" y="401698"/>
                  </a:lnTo>
                  <a:lnTo>
                    <a:pt x="374881" y="374881"/>
                  </a:lnTo>
                  <a:lnTo>
                    <a:pt x="401698" y="342380"/>
                  </a:lnTo>
                  <a:lnTo>
                    <a:pt x="421945" y="305076"/>
                  </a:lnTo>
                  <a:lnTo>
                    <a:pt x="434742" y="263854"/>
                  </a:lnTo>
                  <a:lnTo>
                    <a:pt x="439204" y="219595"/>
                  </a:lnTo>
                  <a:lnTo>
                    <a:pt x="434742" y="175341"/>
                  </a:lnTo>
                  <a:lnTo>
                    <a:pt x="421945" y="134122"/>
                  </a:lnTo>
                  <a:lnTo>
                    <a:pt x="401698" y="96820"/>
                  </a:lnTo>
                  <a:lnTo>
                    <a:pt x="374881" y="64320"/>
                  </a:lnTo>
                  <a:lnTo>
                    <a:pt x="342380" y="37505"/>
                  </a:lnTo>
                  <a:lnTo>
                    <a:pt x="305076" y="17257"/>
                  </a:lnTo>
                  <a:lnTo>
                    <a:pt x="263854" y="4461"/>
                  </a:lnTo>
                  <a:lnTo>
                    <a:pt x="219595" y="0"/>
                  </a:lnTo>
                  <a:close/>
                </a:path>
              </a:pathLst>
            </a:custGeom>
            <a:solidFill>
              <a:srgbClr val="00A0EF"/>
            </a:solidFill>
          </p:spPr>
          <p:txBody>
            <a:bodyPr wrap="square" lIns="0" tIns="0" rIns="0" bIns="0" rtlCol="0"/>
            <a:lstStyle/>
            <a:p>
              <a:endParaRPr sz="865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9BA5726-329C-480D-8551-641CA65165E4}"/>
              </a:ext>
            </a:extLst>
          </p:cNvPr>
          <p:cNvSpPr/>
          <p:nvPr/>
        </p:nvSpPr>
        <p:spPr>
          <a:xfrm>
            <a:off x="256284" y="532980"/>
            <a:ext cx="1325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Source Sans Pro Light"/>
              </a:rPr>
              <a:t>EXPLORE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545A8B-5137-4069-ACB9-D93FF2E61077}"/>
              </a:ext>
            </a:extLst>
          </p:cNvPr>
          <p:cNvSpPr txBox="1"/>
          <p:nvPr/>
        </p:nvSpPr>
        <p:spPr>
          <a:xfrm>
            <a:off x="-143302" y="1479097"/>
            <a:ext cx="45992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The food is then available to the plant for growth, storage, and other life processes.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Phloem are tissues that transport sugars to all parts of the plant.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Arial" panose="020B0604020202020204" pitchFamily="34" charset="0"/>
              </a:rPr>
              <a:t>It drives the movement of materials throughout a plant. </a:t>
            </a:r>
            <a:endParaRPr lang="en-US" sz="2000" dirty="0"/>
          </a:p>
        </p:txBody>
      </p:sp>
      <p:pic>
        <p:nvPicPr>
          <p:cNvPr id="5124" name="Picture 4" descr="Water Motion and Sugar Translocation in Leaves | SpringerLink">
            <a:extLst>
              <a:ext uri="{FF2B5EF4-FFF2-40B4-BE49-F238E27FC236}">
                <a16:creationId xmlns:a16="http://schemas.microsoft.com/office/drawing/2014/main" id="{F8318B6F-3234-4731-8D18-7E9D3C28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77" y="614149"/>
            <a:ext cx="4435593" cy="624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643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126D-B8EB-4979-938E-FFE1E666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D5C9A-515B-42CD-A503-53BADC7D8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Xylem And Phloem Vector Illustration Labeled Plant Transportation Scheme  Stock Illustration - Download Image Now - iStock">
            <a:extLst>
              <a:ext uri="{FF2B5EF4-FFF2-40B4-BE49-F238E27FC236}">
                <a16:creationId xmlns:a16="http://schemas.microsoft.com/office/drawing/2014/main" id="{A7EB82F2-59AC-45B9-8468-249A39AF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00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39A9478-B8E0-4E16-92D1-FDE73E9E39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400" b="1" dirty="0"/>
              <a:t>Transport Within Plants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50F2D42-16F8-4BAC-8E95-E4A30684FE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828800"/>
            <a:ext cx="3429000" cy="4114800"/>
          </a:xfrm>
        </p:spPr>
        <p:txBody>
          <a:bodyPr/>
          <a:lstStyle/>
          <a:p>
            <a:r>
              <a:rPr lang="en-US" altLang="en-US" sz="2200" dirty="0"/>
              <a:t>Water and minerals absorbed by roots are drawn upward in the </a:t>
            </a:r>
            <a:r>
              <a:rPr lang="en-US" altLang="en-US" sz="2600" b="1" dirty="0"/>
              <a:t>xylem</a:t>
            </a:r>
            <a:r>
              <a:rPr lang="en-US" altLang="en-US" sz="2600" dirty="0"/>
              <a:t> </a:t>
            </a:r>
            <a:r>
              <a:rPr lang="en-US" altLang="en-US" sz="2200" dirty="0"/>
              <a:t>to the shoots</a:t>
            </a:r>
          </a:p>
          <a:p>
            <a:r>
              <a:rPr lang="en-US" altLang="en-US" sz="2200" dirty="0"/>
              <a:t>Sugar produced by photosynthesis is exported from leaves to other organs via the </a:t>
            </a:r>
            <a:r>
              <a:rPr lang="en-US" altLang="en-US" sz="2600" b="1" dirty="0"/>
              <a:t>phloem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94042524-7156-40AC-84E9-0898C7F7F6D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012950"/>
            <a:ext cx="4572000" cy="311943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6BC27-9392-46C6-8385-C6A35DE0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0720F-5B11-4F68-8032-906C38977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528651-36CE-4B09-8F5B-E34B7C4D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" y="233362"/>
            <a:ext cx="896302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15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583B7-4666-446D-BBCA-A8FF7D5F4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7BA43-4A54-431A-8441-D045898D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D8B423-7C4E-417E-8CF9-491CDED6B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57162"/>
            <a:ext cx="8867775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8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A6EEE694C5F408A37FA380EE416D2" ma:contentTypeVersion="9" ma:contentTypeDescription="Create a new document." ma:contentTypeScope="" ma:versionID="36abe63ea58b9d8a165585adbf153923">
  <xsd:schema xmlns:xsd="http://www.w3.org/2001/XMLSchema" xmlns:xs="http://www.w3.org/2001/XMLSchema" xmlns:p="http://schemas.microsoft.com/office/2006/metadata/properties" xmlns:ns2="25bedcaf-4064-47c1-9060-36f6ed15970e" xmlns:ns3="8e72886b-f9ae-4e4a-a888-d3cad053e924" targetNamespace="http://schemas.microsoft.com/office/2006/metadata/properties" ma:root="true" ma:fieldsID="490d5b6ab69d236b3ee743f26d2a63cc" ns2:_="" ns3:_="">
    <xsd:import namespace="25bedcaf-4064-47c1-9060-36f6ed15970e"/>
    <xsd:import namespace="8e72886b-f9ae-4e4a-a888-d3cad053e9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edcaf-4064-47c1-9060-36f6ed159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2886b-f9ae-4e4a-a888-d3cad053e92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F2C1FB-E916-4C91-A0F5-D051421F18E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5bedcaf-4064-47c1-9060-36f6ed15970e"/>
    <ds:schemaRef ds:uri="8e72886b-f9ae-4e4a-a888-d3cad053e924"/>
  </ds:schemaRefs>
</ds:datastoreItem>
</file>

<file path=customXml/itemProps2.xml><?xml version="1.0" encoding="utf-8"?>
<ds:datastoreItem xmlns:ds="http://schemas.openxmlformats.org/officeDocument/2006/customXml" ds:itemID="{C20ECB86-BE23-40B5-987A-1E4DE286737B}">
  <ds:schemaRefs>
    <ds:schemaRef ds:uri="http://schemas.microsoft.com/office/2006/metadata/propertie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B9896272-1A47-493B-BBFC-19EAFECD2F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4245</TotalTime>
  <Words>635</Words>
  <Application>Microsoft Office PowerPoint</Application>
  <PresentationFormat>On-screen Show (4:3)</PresentationFormat>
  <Paragraphs>99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Why does transport need to occur?</vt:lpstr>
      <vt:lpstr>PowerPoint Presentation</vt:lpstr>
      <vt:lpstr>PowerPoint Presentation</vt:lpstr>
      <vt:lpstr>Transport Within Plants</vt:lpstr>
      <vt:lpstr>PowerPoint Presentation</vt:lpstr>
      <vt:lpstr>PowerPoint Presentation</vt:lpstr>
      <vt:lpstr>PowerPoint Presentation</vt:lpstr>
      <vt:lpstr>Phloem – Sugar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Plenary/ Exit ticket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Rules of the Distance learning class</dc:title>
  <dc:creator>Afaque Ahmed Khan</dc:creator>
  <cp:lastModifiedBy>assia Karkaba</cp:lastModifiedBy>
  <cp:revision>233</cp:revision>
  <dcterms:created xsi:type="dcterms:W3CDTF">2020-10-29T08:20:55Z</dcterms:created>
  <dcterms:modified xsi:type="dcterms:W3CDTF">2022-04-23T16:55:35Z</dcterms:modified>
</cp:coreProperties>
</file>