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1" r:id="rId2"/>
    <p:sldId id="340" r:id="rId3"/>
    <p:sldId id="342" r:id="rId4"/>
    <p:sldId id="298" r:id="rId5"/>
    <p:sldId id="315" r:id="rId6"/>
    <p:sldId id="352" r:id="rId7"/>
    <p:sldId id="316" r:id="rId8"/>
    <p:sldId id="317" r:id="rId9"/>
    <p:sldId id="318" r:id="rId10"/>
    <p:sldId id="343" r:id="rId11"/>
    <p:sldId id="346" r:id="rId12"/>
    <p:sldId id="348" r:id="rId13"/>
    <p:sldId id="349" r:id="rId14"/>
    <p:sldId id="350" r:id="rId15"/>
    <p:sldId id="351" r:id="rId16"/>
    <p:sldId id="345" r:id="rId17"/>
    <p:sldId id="34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A03FA-FAB5-4AEC-8F4C-BC48956A5E6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441ED-5840-4C42-82C8-FC454F28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0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441ED-5840-4C42-82C8-FC454F28AB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5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5186-A1AD-4BFB-8AF3-B5F9BC76B9A5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07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5186-A1AD-4BFB-8AF3-B5F9BC76B9A5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4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5186-A1AD-4BFB-8AF3-B5F9BC76B9A5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72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5186-A1AD-4BFB-8AF3-B5F9BC76B9A5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4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5186-A1AD-4BFB-8AF3-B5F9BC76B9A5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80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5186-A1AD-4BFB-8AF3-B5F9BC76B9A5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64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5186-A1AD-4BFB-8AF3-B5F9BC76B9A5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71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5186-A1AD-4BFB-8AF3-B5F9BC76B9A5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11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5186-A1AD-4BFB-8AF3-B5F9BC76B9A5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5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5186-A1AD-4BFB-8AF3-B5F9BC76B9A5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4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5186-A1AD-4BFB-8AF3-B5F9BC76B9A5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49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5186-A1AD-4BFB-8AF3-B5F9BC76B9A5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49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8.gif"/><Relationship Id="rId5" Type="http://schemas.openxmlformats.org/officeDocument/2006/relationships/image" Target="../media/image21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5674" y="-48442"/>
            <a:ext cx="1674798" cy="1608808"/>
            <a:chOff x="8638903" y="60699"/>
            <a:chExt cx="3230880" cy="1689725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 rotWithShape="1">
            <a:blip r:embed="rId2"/>
            <a:srcRect l="5391" r="5015" b="20255"/>
            <a:stretch/>
          </p:blipFill>
          <p:spPr>
            <a:xfrm>
              <a:off x="8638903" y="947130"/>
              <a:ext cx="3230880" cy="803294"/>
            </a:xfrm>
            <a:prstGeom prst="rect">
              <a:avLst/>
            </a:prstGeom>
          </p:spPr>
        </p:pic>
        <p:pic>
          <p:nvPicPr>
            <p:cNvPr id="4" name="Picture 2" descr="هيئة الشارقة للتعليم الخاص - مدرسة صناع الغد الخاصة">
              <a:extLst>
                <a:ext uri="{FF2B5EF4-FFF2-40B4-BE49-F238E27FC236}">
                  <a16:creationId xmlns:a16="http://schemas.microsoft.com/office/drawing/2014/main" id="{3A0FA466-1F96-4B3B-8821-128D0144C8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3374" y="60699"/>
              <a:ext cx="2802054" cy="1461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2"/>
          <p:cNvSpPr/>
          <p:nvPr/>
        </p:nvSpPr>
        <p:spPr>
          <a:xfrm>
            <a:off x="839416" y="4406980"/>
            <a:ext cx="47082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700" b="1" dirty="0">
                <a:solidFill>
                  <a:schemeClr val="bg1"/>
                </a:solidFill>
                <a:latin typeface="TraditionalArabic-Bold"/>
              </a:rPr>
              <a:t>الوَحْدَةُ السادِسةُ: دَعِ الخَوْفَ وابْدَأِ </a:t>
            </a:r>
            <a:r>
              <a:rPr lang="ar-AE" sz="2700" b="1" dirty="0" smtClean="0">
                <a:solidFill>
                  <a:schemeClr val="bg1"/>
                </a:solidFill>
                <a:latin typeface="TraditionalArabic-Bold"/>
              </a:rPr>
              <a:t>الحَياةَ</a:t>
            </a:r>
          </a:p>
          <a:p>
            <a:pPr algn="ctr" rtl="1"/>
            <a:r>
              <a:rPr lang="ar-AE" sz="2700" b="1" dirty="0" smtClean="0">
                <a:solidFill>
                  <a:schemeClr val="bg1"/>
                </a:solidFill>
                <a:latin typeface="TraditionalArabic-Bold"/>
              </a:rPr>
              <a:t>النص المعلوماتي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7" name="Google Shape;351;p13">
            <a:extLst>
              <a:ext uri="{FF2B5EF4-FFF2-40B4-BE49-F238E27FC236}">
                <a16:creationId xmlns:a16="http://schemas.microsoft.com/office/drawing/2014/main" id="{5C5E757C-34EC-4894-BFC3-D6438BC5FC29}"/>
              </a:ext>
            </a:extLst>
          </p:cNvPr>
          <p:cNvSpPr txBox="1"/>
          <p:nvPr/>
        </p:nvSpPr>
        <p:spPr>
          <a:xfrm>
            <a:off x="5895314" y="1808760"/>
            <a:ext cx="4953213" cy="4932608"/>
          </a:xfrm>
          <a:prstGeom prst="frame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21696" tIns="10845" rIns="21696" bIns="10845" anchor="t" anchorCtr="0">
            <a:noAutofit/>
          </a:bodyPr>
          <a:lstStyle/>
          <a:p>
            <a:pPr algn="ctr"/>
            <a:endParaRPr sz="428" dirty="0"/>
          </a:p>
        </p:txBody>
      </p:sp>
      <p:grpSp>
        <p:nvGrpSpPr>
          <p:cNvPr id="8" name="مجموعة 7"/>
          <p:cNvGrpSpPr/>
          <p:nvPr/>
        </p:nvGrpSpPr>
        <p:grpSpPr>
          <a:xfrm>
            <a:off x="7190914" y="3244267"/>
            <a:ext cx="2939448" cy="640134"/>
            <a:chOff x="2978974" y="1855877"/>
            <a:chExt cx="3456384" cy="100811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مستطيل مستدير الزوايا 1">
              <a:extLst>
                <a:ext uri="{FF2B5EF4-FFF2-40B4-BE49-F238E27FC236}">
                  <a16:creationId xmlns:a16="http://schemas.microsoft.com/office/drawing/2014/main" id="{D20B8A25-03CA-400C-A1CA-BBC67BC0C8E7}"/>
                </a:ext>
              </a:extLst>
            </p:cNvPr>
            <p:cNvSpPr/>
            <p:nvPr/>
          </p:nvSpPr>
          <p:spPr>
            <a:xfrm>
              <a:off x="2978974" y="1855877"/>
              <a:ext cx="3456384" cy="1008112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350"/>
            </a:p>
          </p:txBody>
        </p:sp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BFA04922-B4AB-4FB0-80F4-33DE62FB6186}"/>
                </a:ext>
              </a:extLst>
            </p:cNvPr>
            <p:cNvSpPr/>
            <p:nvPr/>
          </p:nvSpPr>
          <p:spPr>
            <a:xfrm>
              <a:off x="3034241" y="1878193"/>
              <a:ext cx="3401117" cy="90881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ar-AE" sz="33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cs typeface="PT Bold Heading" pitchFamily="2" charset="-78"/>
                </a:rPr>
                <a:t>الأربعــاء</a:t>
              </a:r>
              <a:endParaRPr lang="ar-SA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PT Bold Heading" pitchFamily="2" charset="-78"/>
              </a:endParaRPr>
            </a:p>
          </p:txBody>
        </p:sp>
      </p:grpSp>
      <p:grpSp>
        <p:nvGrpSpPr>
          <p:cNvPr id="11" name="مجموعة 10"/>
          <p:cNvGrpSpPr/>
          <p:nvPr/>
        </p:nvGrpSpPr>
        <p:grpSpPr>
          <a:xfrm>
            <a:off x="6590000" y="2511167"/>
            <a:ext cx="2995561" cy="640134"/>
            <a:chOff x="2988665" y="2941134"/>
            <a:chExt cx="3312368" cy="1008112"/>
          </a:xfrm>
        </p:grpSpPr>
        <p:sp>
          <p:nvSpPr>
            <p:cNvPr id="12" name="مستطيل مستدير الزوايا 2">
              <a:extLst>
                <a:ext uri="{FF2B5EF4-FFF2-40B4-BE49-F238E27FC236}">
                  <a16:creationId xmlns:a16="http://schemas.microsoft.com/office/drawing/2014/main" id="{9961312D-5A5E-44D0-A422-E43FA094713E}"/>
                </a:ext>
              </a:extLst>
            </p:cNvPr>
            <p:cNvSpPr/>
            <p:nvPr/>
          </p:nvSpPr>
          <p:spPr>
            <a:xfrm>
              <a:off x="2988665" y="2941134"/>
              <a:ext cx="3312368" cy="1008112"/>
            </a:xfrm>
            <a:prstGeom prst="roundRect">
              <a:avLst/>
            </a:prstGeom>
            <a:gradFill flip="none" rotWithShape="1"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350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E5F0BDE2-4E98-41A4-BF0F-84D125663FF8}"/>
                </a:ext>
              </a:extLst>
            </p:cNvPr>
            <p:cNvSpPr/>
            <p:nvPr/>
          </p:nvSpPr>
          <p:spPr>
            <a:xfrm>
              <a:off x="3658964" y="2941134"/>
              <a:ext cx="1971768" cy="76340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ar-SA" sz="2700" b="1" dirty="0" err="1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cs typeface="PT Bold Heading" pitchFamily="2" charset="-78"/>
                </a:rPr>
                <a:t>لُغ</a:t>
              </a:r>
              <a:r>
                <a:rPr lang="ar-AE" sz="27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cs typeface="PT Bold Heading" pitchFamily="2" charset="-78"/>
                </a:rPr>
                <a:t>ــ</a:t>
              </a:r>
              <a:r>
                <a:rPr lang="ar-SA" sz="27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cs typeface="PT Bold Heading" pitchFamily="2" charset="-78"/>
                </a:rPr>
                <a:t>ة ع</a:t>
              </a:r>
              <a:r>
                <a:rPr lang="ar-AE" sz="27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cs typeface="PT Bold Heading" pitchFamily="2" charset="-78"/>
                </a:rPr>
                <a:t>ــ</a:t>
              </a:r>
              <a:r>
                <a:rPr lang="ar-SA" sz="27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cs typeface="PT Bold Heading" pitchFamily="2" charset="-78"/>
                </a:rPr>
                <a:t>ربية</a:t>
              </a:r>
              <a:endParaRPr lang="ar-SA" sz="2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PT Bold Heading" pitchFamily="2" charset="-78"/>
              </a:endParaRPr>
            </a:p>
          </p:txBody>
        </p:sp>
      </p:grpSp>
      <p:grpSp>
        <p:nvGrpSpPr>
          <p:cNvPr id="14" name="مجموعة 13"/>
          <p:cNvGrpSpPr/>
          <p:nvPr/>
        </p:nvGrpSpPr>
        <p:grpSpPr>
          <a:xfrm>
            <a:off x="6563817" y="3911129"/>
            <a:ext cx="2995561" cy="640134"/>
            <a:chOff x="7116183" y="4131324"/>
            <a:chExt cx="3312368" cy="1008112"/>
          </a:xfrm>
        </p:grpSpPr>
        <p:sp>
          <p:nvSpPr>
            <p:cNvPr id="15" name="مستطيل مستدير الزوايا 3">
              <a:extLst>
                <a:ext uri="{FF2B5EF4-FFF2-40B4-BE49-F238E27FC236}">
                  <a16:creationId xmlns:a16="http://schemas.microsoft.com/office/drawing/2014/main" id="{67586FFA-DE13-4CC5-B501-D768D3C4918A}"/>
                </a:ext>
              </a:extLst>
            </p:cNvPr>
            <p:cNvSpPr/>
            <p:nvPr/>
          </p:nvSpPr>
          <p:spPr>
            <a:xfrm>
              <a:off x="7116183" y="4131324"/>
              <a:ext cx="3312368" cy="1008112"/>
            </a:xfrm>
            <a:prstGeom prst="roundRect">
              <a:avLst/>
            </a:prstGeom>
            <a:gradFill flip="none" rotWithShape="1"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350"/>
            </a:p>
          </p:txBody>
        </p:sp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0695057D-D24E-442C-8069-430D1009995A}"/>
                </a:ext>
              </a:extLst>
            </p:cNvPr>
            <p:cNvSpPr/>
            <p:nvPr/>
          </p:nvSpPr>
          <p:spPr>
            <a:xfrm>
              <a:off x="7121665" y="4236822"/>
              <a:ext cx="2932699" cy="8855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ar-SA" sz="27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cs typeface="PT Bold Heading" pitchFamily="2" charset="-78"/>
                </a:rPr>
                <a:t>الصف الخامس</a:t>
              </a:r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7035572" y="4586808"/>
            <a:ext cx="3125803" cy="640134"/>
            <a:chOff x="2858104" y="1238344"/>
            <a:chExt cx="3456384" cy="1008112"/>
          </a:xfrm>
        </p:grpSpPr>
        <p:sp>
          <p:nvSpPr>
            <p:cNvPr id="18" name="مستطيل مستدير الزوايا 1">
              <a:extLst>
                <a:ext uri="{FF2B5EF4-FFF2-40B4-BE49-F238E27FC236}">
                  <a16:creationId xmlns:a16="http://schemas.microsoft.com/office/drawing/2014/main" id="{D20B8A25-03CA-400C-A1CA-BBC67BC0C8E7}"/>
                </a:ext>
              </a:extLst>
            </p:cNvPr>
            <p:cNvSpPr/>
            <p:nvPr/>
          </p:nvSpPr>
          <p:spPr>
            <a:xfrm>
              <a:off x="2858104" y="1238344"/>
              <a:ext cx="3456384" cy="1008112"/>
            </a:xfrm>
            <a:prstGeom prst="roundRect">
              <a:avLst/>
            </a:prstGeom>
            <a:solidFill>
              <a:srgbClr val="E6B9B8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350"/>
            </a:p>
          </p:txBody>
        </p:sp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BFA04922-B4AB-4FB0-80F4-33DE62FB6186}"/>
                </a:ext>
              </a:extLst>
            </p:cNvPr>
            <p:cNvSpPr/>
            <p:nvPr/>
          </p:nvSpPr>
          <p:spPr>
            <a:xfrm>
              <a:off x="2935809" y="1385313"/>
              <a:ext cx="3300972" cy="6906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ar-AE" sz="24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cs typeface="PT Bold Heading" pitchFamily="2" charset="-78"/>
                </a:rPr>
                <a:t>مفردات وتراكيب</a:t>
              </a:r>
              <a:endParaRPr lang="ar-SA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PT Bold Heading" pitchFamily="2" charset="-78"/>
              </a:endParaRPr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6582466" y="5355727"/>
            <a:ext cx="3578909" cy="640133"/>
            <a:chOff x="7028286" y="3306513"/>
            <a:chExt cx="3957410" cy="1008111"/>
          </a:xfrm>
        </p:grpSpPr>
        <p:sp>
          <p:nvSpPr>
            <p:cNvPr id="21" name="مستطيل مستدير الزوايا 3">
              <a:extLst>
                <a:ext uri="{FF2B5EF4-FFF2-40B4-BE49-F238E27FC236}">
                  <a16:creationId xmlns:a16="http://schemas.microsoft.com/office/drawing/2014/main" id="{67586FFA-DE13-4CC5-B501-D768D3C4918A}"/>
                </a:ext>
              </a:extLst>
            </p:cNvPr>
            <p:cNvSpPr/>
            <p:nvPr/>
          </p:nvSpPr>
          <p:spPr>
            <a:xfrm>
              <a:off x="7028286" y="3306513"/>
              <a:ext cx="3957410" cy="1008111"/>
            </a:xfrm>
            <a:prstGeom prst="roundRect">
              <a:avLst/>
            </a:prstGeom>
            <a:gradFill flip="none" rotWithShape="1"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350"/>
            </a:p>
          </p:txBody>
        </p:sp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0695057D-D24E-442C-8069-430D1009995A}"/>
                </a:ext>
              </a:extLst>
            </p:cNvPr>
            <p:cNvSpPr/>
            <p:nvPr/>
          </p:nvSpPr>
          <p:spPr>
            <a:xfrm>
              <a:off x="7637357" y="3362337"/>
              <a:ext cx="2739275" cy="6906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ar-AE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cs typeface="PT Bold Heading" pitchFamily="2" charset="-78"/>
                </a:rPr>
                <a:t>الانتصـار على الخجـل</a:t>
              </a:r>
              <a:endParaRPr lang="ar-SA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PT Bold Heading" pitchFamily="2" charset="-78"/>
              </a:endParaRPr>
            </a:p>
          </p:txBody>
        </p:sp>
      </p:grpSp>
      <p:sp>
        <p:nvSpPr>
          <p:cNvPr id="23" name="TextBox 6"/>
          <p:cNvSpPr txBox="1"/>
          <p:nvPr/>
        </p:nvSpPr>
        <p:spPr>
          <a:xfrm>
            <a:off x="312769" y="6008889"/>
            <a:ext cx="246274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A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أ/ زينب أبو المعاطي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مستطيل مستدير الزوايا 1">
            <a:extLst>
              <a:ext uri="{FF2B5EF4-FFF2-40B4-BE49-F238E27FC236}">
                <a16:creationId xmlns:a16="http://schemas.microsoft.com/office/drawing/2014/main" id="{D20B8A25-03CA-400C-A1CA-BBC67BC0C8E7}"/>
              </a:ext>
            </a:extLst>
          </p:cNvPr>
          <p:cNvSpPr/>
          <p:nvPr/>
        </p:nvSpPr>
        <p:spPr>
          <a:xfrm>
            <a:off x="4001735" y="5982831"/>
            <a:ext cx="1665514" cy="441556"/>
          </a:xfrm>
          <a:prstGeom prst="round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26-4-2022م</a:t>
            </a:r>
            <a:endParaRPr lang="en-US" sz="21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5"/>
          <p:cNvSpPr/>
          <p:nvPr/>
        </p:nvSpPr>
        <p:spPr>
          <a:xfrm>
            <a:off x="433426" y="2851419"/>
            <a:ext cx="3614122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r" rtl="1"/>
            <a:r>
              <a:rPr lang="ar-AE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fyan Arabic Black" panose="02000500000000000000" pitchFamily="50" charset="-78"/>
                <a:ea typeface="Verdana" panose="020B0604030504040204" pitchFamily="34" charset="0"/>
                <a:cs typeface="Kufyan Arabic Black" panose="02000500000000000000" pitchFamily="50" charset="-78"/>
              </a:rPr>
              <a:t> </a:t>
            </a:r>
            <a:r>
              <a:rPr lang="ar-AE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fyan Arabic Black" panose="02000500000000000000" pitchFamily="50" charset="-78"/>
                <a:ea typeface="Verdana" panose="020B0604030504040204" pitchFamily="34" charset="0"/>
                <a:cs typeface="Kufyan Arabic Black" panose="02000500000000000000" pitchFamily="50" charset="-78"/>
              </a:rPr>
              <a:t>2</a:t>
            </a:r>
            <a:r>
              <a:rPr lang="ar-AE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fyan Arabic Black" panose="02000500000000000000" pitchFamily="50" charset="-78"/>
                <a:ea typeface="Verdana" panose="020B0604030504040204" pitchFamily="34" charset="0"/>
                <a:cs typeface="Kufyan Arabic Black" panose="02000500000000000000" pitchFamily="50" charset="-78"/>
              </a:rPr>
              <a:t> </a:t>
            </a:r>
            <a:r>
              <a:rPr lang="ar-AE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fyan Arabic Black" panose="02000500000000000000" pitchFamily="50" charset="-78"/>
                <a:ea typeface="Verdana" panose="020B0604030504040204" pitchFamily="34" charset="0"/>
                <a:cs typeface="Kufyan Arabic Black" panose="02000500000000000000" pitchFamily="50" charset="-78"/>
              </a:rPr>
              <a:t>- </a:t>
            </a:r>
            <a:r>
              <a:rPr lang="ar-AE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fyan Arabic Black" panose="02000500000000000000" pitchFamily="50" charset="-78"/>
                <a:ea typeface="Verdana" panose="020B0604030504040204" pitchFamily="34" charset="0"/>
                <a:cs typeface="Kufi Extended Outline" panose="04010401010101010101" pitchFamily="82" charset="-78"/>
              </a:rPr>
              <a:t>الأسـبوع</a:t>
            </a:r>
            <a:r>
              <a:rPr lang="ar-AE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fyan Arabic Black" panose="02000500000000000000" pitchFamily="50" charset="-78"/>
                <a:ea typeface="Verdana" panose="020B0604030504040204" pitchFamily="34" charset="0"/>
                <a:cs typeface="Kufyan Arabic Black" panose="02000500000000000000" pitchFamily="50" charset="-78"/>
              </a:rPr>
              <a:t> </a:t>
            </a:r>
            <a:r>
              <a:rPr lang="ar-AE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fyan Arabic Black" panose="02000500000000000000" pitchFamily="50" charset="-78"/>
                <a:ea typeface="Verdana" panose="020B0604030504040204" pitchFamily="34" charset="0"/>
                <a:cs typeface="Kufi Extended Outline" panose="04010401010101010101" pitchFamily="82" charset="-78"/>
              </a:rPr>
              <a:t>الثاني</a:t>
            </a:r>
            <a:endParaRPr lang="ar-AE" dirty="0">
              <a:solidFill>
                <a:srgbClr val="FF0000"/>
              </a:solidFill>
              <a:latin typeface="Kufyan Arabic Black" panose="02000500000000000000" pitchFamily="50" charset="-78"/>
              <a:ea typeface="Verdana" panose="020B0604030504040204" pitchFamily="34" charset="0"/>
              <a:cs typeface="Kufyan Arabic Black" panose="02000500000000000000" pitchFamily="50" charset="-78"/>
            </a:endParaRPr>
          </a:p>
          <a:p>
            <a:pPr rtl="1"/>
            <a:r>
              <a:rPr lang="ar-AE" sz="2100" i="1" dirty="0">
                <a:solidFill>
                  <a:srgbClr val="FF0000"/>
                </a:solidFill>
                <a:latin typeface="TraditionalArabic"/>
              </a:rPr>
              <a:t>الفصل الثالث</a:t>
            </a:r>
            <a:endParaRPr lang="en-US" sz="2100" i="1" dirty="0">
              <a:solidFill>
                <a:srgbClr val="FF0000"/>
              </a:solidFill>
            </a:endParaRPr>
          </a:p>
        </p:txBody>
      </p:sp>
      <p:pic>
        <p:nvPicPr>
          <p:cNvPr id="26" name="Picture 42" descr="هوبارت داخلي حالة طوارئ اضاءة ذهبيه png سكرابز زواج -  translucent-network.org">
            <a:extLst>
              <a:ext uri="{FF2B5EF4-FFF2-40B4-BE49-F238E27FC236}">
                <a16:creationId xmlns:a16="http://schemas.microsoft.com/office/drawing/2014/main" id="{82880A0D-5E41-40F4-BC54-5813A9152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15" y="83442"/>
            <a:ext cx="5006094" cy="169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2" descr="هوبارت داخلي حالة طوارئ اضاءة ذهبيه png سكرابز زواج -  translucent-network.org">
            <a:extLst>
              <a:ext uri="{FF2B5EF4-FFF2-40B4-BE49-F238E27FC236}">
                <a16:creationId xmlns:a16="http://schemas.microsoft.com/office/drawing/2014/main" id="{82880A0D-5E41-40F4-BC54-5813A9152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45" y="80662"/>
            <a:ext cx="5006094" cy="169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1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3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">
            <a:extLst>
              <a:ext uri="{FF2B5EF4-FFF2-40B4-BE49-F238E27FC236}">
                <a16:creationId xmlns:a16="http://schemas.microsoft.com/office/drawing/2014/main" id="{B494931F-23A0-487F-B10E-2958EC5DAF11}"/>
              </a:ext>
            </a:extLst>
          </p:cNvPr>
          <p:cNvGrpSpPr/>
          <p:nvPr/>
        </p:nvGrpSpPr>
        <p:grpSpPr>
          <a:xfrm rot="10800000">
            <a:off x="7598228" y="874568"/>
            <a:ext cx="3610340" cy="1474311"/>
            <a:chOff x="0" y="0"/>
            <a:chExt cx="3515962" cy="1710511"/>
          </a:xfrm>
        </p:grpSpPr>
        <p:sp>
          <p:nvSpPr>
            <p:cNvPr id="16" name="Rectangle">
              <a:extLst>
                <a:ext uri="{FF2B5EF4-FFF2-40B4-BE49-F238E27FC236}">
                  <a16:creationId xmlns:a16="http://schemas.microsoft.com/office/drawing/2014/main" id="{55E5ECA7-2B3E-4EAC-8D5E-D618F6670F30}"/>
                </a:ext>
              </a:extLst>
            </p:cNvPr>
            <p:cNvSpPr/>
            <p:nvPr/>
          </p:nvSpPr>
          <p:spPr>
            <a:xfrm>
              <a:off x="0" y="725176"/>
              <a:ext cx="2427230" cy="263548"/>
            </a:xfrm>
            <a:prstGeom prst="rect">
              <a:avLst/>
            </a:prstGeom>
            <a:solidFill>
              <a:srgbClr val="8012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80000"/>
                </a:lnSpc>
              </a:pPr>
              <a:endParaRPr/>
            </a:p>
          </p:txBody>
        </p:sp>
        <p:grpSp>
          <p:nvGrpSpPr>
            <p:cNvPr id="17" name="Group">
              <a:extLst>
                <a:ext uri="{FF2B5EF4-FFF2-40B4-BE49-F238E27FC236}">
                  <a16:creationId xmlns:a16="http://schemas.microsoft.com/office/drawing/2014/main" id="{803BEB2A-33D5-440A-9581-94091355458A}"/>
                </a:ext>
              </a:extLst>
            </p:cNvPr>
            <p:cNvGrpSpPr/>
            <p:nvPr/>
          </p:nvGrpSpPr>
          <p:grpSpPr>
            <a:xfrm>
              <a:off x="1570074" y="0"/>
              <a:ext cx="1945888" cy="1710511"/>
              <a:chOff x="27205" y="0"/>
              <a:chExt cx="1945886" cy="1710510"/>
            </a:xfrm>
          </p:grpSpPr>
          <p:grpSp>
            <p:nvGrpSpPr>
              <p:cNvPr id="18" name="Group">
                <a:extLst>
                  <a:ext uri="{FF2B5EF4-FFF2-40B4-BE49-F238E27FC236}">
                    <a16:creationId xmlns:a16="http://schemas.microsoft.com/office/drawing/2014/main" id="{22BC8628-778A-425B-90F9-FCCAFD3852EC}"/>
                  </a:ext>
                </a:extLst>
              </p:cNvPr>
              <p:cNvGrpSpPr/>
              <p:nvPr/>
            </p:nvGrpSpPr>
            <p:grpSpPr>
              <a:xfrm>
                <a:off x="27205" y="0"/>
                <a:ext cx="1878786" cy="1710510"/>
                <a:chOff x="0" y="0"/>
                <a:chExt cx="1878785" cy="1710509"/>
              </a:xfrm>
            </p:grpSpPr>
            <p:sp>
              <p:nvSpPr>
                <p:cNvPr id="20" name="Shape">
                  <a:extLst>
                    <a:ext uri="{FF2B5EF4-FFF2-40B4-BE49-F238E27FC236}">
                      <a16:creationId xmlns:a16="http://schemas.microsoft.com/office/drawing/2014/main" id="{167A6966-177F-462C-A844-BB3B05E6E5D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10509" cy="1710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53" y="21600"/>
                      </a:moveTo>
                      <a:cubicBezTo>
                        <a:pt x="16765" y="21600"/>
                        <a:pt x="21600" y="16765"/>
                        <a:pt x="21600" y="10747"/>
                      </a:cubicBezTo>
                      <a:cubicBezTo>
                        <a:pt x="21600" y="4835"/>
                        <a:pt x="16765" y="0"/>
                        <a:pt x="10853" y="0"/>
                      </a:cubicBezTo>
                      <a:cubicBezTo>
                        <a:pt x="4835" y="0"/>
                        <a:pt x="0" y="4835"/>
                        <a:pt x="0" y="10747"/>
                      </a:cubicBezTo>
                      <a:cubicBezTo>
                        <a:pt x="0" y="16765"/>
                        <a:pt x="4835" y="21600"/>
                        <a:pt x="10853" y="21600"/>
                      </a:cubicBezTo>
                    </a:path>
                  </a:pathLst>
                </a:custGeom>
                <a:solidFill>
                  <a:srgbClr val="8012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" name="Shape">
                  <a:extLst>
                    <a:ext uri="{FF2B5EF4-FFF2-40B4-BE49-F238E27FC236}">
                      <a16:creationId xmlns:a16="http://schemas.microsoft.com/office/drawing/2014/main" id="{E9C97F19-2486-43F1-8EAA-88F383B3C223}"/>
                    </a:ext>
                  </a:extLst>
                </p:cNvPr>
                <p:cNvSpPr/>
                <p:nvPr/>
              </p:nvSpPr>
              <p:spPr>
                <a:xfrm>
                  <a:off x="108438" y="105048"/>
                  <a:ext cx="1770347" cy="14970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56" y="0"/>
                      </a:moveTo>
                      <a:cubicBezTo>
                        <a:pt x="16785" y="0"/>
                        <a:pt x="21600" y="4910"/>
                        <a:pt x="21600" y="10794"/>
                      </a:cubicBezTo>
                      <a:cubicBezTo>
                        <a:pt x="21600" y="16812"/>
                        <a:pt x="16785" y="21600"/>
                        <a:pt x="10856" y="21600"/>
                      </a:cubicBezTo>
                      <a:cubicBezTo>
                        <a:pt x="4815" y="21600"/>
                        <a:pt x="0" y="16812"/>
                        <a:pt x="0" y="10794"/>
                      </a:cubicBezTo>
                      <a:cubicBezTo>
                        <a:pt x="0" y="4910"/>
                        <a:pt x="4815" y="0"/>
                        <a:pt x="10856" y="0"/>
                      </a:cubicBezTo>
                    </a:path>
                  </a:pathLst>
                </a:custGeom>
                <a:gradFill flip="none" rotWithShape="1">
                  <a:gsLst>
                    <a:gs pos="61000">
                      <a:srgbClr val="FFFFFF"/>
                    </a:gs>
                    <a:gs pos="94000">
                      <a:srgbClr val="DEEBF7"/>
                    </a:gs>
                  </a:gsLst>
                  <a:path path="circle">
                    <a:fillToRect l="-7922" t="9442" r="107922" b="90557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9" name="المحور الأول">
                <a:extLst>
                  <a:ext uri="{FF2B5EF4-FFF2-40B4-BE49-F238E27FC236}">
                    <a16:creationId xmlns:a16="http://schemas.microsoft.com/office/drawing/2014/main" id="{7313C462-BB0E-431C-B116-85C270CAD0C1}"/>
                  </a:ext>
                </a:extLst>
              </p:cNvPr>
              <p:cNvSpPr txBox="1"/>
              <p:nvPr/>
            </p:nvSpPr>
            <p:spPr>
              <a:xfrm rot="10800000">
                <a:off x="210779" y="489411"/>
                <a:ext cx="1762312" cy="7880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r" rtl="1">
                  <a:defRPr sz="3600"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r>
                  <a:rPr lang="ar-AE" sz="1800" b="1" dirty="0"/>
                  <a:t>ماذا تعلمت اليوم؟</a:t>
                </a:r>
              </a:p>
            </p:txBody>
          </p:sp>
        </p:grpSp>
      </p:grpSp>
      <p:pic>
        <p:nvPicPr>
          <p:cNvPr id="22" name="Picture 8">
            <a:extLst>
              <a:ext uri="{FF2B5EF4-FFF2-40B4-BE49-F238E27FC236}">
                <a16:creationId xmlns:a16="http://schemas.microsoft.com/office/drawing/2014/main" id="{00A168CA-17D9-4400-9F9E-25F71621FC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" b="23630"/>
          <a:stretch/>
        </p:blipFill>
        <p:spPr>
          <a:xfrm>
            <a:off x="7356577" y="2479710"/>
            <a:ext cx="4752705" cy="3757602"/>
          </a:xfrm>
          <a:prstGeom prst="rect">
            <a:avLst/>
          </a:prstGeom>
        </p:spPr>
      </p:pic>
      <p:sp>
        <p:nvSpPr>
          <p:cNvPr id="23" name="TextBox 17">
            <a:extLst>
              <a:ext uri="{FF2B5EF4-FFF2-40B4-BE49-F238E27FC236}">
                <a16:creationId xmlns:a16="http://schemas.microsoft.com/office/drawing/2014/main" id="{3127E994-B5B3-4BFC-8062-EE8F52C0DF3E}"/>
              </a:ext>
            </a:extLst>
          </p:cNvPr>
          <p:cNvSpPr txBox="1"/>
          <p:nvPr/>
        </p:nvSpPr>
        <p:spPr>
          <a:xfrm>
            <a:off x="8552017" y="4077072"/>
            <a:ext cx="2126386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نُج</a:t>
            </a:r>
            <a:r>
              <a:rPr lang="ar-EG" sz="3200" b="1" dirty="0" err="1" smtClean="0">
                <a:solidFill>
                  <a:srgbClr val="FF0000"/>
                </a:solidFill>
              </a:rPr>
              <a:t>وم</a:t>
            </a:r>
            <a:r>
              <a:rPr lang="ar-AE" sz="3200" b="1" dirty="0" smtClean="0">
                <a:solidFill>
                  <a:srgbClr val="FF0000"/>
                </a:solidFill>
              </a:rPr>
              <a:t>ُ</a:t>
            </a:r>
            <a:r>
              <a:rPr lang="ar-EG" sz="3200" b="1" dirty="0" smtClean="0">
                <a:solidFill>
                  <a:srgbClr val="FF0000"/>
                </a:solidFill>
              </a:rPr>
              <a:t> الح</a:t>
            </a:r>
            <a:r>
              <a:rPr lang="ar-AE" sz="3200" b="1" dirty="0" smtClean="0">
                <a:solidFill>
                  <a:srgbClr val="FF0000"/>
                </a:solidFill>
              </a:rPr>
              <a:t>ِ</a:t>
            </a:r>
            <a:r>
              <a:rPr lang="ar-EG" sz="3200" b="1" dirty="0" smtClean="0">
                <a:solidFill>
                  <a:srgbClr val="FF0000"/>
                </a:solidFill>
              </a:rPr>
              <a:t>صة الأكثر</a:t>
            </a:r>
            <a:r>
              <a:rPr lang="ar-AE" sz="3200" b="1" dirty="0" smtClean="0">
                <a:solidFill>
                  <a:srgbClr val="FF0000"/>
                </a:solidFill>
              </a:rPr>
              <a:t>ُ</a:t>
            </a:r>
            <a:r>
              <a:rPr lang="ar-EG" sz="3200" b="1" dirty="0" smtClean="0">
                <a:solidFill>
                  <a:srgbClr val="FF0000"/>
                </a:solidFill>
              </a:rPr>
              <a:t> ت</a:t>
            </a:r>
            <a:r>
              <a:rPr lang="ar-AE" sz="3200" b="1" dirty="0" smtClean="0">
                <a:solidFill>
                  <a:srgbClr val="FF0000"/>
                </a:solidFill>
              </a:rPr>
              <a:t>َ</a:t>
            </a:r>
            <a:r>
              <a:rPr lang="ar-EG" sz="3200" b="1" dirty="0" smtClean="0">
                <a:solidFill>
                  <a:srgbClr val="FF0000"/>
                </a:solidFill>
              </a:rPr>
              <a:t>فاع</a:t>
            </a:r>
            <a:r>
              <a:rPr lang="ar-AE" sz="3200" b="1" dirty="0" smtClean="0">
                <a:solidFill>
                  <a:srgbClr val="FF0000"/>
                </a:solidFill>
              </a:rPr>
              <a:t>ُ</a:t>
            </a:r>
            <a:r>
              <a:rPr lang="ar-EG" sz="3200" b="1" dirty="0" smtClean="0">
                <a:solidFill>
                  <a:srgbClr val="FF0000"/>
                </a:solidFill>
              </a:rPr>
              <a:t>لا</a:t>
            </a:r>
            <a:endParaRPr lang="ar-EG" sz="3200" b="1" dirty="0">
              <a:solidFill>
                <a:srgbClr val="FF0000"/>
              </a:solidFill>
            </a:endParaRPr>
          </a:p>
          <a:p>
            <a:pPr algn="ctr"/>
            <a:endParaRPr lang="en-US" sz="1350" b="1" dirty="0"/>
          </a:p>
        </p:txBody>
      </p:sp>
      <p:pic>
        <p:nvPicPr>
          <p:cNvPr id="24" name="Picture 18">
            <a:extLst>
              <a:ext uri="{FF2B5EF4-FFF2-40B4-BE49-F238E27FC236}">
                <a16:creationId xmlns:a16="http://schemas.microsoft.com/office/drawing/2014/main" id="{14AFFE6E-6FB6-4819-912B-49030BB05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840923"/>
            <a:ext cx="6408712" cy="3648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تصفيق.m4a" descr="تصفيق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8216" y="5216650"/>
            <a:ext cx="621909" cy="5584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13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408730-50C2-4CFC-B345-CDD0510D6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43" r="1936" b="14885"/>
          <a:stretch/>
        </p:blipFill>
        <p:spPr>
          <a:xfrm>
            <a:off x="5663952" y="4005064"/>
            <a:ext cx="6096000" cy="2590800"/>
          </a:xfrm>
          <a:prstGeom prst="rect">
            <a:avLst/>
          </a:prstGeom>
        </p:spPr>
      </p:pic>
      <p:sp>
        <p:nvSpPr>
          <p:cNvPr id="3" name="Bevel 2">
            <a:extLst>
              <a:ext uri="{FF2B5EF4-FFF2-40B4-BE49-F238E27FC236}">
                <a16:creationId xmlns:a16="http://schemas.microsoft.com/office/drawing/2014/main" id="{4E85FA3E-EC49-48EA-AF21-E6747DFE33D9}"/>
              </a:ext>
            </a:extLst>
          </p:cNvPr>
          <p:cNvSpPr/>
          <p:nvPr/>
        </p:nvSpPr>
        <p:spPr>
          <a:xfrm>
            <a:off x="263352" y="2636912"/>
            <a:ext cx="4605035" cy="1931158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b="1" dirty="0" smtClean="0">
                <a:solidFill>
                  <a:schemeClr val="bg1"/>
                </a:solidFill>
              </a:rPr>
              <a:t>نَشاط ختــامــي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554BA1D-C6F4-4DAD-ACD6-AB71F93A7709-L0-001.gif" descr="B554BA1D-C6F4-4DAD-ACD6-AB71F93A7709-L0-001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23792" y="473283"/>
            <a:ext cx="4818246" cy="4818246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داخل البالونة الحمراء سؤال متعلق بالدرس…"/>
          <p:cNvSpPr/>
          <p:nvPr/>
        </p:nvSpPr>
        <p:spPr>
          <a:xfrm>
            <a:off x="466631" y="3081951"/>
            <a:ext cx="3705246" cy="2209578"/>
          </a:xfrm>
          <a:prstGeom prst="roundRect">
            <a:avLst>
              <a:gd name="adj" fmla="val 6347"/>
            </a:avLst>
          </a:prstGeom>
          <a:solidFill>
            <a:srgbClr val="FFFFFF"/>
          </a:solidFill>
          <a:ln w="1143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r">
              <a:defRPr sz="5300"/>
            </a:pPr>
            <a:r>
              <a:rPr sz="3726" dirty="0" err="1"/>
              <a:t>داخل</a:t>
            </a:r>
            <a:r>
              <a:rPr sz="3726" dirty="0"/>
              <a:t> البالونة </a:t>
            </a:r>
            <a:r>
              <a:rPr sz="3726" dirty="0" err="1" smtClean="0"/>
              <a:t>الحمراء</a:t>
            </a:r>
            <a:endParaRPr lang="ar-AE" sz="3726" dirty="0" smtClean="0"/>
          </a:p>
          <a:p>
            <a:pPr algn="r">
              <a:defRPr sz="5300"/>
            </a:pPr>
            <a:r>
              <a:rPr sz="3726" dirty="0" smtClean="0"/>
              <a:t> </a:t>
            </a:r>
            <a:r>
              <a:rPr sz="3726" dirty="0" err="1"/>
              <a:t>سؤال</a:t>
            </a:r>
            <a:r>
              <a:rPr sz="3726" dirty="0"/>
              <a:t> </a:t>
            </a:r>
            <a:r>
              <a:rPr sz="3726" dirty="0" err="1"/>
              <a:t>متعلق</a:t>
            </a:r>
            <a:r>
              <a:rPr sz="3726" dirty="0"/>
              <a:t> </a:t>
            </a:r>
            <a:r>
              <a:rPr sz="3726" dirty="0" err="1"/>
              <a:t>بالدرس</a:t>
            </a:r>
            <a:r>
              <a:rPr sz="3726" dirty="0"/>
              <a:t> </a:t>
            </a:r>
          </a:p>
          <a:p>
            <a:pPr algn="r">
              <a:defRPr sz="5300"/>
            </a:pPr>
            <a:r>
              <a:rPr sz="3726" dirty="0" err="1"/>
              <a:t>من</a:t>
            </a:r>
            <a:r>
              <a:rPr sz="3726" dirty="0"/>
              <a:t> </a:t>
            </a:r>
            <a:r>
              <a:rPr lang="ar-AE" sz="3726" dirty="0" err="1"/>
              <a:t>ي</a:t>
            </a:r>
            <a:r>
              <a:rPr sz="3726" dirty="0" err="1" smtClean="0"/>
              <a:t>ريد</a:t>
            </a:r>
            <a:r>
              <a:rPr sz="3726" dirty="0" smtClean="0"/>
              <a:t> </a:t>
            </a:r>
            <a:r>
              <a:rPr sz="3726" dirty="0" err="1"/>
              <a:t>أن</a:t>
            </a:r>
            <a:r>
              <a:rPr sz="3726" dirty="0"/>
              <a:t> </a:t>
            </a:r>
            <a:r>
              <a:rPr lang="ar-AE" sz="3726" dirty="0"/>
              <a:t>ي</a:t>
            </a:r>
            <a:r>
              <a:rPr sz="3726" dirty="0" err="1" smtClean="0"/>
              <a:t>جيب</a:t>
            </a:r>
            <a:r>
              <a:rPr sz="3726" dirty="0" smtClean="0"/>
              <a:t> </a:t>
            </a:r>
            <a:r>
              <a:rPr sz="3726" dirty="0"/>
              <a:t>؟</a:t>
            </a:r>
          </a:p>
        </p:txBody>
      </p:sp>
      <p:pic>
        <p:nvPicPr>
          <p:cNvPr id="126" name="3E6E7461-514D-4A8C-8224-EFC1C88F1645-L0-001.png" descr="3E6E7461-514D-4A8C-8224-EFC1C88F1645-L0-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9" y="2412245"/>
            <a:ext cx="1339411" cy="1339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8E795213-F3E9-408E-9684-F6551CC7D108-L0-001.jpeg" descr="8E795213-F3E9-408E-9684-F6551CC7D108-L0-001.jpeg"/>
          <p:cNvPicPr>
            <a:picLocks noChangeAspect="1"/>
          </p:cNvPicPr>
          <p:nvPr/>
        </p:nvPicPr>
        <p:blipFill>
          <a:blip r:embed="rId4"/>
          <a:srcRect l="1950" t="6436" r="2495" b="13282"/>
          <a:stretch>
            <a:fillRect/>
          </a:stretch>
        </p:blipFill>
        <p:spPr>
          <a:xfrm>
            <a:off x="5722503" y="4077072"/>
            <a:ext cx="5357401" cy="1519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529" extrusionOk="0">
                <a:moveTo>
                  <a:pt x="1771" y="9"/>
                </a:moveTo>
                <a:cubicBezTo>
                  <a:pt x="1604" y="112"/>
                  <a:pt x="1390" y="820"/>
                  <a:pt x="1373" y="1330"/>
                </a:cubicBezTo>
                <a:cubicBezTo>
                  <a:pt x="1360" y="1705"/>
                  <a:pt x="1297" y="1961"/>
                  <a:pt x="1148" y="2235"/>
                </a:cubicBezTo>
                <a:cubicBezTo>
                  <a:pt x="1034" y="2446"/>
                  <a:pt x="942" y="2689"/>
                  <a:pt x="942" y="2777"/>
                </a:cubicBezTo>
                <a:cubicBezTo>
                  <a:pt x="942" y="2865"/>
                  <a:pt x="832" y="3440"/>
                  <a:pt x="698" y="4054"/>
                </a:cubicBezTo>
                <a:cubicBezTo>
                  <a:pt x="486" y="5031"/>
                  <a:pt x="448" y="5355"/>
                  <a:pt x="399" y="6628"/>
                </a:cubicBezTo>
                <a:cubicBezTo>
                  <a:pt x="338" y="8191"/>
                  <a:pt x="223" y="10029"/>
                  <a:pt x="87" y="11567"/>
                </a:cubicBezTo>
                <a:cubicBezTo>
                  <a:pt x="-10" y="12668"/>
                  <a:pt x="-34" y="18510"/>
                  <a:pt x="55" y="19337"/>
                </a:cubicBezTo>
                <a:cubicBezTo>
                  <a:pt x="137" y="20091"/>
                  <a:pt x="527" y="21361"/>
                  <a:pt x="703" y="21445"/>
                </a:cubicBezTo>
                <a:cubicBezTo>
                  <a:pt x="832" y="21506"/>
                  <a:pt x="924" y="21536"/>
                  <a:pt x="1003" y="21528"/>
                </a:cubicBezTo>
                <a:cubicBezTo>
                  <a:pt x="1081" y="21520"/>
                  <a:pt x="1145" y="21472"/>
                  <a:pt x="1218" y="21389"/>
                </a:cubicBezTo>
                <a:cubicBezTo>
                  <a:pt x="1294" y="21303"/>
                  <a:pt x="1446" y="21181"/>
                  <a:pt x="1557" y="21117"/>
                </a:cubicBezTo>
                <a:cubicBezTo>
                  <a:pt x="1694" y="21037"/>
                  <a:pt x="1768" y="20880"/>
                  <a:pt x="1787" y="20618"/>
                </a:cubicBezTo>
                <a:cubicBezTo>
                  <a:pt x="1806" y="20357"/>
                  <a:pt x="1862" y="20235"/>
                  <a:pt x="1962" y="20235"/>
                </a:cubicBezTo>
                <a:cubicBezTo>
                  <a:pt x="2178" y="20235"/>
                  <a:pt x="2304" y="19928"/>
                  <a:pt x="2372" y="19246"/>
                </a:cubicBezTo>
                <a:cubicBezTo>
                  <a:pt x="2429" y="18663"/>
                  <a:pt x="2440" y="18648"/>
                  <a:pt x="2668" y="18780"/>
                </a:cubicBezTo>
                <a:cubicBezTo>
                  <a:pt x="2798" y="18855"/>
                  <a:pt x="2928" y="18986"/>
                  <a:pt x="2959" y="19068"/>
                </a:cubicBezTo>
                <a:cubicBezTo>
                  <a:pt x="2989" y="19151"/>
                  <a:pt x="3100" y="19282"/>
                  <a:pt x="3205" y="19361"/>
                </a:cubicBezTo>
                <a:cubicBezTo>
                  <a:pt x="3311" y="19440"/>
                  <a:pt x="3435" y="19575"/>
                  <a:pt x="3481" y="19661"/>
                </a:cubicBezTo>
                <a:cubicBezTo>
                  <a:pt x="3528" y="19748"/>
                  <a:pt x="3649" y="19910"/>
                  <a:pt x="3751" y="20021"/>
                </a:cubicBezTo>
                <a:cubicBezTo>
                  <a:pt x="3912" y="20199"/>
                  <a:pt x="3959" y="20166"/>
                  <a:pt x="4114" y="19748"/>
                </a:cubicBezTo>
                <a:cubicBezTo>
                  <a:pt x="4212" y="19486"/>
                  <a:pt x="4343" y="19244"/>
                  <a:pt x="4405" y="19211"/>
                </a:cubicBezTo>
                <a:cubicBezTo>
                  <a:pt x="4467" y="19177"/>
                  <a:pt x="4596" y="18915"/>
                  <a:pt x="4692" y="18629"/>
                </a:cubicBezTo>
                <a:cubicBezTo>
                  <a:pt x="4792" y="18334"/>
                  <a:pt x="4905" y="18161"/>
                  <a:pt x="4953" y="18226"/>
                </a:cubicBezTo>
                <a:cubicBezTo>
                  <a:pt x="4999" y="18289"/>
                  <a:pt x="5091" y="18164"/>
                  <a:pt x="5158" y="17949"/>
                </a:cubicBezTo>
                <a:cubicBezTo>
                  <a:pt x="5261" y="17620"/>
                  <a:pt x="5344" y="17566"/>
                  <a:pt x="5692" y="17609"/>
                </a:cubicBezTo>
                <a:cubicBezTo>
                  <a:pt x="5919" y="17637"/>
                  <a:pt x="6112" y="17739"/>
                  <a:pt x="6121" y="17835"/>
                </a:cubicBezTo>
                <a:cubicBezTo>
                  <a:pt x="6130" y="17930"/>
                  <a:pt x="6231" y="17976"/>
                  <a:pt x="6345" y="17937"/>
                </a:cubicBezTo>
                <a:cubicBezTo>
                  <a:pt x="6460" y="17899"/>
                  <a:pt x="6683" y="17952"/>
                  <a:pt x="6840" y="18052"/>
                </a:cubicBezTo>
                <a:cubicBezTo>
                  <a:pt x="7022" y="18169"/>
                  <a:pt x="7144" y="18164"/>
                  <a:pt x="7178" y="18044"/>
                </a:cubicBezTo>
                <a:cubicBezTo>
                  <a:pt x="7213" y="17923"/>
                  <a:pt x="7290" y="17960"/>
                  <a:pt x="7397" y="18147"/>
                </a:cubicBezTo>
                <a:cubicBezTo>
                  <a:pt x="7560" y="18433"/>
                  <a:pt x="7734" y="18447"/>
                  <a:pt x="7914" y="18194"/>
                </a:cubicBezTo>
                <a:cubicBezTo>
                  <a:pt x="7977" y="18107"/>
                  <a:pt x="8027" y="18201"/>
                  <a:pt x="8070" y="18483"/>
                </a:cubicBezTo>
                <a:lnTo>
                  <a:pt x="8134" y="18898"/>
                </a:lnTo>
                <a:lnTo>
                  <a:pt x="8265" y="18400"/>
                </a:lnTo>
                <a:cubicBezTo>
                  <a:pt x="8338" y="18126"/>
                  <a:pt x="8453" y="17902"/>
                  <a:pt x="8521" y="17902"/>
                </a:cubicBezTo>
                <a:cubicBezTo>
                  <a:pt x="8593" y="17902"/>
                  <a:pt x="8745" y="17560"/>
                  <a:pt x="8879" y="17095"/>
                </a:cubicBezTo>
                <a:lnTo>
                  <a:pt x="9113" y="16292"/>
                </a:lnTo>
                <a:lnTo>
                  <a:pt x="9287" y="16803"/>
                </a:lnTo>
                <a:cubicBezTo>
                  <a:pt x="9382" y="17085"/>
                  <a:pt x="9515" y="17331"/>
                  <a:pt x="9581" y="17344"/>
                </a:cubicBezTo>
                <a:cubicBezTo>
                  <a:pt x="9965" y="17425"/>
                  <a:pt x="10161" y="17496"/>
                  <a:pt x="10309" y="17609"/>
                </a:cubicBezTo>
                <a:cubicBezTo>
                  <a:pt x="10657" y="17876"/>
                  <a:pt x="10752" y="17869"/>
                  <a:pt x="10848" y="17566"/>
                </a:cubicBezTo>
                <a:cubicBezTo>
                  <a:pt x="10938" y="17277"/>
                  <a:pt x="10954" y="17283"/>
                  <a:pt x="11058" y="17672"/>
                </a:cubicBezTo>
                <a:cubicBezTo>
                  <a:pt x="11177" y="18124"/>
                  <a:pt x="11333" y="18210"/>
                  <a:pt x="11493" y="17910"/>
                </a:cubicBezTo>
                <a:cubicBezTo>
                  <a:pt x="11569" y="17766"/>
                  <a:pt x="11618" y="17832"/>
                  <a:pt x="11711" y="18206"/>
                </a:cubicBezTo>
                <a:cubicBezTo>
                  <a:pt x="11776" y="18473"/>
                  <a:pt x="11896" y="18779"/>
                  <a:pt x="11977" y="18886"/>
                </a:cubicBezTo>
                <a:cubicBezTo>
                  <a:pt x="12104" y="19056"/>
                  <a:pt x="12146" y="19004"/>
                  <a:pt x="12301" y="18475"/>
                </a:cubicBezTo>
                <a:cubicBezTo>
                  <a:pt x="12454" y="17955"/>
                  <a:pt x="12496" y="17896"/>
                  <a:pt x="12596" y="18084"/>
                </a:cubicBezTo>
                <a:cubicBezTo>
                  <a:pt x="12660" y="18204"/>
                  <a:pt x="12713" y="18377"/>
                  <a:pt x="12713" y="18467"/>
                </a:cubicBezTo>
                <a:cubicBezTo>
                  <a:pt x="12713" y="18728"/>
                  <a:pt x="12931" y="18907"/>
                  <a:pt x="13320" y="18962"/>
                </a:cubicBezTo>
                <a:cubicBezTo>
                  <a:pt x="13652" y="19008"/>
                  <a:pt x="13690" y="18970"/>
                  <a:pt x="13828" y="18455"/>
                </a:cubicBezTo>
                <a:cubicBezTo>
                  <a:pt x="13910" y="18150"/>
                  <a:pt x="14030" y="17902"/>
                  <a:pt x="14094" y="17902"/>
                </a:cubicBezTo>
                <a:cubicBezTo>
                  <a:pt x="14304" y="17902"/>
                  <a:pt x="14772" y="18537"/>
                  <a:pt x="14796" y="18855"/>
                </a:cubicBezTo>
                <a:cubicBezTo>
                  <a:pt x="14808" y="19025"/>
                  <a:pt x="14918" y="19357"/>
                  <a:pt x="15039" y="19590"/>
                </a:cubicBezTo>
                <a:lnTo>
                  <a:pt x="15259" y="20013"/>
                </a:lnTo>
                <a:lnTo>
                  <a:pt x="15442" y="19317"/>
                </a:lnTo>
                <a:lnTo>
                  <a:pt x="15624" y="18618"/>
                </a:lnTo>
                <a:lnTo>
                  <a:pt x="15751" y="19064"/>
                </a:lnTo>
                <a:cubicBezTo>
                  <a:pt x="15895" y="19572"/>
                  <a:pt x="16160" y="19833"/>
                  <a:pt x="16535" y="19839"/>
                </a:cubicBezTo>
                <a:cubicBezTo>
                  <a:pt x="16825" y="19845"/>
                  <a:pt x="16981" y="19691"/>
                  <a:pt x="16938" y="19444"/>
                </a:cubicBezTo>
                <a:cubicBezTo>
                  <a:pt x="16922" y="19353"/>
                  <a:pt x="16973" y="19130"/>
                  <a:pt x="17051" y="18950"/>
                </a:cubicBezTo>
                <a:cubicBezTo>
                  <a:pt x="17184" y="18645"/>
                  <a:pt x="17212" y="18645"/>
                  <a:pt x="17473" y="18942"/>
                </a:cubicBezTo>
                <a:cubicBezTo>
                  <a:pt x="17628" y="19117"/>
                  <a:pt x="17787" y="19262"/>
                  <a:pt x="17827" y="19262"/>
                </a:cubicBezTo>
                <a:cubicBezTo>
                  <a:pt x="17866" y="19262"/>
                  <a:pt x="17981" y="19408"/>
                  <a:pt x="18083" y="19586"/>
                </a:cubicBezTo>
                <a:cubicBezTo>
                  <a:pt x="18531" y="20377"/>
                  <a:pt x="18494" y="20361"/>
                  <a:pt x="18538" y="19744"/>
                </a:cubicBezTo>
                <a:cubicBezTo>
                  <a:pt x="18557" y="19477"/>
                  <a:pt x="18680" y="18976"/>
                  <a:pt x="18812" y="18629"/>
                </a:cubicBezTo>
                <a:cubicBezTo>
                  <a:pt x="18944" y="18283"/>
                  <a:pt x="19221" y="17496"/>
                  <a:pt x="19429" y="16882"/>
                </a:cubicBezTo>
                <a:cubicBezTo>
                  <a:pt x="19642" y="16254"/>
                  <a:pt x="19862" y="15763"/>
                  <a:pt x="19931" y="15763"/>
                </a:cubicBezTo>
                <a:cubicBezTo>
                  <a:pt x="19999" y="15763"/>
                  <a:pt x="20128" y="15543"/>
                  <a:pt x="20218" y="15276"/>
                </a:cubicBezTo>
                <a:cubicBezTo>
                  <a:pt x="20308" y="15009"/>
                  <a:pt x="20406" y="14790"/>
                  <a:pt x="20436" y="14790"/>
                </a:cubicBezTo>
                <a:cubicBezTo>
                  <a:pt x="20465" y="14790"/>
                  <a:pt x="20575" y="14586"/>
                  <a:pt x="20680" y="14335"/>
                </a:cubicBezTo>
                <a:cubicBezTo>
                  <a:pt x="20786" y="14084"/>
                  <a:pt x="20989" y="13831"/>
                  <a:pt x="21133" y="13774"/>
                </a:cubicBezTo>
                <a:cubicBezTo>
                  <a:pt x="21276" y="13717"/>
                  <a:pt x="21404" y="13638"/>
                  <a:pt x="21416" y="13596"/>
                </a:cubicBezTo>
                <a:cubicBezTo>
                  <a:pt x="21428" y="13554"/>
                  <a:pt x="21468" y="13119"/>
                  <a:pt x="21505" y="12631"/>
                </a:cubicBezTo>
                <a:cubicBezTo>
                  <a:pt x="21566" y="11833"/>
                  <a:pt x="21561" y="11657"/>
                  <a:pt x="21454" y="10875"/>
                </a:cubicBezTo>
                <a:cubicBezTo>
                  <a:pt x="21388" y="10397"/>
                  <a:pt x="21334" y="9860"/>
                  <a:pt x="21334" y="9681"/>
                </a:cubicBezTo>
                <a:cubicBezTo>
                  <a:pt x="21334" y="9299"/>
                  <a:pt x="20919" y="8186"/>
                  <a:pt x="20777" y="8186"/>
                </a:cubicBezTo>
                <a:cubicBezTo>
                  <a:pt x="20723" y="8186"/>
                  <a:pt x="20563" y="7875"/>
                  <a:pt x="20421" y="7494"/>
                </a:cubicBezTo>
                <a:cubicBezTo>
                  <a:pt x="20280" y="7114"/>
                  <a:pt x="20102" y="6721"/>
                  <a:pt x="20026" y="6621"/>
                </a:cubicBezTo>
                <a:cubicBezTo>
                  <a:pt x="19854" y="6390"/>
                  <a:pt x="18863" y="6377"/>
                  <a:pt x="18823" y="6605"/>
                </a:cubicBezTo>
                <a:cubicBezTo>
                  <a:pt x="18795" y="6766"/>
                  <a:pt x="18529" y="6728"/>
                  <a:pt x="18350" y="6538"/>
                </a:cubicBezTo>
                <a:cubicBezTo>
                  <a:pt x="18304" y="6489"/>
                  <a:pt x="18079" y="6394"/>
                  <a:pt x="17851" y="6328"/>
                </a:cubicBezTo>
                <a:cubicBezTo>
                  <a:pt x="17441" y="6209"/>
                  <a:pt x="17382" y="6124"/>
                  <a:pt x="16927" y="4960"/>
                </a:cubicBezTo>
                <a:cubicBezTo>
                  <a:pt x="16774" y="4570"/>
                  <a:pt x="16460" y="4728"/>
                  <a:pt x="16317" y="5268"/>
                </a:cubicBezTo>
                <a:cubicBezTo>
                  <a:pt x="16245" y="5541"/>
                  <a:pt x="16162" y="5617"/>
                  <a:pt x="16001" y="5565"/>
                </a:cubicBezTo>
                <a:cubicBezTo>
                  <a:pt x="15881" y="5526"/>
                  <a:pt x="15744" y="5569"/>
                  <a:pt x="15696" y="5660"/>
                </a:cubicBezTo>
                <a:cubicBezTo>
                  <a:pt x="15529" y="5974"/>
                  <a:pt x="14985" y="6004"/>
                  <a:pt x="14826" y="5707"/>
                </a:cubicBezTo>
                <a:cubicBezTo>
                  <a:pt x="14743" y="5552"/>
                  <a:pt x="14572" y="5404"/>
                  <a:pt x="14445" y="5379"/>
                </a:cubicBezTo>
                <a:cubicBezTo>
                  <a:pt x="14273" y="5344"/>
                  <a:pt x="14157" y="5157"/>
                  <a:pt x="13979" y="4620"/>
                </a:cubicBezTo>
                <a:cubicBezTo>
                  <a:pt x="13706" y="3800"/>
                  <a:pt x="13470" y="3693"/>
                  <a:pt x="13255" y="4288"/>
                </a:cubicBezTo>
                <a:cubicBezTo>
                  <a:pt x="13078" y="4778"/>
                  <a:pt x="12841" y="4980"/>
                  <a:pt x="12751" y="4719"/>
                </a:cubicBezTo>
                <a:cubicBezTo>
                  <a:pt x="12699" y="4568"/>
                  <a:pt x="12639" y="4604"/>
                  <a:pt x="12533" y="4849"/>
                </a:cubicBezTo>
                <a:cubicBezTo>
                  <a:pt x="12346" y="5282"/>
                  <a:pt x="11865" y="5248"/>
                  <a:pt x="11586" y="4782"/>
                </a:cubicBezTo>
                <a:cubicBezTo>
                  <a:pt x="11384" y="4445"/>
                  <a:pt x="11380" y="4448"/>
                  <a:pt x="11243" y="4901"/>
                </a:cubicBezTo>
                <a:cubicBezTo>
                  <a:pt x="11109" y="5342"/>
                  <a:pt x="11076" y="5357"/>
                  <a:pt x="10342" y="5312"/>
                </a:cubicBezTo>
                <a:cubicBezTo>
                  <a:pt x="9748" y="5275"/>
                  <a:pt x="9544" y="5328"/>
                  <a:pt x="9419" y="5557"/>
                </a:cubicBezTo>
                <a:cubicBezTo>
                  <a:pt x="9234" y="5896"/>
                  <a:pt x="8868" y="5951"/>
                  <a:pt x="8814" y="5648"/>
                </a:cubicBezTo>
                <a:cubicBezTo>
                  <a:pt x="8793" y="5529"/>
                  <a:pt x="8635" y="5463"/>
                  <a:pt x="8438" y="5494"/>
                </a:cubicBezTo>
                <a:cubicBezTo>
                  <a:pt x="8180" y="5534"/>
                  <a:pt x="8054" y="5455"/>
                  <a:pt x="7914" y="5165"/>
                </a:cubicBezTo>
                <a:lnTo>
                  <a:pt x="7729" y="4786"/>
                </a:lnTo>
                <a:lnTo>
                  <a:pt x="7610" y="5284"/>
                </a:lnTo>
                <a:cubicBezTo>
                  <a:pt x="7500" y="5744"/>
                  <a:pt x="7461" y="5778"/>
                  <a:pt x="7131" y="5711"/>
                </a:cubicBezTo>
                <a:cubicBezTo>
                  <a:pt x="6461" y="5575"/>
                  <a:pt x="5998" y="5664"/>
                  <a:pt x="5765" y="5976"/>
                </a:cubicBezTo>
                <a:cubicBezTo>
                  <a:pt x="5611" y="6183"/>
                  <a:pt x="5472" y="6240"/>
                  <a:pt x="5351" y="6146"/>
                </a:cubicBezTo>
                <a:cubicBezTo>
                  <a:pt x="5251" y="6068"/>
                  <a:pt x="5008" y="5979"/>
                  <a:pt x="4810" y="5948"/>
                </a:cubicBezTo>
                <a:cubicBezTo>
                  <a:pt x="4613" y="5917"/>
                  <a:pt x="4324" y="5834"/>
                  <a:pt x="4169" y="5763"/>
                </a:cubicBezTo>
                <a:cubicBezTo>
                  <a:pt x="3941" y="5657"/>
                  <a:pt x="3845" y="5712"/>
                  <a:pt x="3660" y="6051"/>
                </a:cubicBezTo>
                <a:cubicBezTo>
                  <a:pt x="3535" y="6281"/>
                  <a:pt x="3404" y="6407"/>
                  <a:pt x="3369" y="6332"/>
                </a:cubicBezTo>
                <a:cubicBezTo>
                  <a:pt x="3335" y="6256"/>
                  <a:pt x="3215" y="6153"/>
                  <a:pt x="3104" y="6103"/>
                </a:cubicBezTo>
                <a:cubicBezTo>
                  <a:pt x="2994" y="6052"/>
                  <a:pt x="2853" y="5853"/>
                  <a:pt x="2792" y="5660"/>
                </a:cubicBezTo>
                <a:cubicBezTo>
                  <a:pt x="2732" y="5467"/>
                  <a:pt x="2632" y="5277"/>
                  <a:pt x="2571" y="5237"/>
                </a:cubicBezTo>
                <a:cubicBezTo>
                  <a:pt x="2469" y="5168"/>
                  <a:pt x="2462" y="5022"/>
                  <a:pt x="2470" y="3176"/>
                </a:cubicBezTo>
                <a:cubicBezTo>
                  <a:pt x="2477" y="1693"/>
                  <a:pt x="2462" y="1188"/>
                  <a:pt x="2410" y="1188"/>
                </a:cubicBezTo>
                <a:cubicBezTo>
                  <a:pt x="2372" y="1188"/>
                  <a:pt x="2293" y="1002"/>
                  <a:pt x="2235" y="776"/>
                </a:cubicBezTo>
                <a:cubicBezTo>
                  <a:pt x="2114" y="305"/>
                  <a:pt x="1891" y="-64"/>
                  <a:pt x="1771" y="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28" name="التقويم الختامي"/>
          <p:cNvSpPr txBox="1"/>
          <p:nvPr/>
        </p:nvSpPr>
        <p:spPr>
          <a:xfrm>
            <a:off x="7077581" y="4497745"/>
            <a:ext cx="2899975" cy="678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r>
              <a:rPr sz="3937" dirty="0" err="1" smtClean="0"/>
              <a:t>التق</a:t>
            </a:r>
            <a:r>
              <a:rPr lang="ar-AE" sz="3937" dirty="0" smtClean="0"/>
              <a:t>ــ</a:t>
            </a:r>
            <a:r>
              <a:rPr sz="3937" dirty="0" err="1" smtClean="0"/>
              <a:t>ويم</a:t>
            </a:r>
            <a:r>
              <a:rPr sz="3937" dirty="0" smtClean="0"/>
              <a:t> </a:t>
            </a:r>
            <a:r>
              <a:rPr sz="3937" dirty="0" err="1" smtClean="0"/>
              <a:t>الخت</a:t>
            </a:r>
            <a:r>
              <a:rPr lang="ar-AE" sz="3937" dirty="0" smtClean="0"/>
              <a:t>ــ</a:t>
            </a:r>
            <a:r>
              <a:rPr sz="3937" dirty="0" err="1" smtClean="0"/>
              <a:t>امي</a:t>
            </a:r>
            <a:endParaRPr sz="3937" dirty="0"/>
          </a:p>
        </p:txBody>
      </p:sp>
    </p:spTree>
    <p:extLst>
      <p:ext uri="{BB962C8B-B14F-4D97-AF65-F5344CB8AC3E}">
        <p14:creationId xmlns:p14="http://schemas.microsoft.com/office/powerpoint/2010/main" val="340237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424D632D-7332-4306-9476-A97F8D608038-L0-001.gif" descr="424D632D-7332-4306-9476-A97F8D608038-L0-001.gif"/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4799" y="7779"/>
            <a:ext cx="9313694" cy="68424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232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91B05CF3-5553-4D11-8D58-D85D19CFE7FB-L0-001.jpeg" descr="91B05CF3-5553-4D11-8D58-D85D19CFE7FB-L0-001.jpeg"/>
          <p:cNvPicPr>
            <a:picLocks/>
          </p:cNvPicPr>
          <p:nvPr/>
        </p:nvPicPr>
        <p:blipFill rotWithShape="1">
          <a:blip r:embed="rId4"/>
          <a:srcRect l="18353" t="6979" b="9078"/>
          <a:stretch/>
        </p:blipFill>
        <p:spPr>
          <a:xfrm>
            <a:off x="3134282" y="476672"/>
            <a:ext cx="7506669" cy="576064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اكتبي السؤال هنا"/>
          <p:cNvSpPr/>
          <p:nvPr/>
        </p:nvSpPr>
        <p:spPr>
          <a:xfrm>
            <a:off x="3662003" y="1231777"/>
            <a:ext cx="4278698" cy="3167522"/>
          </a:xfrm>
          <a:prstGeom prst="roundRect">
            <a:avLst>
              <a:gd name="adj" fmla="val 6303"/>
            </a:avLst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5300"/>
            </a:lvl1pPr>
          </a:lstStyle>
          <a:p>
            <a:pPr algn="ctr"/>
            <a:r>
              <a:rPr lang="ar-AE" sz="4800" b="1" dirty="0" smtClean="0"/>
              <a:t>ضع كلمة </a:t>
            </a:r>
            <a:r>
              <a:rPr lang="ar-AE" sz="4800" b="1" dirty="0" smtClean="0">
                <a:solidFill>
                  <a:srgbClr val="FF0000"/>
                </a:solidFill>
              </a:rPr>
              <a:t>تتوانى</a:t>
            </a:r>
            <a:r>
              <a:rPr lang="ar-AE" sz="4800" b="1" dirty="0" smtClean="0"/>
              <a:t> في جملة من إنشائك</a:t>
            </a:r>
            <a:endParaRPr sz="4800" b="1" dirty="0"/>
          </a:p>
        </p:txBody>
      </p:sp>
      <p:pic>
        <p:nvPicPr>
          <p:cNvPr id="134" name="تصفيق.m4a" descr="تصفيق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8216" y="5216650"/>
            <a:ext cx="621909" cy="558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177A9168-D4D5-4189-912E-DEBE4593E1F6-L0-001.gif" descr="177A9168-D4D5-4189-912E-DEBE4593E1F6-L0-001.gi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477606" y="3211203"/>
            <a:ext cx="2163345" cy="20054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839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circl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5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3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7">
            <a:extLst>
              <a:ext uri="{FF2B5EF4-FFF2-40B4-BE49-F238E27FC236}">
                <a16:creationId xmlns:a16="http://schemas.microsoft.com/office/drawing/2014/main" id="{98E52927-1349-474E-9648-08346C50F86C}"/>
              </a:ext>
            </a:extLst>
          </p:cNvPr>
          <p:cNvSpPr/>
          <p:nvPr/>
        </p:nvSpPr>
        <p:spPr>
          <a:xfrm>
            <a:off x="4574159" y="857250"/>
            <a:ext cx="2499170" cy="1165038"/>
          </a:xfrm>
          <a:prstGeom prst="cloud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AE" altLang="en-US" sz="4500" b="1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نشاط ختامي</a:t>
            </a:r>
            <a:endParaRPr lang="ar-EG" altLang="en-US" sz="10350" b="1" dirty="0">
              <a:solidFill>
                <a:srgbClr val="FF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r"/>
            <a:r>
              <a:rPr lang="ar-EG" sz="2100" b="1" dirty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endParaRPr lang="en-US" sz="4050" b="1" dirty="0">
              <a:solidFill>
                <a:schemeClr val="accent4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E347D6EF-9679-4E11-8625-3688D8C30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76" y="1035486"/>
            <a:ext cx="4150325" cy="267814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01AD1B1-01F0-421E-82A9-CB4DD236DD1F}"/>
              </a:ext>
            </a:extLst>
          </p:cNvPr>
          <p:cNvSpPr txBox="1">
            <a:spLocks/>
          </p:cNvSpPr>
          <p:nvPr/>
        </p:nvSpPr>
        <p:spPr>
          <a:xfrm rot="21066771">
            <a:off x="7671776" y="2699929"/>
            <a:ext cx="2214523" cy="594956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AE" sz="45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الفريق 1</a:t>
            </a:r>
            <a:endParaRPr lang="ar-AE" sz="4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E347D6EF-9679-4E11-8625-3688D8C30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94" y="1564313"/>
            <a:ext cx="4150325" cy="26781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01AD1B1-01F0-421E-82A9-CB4DD236DD1F}"/>
              </a:ext>
            </a:extLst>
          </p:cNvPr>
          <p:cNvSpPr txBox="1">
            <a:spLocks/>
          </p:cNvSpPr>
          <p:nvPr/>
        </p:nvSpPr>
        <p:spPr>
          <a:xfrm rot="21066771">
            <a:off x="4816555" y="3238579"/>
            <a:ext cx="2214523" cy="594956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AE" sz="45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الفريق 2</a:t>
            </a:r>
            <a:endParaRPr lang="ar-AE" sz="4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5" name="图片 1">
            <a:extLst>
              <a:ext uri="{FF2B5EF4-FFF2-40B4-BE49-F238E27FC236}">
                <a16:creationId xmlns:a16="http://schemas.microsoft.com/office/drawing/2014/main" id="{E347D6EF-9679-4E11-8625-3688D8C30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2" y="901565"/>
            <a:ext cx="3704508" cy="267814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01AD1B1-01F0-421E-82A9-CB4DD236DD1F}"/>
              </a:ext>
            </a:extLst>
          </p:cNvPr>
          <p:cNvSpPr txBox="1">
            <a:spLocks/>
          </p:cNvSpPr>
          <p:nvPr/>
        </p:nvSpPr>
        <p:spPr>
          <a:xfrm rot="21066771">
            <a:off x="2087302" y="2548826"/>
            <a:ext cx="1976645" cy="629150"/>
          </a:xfrm>
          <a:prstGeom prst="rect">
            <a:avLst/>
          </a:prstGeom>
          <a:solidFill>
            <a:srgbClr val="15FF7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AE" sz="45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الفريق 3</a:t>
            </a:r>
            <a:endParaRPr lang="ar-AE" sz="4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01AD1B1-01F0-421E-82A9-CB4DD236DD1F}"/>
              </a:ext>
            </a:extLst>
          </p:cNvPr>
          <p:cNvSpPr txBox="1">
            <a:spLocks/>
          </p:cNvSpPr>
          <p:nvPr/>
        </p:nvSpPr>
        <p:spPr>
          <a:xfrm>
            <a:off x="4794436" y="5203862"/>
            <a:ext cx="2215667" cy="10235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68580" tIns="34290" rIns="68580" bIns="3429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AE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ضع </a:t>
            </a:r>
            <a:r>
              <a:rPr lang="ar-AE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كلمة </a:t>
            </a:r>
            <a:r>
              <a:rPr lang="ar-AE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معيقات</a:t>
            </a:r>
            <a:r>
              <a:rPr lang="ar-AE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جملة من إنشائك .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01AD1B1-01F0-421E-82A9-CB4DD236DD1F}"/>
              </a:ext>
            </a:extLst>
          </p:cNvPr>
          <p:cNvSpPr txBox="1">
            <a:spLocks/>
          </p:cNvSpPr>
          <p:nvPr/>
        </p:nvSpPr>
        <p:spPr>
          <a:xfrm>
            <a:off x="7868523" y="4429883"/>
            <a:ext cx="2468551" cy="12133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AE" sz="2800" b="1" dirty="0">
                <a:solidFill>
                  <a:schemeClr val="bg1"/>
                </a:solidFill>
              </a:rPr>
              <a:t>ضع </a:t>
            </a:r>
            <a:r>
              <a:rPr lang="ar-AE" sz="2800" b="1" dirty="0">
                <a:solidFill>
                  <a:srgbClr val="FFFF00"/>
                </a:solidFill>
              </a:rPr>
              <a:t>كلمتين</a:t>
            </a:r>
            <a:r>
              <a:rPr lang="ar-AE" sz="2800" b="1" dirty="0">
                <a:solidFill>
                  <a:schemeClr val="bg1"/>
                </a:solidFill>
              </a:rPr>
              <a:t> أو أكثر من مفردات الدرس في جملة واحدة من إنشائك.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01AD1B1-01F0-421E-82A9-CB4DD236DD1F}"/>
              </a:ext>
            </a:extLst>
          </p:cNvPr>
          <p:cNvSpPr txBox="1">
            <a:spLocks/>
          </p:cNvSpPr>
          <p:nvPr/>
        </p:nvSpPr>
        <p:spPr>
          <a:xfrm>
            <a:off x="1760348" y="4242459"/>
            <a:ext cx="2215667" cy="9867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68580" tIns="34290" rIns="68580" bIns="3429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AE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/>
              </a:rPr>
              <a:t>ما معنى </a:t>
            </a:r>
            <a:r>
              <a:rPr lang="ar-AE" sz="4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/>
              </a:rPr>
              <a:t>تَعنيف؟</a:t>
            </a:r>
            <a:r>
              <a:rPr lang="ar-AE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/>
              </a:rPr>
              <a:t> </a:t>
            </a:r>
            <a:r>
              <a:rPr lang="ar-AE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/>
              </a:rPr>
              <a:t>؟مثِّل ذلك . </a:t>
            </a:r>
            <a:r>
              <a:rPr lang="ar-AE" sz="27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24" name="مربع نص 12"/>
          <p:cNvSpPr txBox="1"/>
          <p:nvPr/>
        </p:nvSpPr>
        <p:spPr>
          <a:xfrm>
            <a:off x="632942" y="5623438"/>
            <a:ext cx="2470898" cy="1191816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 anchor="ctr">
            <a:spAutoFit/>
          </a:bodyPr>
          <a:lstStyle/>
          <a:p>
            <a:pPr algn="ctr"/>
            <a:r>
              <a:rPr lang="ar-EG" sz="3200" b="1" dirty="0">
                <a:ln w="0"/>
                <a:solidFill>
                  <a:srgbClr val="FF0000"/>
                </a:solidFill>
              </a:rPr>
              <a:t>مرحلة </a:t>
            </a:r>
          </a:p>
          <a:p>
            <a:pPr algn="ctr"/>
            <a:r>
              <a:rPr lang="ar-EG" sz="3200" b="1" dirty="0">
                <a:ln w="0"/>
                <a:solidFill>
                  <a:srgbClr val="FF0000"/>
                </a:solidFill>
              </a:rPr>
              <a:t>التقييم الختامي </a:t>
            </a:r>
            <a:endParaRPr lang="ar-JO" sz="3200" b="1" dirty="0">
              <a:ln w="0"/>
              <a:solidFill>
                <a:srgbClr val="FF0000"/>
              </a:solidFill>
            </a:endParaRPr>
          </a:p>
        </p:txBody>
      </p:sp>
      <p:grpSp>
        <p:nvGrpSpPr>
          <p:cNvPr id="25" name="Group 18">
            <a:extLst>
              <a:ext uri="{FF2B5EF4-FFF2-40B4-BE49-F238E27FC236}">
                <a16:creationId xmlns:a16="http://schemas.microsoft.com/office/drawing/2014/main" id="{19708EF8-ED49-4B9D-A415-EFE95122193B}"/>
              </a:ext>
            </a:extLst>
          </p:cNvPr>
          <p:cNvGrpSpPr/>
          <p:nvPr/>
        </p:nvGrpSpPr>
        <p:grpSpPr>
          <a:xfrm>
            <a:off x="10154267" y="-201014"/>
            <a:ext cx="1776506" cy="5151146"/>
            <a:chOff x="1557217" y="3386333"/>
            <a:chExt cx="1617367" cy="32611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26" name="صورة عادي">
              <a:extLst>
                <a:ext uri="{FF2B5EF4-FFF2-40B4-BE49-F238E27FC236}">
                  <a16:creationId xmlns:a16="http://schemas.microsoft.com/office/drawing/2014/main" id="{D1825A54-6E26-494F-9AF1-0BD85A0ED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0072" y="3673971"/>
              <a:ext cx="1264512" cy="2973537"/>
            </a:xfrm>
            <a:prstGeom prst="rect">
              <a:avLst/>
            </a:prstGeom>
          </p:spPr>
        </p:pic>
        <p:sp>
          <p:nvSpPr>
            <p:cNvPr id="27" name="TextBox 20">
              <a:extLst>
                <a:ext uri="{FF2B5EF4-FFF2-40B4-BE49-F238E27FC236}">
                  <a16:creationId xmlns:a16="http://schemas.microsoft.com/office/drawing/2014/main" id="{36FEB0DD-320A-425C-A5F7-04D8F930AA79}"/>
                </a:ext>
              </a:extLst>
            </p:cNvPr>
            <p:cNvSpPr txBox="1"/>
            <p:nvPr/>
          </p:nvSpPr>
          <p:spPr>
            <a:xfrm rot="19489623">
              <a:off x="1708857" y="3386333"/>
              <a:ext cx="341760" cy="76944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JO" sz="4400" dirty="0"/>
                <a:t>!</a:t>
              </a:r>
            </a:p>
          </p:txBody>
        </p:sp>
        <p:sp>
          <p:nvSpPr>
            <p:cNvPr id="28" name="TextBox 21">
              <a:extLst>
                <a:ext uri="{FF2B5EF4-FFF2-40B4-BE49-F238E27FC236}">
                  <a16:creationId xmlns:a16="http://schemas.microsoft.com/office/drawing/2014/main" id="{97817B3D-EF67-45E5-954E-B744D82BE095}"/>
                </a:ext>
              </a:extLst>
            </p:cNvPr>
            <p:cNvSpPr txBox="1"/>
            <p:nvPr/>
          </p:nvSpPr>
          <p:spPr>
            <a:xfrm rot="19489623">
              <a:off x="1557217" y="3481561"/>
              <a:ext cx="341760" cy="76944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JO" sz="4400" dirty="0"/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30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6" presetID="2" presetClass="entr" presetSubtype="8" fill="hold" nodeType="afterEffect" p14:presetBounceEnd="61333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333">
                                          <p:cBhvr additive="base">
                                            <p:cTn id="8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333">
                                          <p:cBhvr additive="base">
                                            <p:cTn id="89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16" grpId="0" animBg="1"/>
          <p:bldP spid="17" grpId="0" animBg="1"/>
          <p:bldP spid="18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6" presetID="2" presetClass="entr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16" grpId="0" animBg="1"/>
          <p:bldP spid="17" grpId="0" animBg="1"/>
          <p:bldP spid="18" grpId="0" animBg="1"/>
          <p:bldP spid="19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>
            <a:extLst>
              <a:ext uri="{FF2B5EF4-FFF2-40B4-BE49-F238E27FC236}">
                <a16:creationId xmlns:a16="http://schemas.microsoft.com/office/drawing/2014/main" id="{C9D4AF88-0AB7-4515-BCDE-5795572CD8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6"/>
          <a:stretch/>
        </p:blipFill>
        <p:spPr>
          <a:xfrm>
            <a:off x="47328" y="3251738"/>
            <a:ext cx="7806315" cy="3590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Flowchart: Terminator 4"/>
          <p:cNvSpPr/>
          <p:nvPr/>
        </p:nvSpPr>
        <p:spPr>
          <a:xfrm>
            <a:off x="8544272" y="2621557"/>
            <a:ext cx="3975662" cy="1260361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هيا إلى منصة (ألف)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52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أجمل صور اطارات ورود مفرغة للتصميم جديدة 2020 - موسوعة">
            <a:extLst>
              <a:ext uri="{FF2B5EF4-FFF2-40B4-BE49-F238E27FC236}">
                <a16:creationId xmlns:a16="http://schemas.microsoft.com/office/drawing/2014/main" id="{48D71724-9AEF-4873-9651-BCDF0374E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291952"/>
            <a:ext cx="8442176" cy="456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2633">
            <a:off x="2632136" y="3216054"/>
            <a:ext cx="1571055" cy="207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4172331" y="5130716"/>
            <a:ext cx="2511613" cy="519439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ar-SA" sz="303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انته</a:t>
            </a:r>
            <a:r>
              <a:rPr lang="ar-AE" sz="303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ـــ</a:t>
            </a:r>
            <a:r>
              <a:rPr lang="ar-SA" sz="303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ى ال</a:t>
            </a:r>
            <a:r>
              <a:rPr lang="ar-AE" sz="303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ـــ</a:t>
            </a:r>
            <a:r>
              <a:rPr lang="ar-SA" sz="303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درس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661437F-AE01-4E1C-B6DF-0BB76E1AE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29" y="4624415"/>
            <a:ext cx="2959908" cy="1532039"/>
          </a:xfrm>
          <a:prstGeom prst="rect">
            <a:avLst/>
          </a:prstGeom>
        </p:spPr>
      </p:pic>
      <p:pic>
        <p:nvPicPr>
          <p:cNvPr id="10" name="Picture 2" descr="نص تم بحمد الله - Jenkia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9" b="10487"/>
          <a:stretch/>
        </p:blipFill>
        <p:spPr bwMode="auto">
          <a:xfrm>
            <a:off x="4771775" y="3068588"/>
            <a:ext cx="263788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1505" y="116632"/>
            <a:ext cx="8934739" cy="6696744"/>
          </a:xfrm>
          <a:prstGeom prst="rect">
            <a:avLst/>
          </a:prstGeom>
        </p:spPr>
      </p:pic>
      <p:sp>
        <p:nvSpPr>
          <p:cNvPr id="3" name="Flowchart: Terminator 4"/>
          <p:cNvSpPr/>
          <p:nvPr/>
        </p:nvSpPr>
        <p:spPr>
          <a:xfrm>
            <a:off x="0" y="188640"/>
            <a:ext cx="3062022" cy="945271"/>
          </a:xfrm>
          <a:prstGeom prst="flowChartTerminator">
            <a:avLst/>
          </a:prstGeom>
          <a:solidFill>
            <a:srgbClr val="7030A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تهيئة حافزة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6204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mute="1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22818" y="3667259"/>
            <a:ext cx="7021286" cy="5918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lumMod val="75000"/>
                <a:alpha val="40000"/>
              </a:schemeClr>
            </a:glow>
          </a:effectLst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يُفَسِّرُ </a:t>
            </a:r>
            <a:r>
              <a:rPr lang="ar-A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الطالب 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مَعاني الكَلماتِ</a:t>
            </a:r>
            <a:r>
              <a:rPr lang="ar-A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وَالتَّراكيب الْجَديدَةِ حَسب سياقها في الجملة.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70906" y="4836683"/>
            <a:ext cx="6417271" cy="6726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lumMod val="75000"/>
                <a:alpha val="40000"/>
              </a:schemeClr>
            </a:glow>
          </a:effectLst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15000"/>
              </a:lnSpc>
              <a:spcBef>
                <a:spcPts val="0"/>
              </a:spcBef>
              <a:spcAft>
                <a:spcPts val="563"/>
              </a:spcAft>
            </a:pPr>
            <a:r>
              <a:rPr lang="ar-A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يُوَظِّفُ الطَّاِلبُ الْكَلِماتِ الْجَديدَةَ في جُمَلٍ مِنْ إنْشائِهِ ذاتِ مَعْنَى.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79976" y="6021288"/>
            <a:ext cx="5764128" cy="5099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lumMod val="75000"/>
                <a:alpha val="40000"/>
              </a:schemeClr>
            </a:glow>
          </a:effectLst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يَسْتَخدِمُ </a:t>
            </a:r>
            <a:r>
              <a:rPr lang="ar-A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الطالب 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الْكَلِماتِ الجَديدَةَ في سِياقاتٍ تُفَسِّرُ مَعْناها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AE" sz="24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Flowchart: Terminator 4"/>
          <p:cNvSpPr/>
          <p:nvPr/>
        </p:nvSpPr>
        <p:spPr>
          <a:xfrm>
            <a:off x="7231029" y="2142949"/>
            <a:ext cx="3062022" cy="945271"/>
          </a:xfrm>
          <a:prstGeom prst="flowChartTerminator">
            <a:avLst/>
          </a:prstGeom>
          <a:solidFill>
            <a:srgbClr val="7030A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نَواتِجُ </a:t>
            </a:r>
            <a:r>
              <a:rPr lang="ar-AE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التَّعَلُّـــــــمِ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/>
          <a:srcRect l="12902" r="17420"/>
          <a:stretch/>
        </p:blipFill>
        <p:spPr>
          <a:xfrm>
            <a:off x="191344" y="2548161"/>
            <a:ext cx="3024337" cy="10801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4946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44624"/>
            <a:ext cx="4248472" cy="5976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470" y="0"/>
            <a:ext cx="4129490" cy="60212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9917C5-8FE8-4F31-978F-C1958B90E066}"/>
              </a:ext>
            </a:extLst>
          </p:cNvPr>
          <p:cNvSpPr/>
          <p:nvPr/>
        </p:nvSpPr>
        <p:spPr>
          <a:xfrm>
            <a:off x="8112224" y="6098978"/>
            <a:ext cx="1430290" cy="6926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b="1" dirty="0" smtClean="0">
                <a:solidFill>
                  <a:srgbClr val="FF0000"/>
                </a:solidFill>
              </a:rPr>
              <a:t>تَخْرُج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45004F-9D96-4796-B6AF-E7A69E225BC7}"/>
              </a:ext>
            </a:extLst>
          </p:cNvPr>
          <p:cNvSpPr/>
          <p:nvPr/>
        </p:nvSpPr>
        <p:spPr>
          <a:xfrm>
            <a:off x="2855640" y="6021288"/>
            <a:ext cx="1296144" cy="7703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b="1" dirty="0" smtClean="0">
                <a:solidFill>
                  <a:srgbClr val="FF0000"/>
                </a:solidFill>
              </a:rPr>
              <a:t>تَطَوُّر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24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3" y="44625"/>
            <a:ext cx="4175373" cy="5629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32454"/>
            <a:ext cx="4104456" cy="5600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EADB28-A69F-42AE-8A95-2A0F2C95B348}"/>
              </a:ext>
            </a:extLst>
          </p:cNvPr>
          <p:cNvSpPr/>
          <p:nvPr/>
        </p:nvSpPr>
        <p:spPr>
          <a:xfrm>
            <a:off x="7104112" y="5673900"/>
            <a:ext cx="2438402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b="1" dirty="0" smtClean="0">
                <a:solidFill>
                  <a:srgbClr val="FF0000"/>
                </a:solidFill>
              </a:rPr>
              <a:t>لَوْم وعِتاب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61CEA8-3F55-4116-8432-FB5AFE5D9342}"/>
              </a:ext>
            </a:extLst>
          </p:cNvPr>
          <p:cNvSpPr/>
          <p:nvPr/>
        </p:nvSpPr>
        <p:spPr>
          <a:xfrm>
            <a:off x="2711624" y="5673900"/>
            <a:ext cx="1475656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b="1" dirty="0" smtClean="0">
                <a:solidFill>
                  <a:srgbClr val="FF0000"/>
                </a:solidFill>
              </a:rPr>
              <a:t>إِرْباك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12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4"/>
          <p:cNvSpPr/>
          <p:nvPr/>
        </p:nvSpPr>
        <p:spPr>
          <a:xfrm>
            <a:off x="8904312" y="332656"/>
            <a:ext cx="3623481" cy="1260361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الهوية الوطنية: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7032104" y="3244266"/>
            <a:ext cx="4968552" cy="1408870"/>
            <a:chOff x="2792236" y="1855875"/>
            <a:chExt cx="5842329" cy="221875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" name="مستطيل مستدير الزوايا 1">
              <a:extLst>
                <a:ext uri="{FF2B5EF4-FFF2-40B4-BE49-F238E27FC236}">
                  <a16:creationId xmlns:a16="http://schemas.microsoft.com/office/drawing/2014/main" id="{D20B8A25-03CA-400C-A1CA-BBC67BC0C8E7}"/>
                </a:ext>
              </a:extLst>
            </p:cNvPr>
            <p:cNvSpPr/>
            <p:nvPr/>
          </p:nvSpPr>
          <p:spPr>
            <a:xfrm>
              <a:off x="2792236" y="1855875"/>
              <a:ext cx="5842329" cy="2218753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350"/>
            </a:p>
          </p:txBody>
        </p:sp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BFA04922-B4AB-4FB0-80F4-33DE62FB6186}"/>
                </a:ext>
              </a:extLst>
            </p:cNvPr>
            <p:cNvSpPr/>
            <p:nvPr/>
          </p:nvSpPr>
          <p:spPr>
            <a:xfrm>
              <a:off x="3046250" y="2033401"/>
              <a:ext cx="5430981" cy="17085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ar-AE" sz="33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cs typeface="PT Bold Heading" pitchFamily="2" charset="-78"/>
                </a:rPr>
                <a:t>ما اسم القانون الذي سنته الإمارات لمنع تعنيف الأطفال؟</a:t>
              </a:r>
              <a:endParaRPr lang="ar-SA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PT Bold Heading" pitchFamily="2" charset="-78"/>
              </a:endParaRPr>
            </a:p>
          </p:txBody>
        </p:sp>
      </p:grpSp>
      <p:pic>
        <p:nvPicPr>
          <p:cNvPr id="1028" name="Picture 4" descr="النيابة العامة: قانون «وديما» يضمن حماية الطفل من أخطار الحوادث المرورية |  صحيفة الخلي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21851"/>
            <a:ext cx="4520983" cy="254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قانون وديمة لحماية الطفل&quot; في حيز التنفيذ اليوم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r="5345"/>
          <a:stretch/>
        </p:blipFill>
        <p:spPr bwMode="auto">
          <a:xfrm>
            <a:off x="1847529" y="2924944"/>
            <a:ext cx="4320480" cy="3209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مستدير الزوايا 1">
            <a:extLst>
              <a:ext uri="{FF2B5EF4-FFF2-40B4-BE49-F238E27FC236}">
                <a16:creationId xmlns:a16="http://schemas.microsoft.com/office/drawing/2014/main" id="{D20B8A25-03CA-400C-A1CA-BBC67BC0C8E7}"/>
              </a:ext>
            </a:extLst>
          </p:cNvPr>
          <p:cNvSpPr/>
          <p:nvPr/>
        </p:nvSpPr>
        <p:spPr>
          <a:xfrm>
            <a:off x="224332" y="6021288"/>
            <a:ext cx="3246393" cy="758537"/>
          </a:xfrm>
          <a:prstGeom prst="round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قانون وَديمَـة</a:t>
            </a:r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01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09" y="44625"/>
            <a:ext cx="4464497" cy="5572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788" y="68436"/>
            <a:ext cx="4099173" cy="5524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EC9142-2E8D-41CA-BCFE-C0D6A30CA1DF}"/>
              </a:ext>
            </a:extLst>
          </p:cNvPr>
          <p:cNvSpPr/>
          <p:nvPr/>
        </p:nvSpPr>
        <p:spPr>
          <a:xfrm>
            <a:off x="7700764" y="5733257"/>
            <a:ext cx="1398984" cy="8228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b="1" dirty="0" smtClean="0">
                <a:solidFill>
                  <a:srgbClr val="FF0000"/>
                </a:solidFill>
              </a:rPr>
              <a:t>مَوانِع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8CFBE-9605-4C33-AAFD-CBBFE3003E1D}"/>
              </a:ext>
            </a:extLst>
          </p:cNvPr>
          <p:cNvSpPr/>
          <p:nvPr/>
        </p:nvSpPr>
        <p:spPr>
          <a:xfrm>
            <a:off x="1775520" y="5641699"/>
            <a:ext cx="3816424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يَعزِل نَفْسَه عَن الآخَرين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25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60548"/>
            <a:ext cx="4381872" cy="560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204"/>
            <a:ext cx="4248472" cy="55911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B95F69-21EB-46DC-8F24-66FE66B4A405}"/>
              </a:ext>
            </a:extLst>
          </p:cNvPr>
          <p:cNvSpPr/>
          <p:nvPr/>
        </p:nvSpPr>
        <p:spPr>
          <a:xfrm>
            <a:off x="1524000" y="5733257"/>
            <a:ext cx="4860032" cy="7064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AE" sz="3600" b="1" dirty="0">
                <a:solidFill>
                  <a:srgbClr val="C00000"/>
                </a:solidFill>
              </a:rPr>
              <a:t>إظهار عيب الآخرين </a:t>
            </a:r>
            <a:r>
              <a:rPr lang="ar-AE" sz="3600" b="1" dirty="0" smtClean="0">
                <a:solidFill>
                  <a:srgbClr val="C00000"/>
                </a:solidFill>
              </a:rPr>
              <a:t>لِلنَّيلِ مِنهم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26019F-8F59-4A68-9746-E88E273E6A84}"/>
              </a:ext>
            </a:extLst>
          </p:cNvPr>
          <p:cNvSpPr/>
          <p:nvPr/>
        </p:nvSpPr>
        <p:spPr>
          <a:xfrm>
            <a:off x="7733928" y="5877272"/>
            <a:ext cx="3042592" cy="723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b="1" dirty="0" smtClean="0">
                <a:solidFill>
                  <a:srgbClr val="FF0000"/>
                </a:solidFill>
              </a:rPr>
              <a:t>تُقصّر-تَتأخر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86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08" y="44624"/>
            <a:ext cx="4464496" cy="5904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44624"/>
            <a:ext cx="4464496" cy="59046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316D79-13D9-4CE5-B5C4-1F10F4D19867}"/>
              </a:ext>
            </a:extLst>
          </p:cNvPr>
          <p:cNvSpPr/>
          <p:nvPr/>
        </p:nvSpPr>
        <p:spPr>
          <a:xfrm>
            <a:off x="7032104" y="5949280"/>
            <a:ext cx="2862064" cy="706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b="1" dirty="0" smtClean="0">
                <a:solidFill>
                  <a:srgbClr val="FF0000"/>
                </a:solidFill>
              </a:rPr>
              <a:t>عَلى مَراحِل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EFA99B-C839-418E-8B9A-978B68F78DD1}"/>
              </a:ext>
            </a:extLst>
          </p:cNvPr>
          <p:cNvSpPr/>
          <p:nvPr/>
        </p:nvSpPr>
        <p:spPr>
          <a:xfrm>
            <a:off x="2198778" y="6026361"/>
            <a:ext cx="2385055" cy="636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b="1" dirty="0" smtClean="0">
                <a:solidFill>
                  <a:srgbClr val="FF0000"/>
                </a:solidFill>
              </a:rPr>
              <a:t>المَراتب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50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207</Words>
  <Application>Microsoft Office PowerPoint</Application>
  <PresentationFormat>شاشة عريضة</PresentationFormat>
  <Paragraphs>52</Paragraphs>
  <Slides>17</Slides>
  <Notes>1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31" baseType="lpstr">
      <vt:lpstr>Aldhabi</vt:lpstr>
      <vt:lpstr>amiri</vt:lpstr>
      <vt:lpstr>Arial</vt:lpstr>
      <vt:lpstr>Calibri</vt:lpstr>
      <vt:lpstr>Farah Regular</vt:lpstr>
      <vt:lpstr>Kufi Extended Outline</vt:lpstr>
      <vt:lpstr>Kufyan Arabic Black</vt:lpstr>
      <vt:lpstr>PT Bold Heading</vt:lpstr>
      <vt:lpstr>Times New Roman</vt:lpstr>
      <vt:lpstr>Traditional Arabic</vt:lpstr>
      <vt:lpstr>TraditionalArabic</vt:lpstr>
      <vt:lpstr>TraditionalArabic-Bold</vt:lpstr>
      <vt:lpstr>Verdana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Hany</dc:creator>
  <cp:lastModifiedBy>user</cp:lastModifiedBy>
  <cp:revision>54</cp:revision>
  <dcterms:created xsi:type="dcterms:W3CDTF">2019-10-05T11:14:21Z</dcterms:created>
  <dcterms:modified xsi:type="dcterms:W3CDTF">2022-04-25T20:36:28Z</dcterms:modified>
</cp:coreProperties>
</file>